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271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7" r:id="rId10"/>
    <p:sldId id="270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4" rIns="91431" bIns="4571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4" rIns="91431" bIns="4571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4" rIns="91431" bIns="4571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1" tIns="45714" rIns="91431" bIns="4571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EBFD374-43F9-4CAA-82CF-C8D432456C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84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430EA41-7FA7-4DF3-A29E-6C1E331519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434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FACE6F-EB95-430C-A225-F5067B7D622F}" type="slidenum">
              <a:rPr lang="en-US"/>
              <a:pPr/>
              <a:t>1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64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ECCD66-1D78-44E3-9148-9FD9B4747C03}" type="slidenum">
              <a:rPr lang="en-US"/>
              <a:pPr/>
              <a:t>10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30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402250-CA5F-41F5-B75F-36581738673B}" type="slidenum">
              <a:rPr lang="en-US"/>
              <a:pPr/>
              <a:t>11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15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17731-8520-459D-8ED8-224596F1B7A3}" type="slidenum">
              <a:rPr lang="en-US"/>
              <a:pPr/>
              <a:t>12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73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A92E41-7375-4040-A192-27BBC793333D}" type="slidenum">
              <a:rPr lang="en-US"/>
              <a:pPr/>
              <a:t>2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60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2CBCCB-CB2E-41F5-B571-930B1BA7E592}" type="slidenum">
              <a:rPr lang="en-US"/>
              <a:pPr/>
              <a:t>3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15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B43DCB-AB3B-4F5C-9067-467732B0AE72}" type="slidenum">
              <a:rPr lang="en-US"/>
              <a:pPr/>
              <a:t>4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18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1C3F25-4593-42E2-A1E3-15DA742E1665}" type="slidenum">
              <a:rPr lang="en-US"/>
              <a:pPr/>
              <a:t>5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89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B320CE-97A1-44DF-9D4D-4302DB7C947B}" type="slidenum">
              <a:rPr lang="en-US"/>
              <a:pPr/>
              <a:t>6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18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C19ACC-2D48-42E4-8A89-39D8B4B32F77}" type="slidenum">
              <a:rPr lang="en-US"/>
              <a:pPr/>
              <a:t>7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62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512E18-471D-43C9-A47C-AF75747F3F3A}" type="slidenum">
              <a:rPr lang="en-US"/>
              <a:pPr/>
              <a:t>8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36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D3AE71-C8D5-4FCB-B435-D5F3A3435089}" type="slidenum">
              <a:rPr lang="en-US"/>
              <a:pPr/>
              <a:t>9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25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9F9FB-9F50-4CE3-BA0F-BD976AE1B35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00A9-5FCF-42A6-BF6F-59AABC8F6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259FF-B866-4C16-94A6-77524FA79B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53AFE-AD8B-4AC9-89F1-6C5E1DD696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F2164-1054-49F2-8A01-E6DF5A53C7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CD255-0BED-4E82-AB2D-61EFE3A43D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0FE93-9EC9-4B93-B35E-C0004CD34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70056-C202-4996-89F6-9CF7B9773B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5754B-DC9F-4964-B53A-9DACECE449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B5A94-5586-43F5-83DD-F1604A4FA7E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/>
              <a:t>Copyright © 2005 -  Norman L. Jones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42458BB-E0D5-40C5-8BA3-DE21E50A2B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0B14659-ACB9-40DA-AA76-80BF1BC79E0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tflix.com/ec_movie_display.asp?sid=12&amp;when=1817109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Woburn Case Study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CE 547 </a:t>
            </a:r>
            <a:r>
              <a:rPr lang="en-US" dirty="0"/>
              <a:t>– BRIGHAM YOUNG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Movie</a:t>
            </a:r>
          </a:p>
        </p:txBody>
      </p:sp>
      <p:grpSp>
        <p:nvGrpSpPr>
          <p:cNvPr id="21511" name="Group 7"/>
          <p:cNvGrpSpPr>
            <a:grpSpLocks/>
          </p:cNvGrpSpPr>
          <p:nvPr/>
        </p:nvGrpSpPr>
        <p:grpSpPr bwMode="auto">
          <a:xfrm>
            <a:off x="3859213" y="2293938"/>
            <a:ext cx="1116012" cy="2270125"/>
            <a:chOff x="0" y="0"/>
            <a:chExt cx="703" cy="1430"/>
          </a:xfrm>
        </p:grpSpPr>
        <p:sp>
          <p:nvSpPr>
            <p:cNvPr id="21508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703" cy="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703" cy="143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 eaLnBrk="1" hangingPunct="1"/>
              <a:r>
                <a:rPr lang="en-US">
                  <a:hlinkClick r:id="rId3"/>
                </a:rPr>
                <a:t>  </a:t>
              </a:r>
              <a:r>
                <a:rPr lang="en-US" sz="11900"/>
                <a:t> </a:t>
              </a:r>
              <a:r>
                <a:rPr lang="en-US"/>
                <a:t>               </a:t>
              </a:r>
            </a:p>
          </p:txBody>
        </p:sp>
      </p:grpSp>
      <p:pic>
        <p:nvPicPr>
          <p:cNvPr id="21510" name="Picture 6" descr="A Civil Action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352800"/>
            <a:ext cx="1565275" cy="2362200"/>
          </a:xfrm>
          <a:prstGeom prst="rect">
            <a:avLst/>
          </a:prstGeom>
          <a:noFill/>
        </p:spPr>
      </p:pic>
      <p:pic>
        <p:nvPicPr>
          <p:cNvPr id="21513" name="Picture 9" descr="ACivilAction_199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1828800"/>
            <a:ext cx="2895600" cy="1809750"/>
          </a:xfrm>
          <a:prstGeom prst="rect">
            <a:avLst/>
          </a:prstGeom>
          <a:noFill/>
        </p:spPr>
      </p:pic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1890713" y="25431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1516" name="Picture 12" descr="Movie Imag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24200" y="3962400"/>
            <a:ext cx="2590800" cy="25384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Plaintiff Attorneys</a:t>
            </a: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57200" y="2514600"/>
            <a:ext cx="2362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Jan </a:t>
            </a:r>
            <a:r>
              <a:rPr lang="en-US" dirty="0" err="1">
                <a:latin typeface="Calibri" pitchFamily="34" charset="0"/>
              </a:rPr>
              <a:t>Schlictman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3200400" y="1752600"/>
            <a:ext cx="2362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Kevin Conway</a:t>
            </a: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5943600" y="1600200"/>
            <a:ext cx="2362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William Crowley</a:t>
            </a:r>
          </a:p>
        </p:txBody>
      </p:sp>
      <p:pic>
        <p:nvPicPr>
          <p:cNvPr id="16400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971800"/>
            <a:ext cx="2346325" cy="2479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16401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24200" y="2187575"/>
            <a:ext cx="2400300" cy="23844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16402" name="Picture 1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2057400"/>
            <a:ext cx="2057400" cy="22404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16403" name="Picture 1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883275" y="4648200"/>
            <a:ext cx="2117725" cy="20288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3673475" y="6324600"/>
            <a:ext cx="2362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Charlie Nesson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Defense Attorneys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438400"/>
            <a:ext cx="2332038" cy="20970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609600" y="4724400"/>
            <a:ext cx="22860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Jerry Facher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(Beatrice)</a:t>
            </a: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1400" y="3216275"/>
            <a:ext cx="2028825" cy="21367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3429000" y="5349875"/>
            <a:ext cx="22860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Michael Keating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(W.R. Grace)</a:t>
            </a:r>
          </a:p>
        </p:txBody>
      </p:sp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1981200"/>
            <a:ext cx="2185988" cy="2205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6096000" y="4267200"/>
            <a:ext cx="22860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Calibri" pitchFamily="34" charset="0"/>
              </a:rPr>
              <a:t>Bill Cheesman</a:t>
            </a:r>
            <a:br>
              <a:rPr lang="en-US">
                <a:latin typeface="Calibri" pitchFamily="34" charset="0"/>
              </a:rPr>
            </a:br>
            <a:r>
              <a:rPr lang="en-US">
                <a:latin typeface="Calibri" pitchFamily="34" charset="0"/>
              </a:rPr>
              <a:t>(W.R. Grace)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Location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4333875"/>
            <a:ext cx="3443288" cy="21574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3048000" y="4943475"/>
            <a:ext cx="228600" cy="228600"/>
          </a:xfrm>
          <a:prstGeom prst="rect">
            <a:avLst/>
          </a:prstGeom>
          <a:noFill/>
          <a:ln w="28575">
            <a:solidFill>
              <a:srgbClr val="FF33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 flipV="1">
            <a:off x="3048000" y="1752600"/>
            <a:ext cx="1600200" cy="3176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>
            <a:off x="2971800" y="5172075"/>
            <a:ext cx="1676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1700" y="1787525"/>
            <a:ext cx="3746500" cy="3775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1143000"/>
          </a:xfrm>
        </p:spPr>
        <p:txBody>
          <a:bodyPr/>
          <a:lstStyle/>
          <a:p>
            <a:r>
              <a:rPr lang="en-US" dirty="0"/>
              <a:t>Woburn, Ma.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2117725" y="582613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8202" name="Picture 10" descr="mainstree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600200"/>
            <a:ext cx="3790950" cy="2708275"/>
          </a:xfrm>
          <a:prstGeom prst="rect">
            <a:avLst/>
          </a:prstGeom>
          <a:noFill/>
        </p:spPr>
      </p:pic>
      <p:pic>
        <p:nvPicPr>
          <p:cNvPr id="8204" name="Picture 12" descr="streetscen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4038600"/>
            <a:ext cx="3886200" cy="2681288"/>
          </a:xfrm>
          <a:prstGeom prst="rect">
            <a:avLst/>
          </a:prstGeom>
          <a:noFill/>
        </p:spPr>
      </p:pic>
      <p:pic>
        <p:nvPicPr>
          <p:cNvPr id="8197" name="Picture 5" descr="welcom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1905000"/>
            <a:ext cx="3981450" cy="28336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381000"/>
            <a:ext cx="2667000" cy="1905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Leukemia Cluster</a:t>
            </a:r>
          </a:p>
        </p:txBody>
      </p:sp>
      <p:pic>
        <p:nvPicPr>
          <p:cNvPr id="9224" name="Picture 8" descr="pl&amp;df-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838200"/>
            <a:ext cx="4953000" cy="3740150"/>
          </a:xfrm>
          <a:prstGeom prst="rect">
            <a:avLst/>
          </a:prstGeom>
          <a:noFill/>
        </p:spPr>
      </p:pic>
      <p:pic>
        <p:nvPicPr>
          <p:cNvPr id="9226" name="Picture 10" descr="h-anders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2514600"/>
            <a:ext cx="2560638" cy="1714500"/>
          </a:xfrm>
          <a:prstGeom prst="rect">
            <a:avLst/>
          </a:prstGeom>
          <a:noFill/>
        </p:spPr>
      </p:pic>
      <p:pic>
        <p:nvPicPr>
          <p:cNvPr id="9228" name="Picture 12" descr="h-zona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4572000"/>
            <a:ext cx="2571750" cy="1714500"/>
          </a:xfrm>
          <a:prstGeom prst="rect">
            <a:avLst/>
          </a:prstGeom>
          <a:noFill/>
        </p:spPr>
      </p:pic>
      <p:pic>
        <p:nvPicPr>
          <p:cNvPr id="9230" name="Picture 14" descr="h-gamsm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29000" y="4800600"/>
            <a:ext cx="2571750" cy="1714500"/>
          </a:xfrm>
          <a:prstGeom prst="rect">
            <a:avLst/>
          </a:prstGeom>
          <a:noFill/>
        </p:spPr>
      </p:pic>
      <p:pic>
        <p:nvPicPr>
          <p:cNvPr id="9232" name="Picture 16" descr="h-kane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48400" y="4724400"/>
            <a:ext cx="2571750" cy="1714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Plaintiffs</a:t>
            </a:r>
          </a:p>
        </p:txBody>
      </p:sp>
      <p:pic>
        <p:nvPicPr>
          <p:cNvPr id="12293" name="Picture 5" descr="plaint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14800" y="1066800"/>
            <a:ext cx="3962400" cy="26416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</p:pic>
      <p:pic>
        <p:nvPicPr>
          <p:cNvPr id="12295" name="Picture 7" descr="plaint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1828800"/>
            <a:ext cx="2571750" cy="1714500"/>
          </a:xfrm>
          <a:prstGeom prst="rect">
            <a:avLst/>
          </a:prstGeom>
          <a:noFill/>
        </p:spPr>
      </p:pic>
      <p:pic>
        <p:nvPicPr>
          <p:cNvPr id="12297" name="Picture 9" descr="plaint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4600" y="2743200"/>
            <a:ext cx="2571750" cy="1714500"/>
          </a:xfrm>
          <a:prstGeom prst="rect">
            <a:avLst/>
          </a:prstGeom>
          <a:noFill/>
        </p:spPr>
      </p:pic>
      <p:pic>
        <p:nvPicPr>
          <p:cNvPr id="12300" name="Picture 1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257800" y="3962400"/>
            <a:ext cx="2927350" cy="27320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12301" name="Picture 1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38200" y="4572000"/>
            <a:ext cx="3824288" cy="1795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3429000" cy="990600"/>
          </a:xfrm>
        </p:spPr>
        <p:txBody>
          <a:bodyPr/>
          <a:lstStyle/>
          <a:p>
            <a:r>
              <a:rPr lang="en-US" dirty="0"/>
              <a:t>Wells G &amp; H</a:t>
            </a:r>
          </a:p>
        </p:txBody>
      </p:sp>
      <p:pic>
        <p:nvPicPr>
          <p:cNvPr id="10244" name="Picture 4" descr="ma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1523999"/>
            <a:ext cx="4343400" cy="53206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dirty="0"/>
              <a:t>Beatrice</a:t>
            </a:r>
          </a:p>
        </p:txBody>
      </p:sp>
      <p:pic>
        <p:nvPicPr>
          <p:cNvPr id="13316" name="Picture 4" descr="ril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676400"/>
            <a:ext cx="3302000" cy="4953000"/>
          </a:xfrm>
          <a:prstGeom prst="rect">
            <a:avLst/>
          </a:prstGeom>
          <a:noFill/>
        </p:spPr>
      </p:pic>
      <p:pic>
        <p:nvPicPr>
          <p:cNvPr id="13317" name="Picture 5" descr="15acr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3048000"/>
            <a:ext cx="4572000" cy="3627438"/>
          </a:xfrm>
          <a:prstGeom prst="rect">
            <a:avLst/>
          </a:prstGeom>
          <a:noFill/>
        </p:spPr>
      </p:pic>
      <p:pic>
        <p:nvPicPr>
          <p:cNvPr id="13318" name="Picture 6" descr="tc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5200" y="1752600"/>
            <a:ext cx="1481138" cy="2209800"/>
          </a:xfrm>
          <a:prstGeom prst="rect">
            <a:avLst/>
          </a:prstGeom>
          <a:noFill/>
          <a:ln w="57150" cmpd="thinThick">
            <a:solidFill>
              <a:schemeClr val="bg2"/>
            </a:solidFill>
            <a:miter lim="800000"/>
            <a:headEnd/>
            <a:tailEnd/>
          </a:ln>
        </p:spPr>
      </p:pic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990600" y="5181600"/>
            <a:ext cx="2057400" cy="11874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Riley Tannery (owned by Beatrice)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5715000" y="2286000"/>
            <a:ext cx="29718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/>
              <a:t>"Fifteen Acres"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/>
              <a:t>W.R. </a:t>
            </a:r>
            <a:r>
              <a:rPr lang="en-US" dirty="0"/>
              <a:t>Grace</a:t>
            </a:r>
          </a:p>
        </p:txBody>
      </p:sp>
      <p:pic>
        <p:nvPicPr>
          <p:cNvPr id="14341" name="Picture 5" descr="wrgrac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2362200"/>
            <a:ext cx="3886200" cy="2774950"/>
          </a:xfrm>
          <a:prstGeom prst="rect">
            <a:avLst/>
          </a:prstGeom>
          <a:noFill/>
        </p:spPr>
      </p:pic>
      <p:pic>
        <p:nvPicPr>
          <p:cNvPr id="14343" name="Picture 7" descr="p00084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1524000"/>
            <a:ext cx="4038600" cy="30289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/>
          <a:lstStyle/>
          <a:p>
            <a:r>
              <a:rPr lang="en-US" dirty="0"/>
              <a:t>The Book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629400" y="2209800"/>
            <a:ext cx="1828800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Calibri" pitchFamily="34" charset="0"/>
              </a:rPr>
              <a:t>Jonathan </a:t>
            </a:r>
            <a:r>
              <a:rPr lang="en-US" sz="2800" dirty="0" err="1">
                <a:latin typeface="Calibri" pitchFamily="34" charset="0"/>
              </a:rPr>
              <a:t>Harr</a:t>
            </a:r>
            <a:endParaRPr lang="en-US" sz="2800" dirty="0">
              <a:latin typeface="Calibri" pitchFamily="34" charset="0"/>
            </a:endParaRPr>
          </a:p>
        </p:txBody>
      </p:sp>
      <p:pic>
        <p:nvPicPr>
          <p:cNvPr id="18440" name="Picture 8" descr="capb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895600"/>
            <a:ext cx="2286000" cy="3451225"/>
          </a:xfrm>
          <a:prstGeom prst="rect">
            <a:avLst/>
          </a:prstGeom>
          <a:noFill/>
        </p:spPr>
      </p:pic>
      <p:pic>
        <p:nvPicPr>
          <p:cNvPr id="18444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67200" y="1752600"/>
            <a:ext cx="2214563" cy="2428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3733800" y="4648200"/>
            <a:ext cx="4572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00000"/>
              <a:buFont typeface="Symbol" pitchFamily="18" charset="2"/>
              <a:buChar char="·"/>
            </a:pPr>
            <a:r>
              <a:rPr lang="en-US" sz="2800" dirty="0">
                <a:latin typeface="Calibri" pitchFamily="34" charset="0"/>
              </a:rPr>
              <a:t>1996 National Book Critics Circle Award for Nonfiction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100000"/>
              <a:buFont typeface="Symbol" pitchFamily="18" charset="2"/>
              <a:buChar char="·"/>
            </a:pPr>
            <a:r>
              <a:rPr lang="en-US" sz="2800" dirty="0">
                <a:latin typeface="Calibri" pitchFamily="34" charset="0"/>
              </a:rPr>
              <a:t>NY Times Bestseller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326</TotalTime>
  <Words>108</Words>
  <Application>Microsoft Macintosh PowerPoint</Application>
  <PresentationFormat>On-screen Show (4:3)</PresentationFormat>
  <Paragraphs>38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Symbol</vt:lpstr>
      <vt:lpstr>Times New Roman</vt:lpstr>
      <vt:lpstr>Wingdings</vt:lpstr>
      <vt:lpstr>Wingdings 2</vt:lpstr>
      <vt:lpstr>Wingdings 3</vt:lpstr>
      <vt:lpstr>Module</vt:lpstr>
      <vt:lpstr>Introduction to Woburn Case Study</vt:lpstr>
      <vt:lpstr>Location</vt:lpstr>
      <vt:lpstr>Woburn, Ma.</vt:lpstr>
      <vt:lpstr>Leukemia Cluster</vt:lpstr>
      <vt:lpstr>Plaintiffs</vt:lpstr>
      <vt:lpstr>Wells G &amp; H</vt:lpstr>
      <vt:lpstr>Beatrice</vt:lpstr>
      <vt:lpstr>W.R. Grace</vt:lpstr>
      <vt:lpstr>The Book</vt:lpstr>
      <vt:lpstr>The Movie</vt:lpstr>
      <vt:lpstr>Plaintiff Attorneys</vt:lpstr>
      <vt:lpstr>Defense Attorneys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Groundwater Modeling with GMS</dc:title>
  <dc:creator>Civil and Environmental Engin</dc:creator>
  <cp:lastModifiedBy>Norm Jones</cp:lastModifiedBy>
  <cp:revision>38</cp:revision>
  <dcterms:created xsi:type="dcterms:W3CDTF">2000-05-06T03:25:21Z</dcterms:created>
  <dcterms:modified xsi:type="dcterms:W3CDTF">2022-10-12T23:58:02Z</dcterms:modified>
</cp:coreProperties>
</file>