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9" r:id="rId3"/>
    <p:sldId id="259" r:id="rId4"/>
    <p:sldId id="286" r:id="rId5"/>
    <p:sldId id="287" r:id="rId6"/>
    <p:sldId id="288" r:id="rId7"/>
    <p:sldId id="289" r:id="rId8"/>
    <p:sldId id="290" r:id="rId9"/>
    <p:sldId id="291" r:id="rId10"/>
    <p:sldId id="326" r:id="rId11"/>
    <p:sldId id="292" r:id="rId12"/>
    <p:sldId id="293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711"/>
  </p:normalViewPr>
  <p:slideViewPr>
    <p:cSldViewPr>
      <p:cViewPr varScale="1">
        <p:scale>
          <a:sx n="102" d="100"/>
          <a:sy n="102" d="100"/>
        </p:scale>
        <p:origin x="126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F88273E-F871-403D-BA65-ACE424664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6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0B5A091A-C250-4D20-84E4-7C3D5AD2595B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447B737-9233-4BEA-9342-6C887AF17B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6DA33-390E-4C32-9827-F8972B732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CDCA-C080-447F-BEA8-41EB151FF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8FED-258A-4FF5-A245-477B748D9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2629-40A4-4586-8382-7ECE5DDC5B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3855E-C721-4326-B0BF-57A8F0494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63D41-D017-4B4C-915B-7CB7EEE75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657A9-7CD7-444F-B9F4-A0491BA531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65DFC-07DF-4B34-BE15-3A3BCAAC2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A3212-2FFD-4375-9B0E-C28C80A7C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8AA28-7D4A-469C-823A-E59CBEC15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E824-BEAD-4785-A92E-353DC968C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7E1811B-EB27-414E-99D7-2B2700A56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1" r:id="rId2"/>
    <p:sldLayoutId id="2147483697" r:id="rId3"/>
    <p:sldLayoutId id="2147483692" r:id="rId4"/>
    <p:sldLayoutId id="2147483693" r:id="rId5"/>
    <p:sldLayoutId id="2147483694" r:id="rId6"/>
    <p:sldLayoutId id="2147483698" r:id="rId7"/>
    <p:sldLayoutId id="2147483699" r:id="rId8"/>
    <p:sldLayoutId id="2147483700" r:id="rId9"/>
    <p:sldLayoutId id="2147483695" r:id="rId10"/>
    <p:sldLayoutId id="214748370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Governing Differential Equations - Transient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048000" y="3124200"/>
            <a:ext cx="2057400" cy="2057400"/>
          </a:xfrm>
          <a:prstGeom prst="cube">
            <a:avLst>
              <a:gd name="adj" fmla="val 2539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905000" y="633415"/>
            <a:ext cx="5029200" cy="433385"/>
            <a:chOff x="1905000" y="633415"/>
            <a:chExt cx="5029200" cy="43338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6" name="Straight Arrow Connector 15"/>
          <p:cNvCxnSpPr/>
          <p:nvPr/>
        </p:nvCxnSpPr>
        <p:spPr>
          <a:xfrm>
            <a:off x="3048000" y="5410200"/>
            <a:ext cx="1524000" cy="158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724400" y="4800600"/>
            <a:ext cx="533400" cy="53340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4495006" y="3886200"/>
            <a:ext cx="1524794" cy="794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53295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19246" y="495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4046" y="36576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05000" y="2157415"/>
            <a:ext cx="5029200" cy="433385"/>
            <a:chOff x="1905000" y="633415"/>
            <a:chExt cx="5029200" cy="43338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905000" y="838200"/>
              <a:ext cx="5029200" cy="1588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5943600" y="633415"/>
              <a:ext cx="324961" cy="433385"/>
              <a:chOff x="2555399" y="2919415"/>
              <a:chExt cx="324961" cy="433385"/>
            </a:xfrm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2555399" y="2919415"/>
                <a:ext cx="324961" cy="193675"/>
              </a:xfrm>
              <a:custGeom>
                <a:avLst/>
                <a:gdLst>
                  <a:gd name="T0" fmla="*/ 0 w 124"/>
                  <a:gd name="T1" fmla="*/ 0 h 62"/>
                  <a:gd name="T2" fmla="*/ 62 w 124"/>
                  <a:gd name="T3" fmla="*/ 62 h 62"/>
                  <a:gd name="T4" fmla="*/ 124 w 124"/>
                  <a:gd name="T5" fmla="*/ 0 h 62"/>
                  <a:gd name="T6" fmla="*/ 0 w 124"/>
                  <a:gd name="T7" fmla="*/ 0 h 6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"/>
                  <a:gd name="T13" fmla="*/ 0 h 62"/>
                  <a:gd name="T14" fmla="*/ 124 w 124"/>
                  <a:gd name="T15" fmla="*/ 62 h 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" h="62">
                    <a:moveTo>
                      <a:pt x="0" y="0"/>
                    </a:moveTo>
                    <a:lnTo>
                      <a:pt x="62" y="62"/>
                    </a:lnTo>
                    <a:lnTo>
                      <a:pt x="1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 flipH="1">
                <a:off x="2571748" y="3191196"/>
                <a:ext cx="30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>
                <a:off x="2629575" y="3278187"/>
                <a:ext cx="176609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 flipH="1">
                <a:off x="2696686" y="3352800"/>
                <a:ext cx="3708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6977440" y="838200"/>
            <a:ext cx="338554" cy="1524794"/>
            <a:chOff x="6977440" y="838200"/>
            <a:chExt cx="338554" cy="1524794"/>
          </a:xfrm>
        </p:grpSpPr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6248400" y="1600200"/>
              <a:ext cx="1524794" cy="7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977440" y="1371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</p:grpSp>
      <p:sp>
        <p:nvSpPr>
          <p:cNvPr id="42" name="Down Arrow 41"/>
          <p:cNvSpPr/>
          <p:nvPr/>
        </p:nvSpPr>
        <p:spPr>
          <a:xfrm>
            <a:off x="2667000" y="914400"/>
            <a:ext cx="381000" cy="13716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2971800" y="5562600"/>
            <a:ext cx="2153841" cy="685800"/>
            <a:chOff x="2971800" y="5867400"/>
            <a:chExt cx="2153841" cy="685800"/>
          </a:xfrm>
        </p:grpSpPr>
        <p:pic>
          <p:nvPicPr>
            <p:cNvPr id="9216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1800" y="60198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60960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91000" y="60198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0600" y="5867400"/>
              <a:ext cx="325041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7" name="TextBox 46"/>
          <p:cNvSpPr txBox="1"/>
          <p:nvPr/>
        </p:nvSpPr>
        <p:spPr>
          <a:xfrm>
            <a:off x="304800" y="34290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alibri" pitchFamily="34" charset="0"/>
              </a:rPr>
              <a:t>Specific Storage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72200" y="3200400"/>
            <a:ext cx="228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Times New Roman" pitchFamily="18" charset="0"/>
              </a:rPr>
              <a:t>Change in water volume stored in a unit volume of the aquifer per unit change in head.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2384 L -3.33333E-6 -4.8148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85800" y="625475"/>
            <a:ext cx="28400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Substituting: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762000" y="3749675"/>
            <a:ext cx="7162800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This is sometimes called the "diffusion equation". Note that now we have an expression relating head (h) to position (x, y, z) and time (t).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38288" y="1828800"/>
          <a:ext cx="542108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444240" progId="Equation.3">
                  <p:embed/>
                </p:oleObj>
              </mc:Choice>
              <mc:Fallback>
                <p:oleObj name="Equation" r:id="rId2" imgW="210816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38288" y="1828800"/>
                        <a:ext cx="5421086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and Sinks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33400" y="1828800"/>
            <a:ext cx="7896225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If we have sources or sinks we can simply add one more term, R, which is intrinsically positive and represents inflow to the system. 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866775" y="43434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Times" charset="0"/>
                <a:cs typeface="Times New Roman" pitchFamily="18" charset="0"/>
              </a:rPr>
              <a:t>or</a:t>
            </a:r>
            <a:endParaRPr lang="en-US" dirty="0">
              <a:latin typeface="Arial" pitchFamily="34" charset="0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543050" y="3143250"/>
          <a:ext cx="5135336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444240" progId="Equation.3">
                  <p:embed/>
                </p:oleObj>
              </mc:Choice>
              <mc:Fallback>
                <p:oleObj name="Equation" r:id="rId2" imgW="234936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3050" y="3143250"/>
                        <a:ext cx="5135336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543050" y="4953000"/>
          <a:ext cx="5135336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444240" progId="Equation.3">
                  <p:embed/>
                </p:oleObj>
              </mc:Choice>
              <mc:Fallback>
                <p:oleObj name="Equation" r:id="rId4" imgW="23493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3050" y="4953000"/>
                        <a:ext cx="5135336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dirty="0"/>
              <a:t>Specific Storage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94506" y="1772841"/>
            <a:ext cx="8154987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An expression for specific storage can be derived as follows: A decrease in the head infers a decrease in the fluid pore pressure u and an increase in the effective stress in the soil (</a:t>
            </a:r>
            <a:r>
              <a:rPr lang="en-US" dirty="0">
                <a:latin typeface="Symbol" pitchFamily="18" charset="2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‘). The water that is released from the aquifer due to a decrease in h is due to: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690851" y="5181600"/>
            <a:ext cx="57150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3200" dirty="0" err="1">
                <a:latin typeface="Times" charset="0"/>
                <a:cs typeface="Times New Roman" pitchFamily="18" charset="0"/>
              </a:rPr>
              <a:t>dV</a:t>
            </a:r>
            <a:r>
              <a:rPr lang="en-US" sz="32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3200" dirty="0">
                <a:latin typeface="Times" charset="0"/>
                <a:cs typeface="Times New Roman" pitchFamily="18" charset="0"/>
              </a:rPr>
              <a:t> = - </a:t>
            </a:r>
            <a:r>
              <a:rPr lang="en-US" sz="3200" dirty="0" err="1">
                <a:latin typeface="Times" charset="0"/>
                <a:cs typeface="Times New Roman" pitchFamily="18" charset="0"/>
              </a:rPr>
              <a:t>dV</a:t>
            </a:r>
            <a:r>
              <a:rPr lang="en-US" sz="3200" baseline="-30000" dirty="0" err="1">
                <a:latin typeface="Times" charset="0"/>
                <a:cs typeface="Times New Roman" pitchFamily="18" charset="0"/>
              </a:rPr>
              <a:t>T</a:t>
            </a:r>
            <a:r>
              <a:rPr lang="en-US" sz="3200" dirty="0">
                <a:latin typeface="Times" charset="0"/>
                <a:cs typeface="Times New Roman" pitchFamily="18" charset="0"/>
              </a:rPr>
              <a:t> = </a:t>
            </a:r>
            <a:r>
              <a:rPr lang="en-US" sz="32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3200" dirty="0">
                <a:latin typeface="Times" charset="0"/>
                <a:cs typeface="Times New Roman" pitchFamily="18" charset="0"/>
              </a:rPr>
              <a:t> V</a:t>
            </a:r>
            <a:r>
              <a:rPr lang="en-US" sz="3200" baseline="-30000" dirty="0">
                <a:latin typeface="Times" charset="0"/>
                <a:cs typeface="Times New Roman" pitchFamily="18" charset="0"/>
              </a:rPr>
              <a:t>T</a:t>
            </a:r>
            <a:r>
              <a:rPr lang="en-US" sz="3200" dirty="0">
                <a:latin typeface="Times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" charset="0"/>
                <a:cs typeface="Times New Roman" pitchFamily="18" charset="0"/>
              </a:rPr>
              <a:t>d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3200" dirty="0" err="1">
                <a:latin typeface="Times" charset="0"/>
                <a:cs typeface="Times New Roman" pitchFamily="18" charset="0"/>
              </a:rPr>
              <a:t>'</a:t>
            </a:r>
            <a:endParaRPr lang="en-US" sz="32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23672EC-282F-DC3F-BC59-B322FDE1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8" y="3711833"/>
            <a:ext cx="8154987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(1) Compression of the aquifer due to an increase in </a:t>
            </a:r>
            <a:r>
              <a:rPr lang="en-US" dirty="0">
                <a:latin typeface="Symbol" pitchFamily="18" charset="2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'.  This is controlled by the aquifer compressibility, </a:t>
            </a:r>
            <a:r>
              <a:rPr lang="en-US" dirty="0">
                <a:solidFill>
                  <a:srgbClr val="FF0000"/>
                </a:solidFill>
                <a:latin typeface="Symbol" pitchFamily="18" charset="2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838200" y="554534"/>
            <a:ext cx="7011791" cy="56938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for a unit volume of the aquifer, V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1, and</a:t>
            </a:r>
          </a:p>
          <a:p>
            <a:endParaRPr lang="en-US" sz="2800" dirty="0">
              <a:latin typeface="Times" charset="0"/>
              <a:cs typeface="Times New Roman" pitchFamily="18" charset="0"/>
            </a:endParaRP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dV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2800" dirty="0">
                <a:latin typeface="Times" charset="0"/>
                <a:cs typeface="Times New Roman" pitchFamily="18" charset="0"/>
              </a:rPr>
              <a:t> 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'</a:t>
            </a:r>
            <a:endParaRPr lang="en-US" sz="2800" dirty="0"/>
          </a:p>
          <a:p>
            <a:endParaRPr lang="en-US" sz="2800" dirty="0">
              <a:latin typeface="Times" charset="0"/>
              <a:cs typeface="Times New Roman" pitchFamily="18" charset="0"/>
            </a:endParaRP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s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'</a:t>
            </a:r>
            <a:r>
              <a:rPr lang="en-US" sz="2800" dirty="0">
                <a:latin typeface="Times" charset="0"/>
                <a:cs typeface="Times New Roman" pitchFamily="18" charset="0"/>
              </a:rPr>
              <a:t> = - du = - 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dh</a:t>
            </a:r>
            <a:endParaRPr lang="en-US" sz="2800" dirty="0"/>
          </a:p>
          <a:p>
            <a:endParaRPr lang="en-US" sz="2800" dirty="0">
              <a:solidFill>
                <a:srgbClr val="FFFF00"/>
              </a:solidFill>
              <a:latin typeface="Times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substituting: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dV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2800" dirty="0">
                <a:latin typeface="Times" charset="0"/>
                <a:cs typeface="Times New Roman" pitchFamily="18" charset="0"/>
              </a:rPr>
              <a:t> = -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2800" dirty="0">
                <a:latin typeface="Times" charset="0"/>
                <a:cs typeface="Times New Roman" pitchFamily="18" charset="0"/>
              </a:rPr>
              <a:t> dh</a:t>
            </a:r>
            <a:endParaRPr lang="en-US" sz="2800" dirty="0"/>
          </a:p>
          <a:p>
            <a:endParaRPr lang="en-US" sz="2800" dirty="0">
              <a:latin typeface="Times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for a unit change in head, dh = -1: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</a:t>
            </a:r>
          </a:p>
          <a:p>
            <a:r>
              <a:rPr lang="en-US" sz="2800" dirty="0">
                <a:latin typeface="Times" charset="0"/>
                <a:cs typeface="Times New Roman" pitchFamily="18" charset="0"/>
              </a:rPr>
              <a:t>	 </a:t>
            </a:r>
            <a:r>
              <a:rPr lang="en-US" sz="2800" dirty="0" err="1"/>
              <a:t>dVw</a:t>
            </a:r>
            <a:r>
              <a:rPr lang="en-US" sz="2800" dirty="0"/>
              <a:t> </a:t>
            </a:r>
            <a:r>
              <a:rPr lang="en-US" sz="2800" dirty="0">
                <a:latin typeface="Times" charset="0"/>
                <a:cs typeface="Times New Roman" pitchFamily="18" charset="0"/>
              </a:rPr>
              <a:t>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w</a:t>
            </a:r>
            <a:endParaRPr lang="en-US" sz="2800" baseline="-30000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55600" y="575191"/>
            <a:ext cx="8431213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(2) Expansion of the pore water due to a decrease in u.  This is controlled by the fluid compressibility,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latin typeface="Times" charset="0"/>
                <a:cs typeface="Times New Roman" pitchFamily="18" charset="0"/>
              </a:rPr>
              <a:t>:</a:t>
            </a:r>
            <a:endParaRPr lang="en-US" sz="1400" dirty="0"/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Times" charset="0"/>
                <a:cs typeface="Times New Roman" pitchFamily="18" charset="0"/>
              </a:rPr>
              <a:t>	</a:t>
            </a:r>
            <a:r>
              <a:rPr lang="en-US" dirty="0" err="1">
                <a:latin typeface="Times" charset="0"/>
                <a:cs typeface="Times New Roman" pitchFamily="18" charset="0"/>
              </a:rPr>
              <a:t>dV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dirty="0">
                <a:latin typeface="Times" charset="0"/>
                <a:cs typeface="Times New Roman" pitchFamily="18" charset="0"/>
              </a:rPr>
              <a:t> = -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r>
              <a:rPr lang="en-US" dirty="0" err="1">
                <a:latin typeface="Times" charset="0"/>
                <a:cs typeface="Times New Roman" pitchFamily="18" charset="0"/>
              </a:rPr>
              <a:t>V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dirty="0">
                <a:latin typeface="Times" charset="0"/>
                <a:cs typeface="Times New Roman" pitchFamily="18" charset="0"/>
              </a:rPr>
              <a:t> du</a:t>
            </a:r>
            <a:endParaRPr lang="en-US" sz="1400" dirty="0"/>
          </a:p>
          <a:p>
            <a:endParaRPr lang="en-US" dirty="0">
              <a:solidFill>
                <a:srgbClr val="FFFF00"/>
              </a:solidFill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since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nV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latin typeface="Arial" pitchFamily="34" charset="0"/>
                <a:cs typeface="Arial" pitchFamily="34" charset="0"/>
              </a:rPr>
              <a:t>, = n (for unit volume of aquifer)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Times" charset="0"/>
                <a:cs typeface="Times New Roman" pitchFamily="18" charset="0"/>
              </a:rPr>
              <a:t>	</a:t>
            </a:r>
            <a:r>
              <a:rPr lang="en-US" dirty="0" err="1">
                <a:latin typeface="Times" charset="0"/>
                <a:cs typeface="Times New Roman" pitchFamily="18" charset="0"/>
              </a:rPr>
              <a:t>dV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dirty="0">
                <a:latin typeface="Times" charset="0"/>
                <a:cs typeface="Times New Roman" pitchFamily="18" charset="0"/>
              </a:rPr>
              <a:t> = -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latin typeface="Times" charset="0"/>
                <a:cs typeface="Times New Roman" pitchFamily="18" charset="0"/>
              </a:rPr>
              <a:t> n du</a:t>
            </a:r>
            <a:endParaRPr lang="en-US" sz="1400" dirty="0"/>
          </a:p>
          <a:p>
            <a:endParaRPr lang="en-US" dirty="0">
              <a:solidFill>
                <a:srgbClr val="FFFF00"/>
              </a:solidFill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Also, for a unit drop in head (dh = -1):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Times" charset="0"/>
                <a:cs typeface="Times New Roman" pitchFamily="18" charset="0"/>
              </a:rPr>
              <a:t>	du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dirty="0">
                <a:latin typeface="Times" charset="0"/>
                <a:cs typeface="Times New Roman" pitchFamily="18" charset="0"/>
              </a:rPr>
              <a:t> dh = -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endParaRPr lang="en-US" dirty="0">
              <a:solidFill>
                <a:srgbClr val="FFFF00"/>
              </a:solidFill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thus: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Times" charset="0"/>
                <a:cs typeface="Times New Roman" pitchFamily="18" charset="0"/>
              </a:rPr>
              <a:t>	</a:t>
            </a:r>
            <a:r>
              <a:rPr lang="en-US" dirty="0" err="1">
                <a:latin typeface="Times" charset="0"/>
                <a:cs typeface="Times New Roman" pitchFamily="18" charset="0"/>
              </a:rPr>
              <a:t>dV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dirty="0">
                <a:latin typeface="Times" charset="0"/>
                <a:cs typeface="Times New Roman" pitchFamily="18" charset="0"/>
              </a:rPr>
              <a:t> =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latin typeface="Times" charset="0"/>
                <a:cs typeface="Times New Roman" pitchFamily="18" charset="0"/>
              </a:rPr>
              <a:t> n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30000" dirty="0" err="1">
                <a:latin typeface="Times" charset="0"/>
                <a:cs typeface="Times New Roman" pitchFamily="18" charset="0"/>
              </a:rPr>
              <a:t>w</a:t>
            </a:r>
            <a:endParaRPr lang="en-US" baseline="-30000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11225" y="304800"/>
            <a:ext cx="7319963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Combining both terms gives us an expression for specific storage:</a:t>
            </a:r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Times" charset="0"/>
                <a:cs typeface="Times New Roman" pitchFamily="18" charset="0"/>
              </a:rPr>
              <a:t>	</a:t>
            </a:r>
            <a:r>
              <a:rPr lang="en-US" sz="3600" dirty="0">
                <a:latin typeface="Times" charset="0"/>
                <a:cs typeface="Times New Roman" pitchFamily="18" charset="0"/>
              </a:rPr>
              <a:t>S</a:t>
            </a:r>
            <a:r>
              <a:rPr lang="en-US" sz="3600" baseline="-30000" dirty="0">
                <a:latin typeface="Times" charset="0"/>
                <a:cs typeface="Times New Roman" pitchFamily="18" charset="0"/>
              </a:rPr>
              <a:t>s</a:t>
            </a:r>
            <a:r>
              <a:rPr lang="en-US" sz="3600" dirty="0">
                <a:latin typeface="Times" charset="0"/>
                <a:cs typeface="Times New Roman" pitchFamily="18" charset="0"/>
              </a:rPr>
              <a:t> = </a:t>
            </a:r>
            <a:r>
              <a:rPr lang="en-US" sz="36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3600" baseline="-30000" dirty="0" err="1">
                <a:latin typeface="Times" charset="0"/>
                <a:cs typeface="Times New Roman" pitchFamily="18" charset="0"/>
              </a:rPr>
              <a:t>w</a:t>
            </a:r>
            <a:r>
              <a:rPr lang="en-US" sz="3600" dirty="0">
                <a:latin typeface="Times" charset="0"/>
                <a:cs typeface="Times New Roman" pitchFamily="18" charset="0"/>
              </a:rPr>
              <a:t>(</a:t>
            </a:r>
            <a:r>
              <a:rPr lang="en-US" sz="3600" dirty="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3600" dirty="0">
                <a:latin typeface="Times" charset="0"/>
                <a:cs typeface="Times New Roman" pitchFamily="18" charset="0"/>
              </a:rPr>
              <a:t> + </a:t>
            </a:r>
            <a:r>
              <a:rPr lang="en-US" sz="3600" dirty="0" err="1">
                <a:latin typeface="Times" charset="0"/>
                <a:cs typeface="Times New Roman" pitchFamily="18" charset="0"/>
              </a:rPr>
              <a:t>n</a:t>
            </a:r>
            <a:r>
              <a:rPr lang="en-US" sz="3600" dirty="0" err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sz="3600" dirty="0">
                <a:latin typeface="Times" charset="0"/>
                <a:cs typeface="Times New Roman" pitchFamily="18" charset="0"/>
              </a:rPr>
              <a:t>)</a:t>
            </a:r>
            <a:endParaRPr lang="en-US" sz="3600" dirty="0"/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Note:</a:t>
            </a: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914400" y="4267200"/>
            <a:ext cx="5108575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where:</a:t>
            </a:r>
          </a:p>
          <a:p>
            <a:endParaRPr lang="en-US" dirty="0">
              <a:latin typeface="Symbol" pitchFamily="18" charset="2"/>
              <a:cs typeface="Times New Roman" pitchFamily="18" charset="0"/>
            </a:endParaRPr>
          </a:p>
          <a:p>
            <a:r>
              <a:rPr lang="en-US" dirty="0">
                <a:latin typeface="Symbol" pitchFamily="18" charset="2"/>
                <a:cs typeface="Times New Roman" pitchFamily="18" charset="0"/>
              </a:rPr>
              <a:t>	e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strain</a:t>
            </a:r>
          </a:p>
          <a:p>
            <a:endParaRPr lang="en-US" dirty="0">
              <a:latin typeface="Times" charset="0"/>
              <a:cs typeface="Times New Roman" pitchFamily="18" charset="0"/>
            </a:endParaRPr>
          </a:p>
          <a:p>
            <a:r>
              <a:rPr lang="en-US" dirty="0">
                <a:latin typeface="Times" charset="0"/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Arial" pitchFamily="34" charset="0"/>
              </a:rPr>
              <a:t>E = Modulus of elasticity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1824" y="2819400"/>
          <a:ext cx="23966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393480" progId="Equation.3">
                  <p:embed/>
                </p:oleObj>
              </mc:Choice>
              <mc:Fallback>
                <p:oleObj name="Equation" r:id="rId2" imgW="8254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1824" y="2819400"/>
                        <a:ext cx="239661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762000" y="914400"/>
            <a:ext cx="7040563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US" dirty="0">
                <a:latin typeface="Times" charset="0"/>
                <a:cs typeface="Times New Roman" pitchFamily="18" charset="0"/>
              </a:rPr>
              <a:t>decreases with increasing stiffness and typical values are given below (Freeze and Cherry):</a:t>
            </a:r>
            <a:endParaRPr lang="en-US" dirty="0">
              <a:latin typeface="Arial" pitchFamily="34" charset="0"/>
            </a:endParaRPr>
          </a:p>
        </p:txBody>
      </p:sp>
      <p:graphicFrame>
        <p:nvGraphicFramePr>
          <p:cNvPr id="50257" name="Group 81"/>
          <p:cNvGraphicFramePr>
            <a:graphicFrameLocks noGrp="1"/>
          </p:cNvGraphicFramePr>
          <p:nvPr/>
        </p:nvGraphicFramePr>
        <p:xfrm>
          <a:off x="990600" y="2133600"/>
          <a:ext cx="4800600" cy="25146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Media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(m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/ N)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Clay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- 10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-8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-7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- 10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Gravel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- 10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Jointed 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-8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- 10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Sound 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-9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- 10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255" name="Rectangle 79"/>
          <p:cNvSpPr>
            <a:spLocks noChangeArrowheads="1"/>
          </p:cNvSpPr>
          <p:nvPr/>
        </p:nvSpPr>
        <p:spPr bwMode="auto">
          <a:xfrm>
            <a:off x="838200" y="5026968"/>
            <a:ext cx="63674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b</a:t>
            </a:r>
            <a:r>
              <a:rPr lang="en-US" dirty="0">
                <a:latin typeface="Times" charset="0"/>
                <a:cs typeface="Times New Roman" pitchFamily="18" charset="0"/>
              </a:rPr>
              <a:t> is a constant for water equal to </a:t>
            </a:r>
            <a:r>
              <a:rPr lang="en-US" b="1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4.4 X 10</a:t>
            </a:r>
            <a:r>
              <a:rPr lang="en-US" b="1" baseline="300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-10</a:t>
            </a:r>
            <a:r>
              <a:rPr lang="en-US" b="1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 m</a:t>
            </a:r>
            <a:r>
              <a:rPr lang="en-US" b="1" baseline="300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2</a:t>
            </a:r>
            <a:r>
              <a:rPr lang="en-US" b="1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/N</a:t>
            </a:r>
            <a:endParaRPr lang="en-US" b="1" dirty="0">
              <a:solidFill>
                <a:srgbClr val="0000FF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C468-A774-D542-BC5B-3CBC4CF1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4882-C937-2145-86A9-8A70A27BC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derivation of the transient term of the governing equation</a:t>
            </a:r>
          </a:p>
          <a:p>
            <a:r>
              <a:rPr lang="en-US" dirty="0"/>
              <a:t>Understand the physical mechanisms behind specific storage</a:t>
            </a:r>
          </a:p>
          <a:p>
            <a:r>
              <a:rPr lang="en-US" dirty="0"/>
              <a:t>Understand the difference between specific storage, </a:t>
            </a:r>
            <a:r>
              <a:rPr lang="en-US" dirty="0" err="1"/>
              <a:t>storativity</a:t>
            </a:r>
            <a:r>
              <a:rPr lang="en-US" dirty="0"/>
              <a:t>, and specific yield</a:t>
            </a:r>
          </a:p>
        </p:txBody>
      </p:sp>
    </p:spTree>
    <p:extLst>
      <p:ext uri="{BB962C8B-B14F-4D97-AF65-F5344CB8AC3E}">
        <p14:creationId xmlns:p14="http://schemas.microsoft.com/office/powerpoint/2010/main" val="382830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Steady State Equation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85800" y="2458760"/>
            <a:ext cx="3352800" cy="104644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inflow - outflow = 0</a:t>
            </a:r>
          </a:p>
          <a:p>
            <a:pPr eaLnBrk="1" hangingPunct="1"/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mass flow rate = </a:t>
            </a:r>
            <a:r>
              <a:rPr lang="en-US" dirty="0">
                <a:latin typeface="Symbol" pitchFamily="18" charset="2"/>
                <a:cs typeface="Arial" pitchFamily="34" charset="0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902676" y="1905000"/>
          <a:ext cx="440312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6230" imgH="2216005" progId="Visio.Drawing.11">
                  <p:embed/>
                </p:oleObj>
              </mc:Choice>
              <mc:Fallback>
                <p:oleObj name="Visio" r:id="rId2" imgW="5336230" imgH="22160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676" y="1905000"/>
                        <a:ext cx="4403124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1676400" y="4419600"/>
          <a:ext cx="5600481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444240" progId="Equation.3">
                  <p:embed/>
                </p:oleObj>
              </mc:Choice>
              <mc:Fallback>
                <p:oleObj name="Equation" r:id="rId4" imgW="1815840" imgH="4442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4419600"/>
                        <a:ext cx="5600481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Saturated Flow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942975" y="3048000"/>
            <a:ext cx="7256463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 dirty="0">
                <a:latin typeface="Arial" pitchFamily="34" charset="0"/>
                <a:cs typeface="Arial" pitchFamily="34" charset="0"/>
              </a:rPr>
              <a:t>Assume that we have no sources and sinks.  The term: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990600" y="5178425"/>
            <a:ext cx="7162800" cy="9541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800">
                <a:latin typeface="Arial" pitchFamily="34" charset="0"/>
                <a:cs typeface="Arial" pitchFamily="34" charset="0"/>
              </a:rPr>
              <a:t>represents the change in mass stored in the system.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914400" y="1981200"/>
          <a:ext cx="5751871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393480" progId="Equation.3">
                  <p:embed/>
                </p:oleObj>
              </mc:Choice>
              <mc:Fallback>
                <p:oleObj name="Equation" r:id="rId2" imgW="29718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14400" y="1981200"/>
                        <a:ext cx="5751871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362200" y="4267200"/>
          <a:ext cx="130277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93480" progId="Equation.3">
                  <p:embed/>
                </p:oleObj>
              </mc:Choice>
              <mc:Fallback>
                <p:oleObj name="Equation" r:id="rId4" imgW="6728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62200" y="4267200"/>
                        <a:ext cx="1302774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  <p:bldP spid="317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85800" y="609600"/>
            <a:ext cx="7467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The mass per unit volume can be expressed as the density times the volume of the voids: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612900" y="1881188"/>
            <a:ext cx="150547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" charset="0"/>
                <a:cs typeface="Times New Roman" pitchFamily="18" charset="0"/>
              </a:rPr>
              <a:t>m 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V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v</a:t>
            </a:r>
            <a:endParaRPr lang="en-US" sz="28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762000" y="3200400"/>
            <a:ext cx="737235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change in storage with respect to time can then be represented as:</a:t>
            </a: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676399" y="4572000"/>
          <a:ext cx="2617839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393480" progId="Equation.3">
                  <p:embed/>
                </p:oleObj>
              </mc:Choice>
              <mc:Fallback>
                <p:oleObj name="Equation" r:id="rId2" imgW="9014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399" y="4572000"/>
                        <a:ext cx="2617839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38D6FD07-7E41-F952-C05B-1B4B5DB29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447" y="1881188"/>
            <a:ext cx="1949508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" charset="0"/>
                <a:cs typeface="Times New Roman" pitchFamily="18" charset="0"/>
              </a:rPr>
              <a:t>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2800" dirty="0">
                <a:latin typeface="Times" charset="0"/>
                <a:cs typeface="Times New Roman" pitchFamily="18" charset="0"/>
              </a:rPr>
              <a:t> (n 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V</a:t>
            </a:r>
            <a:r>
              <a:rPr lang="en-US" sz="2800" baseline="-30000" dirty="0" err="1">
                <a:latin typeface="Times" charset="0"/>
                <a:cs typeface="Times New Roman" pitchFamily="18" charset="0"/>
              </a:rPr>
              <a:t>total</a:t>
            </a:r>
            <a:r>
              <a:rPr lang="en-US" sz="2800" dirty="0">
                <a:latin typeface="Times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8D6078B-72CA-A15B-3D73-A1EDE87C2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630" y="1881188"/>
            <a:ext cx="226857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" charset="0"/>
                <a:cs typeface="Times New Roman" pitchFamily="18" charset="0"/>
              </a:rPr>
              <a:t>= </a:t>
            </a:r>
            <a:r>
              <a:rPr lang="en-US" sz="2800" dirty="0">
                <a:latin typeface="Symbol" pitchFamily="18" charset="2"/>
                <a:cs typeface="Times New Roman" pitchFamily="18" charset="0"/>
              </a:rPr>
              <a:t>r</a:t>
            </a:r>
            <a:r>
              <a:rPr lang="en-US" sz="2800" dirty="0">
                <a:latin typeface="Times" charset="0"/>
                <a:cs typeface="Times New Roman" pitchFamily="18" charset="0"/>
              </a:rPr>
              <a:t> n dx 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dy</a:t>
            </a:r>
            <a:r>
              <a:rPr lang="en-US" sz="2800" dirty="0">
                <a:latin typeface="Times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" charset="0"/>
                <a:cs typeface="Times New Roman" pitchFamily="18" charset="0"/>
              </a:rPr>
              <a:t>dz</a:t>
            </a:r>
            <a:endParaRPr lang="en-US" sz="2800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85800" y="787400"/>
            <a:ext cx="45815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In the steady state case: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371600" y="1854200"/>
            <a:ext cx="36703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inflow - outflow = 0 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62000" y="2951163"/>
            <a:ext cx="6572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or: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371600" y="4179888"/>
          <a:ext cx="71925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444240" progId="Equation.3">
                  <p:embed/>
                </p:oleObj>
              </mc:Choice>
              <mc:Fallback>
                <p:oleObj name="Equation" r:id="rId2" imgW="34542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4179888"/>
                        <a:ext cx="7192550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20713" y="457200"/>
            <a:ext cx="4114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Now we have: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620713" y="2057400"/>
            <a:ext cx="6572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or: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620713" y="4525963"/>
            <a:ext cx="3341687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which reduces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8" name="Object 6"/>
              <p:cNvSpPr txBox="1"/>
              <p:nvPr/>
            </p:nvSpPr>
            <p:spPr bwMode="black">
              <a:xfrm>
                <a:off x="1389063" y="2581275"/>
                <a:ext cx="6218237" cy="8604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dxdydz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7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389063" y="2581275"/>
                <a:ext cx="6218237" cy="860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99" name="Object 7"/>
              <p:cNvSpPr txBox="1"/>
              <p:nvPr/>
            </p:nvSpPr>
            <p:spPr bwMode="black">
              <a:xfrm>
                <a:off x="1389063" y="3581400"/>
                <a:ext cx="1990725" cy="762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ρn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dxdydz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7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389063" y="3581400"/>
                <a:ext cx="1990725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00" name="Object 8"/>
              <p:cNvSpPr txBox="1"/>
              <p:nvPr/>
            </p:nvSpPr>
            <p:spPr bwMode="black">
              <a:xfrm>
                <a:off x="1389063" y="5221288"/>
                <a:ext cx="4325937" cy="860425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  <m:sSub>
                                <m:sSubPr>
                                  <m:ctrlPr>
                                    <a:rPr 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d>
                            <m:dPr>
                              <m:ctrl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ρn</m:t>
                              </m:r>
                            </m:e>
                          </m:d>
                        </m:num>
                        <m:den>
                          <m: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8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389063" y="5221288"/>
                <a:ext cx="4325937" cy="860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01" name="Object 9"/>
              <p:cNvSpPr txBox="1"/>
              <p:nvPr/>
            </p:nvSpPr>
            <p:spPr bwMode="black">
              <a:xfrm>
                <a:off x="1371600" y="1143000"/>
                <a:ext cx="3662363" cy="762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inflow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outflow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Δstorage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80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1371600" y="1143000"/>
                <a:ext cx="3662363" cy="762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5" grpId="0"/>
      <p:bldP spid="33798" grpId="0"/>
      <p:bldP spid="33799" grpId="0"/>
      <p:bldP spid="338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09600" y="609600"/>
            <a:ext cx="51895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tabLst>
                <a:tab pos="2286000" algn="l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Once again, if </a:t>
            </a:r>
            <a:r>
              <a:rPr lang="en-US" sz="3200" dirty="0">
                <a:latin typeface="Symbol" pitchFamily="18" charset="2"/>
                <a:cs typeface="Arial" pitchFamily="34" charset="0"/>
              </a:rPr>
              <a:t>r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is constant: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09600" y="3124200"/>
            <a:ext cx="7427913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Assuming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3200" baseline="-30000" dirty="0" err="1">
                <a:latin typeface="Arial" pitchFamily="34" charset="0"/>
                <a:cs typeface="Arial" pitchFamily="34" charset="0"/>
              </a:rPr>
              <a:t>xy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3200" baseline="-30000" dirty="0" err="1">
                <a:latin typeface="Arial" pitchFamily="34" charset="0"/>
                <a:cs typeface="Arial" pitchFamily="34" charset="0"/>
              </a:rPr>
              <a:t>xz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3200" baseline="-30000" dirty="0" err="1">
                <a:latin typeface="Arial" pitchFamily="34" charset="0"/>
                <a:cs typeface="Arial" pitchFamily="34" charset="0"/>
              </a:rPr>
              <a:t>yz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= 0 and inserting Darcy's law: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524000" y="1600200"/>
          <a:ext cx="353568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44240" progId="Equation.3">
                  <p:embed/>
                </p:oleObj>
              </mc:Choice>
              <mc:Fallback>
                <p:oleObj name="Equation" r:id="rId2" imgW="147312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1600200"/>
                        <a:ext cx="353568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600200" y="4572000"/>
          <a:ext cx="460248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444240" progId="Equation.3">
                  <p:embed/>
                </p:oleObj>
              </mc:Choice>
              <mc:Fallback>
                <p:oleObj name="Equation" r:id="rId4" imgW="191736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4572000"/>
                        <a:ext cx="460248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33400" y="457200"/>
            <a:ext cx="81534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Times New Roman" pitchFamily="18" charset="0"/>
              </a:rPr>
              <a:t>Now we need to simplify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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n/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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and write it in terms of head since the left hand side of the equation is expressed in terms of head.</a:t>
            </a:r>
            <a:r>
              <a:rPr lang="en-US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  The term 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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n/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  <a:sym typeface="Symbol" pitchFamily="18" charset="2"/>
              </a:rPr>
              <a:t>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</a:t>
            </a:r>
            <a:r>
              <a:rPr lang="en-US" dirty="0">
                <a:latin typeface="Calibri" pitchFamily="34" charset="0"/>
                <a:cs typeface="Times New Roman" pitchFamily="18" charset="0"/>
              </a:rPr>
              <a:t> represents the change in volume due to a change in the head (n changes due to a change in head).</a:t>
            </a:r>
            <a:r>
              <a:rPr lang="en-US" dirty="0">
                <a:latin typeface="Calibri" pitchFamily="34" charset="0"/>
                <a:cs typeface="Times New Roman" pitchFamily="18" charset="0"/>
                <a:sym typeface="Symbol" pitchFamily="18" charset="2"/>
              </a:rPr>
              <a:t>  The term can be related to head as follows: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33400" y="4151313"/>
            <a:ext cx="1016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Times New Roman" pitchFamily="18" charset="0"/>
              </a:rPr>
              <a:t>where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33400" y="5751513"/>
            <a:ext cx="8229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Times New Roman" pitchFamily="18" charset="0"/>
              </a:rPr>
              <a:t>or the change in water volume stored in a unit volume of the aquifer per unit change in head.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524000" y="2819400"/>
          <a:ext cx="1752600" cy="92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393480" progId="Equation.3">
                  <p:embed/>
                </p:oleObj>
              </mc:Choice>
              <mc:Fallback>
                <p:oleObj name="Equation" r:id="rId2" imgW="749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2819400"/>
                        <a:ext cx="1752600" cy="920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524000" y="4652963"/>
          <a:ext cx="4485467" cy="92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393480" progId="Equation.3">
                  <p:embed/>
                </p:oleObj>
              </mc:Choice>
              <mc:Fallback>
                <p:oleObj name="Equation" r:id="rId4" imgW="19173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652963"/>
                        <a:ext cx="4485467" cy="9208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/>
      <p:bldP spid="389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941</TotalTime>
  <Words>707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Governing Differential Equations - Transient</vt:lpstr>
      <vt:lpstr>Lecture Objectives</vt:lpstr>
      <vt:lpstr>Steady State Equation</vt:lpstr>
      <vt:lpstr>Transient Saturated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 and Sinks</vt:lpstr>
      <vt:lpstr>Specific Storage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Governing Differential Equations</dc:title>
  <dc:creator>Norm Jones</dc:creator>
  <cp:lastModifiedBy>Norm Jones</cp:lastModifiedBy>
  <cp:revision>72</cp:revision>
  <cp:lastPrinted>2022-11-14T19:47:02Z</cp:lastPrinted>
  <dcterms:created xsi:type="dcterms:W3CDTF">2003-01-09T19:17:04Z</dcterms:created>
  <dcterms:modified xsi:type="dcterms:W3CDTF">2022-11-15T01:00:18Z</dcterms:modified>
</cp:coreProperties>
</file>