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handoutMasterIdLst>
    <p:handoutMasterId r:id="rId10"/>
  </p:handoutMasterIdLst>
  <p:sldIdLst>
    <p:sldId id="256" r:id="rId2"/>
    <p:sldId id="265" r:id="rId3"/>
    <p:sldId id="267" r:id="rId4"/>
    <p:sldId id="266" r:id="rId5"/>
    <p:sldId id="268" r:id="rId6"/>
    <p:sldId id="269" r:id="rId7"/>
    <p:sldId id="270" r:id="rId8"/>
    <p:sldId id="271" r:id="rId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12" d="100"/>
          <a:sy n="112" d="100"/>
        </p:scale>
        <p:origin x="-480" y="-84"/>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E04FDC2-275F-4188-9B48-C084F3850D26}" type="datetimeFigureOut">
              <a:rPr lang="en-US" smtClean="0"/>
              <a:t>2/16/2012</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0A88D43-F218-4B20-A022-14A88567E97C}" type="slidenum">
              <a:rPr lang="en-US" smtClean="0"/>
              <a:t>‹#›</a:t>
            </a:fld>
            <a:endParaRPr lang="en-US"/>
          </a:p>
        </p:txBody>
      </p:sp>
    </p:spTree>
    <p:extLst>
      <p:ext uri="{BB962C8B-B14F-4D97-AF65-F5344CB8AC3E}">
        <p14:creationId xmlns:p14="http://schemas.microsoft.com/office/powerpoint/2010/main" val="341359875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95AF9FE-AA3A-4C29-A74D-98B3BFEF3C8F}" type="datetimeFigureOut">
              <a:rPr lang="en-US" smtClean="0"/>
              <a:pPr/>
              <a:t>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B95AF9FE-AA3A-4C29-A74D-98B3BFEF3C8F}" type="datetimeFigureOut">
              <a:rPr lang="en-US" smtClean="0"/>
              <a:pPr/>
              <a:t>2/16/2012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95AF9FE-AA3A-4C29-A74D-98B3BFEF3C8F}" type="datetimeFigureOut">
              <a:rPr lang="en-US" smtClean="0"/>
              <a:pPr/>
              <a:t>2/16/2012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95AF9FE-AA3A-4C29-A74D-98B3BFEF3C8F}" type="datetimeFigureOut">
              <a:rPr lang="en-US" smtClean="0"/>
              <a:pPr/>
              <a:t>2/16/2012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95AF9FE-AA3A-4C29-A74D-98B3BFEF3C8F}" type="datetimeFigureOut">
              <a:rPr lang="en-US" smtClean="0"/>
              <a:pPr/>
              <a:t>2/16/2012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95AF9FE-AA3A-4C29-A74D-98B3BFEF3C8F}" type="datetimeFigureOut">
              <a:rPr lang="en-US" smtClean="0"/>
              <a:pPr/>
              <a:t>2/16/2012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AF9FE-AA3A-4C29-A74D-98B3BFEF3C8F}" type="datetimeFigureOut">
              <a:rPr lang="en-US" smtClean="0"/>
              <a:pPr/>
              <a:t>2/16/2012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B95AF9FE-AA3A-4C29-A74D-98B3BFEF3C8F}" type="datetimeFigureOut">
              <a:rPr lang="en-US" smtClean="0"/>
              <a:pPr/>
              <a:t>2/16/2012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0FE7E54-C61D-4668-BDD5-78F806F2D15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95AF9FE-AA3A-4C29-A74D-98B3BFEF3C8F}" type="datetimeFigureOut">
              <a:rPr lang="en-US" smtClean="0"/>
              <a:pPr/>
              <a:t>2/16/2012</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FE7E54-C61D-4668-BDD5-78F806F2D15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Solvers</a:t>
            </a:r>
            <a:br>
              <a:rPr lang="en-US" dirty="0" smtClean="0"/>
            </a:br>
            <a:r>
              <a:rPr lang="en-US" dirty="0" smtClean="0"/>
              <a:t>Dry Wells</a:t>
            </a:r>
            <a:endParaRPr lang="en-US" dirty="0"/>
          </a:p>
        </p:txBody>
      </p:sp>
      <p:sp>
        <p:nvSpPr>
          <p:cNvPr id="3" name="Subtitle 2"/>
          <p:cNvSpPr>
            <a:spLocks noGrp="1"/>
          </p:cNvSpPr>
          <p:nvPr>
            <p:ph type="subTitle" idx="1"/>
          </p:nvPr>
        </p:nvSpPr>
        <p:spPr/>
        <p:txBody>
          <a:bodyPr/>
          <a:lstStyle/>
          <a:p>
            <a:r>
              <a:rPr lang="en-US" dirty="0" smtClean="0"/>
              <a:t>In-Class Task Script</a:t>
            </a:r>
          </a:p>
          <a:p>
            <a:r>
              <a:rPr lang="en-US" dirty="0" smtClean="0"/>
              <a:t>CE En 547</a:t>
            </a:r>
          </a:p>
          <a:p>
            <a:r>
              <a:rPr lang="en-US" dirty="0" smtClean="0"/>
              <a:t>Brigham Young University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smtClean="0"/>
              <a:t>1. Download, unzip, and open file</a:t>
            </a:r>
            <a:endParaRPr lang="en-US" dirty="0"/>
          </a:p>
        </p:txBody>
      </p:sp>
      <p:sp>
        <p:nvSpPr>
          <p:cNvPr id="5" name="TextBox 4"/>
          <p:cNvSpPr txBox="1"/>
          <p:nvPr/>
        </p:nvSpPr>
        <p:spPr>
          <a:xfrm>
            <a:off x="6781800" y="2286000"/>
            <a:ext cx="1219200" cy="1200329"/>
          </a:xfrm>
          <a:prstGeom prst="rect">
            <a:avLst/>
          </a:prstGeom>
          <a:noFill/>
        </p:spPr>
        <p:txBody>
          <a:bodyPr wrap="square" rtlCol="0">
            <a:spAutoFit/>
          </a:bodyPr>
          <a:lstStyle/>
          <a:p>
            <a:r>
              <a:rPr lang="en-US" dirty="0" smtClean="0"/>
              <a:t>May want to save as a different name.</a:t>
            </a:r>
            <a:endParaRPr lang="en-US" dirty="0"/>
          </a:p>
        </p:txBody>
      </p:sp>
      <p:pic>
        <p:nvPicPr>
          <p:cNvPr id="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447800"/>
            <a:ext cx="6005936" cy="4457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633070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Save and run model</a:t>
            </a:r>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828800"/>
            <a:ext cx="3952875" cy="4152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5715000" y="2133600"/>
            <a:ext cx="2938305" cy="923330"/>
          </a:xfrm>
          <a:prstGeom prst="rect">
            <a:avLst/>
          </a:prstGeom>
          <a:noFill/>
        </p:spPr>
        <p:txBody>
          <a:bodyPr wrap="none" rtlCol="0">
            <a:spAutoFit/>
          </a:bodyPr>
          <a:lstStyle/>
          <a:p>
            <a:r>
              <a:rPr lang="en-US" dirty="0" smtClean="0"/>
              <a:t>Cells containing wells are dry.</a:t>
            </a:r>
          </a:p>
          <a:p>
            <a:endParaRPr lang="en-US" dirty="0"/>
          </a:p>
          <a:p>
            <a:r>
              <a:rPr lang="en-US" dirty="0" smtClean="0"/>
              <a:t>Head overshoot problem.</a:t>
            </a:r>
            <a:endParaRPr lang="en-US" dirty="0"/>
          </a:p>
        </p:txBody>
      </p:sp>
    </p:spTree>
    <p:extLst>
      <p:ext uri="{BB962C8B-B14F-4D97-AF65-F5344CB8AC3E}">
        <p14:creationId xmlns:p14="http://schemas.microsoft.com/office/powerpoint/2010/main" val="41934007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3. Reduce acceleration parameter</a:t>
            </a:r>
            <a:endParaRPr lang="en-US" dirty="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828800"/>
            <a:ext cx="4772025"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Oval 2"/>
          <p:cNvSpPr/>
          <p:nvPr/>
        </p:nvSpPr>
        <p:spPr>
          <a:xfrm>
            <a:off x="3733800" y="3276600"/>
            <a:ext cx="1524000" cy="6096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6553200" y="2362200"/>
            <a:ext cx="2208746" cy="923330"/>
          </a:xfrm>
          <a:prstGeom prst="rect">
            <a:avLst/>
          </a:prstGeom>
          <a:noFill/>
        </p:spPr>
        <p:txBody>
          <a:bodyPr wrap="none" rtlCol="0">
            <a:spAutoFit/>
          </a:bodyPr>
          <a:lstStyle/>
          <a:p>
            <a:r>
              <a:rPr lang="en-US" dirty="0" smtClean="0"/>
              <a:t>Save and run.</a:t>
            </a:r>
          </a:p>
          <a:p>
            <a:endParaRPr lang="en-US" dirty="0"/>
          </a:p>
          <a:p>
            <a:r>
              <a:rPr lang="en-US" dirty="0" smtClean="0"/>
              <a:t>Does not fix problem.</a:t>
            </a:r>
            <a:endParaRPr lang="en-US" dirty="0"/>
          </a:p>
        </p:txBody>
      </p:sp>
    </p:spTree>
    <p:extLst>
      <p:ext uri="{BB962C8B-B14F-4D97-AF65-F5344CB8AC3E}">
        <p14:creationId xmlns:p14="http://schemas.microsoft.com/office/powerpoint/2010/main" val="424579185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4. Try another solver</a:t>
            </a:r>
            <a:endParaRPr lang="en-US"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2881" y="1371600"/>
            <a:ext cx="4657725" cy="3400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019800" y="2740700"/>
            <a:ext cx="2077659" cy="2031325"/>
          </a:xfrm>
          <a:prstGeom prst="rect">
            <a:avLst/>
          </a:prstGeom>
          <a:noFill/>
        </p:spPr>
        <p:txBody>
          <a:bodyPr wrap="square" rtlCol="0">
            <a:spAutoFit/>
          </a:bodyPr>
          <a:lstStyle/>
          <a:p>
            <a:r>
              <a:rPr lang="en-US" dirty="0" smtClean="0"/>
              <a:t>Still goes dry.</a:t>
            </a:r>
          </a:p>
          <a:p>
            <a:endParaRPr lang="en-US" dirty="0"/>
          </a:p>
          <a:p>
            <a:r>
              <a:rPr lang="en-US" dirty="0" smtClean="0"/>
              <a:t>Change acc. </a:t>
            </a:r>
            <a:r>
              <a:rPr lang="en-US" dirty="0" err="1" smtClean="0"/>
              <a:t>Param</a:t>
            </a:r>
            <a:r>
              <a:rPr lang="en-US" dirty="0" smtClean="0"/>
              <a:t> to 0.1 and max iterations to 500.</a:t>
            </a:r>
          </a:p>
          <a:p>
            <a:endParaRPr lang="en-US" dirty="0"/>
          </a:p>
          <a:p>
            <a:r>
              <a:rPr lang="en-US" dirty="0" smtClean="0"/>
              <a:t>Still goes dry.</a:t>
            </a:r>
            <a:endParaRPr lang="en-US" dirty="0"/>
          </a:p>
        </p:txBody>
      </p:sp>
    </p:spTree>
    <p:extLst>
      <p:ext uri="{BB962C8B-B14F-4D97-AF65-F5344CB8AC3E}">
        <p14:creationId xmlns:p14="http://schemas.microsoft.com/office/powerpoint/2010/main" val="2032349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 Change K in Cells</a:t>
            </a:r>
            <a:endParaRPr lang="en-US" dirty="0"/>
          </a:p>
        </p:txBody>
      </p:sp>
      <p:sp>
        <p:nvSpPr>
          <p:cNvPr id="3" name="TextBox 2"/>
          <p:cNvSpPr txBox="1"/>
          <p:nvPr/>
        </p:nvSpPr>
        <p:spPr>
          <a:xfrm>
            <a:off x="730332" y="1381035"/>
            <a:ext cx="6584867" cy="646331"/>
          </a:xfrm>
          <a:prstGeom prst="rect">
            <a:avLst/>
          </a:prstGeom>
          <a:noFill/>
        </p:spPr>
        <p:txBody>
          <a:bodyPr wrap="square" rtlCol="0">
            <a:spAutoFit/>
          </a:bodyPr>
          <a:lstStyle/>
          <a:p>
            <a:r>
              <a:rPr lang="en-US" dirty="0" smtClean="0"/>
              <a:t>Select another array (other than head) so that the cells become active so that you can select them.</a:t>
            </a:r>
            <a:endParaRPr lang="en-US" dirty="0"/>
          </a:p>
        </p:txBody>
      </p:sp>
      <p:sp>
        <p:nvSpPr>
          <p:cNvPr id="4" name="TextBox 3"/>
          <p:cNvSpPr txBox="1"/>
          <p:nvPr/>
        </p:nvSpPr>
        <p:spPr>
          <a:xfrm>
            <a:off x="914400" y="5684138"/>
            <a:ext cx="2178289" cy="369332"/>
          </a:xfrm>
          <a:prstGeom prst="rect">
            <a:avLst/>
          </a:prstGeom>
          <a:noFill/>
        </p:spPr>
        <p:txBody>
          <a:bodyPr wrap="none" rtlCol="0">
            <a:spAutoFit/>
          </a:bodyPr>
          <a:lstStyle/>
          <a:p>
            <a:r>
              <a:rPr lang="en-US" dirty="0" smtClean="0"/>
              <a:t>Ctrl-Select, right-click</a:t>
            </a:r>
            <a:endParaRPr lang="en-US" dirty="0"/>
          </a:p>
        </p:txBody>
      </p:sp>
      <p:pic>
        <p:nvPicPr>
          <p:cNvPr id="512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2363508"/>
            <a:ext cx="3790950" cy="31181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124"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05400" y="2011532"/>
            <a:ext cx="3543300" cy="4714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634789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5a. Save and run</a:t>
            </a:r>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00200"/>
            <a:ext cx="4955792" cy="47529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extBox 2"/>
          <p:cNvSpPr txBox="1"/>
          <p:nvPr/>
        </p:nvSpPr>
        <p:spPr>
          <a:xfrm>
            <a:off x="6400800" y="1600200"/>
            <a:ext cx="2133600" cy="1477328"/>
          </a:xfrm>
          <a:prstGeom prst="rect">
            <a:avLst/>
          </a:prstGeom>
          <a:noFill/>
        </p:spPr>
        <p:txBody>
          <a:bodyPr wrap="square" rtlCol="0">
            <a:spAutoFit/>
          </a:bodyPr>
          <a:lstStyle/>
          <a:p>
            <a:r>
              <a:rPr lang="en-US" dirty="0" smtClean="0"/>
              <a:t>Change solver back to PCG2. Doesn’t work with SIP.</a:t>
            </a:r>
          </a:p>
          <a:p>
            <a:endParaRPr lang="en-US" dirty="0"/>
          </a:p>
          <a:p>
            <a:endParaRPr lang="en-US" dirty="0"/>
          </a:p>
        </p:txBody>
      </p:sp>
    </p:spTree>
    <p:extLst>
      <p:ext uri="{BB962C8B-B14F-4D97-AF65-F5344CB8AC3E}">
        <p14:creationId xmlns:p14="http://schemas.microsoft.com/office/powerpoint/2010/main" val="22479418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5b. Legitimate?</a:t>
            </a:r>
            <a:endParaRPr lang="en-US" dirty="0"/>
          </a:p>
        </p:txBody>
      </p:sp>
      <p:sp>
        <p:nvSpPr>
          <p:cNvPr id="3" name="TextBox 2"/>
          <p:cNvSpPr txBox="1"/>
          <p:nvPr/>
        </p:nvSpPr>
        <p:spPr>
          <a:xfrm>
            <a:off x="1295400" y="1828800"/>
            <a:ext cx="6400800" cy="2308324"/>
          </a:xfrm>
          <a:prstGeom prst="rect">
            <a:avLst/>
          </a:prstGeom>
          <a:noFill/>
        </p:spPr>
        <p:txBody>
          <a:bodyPr wrap="square" rtlCol="0">
            <a:spAutoFit/>
          </a:bodyPr>
          <a:lstStyle/>
          <a:p>
            <a:r>
              <a:rPr lang="en-US" dirty="0" smtClean="0"/>
              <a:t>Depends on size of cell. There is some flushing of fines that occurs near wells that will increase the K</a:t>
            </a:r>
            <a:r>
              <a:rPr lang="en-US" dirty="0" smtClean="0"/>
              <a:t>. So if you have a grid where the cell containing the well is quite small, you could argue that a higher K is warranted due to the flushing that occurs during the well development process and over the lifetime of the well. However, in most cases, it means that you need to increase the overall K values used in your model as part of the calibration process.</a:t>
            </a:r>
            <a:endParaRPr lang="en-US" dirty="0" smtClean="0"/>
          </a:p>
        </p:txBody>
      </p:sp>
    </p:spTree>
    <p:extLst>
      <p:ext uri="{BB962C8B-B14F-4D97-AF65-F5344CB8AC3E}">
        <p14:creationId xmlns:p14="http://schemas.microsoft.com/office/powerpoint/2010/main" val="4111587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1417</TotalTime>
  <Words>227</Words>
  <Application>Microsoft Office PowerPoint</Application>
  <PresentationFormat>On-screen Show (4:3)</PresentationFormat>
  <Paragraphs>27</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Office Theme</vt:lpstr>
      <vt:lpstr>Solvers Dry Wells</vt:lpstr>
      <vt:lpstr>1. Download, unzip, and open file</vt:lpstr>
      <vt:lpstr>2. Save and run model</vt:lpstr>
      <vt:lpstr>3. Reduce acceleration parameter</vt:lpstr>
      <vt:lpstr>4. Try another solver</vt:lpstr>
      <vt:lpstr>5. Change K in Cells</vt:lpstr>
      <vt:lpstr>5a. Save and run</vt:lpstr>
      <vt:lpstr>5b. Legitimate?</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Agricultural Drains, Part 2</dc:title>
  <dc:creator>Norm Jones</dc:creator>
  <cp:lastModifiedBy>Norm Jones</cp:lastModifiedBy>
  <cp:revision>31</cp:revision>
  <cp:lastPrinted>2012-01-26T16:20:11Z</cp:lastPrinted>
  <dcterms:created xsi:type="dcterms:W3CDTF">2010-09-20T22:35:27Z</dcterms:created>
  <dcterms:modified xsi:type="dcterms:W3CDTF">2012-02-17T00:06:16Z</dcterms:modified>
</cp:coreProperties>
</file>