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65" r:id="rId3"/>
    <p:sldId id="266" r:id="rId4"/>
    <p:sldId id="267" r:id="rId5"/>
    <p:sldId id="268" r:id="rId6"/>
    <p:sldId id="269" r:id="rId7"/>
    <p:sldId id="270" r:id="rId8"/>
    <p:sldId id="271" r:id="rId9"/>
    <p:sldId id="274" r:id="rId10"/>
    <p:sldId id="272" r:id="rId11"/>
    <p:sldId id="27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82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8" d="100"/>
          <a:sy n="68" d="100"/>
        </p:scale>
        <p:origin x="-2802"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04FDC2-275F-4188-9B48-C084F3850D26}" type="datetimeFigureOut">
              <a:rPr lang="en-US" smtClean="0"/>
              <a:t>3/7/2012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A88D43-F218-4B20-A022-14A88567E97C}" type="slidenum">
              <a:rPr lang="en-US" smtClean="0"/>
              <a:t>‹#›</a:t>
            </a:fld>
            <a:endParaRPr lang="en-US"/>
          </a:p>
        </p:txBody>
      </p:sp>
    </p:spTree>
    <p:extLst>
      <p:ext uri="{BB962C8B-B14F-4D97-AF65-F5344CB8AC3E}">
        <p14:creationId xmlns:p14="http://schemas.microsoft.com/office/powerpoint/2010/main" val="34135987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AF9FE-AA3A-4C29-A74D-98B3BFEF3C8F}" type="datetimeFigureOut">
              <a:rPr lang="en-US" smtClean="0"/>
              <a:pPr/>
              <a:t>3/7/2012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AF9FE-AA3A-4C29-A74D-98B3BFEF3C8F}"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AF9FE-AA3A-4C29-A74D-98B3BFEF3C8F}" type="datetimeFigureOut">
              <a:rPr lang="en-US" smtClean="0"/>
              <a:pPr/>
              <a:t>3/7/2012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B95AF9FE-AA3A-4C29-A74D-98B3BFEF3C8F}" type="datetimeFigureOut">
              <a:rPr lang="en-US" smtClean="0"/>
              <a:pPr/>
              <a:t>3/7/2012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AF9FE-AA3A-4C29-A74D-98B3BFEF3C8F}" type="datetimeFigureOut">
              <a:rPr lang="en-US" smtClean="0"/>
              <a:pPr/>
              <a:t>3/7/2012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AF9FE-AA3A-4C29-A74D-98B3BFEF3C8F}"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AF9FE-AA3A-4C29-A74D-98B3BFEF3C8F}" type="datetimeFigureOut">
              <a:rPr lang="en-US" smtClean="0"/>
              <a:pPr/>
              <a:t>3/7/2012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AF9FE-AA3A-4C29-A74D-98B3BFEF3C8F}" type="datetimeFigureOut">
              <a:rPr lang="en-US" smtClean="0"/>
              <a:pPr/>
              <a:t>3/7/2012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E7E54-C61D-4668-BDD5-78F806F2D1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Boundary Condition Analysis</a:t>
            </a:r>
            <a:endParaRPr lang="en-US" dirty="0"/>
          </a:p>
        </p:txBody>
      </p:sp>
      <p:sp>
        <p:nvSpPr>
          <p:cNvPr id="3" name="Subtitle 2"/>
          <p:cNvSpPr>
            <a:spLocks noGrp="1"/>
          </p:cNvSpPr>
          <p:nvPr>
            <p:ph type="subTitle" idx="1"/>
          </p:nvPr>
        </p:nvSpPr>
        <p:spPr/>
        <p:txBody>
          <a:bodyPr/>
          <a:lstStyle/>
          <a:p>
            <a:r>
              <a:rPr lang="en-US" dirty="0" smtClean="0"/>
              <a:t>In-Class Task Script</a:t>
            </a:r>
          </a:p>
          <a:p>
            <a:r>
              <a:rPr lang="en-US" dirty="0" smtClean="0"/>
              <a:t>CE En 547</a:t>
            </a:r>
          </a:p>
          <a:p>
            <a:r>
              <a:rPr lang="en-US" dirty="0" smtClean="0"/>
              <a:t>Brigham Young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US" dirty="0" smtClean="0"/>
              <a:t>Well in the middle of the site</a:t>
            </a:r>
            <a:endParaRPr lang="en-US" dirty="0"/>
          </a:p>
        </p:txBody>
      </p:sp>
      <p:sp>
        <p:nvSpPr>
          <p:cNvPr id="3" name="TextBox 2"/>
          <p:cNvSpPr txBox="1"/>
          <p:nvPr/>
        </p:nvSpPr>
        <p:spPr>
          <a:xfrm>
            <a:off x="533400" y="1295400"/>
            <a:ext cx="8305800" cy="3139321"/>
          </a:xfrm>
          <a:prstGeom prst="rect">
            <a:avLst/>
          </a:prstGeom>
          <a:noFill/>
        </p:spPr>
        <p:txBody>
          <a:bodyPr wrap="square" rtlCol="0">
            <a:spAutoFit/>
          </a:bodyPr>
          <a:lstStyle/>
          <a:p>
            <a:r>
              <a:rPr lang="en-US" dirty="0" smtClean="0"/>
              <a:t>Q: Would the boundary condition assumptions still be valid?</a:t>
            </a:r>
          </a:p>
          <a:p>
            <a:endParaRPr lang="en-US" dirty="0"/>
          </a:p>
          <a:p>
            <a:r>
              <a:rPr lang="en-US" dirty="0" smtClean="0"/>
              <a:t>A: Depends on the magnitude of the pumping rate in the well. If it is larger than the recharge rate (quite likely), it would change the direction in flow such that water would flow into the model from both sides.</a:t>
            </a:r>
          </a:p>
          <a:p>
            <a:endParaRPr lang="en-US" dirty="0"/>
          </a:p>
          <a:p>
            <a:r>
              <a:rPr lang="en-US" dirty="0" smtClean="0"/>
              <a:t>Does that violate BC assumptions?</a:t>
            </a:r>
          </a:p>
          <a:p>
            <a:endParaRPr lang="en-US" dirty="0"/>
          </a:p>
          <a:p>
            <a:r>
              <a:rPr lang="en-US" dirty="0" smtClean="0"/>
              <a:t>It depends on the pumping rate and radius of influence of the well. The cone may intersect the boundaries and violate the assumptions used in the boundaries conditions (no-flow, constant head)</a:t>
            </a:r>
            <a:endParaRPr lang="en-US" dirty="0"/>
          </a:p>
        </p:txBody>
      </p:sp>
      <p:sp>
        <p:nvSpPr>
          <p:cNvPr id="4" name="TextBox 3"/>
          <p:cNvSpPr txBox="1"/>
          <p:nvPr/>
        </p:nvSpPr>
        <p:spPr>
          <a:xfrm>
            <a:off x="838200" y="4953000"/>
            <a:ext cx="3848100" cy="646331"/>
          </a:xfrm>
          <a:prstGeom prst="rect">
            <a:avLst/>
          </a:prstGeom>
          <a:noFill/>
        </p:spPr>
        <p:txBody>
          <a:bodyPr wrap="square" rtlCol="0">
            <a:spAutoFit/>
          </a:bodyPr>
          <a:lstStyle/>
          <a:p>
            <a:r>
              <a:rPr lang="en-US" dirty="0" smtClean="0"/>
              <a:t>If time permits, add a well in the middle of the model. Use Q=-1000. </a:t>
            </a:r>
            <a:endParaRPr 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6800" y="4470438"/>
            <a:ext cx="2617253" cy="191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8657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US" dirty="0" smtClean="0"/>
              <a:t>Dual well system.</a:t>
            </a:r>
            <a:endParaRPr lang="en-US" dirty="0"/>
          </a:p>
        </p:txBody>
      </p:sp>
      <p:sp>
        <p:nvSpPr>
          <p:cNvPr id="3" name="TextBox 2"/>
          <p:cNvSpPr txBox="1"/>
          <p:nvPr/>
        </p:nvSpPr>
        <p:spPr>
          <a:xfrm>
            <a:off x="609600" y="1524000"/>
            <a:ext cx="7010400" cy="1477328"/>
          </a:xfrm>
          <a:prstGeom prst="rect">
            <a:avLst/>
          </a:prstGeom>
          <a:noFill/>
        </p:spPr>
        <p:txBody>
          <a:bodyPr wrap="square" rtlCol="0">
            <a:spAutoFit/>
          </a:bodyPr>
          <a:lstStyle/>
          <a:p>
            <a:r>
              <a:rPr lang="en-US" dirty="0" smtClean="0"/>
              <a:t>Q: Suppose </a:t>
            </a:r>
            <a:r>
              <a:rPr lang="en-US" dirty="0"/>
              <a:t>you a dual-well system (injection-extraction) in the middle of the site. Would the boundary condition assumptions still be valid</a:t>
            </a:r>
            <a:r>
              <a:rPr lang="en-US" dirty="0" smtClean="0"/>
              <a:t>?</a:t>
            </a:r>
          </a:p>
          <a:p>
            <a:endParaRPr lang="en-US" dirty="0"/>
          </a:p>
          <a:p>
            <a:r>
              <a:rPr lang="en-US" dirty="0" smtClean="0"/>
              <a:t>A: Same issues as before, but at least in this case you might have zero net change to the overall flow budget if the injection rate = extraction rate.</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312459"/>
            <a:ext cx="4300537" cy="2863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7400" y="4005547"/>
            <a:ext cx="2167608" cy="1477328"/>
          </a:xfrm>
          <a:prstGeom prst="rect">
            <a:avLst/>
          </a:prstGeom>
          <a:noFill/>
        </p:spPr>
        <p:txBody>
          <a:bodyPr wrap="square" rtlCol="0">
            <a:spAutoFit/>
          </a:bodyPr>
          <a:lstStyle/>
          <a:p>
            <a:r>
              <a:rPr lang="en-US" dirty="0" smtClean="0"/>
              <a:t>Used Q=+500, -500</a:t>
            </a:r>
          </a:p>
          <a:p>
            <a:endParaRPr lang="en-US" dirty="0"/>
          </a:p>
          <a:p>
            <a:r>
              <a:rPr lang="en-US" dirty="0" smtClean="0"/>
              <a:t>In this case, wells are probably too close to boundaries.</a:t>
            </a:r>
            <a:endParaRPr lang="en-US" dirty="0"/>
          </a:p>
        </p:txBody>
      </p:sp>
    </p:spTree>
    <p:extLst>
      <p:ext uri="{BB962C8B-B14F-4D97-AF65-F5344CB8AC3E}">
        <p14:creationId xmlns:p14="http://schemas.microsoft.com/office/powerpoint/2010/main" val="374095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1. Download, unzip, and open file</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371600"/>
            <a:ext cx="6172200" cy="521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0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 Note boundary conditions</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447800"/>
            <a:ext cx="182880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286000" y="2039034"/>
            <a:ext cx="14478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Turn on main coverage</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6301" y="3460990"/>
            <a:ext cx="3843337" cy="282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a:xfrm>
            <a:off x="3087701" y="4412298"/>
            <a:ext cx="685800" cy="533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TextBox 6"/>
          <p:cNvSpPr txBox="1"/>
          <p:nvPr/>
        </p:nvSpPr>
        <p:spPr>
          <a:xfrm>
            <a:off x="1563701" y="4678998"/>
            <a:ext cx="14478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Specified head = 350</a:t>
            </a:r>
            <a:endParaRPr lang="en-US" dirty="0"/>
          </a:p>
        </p:txBody>
      </p:sp>
      <p:sp>
        <p:nvSpPr>
          <p:cNvPr id="8" name="TextBox 7"/>
          <p:cNvSpPr txBox="1"/>
          <p:nvPr/>
        </p:nvSpPr>
        <p:spPr>
          <a:xfrm>
            <a:off x="7364602" y="5335896"/>
            <a:ext cx="1447800" cy="64633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Specified head = 342</a:t>
            </a:r>
            <a:endParaRPr lang="en-US" dirty="0"/>
          </a:p>
        </p:txBody>
      </p:sp>
      <p:sp>
        <p:nvSpPr>
          <p:cNvPr id="9" name="Right Arrow 8"/>
          <p:cNvSpPr/>
          <p:nvPr/>
        </p:nvSpPr>
        <p:spPr>
          <a:xfrm rot="11103642">
            <a:off x="6996089" y="4773288"/>
            <a:ext cx="685800" cy="5334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830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2b. Note the model error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306705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2571670"/>
            <a:ext cx="38290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30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 Note the flow budget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1524000"/>
            <a:ext cx="26955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324855"/>
            <a:ext cx="3470469"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182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Reduce K and re-run model</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1524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551534"/>
            <a:ext cx="58769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6559" y="4800600"/>
            <a:ext cx="20764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78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Examine head and error</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19625"/>
            <a:ext cx="4019550" cy="2768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33400" y="4239025"/>
            <a:ext cx="3200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Heads are nearly identical</a:t>
            </a:r>
            <a:endParaRPr lang="en-US" dirty="0"/>
          </a:p>
        </p:txBody>
      </p:sp>
      <p:sp>
        <p:nvSpPr>
          <p:cNvPr id="6" name="TextBox 5"/>
          <p:cNvSpPr txBox="1"/>
          <p:nvPr/>
        </p:nvSpPr>
        <p:spPr>
          <a:xfrm>
            <a:off x="5181600" y="4760757"/>
            <a:ext cx="320040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Errors are nearly identical</a:t>
            </a:r>
            <a:endParaRPr lang="en-US" dirty="0"/>
          </a:p>
        </p:txBody>
      </p:sp>
      <p:sp>
        <p:nvSpPr>
          <p:cNvPr id="3" name="TextBox 2"/>
          <p:cNvSpPr txBox="1"/>
          <p:nvPr/>
        </p:nvSpPr>
        <p:spPr>
          <a:xfrm>
            <a:off x="2141924" y="5562600"/>
            <a:ext cx="4038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dirty="0" smtClean="0"/>
              <a:t>Solution is non-unique. Same heads even though K was reduced by a factor of 10.</a:t>
            </a:r>
            <a:endParaRPr lang="en-US" dirty="0"/>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331757"/>
            <a:ext cx="38290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8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What is different?</a:t>
            </a:r>
            <a:endParaRPr lang="en-US" dirty="0"/>
          </a:p>
        </p:txBody>
      </p:sp>
      <p:sp>
        <p:nvSpPr>
          <p:cNvPr id="3" name="TextBox 2"/>
          <p:cNvSpPr txBox="1"/>
          <p:nvPr/>
        </p:nvSpPr>
        <p:spPr>
          <a:xfrm>
            <a:off x="914400" y="1752600"/>
            <a:ext cx="2163541" cy="369332"/>
          </a:xfrm>
          <a:prstGeom prst="rect">
            <a:avLst/>
          </a:prstGeom>
          <a:noFill/>
        </p:spPr>
        <p:txBody>
          <a:bodyPr wrap="none" rtlCol="0">
            <a:spAutoFit/>
          </a:bodyPr>
          <a:lstStyle/>
          <a:p>
            <a:r>
              <a:rPr lang="en-US" b="1" dirty="0" smtClean="0"/>
              <a:t>Answer</a:t>
            </a:r>
            <a:r>
              <a:rPr lang="en-US" dirty="0" smtClean="0"/>
              <a:t>: Flow budget</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495185"/>
            <a:ext cx="3319579"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14400" y="2782259"/>
            <a:ext cx="2799484" cy="369332"/>
          </a:xfrm>
          <a:prstGeom prst="rect">
            <a:avLst/>
          </a:prstGeom>
          <a:noFill/>
        </p:spPr>
        <p:txBody>
          <a:bodyPr wrap="none" rtlCol="0">
            <a:spAutoFit/>
          </a:bodyPr>
          <a:lstStyle/>
          <a:p>
            <a:r>
              <a:rPr lang="en-US" dirty="0" smtClean="0"/>
              <a:t>Q reduced by a factor of 10.</a:t>
            </a:r>
            <a:endParaRPr lang="en-US" dirty="0"/>
          </a:p>
        </p:txBody>
      </p:sp>
      <p:sp>
        <p:nvSpPr>
          <p:cNvPr id="4" name="TextBox 3"/>
          <p:cNvSpPr txBox="1"/>
          <p:nvPr/>
        </p:nvSpPr>
        <p:spPr>
          <a:xfrm>
            <a:off x="906076" y="4114800"/>
            <a:ext cx="2514600" cy="1477328"/>
          </a:xfrm>
          <a:prstGeom prst="rect">
            <a:avLst/>
          </a:prstGeom>
          <a:noFill/>
        </p:spPr>
        <p:txBody>
          <a:bodyPr wrap="square" rtlCol="0">
            <a:spAutoFit/>
          </a:bodyPr>
          <a:lstStyle/>
          <a:p>
            <a:r>
              <a:rPr lang="en-US" b="1" dirty="0" smtClean="0"/>
              <a:t>Note</a:t>
            </a:r>
            <a:r>
              <a:rPr lang="en-US" dirty="0" smtClean="0"/>
              <a:t>: you can also select the </a:t>
            </a:r>
            <a:r>
              <a:rPr lang="en-US" dirty="0" err="1" smtClean="0"/>
              <a:t>pathlines</a:t>
            </a:r>
            <a:r>
              <a:rPr lang="en-US" dirty="0" smtClean="0"/>
              <a:t> and look at the change in travel times for the different solutions.</a:t>
            </a:r>
            <a:endParaRPr lang="en-US" dirty="0"/>
          </a:p>
        </p:txBody>
      </p:sp>
    </p:spTree>
    <p:extLst>
      <p:ext uri="{BB962C8B-B14F-4D97-AF65-F5344CB8AC3E}">
        <p14:creationId xmlns:p14="http://schemas.microsoft.com/office/powerpoint/2010/main" val="289010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Which is most appropriate?</a:t>
            </a:r>
            <a:endParaRPr lang="en-US" dirty="0"/>
          </a:p>
        </p:txBody>
      </p:sp>
      <p:sp>
        <p:nvSpPr>
          <p:cNvPr id="3" name="TextBox 2"/>
          <p:cNvSpPr txBox="1"/>
          <p:nvPr/>
        </p:nvSpPr>
        <p:spPr>
          <a:xfrm>
            <a:off x="990600" y="2057400"/>
            <a:ext cx="7162799" cy="1200329"/>
          </a:xfrm>
          <a:prstGeom prst="rect">
            <a:avLst/>
          </a:prstGeom>
          <a:noFill/>
        </p:spPr>
        <p:txBody>
          <a:bodyPr wrap="square" rtlCol="0">
            <a:spAutoFit/>
          </a:bodyPr>
          <a:lstStyle/>
          <a:p>
            <a:r>
              <a:rPr lang="en-US" dirty="0" smtClean="0"/>
              <a:t>A: If you have some way of estimating the flow through the boundaries or the groundwater flow velocities, you can determine which solution is more appropriate. In other words, if you fix the Q, you can solve for a unique K value.</a:t>
            </a:r>
            <a:endParaRPr lang="en-US" dirty="0"/>
          </a:p>
        </p:txBody>
      </p:sp>
    </p:spTree>
    <p:extLst>
      <p:ext uri="{BB962C8B-B14F-4D97-AF65-F5344CB8AC3E}">
        <p14:creationId xmlns:p14="http://schemas.microsoft.com/office/powerpoint/2010/main" val="154372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1679</TotalTime>
  <Words>390</Words>
  <Application>Microsoft Office PowerPoint</Application>
  <PresentationFormat>On-screen Show (4:3)</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Boundary Condition Analysis</vt:lpstr>
      <vt:lpstr>1. Download, unzip, and open file</vt:lpstr>
      <vt:lpstr>2a. Note boundary conditions</vt:lpstr>
      <vt:lpstr>2b. Note the model error</vt:lpstr>
      <vt:lpstr>2c. Note the flow budget</vt:lpstr>
      <vt:lpstr>3. Reduce K and re-run model</vt:lpstr>
      <vt:lpstr>4. Examine head and error</vt:lpstr>
      <vt:lpstr>5. What is different?</vt:lpstr>
      <vt:lpstr>6. Which is most appropriate?</vt:lpstr>
      <vt:lpstr>7. Well in the middle of the site</vt:lpstr>
      <vt:lpstr>8. Dual well system.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Drains, Part 2</dc:title>
  <dc:creator>Norm Jones</dc:creator>
  <cp:lastModifiedBy>Norm Jones</cp:lastModifiedBy>
  <cp:revision>59</cp:revision>
  <cp:lastPrinted>2012-01-26T16:20:11Z</cp:lastPrinted>
  <dcterms:created xsi:type="dcterms:W3CDTF">2010-09-20T22:35:27Z</dcterms:created>
  <dcterms:modified xsi:type="dcterms:W3CDTF">2012-03-08T00:49:57Z</dcterms:modified>
</cp:coreProperties>
</file>