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5" r:id="rId3"/>
    <p:sldId id="278" r:id="rId4"/>
    <p:sldId id="279" r:id="rId5"/>
    <p:sldId id="280" r:id="rId6"/>
    <p:sldId id="281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orm Jones" initials="N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1787" autoAdjust="0"/>
  </p:normalViewPr>
  <p:slideViewPr>
    <p:cSldViewPr>
      <p:cViewPr varScale="1">
        <p:scale>
          <a:sx n="116" d="100"/>
          <a:sy n="116" d="100"/>
        </p:scale>
        <p:origin x="27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8F106C0-D131-4930-92D2-F505EAC70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58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6" rIns="96653" bIns="48326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fld id="{44EF52A0-4AD5-4CD4-8773-F8448EA94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767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0B1123-1C4D-42FF-9221-056B35E0949D}" type="slidenum">
              <a:rPr lang="en-US"/>
              <a:pPr/>
              <a:t>1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51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ABF843-9D26-400F-A3CF-16C3938B94BB}" type="slidenum">
              <a:rPr lang="en-US"/>
              <a:pPr/>
              <a:t>10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48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724359-BEAD-43B4-BA9B-89B0916BED1F}" type="slidenum">
              <a:rPr lang="en-US"/>
              <a:pPr/>
              <a:t>11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9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0364E-F1BC-4B20-B92C-1DF5011052FA}" type="slidenum">
              <a:rPr lang="en-US"/>
              <a:pPr/>
              <a:t>12</a:t>
            </a:fld>
            <a:endParaRPr 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90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786C83-DB5A-4593-BEA1-53C360063337}" type="slidenum">
              <a:rPr lang="en-US"/>
              <a:pPr/>
              <a:t>13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BCBF49-4B1D-4A2B-BF01-B05450D677EC}" type="slidenum">
              <a:rPr lang="en-US"/>
              <a:pPr/>
              <a:t>2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49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3529E2-D49C-40A1-A323-A10BA4C51D2B}" type="slidenum">
              <a:rPr lang="en-US"/>
              <a:pPr/>
              <a:t>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8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19324-A2E0-483A-8138-CF3C2BAECBEA}" type="slidenum">
              <a:rPr lang="en-US"/>
              <a:pPr/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63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D174A-8684-438E-AC75-D47A6006C941}" type="slidenum">
              <a:rPr lang="en-US"/>
              <a:pPr/>
              <a:t>5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91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EB4C9F-FF59-4CBF-81DB-7F48B5162671}" type="slidenum">
              <a:rPr lang="en-US"/>
              <a:pPr/>
              <a:t>6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20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F7FBEF-6B3A-4A1A-A95F-E261D8F64EEF}" type="slidenum">
              <a:rPr lang="en-US"/>
              <a:pPr/>
              <a:t>7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09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4C79C2-EF11-45ED-86A3-C49EF8C996E0}" type="slidenum">
              <a:rPr lang="en-US"/>
              <a:pPr/>
              <a:t>8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1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5C0A4-2349-472E-A50D-2B39D7D2EFB2}" type="slidenum">
              <a:rPr lang="en-US"/>
              <a:pPr/>
              <a:t>9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47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5479A6-FA56-46FD-8669-F17A24F882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0F795-0FC3-403C-9CEF-61C0C4FD9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88D4C-A32B-4B12-9D76-087E0D4EA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B15DB-70CE-452B-BDA7-CB686A961E1A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ECCDBD-5EEB-479F-863D-FE8C7A1DEF2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43200" y="84667"/>
            <a:ext cx="6096000" cy="838200"/>
          </a:xfrm>
          <a:prstGeom prst="rect">
            <a:avLst/>
          </a:prstGeom>
        </p:spPr>
        <p:txBody>
          <a:bodyPr anchor="ctr"/>
          <a:lstStyle>
            <a:lvl1pPr algn="r">
              <a:defRPr sz="2800">
                <a:solidFill>
                  <a:schemeClr val="tx2">
                    <a:lumMod val="75000"/>
                  </a:schemeClr>
                </a:solidFill>
                <a:latin typeface="Corbe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174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410D6-4619-42DE-85B1-B7A1A4145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BFD00-82FE-4BE6-A9E9-D46F0DE46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6E32A-D43D-425C-BACB-D1B3C146A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A23A96-90F8-4370-9438-D0E1F3C1EF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30C19-796C-48AA-9757-166CC01229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C96F4-DB05-49E2-BD91-7B85D47D2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3BBCD-BF62-45E8-81EA-94B01FF3D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71F01-E576-4DB7-9151-0A22602DDF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705F10F6-C219-434C-9558-54737348EA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9" r:id="rId2"/>
    <p:sldLayoutId id="2147483685" r:id="rId3"/>
    <p:sldLayoutId id="2147483680" r:id="rId4"/>
    <p:sldLayoutId id="2147483681" r:id="rId5"/>
    <p:sldLayoutId id="2147483682" r:id="rId6"/>
    <p:sldLayoutId id="2147483686" r:id="rId7"/>
    <p:sldLayoutId id="2147483687" r:id="rId8"/>
    <p:sldLayoutId id="2147483688" r:id="rId9"/>
    <p:sldLayoutId id="2147483683" r:id="rId10"/>
    <p:sldLayoutId id="2147483689" r:id="rId11"/>
    <p:sldLayoutId id="214748369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Groundwater Modeling Concepts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828800"/>
            <a:ext cx="8077200" cy="1500188"/>
          </a:xfrm>
        </p:spPr>
        <p:txBody>
          <a:bodyPr/>
          <a:lstStyle/>
          <a:p>
            <a:r>
              <a:rPr lang="en-US"/>
              <a:t>CE 547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6. Calibration</a:t>
            </a:r>
            <a:endParaRPr lang="en-US" sz="400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74825"/>
            <a:ext cx="3429000" cy="4625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Modify input parameters until model output matches field-observed values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Observations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Heads at wells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Flows at sources/sinks (rivers, lakes)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Can be automated in some cases with PEST utility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Should include sensitivity analysis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91200" y="4414231"/>
            <a:ext cx="3124200" cy="523655"/>
            <a:chOff x="6400800" y="2659956"/>
            <a:chExt cx="3124200" cy="523655"/>
          </a:xfrm>
        </p:grpSpPr>
        <p:sp>
          <p:nvSpPr>
            <p:cNvPr id="5" name="Rectangle 4"/>
            <p:cNvSpPr/>
            <p:nvPr/>
          </p:nvSpPr>
          <p:spPr>
            <a:xfrm>
              <a:off x="6400800" y="2659956"/>
              <a:ext cx="1973966" cy="523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8784763" y="2725413"/>
              <a:ext cx="740237" cy="39274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733800" y="2133600"/>
          <a:ext cx="4438925" cy="39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Visio" r:id="rId4" imgW="5210348" imgH="4632132" progId="Visio.Drawing.11">
                  <p:embed/>
                </p:oleObj>
              </mc:Choice>
              <mc:Fallback>
                <p:oleObj name="Visio" r:id="rId4" imgW="5210348" imgH="463213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133600"/>
                        <a:ext cx="4438925" cy="394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7. Verification </a:t>
            </a:r>
            <a:endParaRPr lang="en-US" sz="400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74825"/>
            <a:ext cx="3352800" cy="4625975"/>
          </a:xfrm>
        </p:spPr>
        <p:txBody>
          <a:bodyPr/>
          <a:lstStyle/>
          <a:p>
            <a:r>
              <a:rPr lang="en-US" sz="2400" dirty="0"/>
              <a:t>Calibrate to multiple sets of observation data if possible</a:t>
            </a:r>
          </a:p>
          <a:p>
            <a:r>
              <a:rPr lang="en-US" sz="2400" dirty="0"/>
              <a:t>In each case, adjust boundary conditions and model stresses to be consistent with conditions present when observations were made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5000" y="4421788"/>
            <a:ext cx="3124200" cy="523655"/>
            <a:chOff x="6400800" y="2659956"/>
            <a:chExt cx="3124200" cy="523655"/>
          </a:xfrm>
          <a:solidFill>
            <a:srgbClr val="FF0000"/>
          </a:solidFill>
        </p:grpSpPr>
        <p:sp>
          <p:nvSpPr>
            <p:cNvPr id="5" name="Rectangle 4"/>
            <p:cNvSpPr/>
            <p:nvPr/>
          </p:nvSpPr>
          <p:spPr>
            <a:xfrm>
              <a:off x="6400800" y="2659956"/>
              <a:ext cx="1973966" cy="52365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8784763" y="2725413"/>
              <a:ext cx="740237" cy="392741"/>
            </a:xfrm>
            <a:prstGeom prst="rightArrow">
              <a:avLst/>
            </a:prstGeom>
            <a:grpFill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57600" y="2133600"/>
          <a:ext cx="4438925" cy="39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9" name="Visio" r:id="rId4" imgW="5210348" imgH="4632132" progId="Visio.Drawing.11">
                  <p:embed/>
                </p:oleObj>
              </mc:Choice>
              <mc:Fallback>
                <p:oleObj name="Visio" r:id="rId4" imgW="5210348" imgH="463213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4438925" cy="394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Prediction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74825"/>
            <a:ext cx="3276600" cy="4625975"/>
          </a:xfrm>
        </p:spPr>
        <p:txBody>
          <a:bodyPr/>
          <a:lstStyle/>
          <a:p>
            <a:r>
              <a:rPr lang="en-US" dirty="0"/>
              <a:t>Alter model, run simulation, and make predictions</a:t>
            </a:r>
          </a:p>
          <a:p>
            <a:r>
              <a:rPr lang="en-US" dirty="0"/>
              <a:t>Can include stochastic analyses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715000" y="5001160"/>
            <a:ext cx="3124200" cy="523655"/>
            <a:chOff x="6400800" y="2659956"/>
            <a:chExt cx="3124200" cy="523655"/>
          </a:xfrm>
        </p:grpSpPr>
        <p:sp>
          <p:nvSpPr>
            <p:cNvPr id="7" name="Rectangle 6"/>
            <p:cNvSpPr/>
            <p:nvPr/>
          </p:nvSpPr>
          <p:spPr>
            <a:xfrm>
              <a:off x="6400800" y="2659956"/>
              <a:ext cx="1973966" cy="523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 flipH="1">
              <a:off x="8784763" y="2725413"/>
              <a:ext cx="740237" cy="39274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3657600" y="2133600"/>
          <a:ext cx="4438925" cy="39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Visio" r:id="rId4" imgW="5210348" imgH="4632132" progId="Visio.Drawing.11">
                  <p:embed/>
                </p:oleObj>
              </mc:Choice>
              <mc:Fallback>
                <p:oleObj name="Visio" r:id="rId4" imgW="5210348" imgH="463213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4438925" cy="394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 sz="4000" dirty="0">
                <a:solidFill>
                  <a:schemeClr val="accent1">
                    <a:satMod val="150000"/>
                  </a:schemeClr>
                </a:solidFill>
              </a:rPr>
              <a:t>9. </a:t>
            </a:r>
            <a:r>
              <a:rPr lang="en-US" sz="4000" dirty="0" err="1">
                <a:solidFill>
                  <a:schemeClr val="accent1">
                    <a:satMod val="150000"/>
                  </a:schemeClr>
                </a:solidFill>
              </a:rPr>
              <a:t>Postaudit</a:t>
            </a:r>
            <a:endParaRPr lang="en-US" sz="4000" dirty="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774825"/>
            <a:ext cx="3429000" cy="4625975"/>
          </a:xfrm>
        </p:spPr>
        <p:txBody>
          <a:bodyPr/>
          <a:lstStyle/>
          <a:p>
            <a:r>
              <a:rPr lang="en-US" sz="2800" dirty="0"/>
              <a:t>When possible, review the model in later years to determine accuracy of predictions</a:t>
            </a:r>
          </a:p>
          <a:p>
            <a:r>
              <a:rPr lang="en-US" sz="2800" dirty="0"/>
              <a:t>Can be used to improve model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5000" y="5579902"/>
            <a:ext cx="3124200" cy="523655"/>
            <a:chOff x="6400800" y="2659956"/>
            <a:chExt cx="3124200" cy="523655"/>
          </a:xfrm>
        </p:grpSpPr>
        <p:sp>
          <p:nvSpPr>
            <p:cNvPr id="5" name="Rectangle 4"/>
            <p:cNvSpPr/>
            <p:nvPr/>
          </p:nvSpPr>
          <p:spPr>
            <a:xfrm>
              <a:off x="6400800" y="2659956"/>
              <a:ext cx="1973966" cy="523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8784763" y="2725413"/>
              <a:ext cx="740237" cy="39274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57600" y="2133600"/>
          <a:ext cx="4438925" cy="39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7" name="Visio" r:id="rId4" imgW="5210348" imgH="4632132" progId="Visio.Drawing.11">
                  <p:embed/>
                </p:oleObj>
              </mc:Choice>
              <mc:Fallback>
                <p:oleObj name="Visio" r:id="rId4" imgW="5210348" imgH="463213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4438925" cy="394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762000"/>
            <a:ext cx="815340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One of the most insidious and nefarious properties of scientific models is their tendency to take over, and sometimes supplant, reality. </a:t>
            </a:r>
          </a:p>
          <a:p>
            <a:r>
              <a:rPr lang="en-US" dirty="0"/>
              <a:t>— Erwin Chargaff</a:t>
            </a:r>
          </a:p>
          <a:p>
            <a:r>
              <a:rPr lang="en-US" sz="1800" i="1" dirty="0"/>
              <a:t>Quoted in J. J. Zuckerman, 'The Coming Renaissance of Descriptive Chemistry', Journal of Chemical Education, 1986, 63, 830.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…all models are approximations. Essentially, all models are wrong, but some are useful.</a:t>
            </a:r>
          </a:p>
          <a:p>
            <a:r>
              <a:rPr lang="en-US" dirty="0"/>
              <a:t>— George E.P. Box</a:t>
            </a:r>
          </a:p>
          <a:p>
            <a:r>
              <a:rPr lang="en-US" sz="1800" i="1" dirty="0"/>
              <a:t>In George E. P. Box and Norman R. Draper, Empirical Model-Building and Response Surfaces (2007), 414. </a:t>
            </a:r>
          </a:p>
        </p:txBody>
      </p:sp>
    </p:spTree>
    <p:extLst>
      <p:ext uri="{BB962C8B-B14F-4D97-AF65-F5344CB8AC3E}">
        <p14:creationId xmlns:p14="http://schemas.microsoft.com/office/powerpoint/2010/main" val="1678466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Models</a:t>
            </a: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8458200" cy="4625975"/>
          </a:xfrm>
        </p:spPr>
        <p:txBody>
          <a:bodyPr/>
          <a:lstStyle/>
          <a:p>
            <a:r>
              <a:rPr lang="en-US" dirty="0"/>
              <a:t>Predictive</a:t>
            </a:r>
          </a:p>
          <a:p>
            <a:pPr lvl="1"/>
            <a:r>
              <a:rPr lang="en-US" dirty="0"/>
              <a:t>Used to make predictions based on hypothetical future scenarios</a:t>
            </a:r>
          </a:p>
          <a:p>
            <a:r>
              <a:rPr lang="en-US" dirty="0"/>
              <a:t>Interpretive</a:t>
            </a:r>
          </a:p>
          <a:p>
            <a:pPr lvl="1"/>
            <a:r>
              <a:rPr lang="en-US" dirty="0"/>
              <a:t>Used to gain a better understanding of an aquifer</a:t>
            </a:r>
          </a:p>
          <a:p>
            <a:r>
              <a:rPr lang="en-US" dirty="0"/>
              <a:t>Generic</a:t>
            </a:r>
          </a:p>
          <a:p>
            <a:pPr lvl="1"/>
            <a:r>
              <a:rPr lang="en-US" dirty="0"/>
              <a:t>Based on a simple classical case, rather than on a real system.  Used for academic purposes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25106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Model Development Protocol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04800" y="1752600"/>
            <a:ext cx="3352800" cy="4624387"/>
          </a:xfrm>
        </p:spPr>
        <p:txBody>
          <a:bodyPr/>
          <a:lstStyle/>
          <a:p>
            <a:pPr marL="533400" indent="-533400">
              <a:buFont typeface="Symbol" pitchFamily="18" charset="2"/>
              <a:buAutoNum type="arabicPeriod"/>
            </a:pPr>
            <a:r>
              <a:rPr lang="en-US" sz="2400" dirty="0"/>
              <a:t>Define purpose of model</a:t>
            </a:r>
          </a:p>
          <a:p>
            <a:pPr marL="533400" indent="-533400">
              <a:buFont typeface="Symbol" pitchFamily="18" charset="2"/>
              <a:buAutoNum type="arabicPeriod"/>
            </a:pPr>
            <a:r>
              <a:rPr lang="en-US" sz="2400" dirty="0"/>
              <a:t>Conceptual model development</a:t>
            </a:r>
          </a:p>
          <a:p>
            <a:pPr marL="533400" indent="-533400">
              <a:buFont typeface="Symbol" pitchFamily="18" charset="2"/>
              <a:buAutoNum type="arabicPeriod"/>
            </a:pPr>
            <a:r>
              <a:rPr lang="en-US" sz="2400" dirty="0"/>
              <a:t>Code selection</a:t>
            </a:r>
          </a:p>
          <a:p>
            <a:pPr marL="533400" indent="-533400">
              <a:buFont typeface="Symbol" pitchFamily="18" charset="2"/>
              <a:buAutoNum type="arabicPeriod"/>
            </a:pPr>
            <a:r>
              <a:rPr lang="en-US" sz="2400" dirty="0"/>
              <a:t>Data collection</a:t>
            </a:r>
          </a:p>
          <a:p>
            <a:pPr marL="533400" indent="-533400">
              <a:buFont typeface="Symbol" pitchFamily="18" charset="2"/>
              <a:buAutoNum type="arabicPeriod" startAt="5"/>
            </a:pPr>
            <a:r>
              <a:rPr lang="en-US" sz="2400" dirty="0"/>
              <a:t>Model design </a:t>
            </a:r>
          </a:p>
          <a:p>
            <a:pPr marL="533400" indent="-533400">
              <a:buFont typeface="Symbol" pitchFamily="18" charset="2"/>
              <a:buAutoNum type="arabicPeriod" startAt="5"/>
            </a:pPr>
            <a:r>
              <a:rPr lang="en-US" sz="2400" dirty="0"/>
              <a:t>Calibration</a:t>
            </a:r>
          </a:p>
          <a:p>
            <a:pPr marL="533400" indent="-533400">
              <a:buFont typeface="Symbol" pitchFamily="18" charset="2"/>
              <a:buAutoNum type="arabicPeriod" startAt="5"/>
            </a:pPr>
            <a:r>
              <a:rPr lang="en-US" sz="2400" dirty="0"/>
              <a:t>Verification </a:t>
            </a:r>
          </a:p>
          <a:p>
            <a:pPr marL="533400" indent="-533400">
              <a:buFont typeface="Symbol" pitchFamily="18" charset="2"/>
              <a:buAutoNum type="arabicPeriod" startAt="5"/>
            </a:pPr>
            <a:r>
              <a:rPr lang="en-US" sz="2400" dirty="0"/>
              <a:t>Prediction</a:t>
            </a:r>
          </a:p>
          <a:p>
            <a:pPr marL="533400" indent="-533400">
              <a:buFont typeface="Symbol" pitchFamily="18" charset="2"/>
              <a:buAutoNum type="arabicPeriod" startAt="5"/>
            </a:pPr>
            <a:r>
              <a:rPr lang="en-US" sz="2400" dirty="0" err="1"/>
              <a:t>Postaudit</a:t>
            </a:r>
            <a:endParaRPr lang="en-US" sz="2400" dirty="0"/>
          </a:p>
          <a:p>
            <a:pPr marL="533400" indent="-533400">
              <a:buFont typeface="Symbol" pitchFamily="18" charset="2"/>
              <a:buAutoNum type="arabicPeriod"/>
            </a:pPr>
            <a:endParaRPr lang="en-US" sz="2400" dirty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228600" y="6096000"/>
            <a:ext cx="2819400" cy="27699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/>
              <a:t>Adapted from Anderson &amp; </a:t>
            </a:r>
            <a:r>
              <a:rPr lang="en-US" sz="1200" i="1" dirty="0" err="1"/>
              <a:t>Woessner</a:t>
            </a:r>
            <a:r>
              <a:rPr lang="en-US" sz="1200" i="1" dirty="0"/>
              <a:t>, 1992</a:t>
            </a:r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3657600" y="1828800"/>
          <a:ext cx="4867438" cy="432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Visio" r:id="rId4" imgW="5210348" imgH="4632132" progId="Visio.Drawing.11">
                  <p:embed/>
                </p:oleObj>
              </mc:Choice>
              <mc:Fallback>
                <p:oleObj name="Visio" r:id="rId4" imgW="5210348" imgH="4632132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828800"/>
                        <a:ext cx="4867438" cy="432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1. Define Purpose of Model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4825"/>
            <a:ext cx="3124200" cy="4625975"/>
          </a:xfrm>
        </p:spPr>
        <p:txBody>
          <a:bodyPr/>
          <a:lstStyle/>
          <a:p>
            <a:r>
              <a:rPr lang="en-US" sz="2400" dirty="0"/>
              <a:t>Types of models</a:t>
            </a:r>
          </a:p>
          <a:p>
            <a:pPr lvl="1"/>
            <a:r>
              <a:rPr lang="en-US" sz="2000" dirty="0"/>
              <a:t>Interpretive</a:t>
            </a:r>
          </a:p>
          <a:p>
            <a:pPr lvl="1"/>
            <a:r>
              <a:rPr lang="en-US" sz="2000" dirty="0"/>
              <a:t>Predictive</a:t>
            </a:r>
          </a:p>
          <a:p>
            <a:r>
              <a:rPr lang="en-US" sz="2400" dirty="0"/>
              <a:t>How much accuracy is needed?</a:t>
            </a:r>
          </a:p>
          <a:p>
            <a:r>
              <a:rPr lang="en-US" sz="2400" dirty="0"/>
              <a:t>How much $$ is available for study?</a:t>
            </a:r>
          </a:p>
          <a:p>
            <a:r>
              <a:rPr lang="en-US" sz="2400" dirty="0"/>
              <a:t>How will answers be used?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715000" y="2080452"/>
            <a:ext cx="3124200" cy="523655"/>
            <a:chOff x="6400800" y="2659956"/>
            <a:chExt cx="3124200" cy="523655"/>
          </a:xfrm>
        </p:grpSpPr>
        <p:sp>
          <p:nvSpPr>
            <p:cNvPr id="5" name="Rectangle 4"/>
            <p:cNvSpPr/>
            <p:nvPr/>
          </p:nvSpPr>
          <p:spPr>
            <a:xfrm>
              <a:off x="6400800" y="2659956"/>
              <a:ext cx="1973966" cy="523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8784763" y="2725413"/>
              <a:ext cx="740237" cy="39274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57600" y="2133600"/>
          <a:ext cx="4438925" cy="39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Visio" r:id="rId4" imgW="5210348" imgH="4632132" progId="Visio.Drawing.11">
                  <p:embed/>
                </p:oleObj>
              </mc:Choice>
              <mc:Fallback>
                <p:oleObj name="Visio" r:id="rId4" imgW="5210348" imgH="463213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4438925" cy="394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2. Develop Conceptual Model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74825"/>
            <a:ext cx="3352800" cy="46259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high level description of the principal features of the system to be modeled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Includes aquifer units, boundary conditions, sources, and sinks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Parsimony - </a:t>
            </a:r>
            <a:r>
              <a:rPr lang="en-US" sz="2000" dirty="0"/>
              <a:t>Keep the model simple enough to be manageable, yet complex enough to be useful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5000" y="2661631"/>
            <a:ext cx="3124200" cy="523655"/>
            <a:chOff x="6400800" y="2659956"/>
            <a:chExt cx="3124200" cy="523655"/>
          </a:xfrm>
        </p:grpSpPr>
        <p:sp>
          <p:nvSpPr>
            <p:cNvPr id="5" name="Rectangle 4"/>
            <p:cNvSpPr/>
            <p:nvPr/>
          </p:nvSpPr>
          <p:spPr>
            <a:xfrm>
              <a:off x="6400800" y="2659956"/>
              <a:ext cx="1973966" cy="523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8784763" y="2725413"/>
              <a:ext cx="740237" cy="39274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57600" y="2133600"/>
          <a:ext cx="4438925" cy="39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Visio" r:id="rId4" imgW="5210348" imgH="4632132" progId="Visio.Drawing.11">
                  <p:embed/>
                </p:oleObj>
              </mc:Choice>
              <mc:Fallback>
                <p:oleObj name="Visio" r:id="rId4" imgW="5210348" imgH="463213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4438925" cy="394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Characterize Aquifer Units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209800"/>
            <a:ext cx="5327514" cy="3304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0" y="1828800"/>
            <a:ext cx="3276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Try to determine principal </a:t>
            </a:r>
            <a:r>
              <a:rPr lang="en-US" dirty="0" err="1">
                <a:latin typeface="Calibri"/>
                <a:cs typeface="Calibri"/>
              </a:rPr>
              <a:t>hydrogeologic</a:t>
            </a:r>
            <a:r>
              <a:rPr lang="en-US" dirty="0">
                <a:latin typeface="Calibri"/>
                <a:cs typeface="Calibri"/>
              </a:rPr>
              <a:t> units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 err="1">
                <a:latin typeface="Calibri"/>
                <a:cs typeface="Calibri"/>
              </a:rPr>
              <a:t>Hydrogeologic</a:t>
            </a:r>
            <a:r>
              <a:rPr lang="en-US" dirty="0">
                <a:latin typeface="Calibri"/>
                <a:cs typeface="Calibri"/>
              </a:rPr>
              <a:t> unit = zone that exhibits common hydraulic properties</a:t>
            </a:r>
          </a:p>
          <a:p>
            <a:endParaRPr lang="en-US" dirty="0">
              <a:latin typeface="Calibri"/>
              <a:cs typeface="Calibri"/>
            </a:endParaRPr>
          </a:p>
          <a:p>
            <a:r>
              <a:rPr lang="en-US" dirty="0">
                <a:latin typeface="Calibri"/>
                <a:cs typeface="Calibri"/>
              </a:rPr>
              <a:t>May include multiple geologic units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3. Code Selection</a:t>
            </a:r>
            <a:endParaRPr lang="en-US" sz="400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74825"/>
            <a:ext cx="3429000" cy="4625975"/>
          </a:xfrm>
        </p:spPr>
        <p:txBody>
          <a:bodyPr/>
          <a:lstStyle/>
          <a:p>
            <a:r>
              <a:rPr lang="en-US" sz="2400" dirty="0"/>
              <a:t>Does the code model all of the processes in the conceptual model?</a:t>
            </a:r>
          </a:p>
          <a:p>
            <a:r>
              <a:rPr lang="en-US" sz="2400" dirty="0"/>
              <a:t>Use the simplest code possible in light of conceptual model and the purpose of the modeling study</a:t>
            </a:r>
          </a:p>
          <a:p>
            <a:r>
              <a:rPr lang="en-US" sz="2400" dirty="0"/>
              <a:t>Has the code been thoroughly tested and verified?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91200" y="3238185"/>
            <a:ext cx="3124200" cy="523655"/>
            <a:chOff x="6400800" y="2659956"/>
            <a:chExt cx="3124200" cy="523655"/>
          </a:xfrm>
        </p:grpSpPr>
        <p:sp>
          <p:nvSpPr>
            <p:cNvPr id="5" name="Rectangle 4"/>
            <p:cNvSpPr/>
            <p:nvPr/>
          </p:nvSpPr>
          <p:spPr>
            <a:xfrm>
              <a:off x="6400800" y="2659956"/>
              <a:ext cx="1973966" cy="523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8784763" y="2725413"/>
              <a:ext cx="740237" cy="39274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733800" y="2133600"/>
          <a:ext cx="4438925" cy="39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Visio" r:id="rId4" imgW="5210348" imgH="4632132" progId="Visio.Drawing.11">
                  <p:embed/>
                </p:oleObj>
              </mc:Choice>
              <mc:Fallback>
                <p:oleObj name="Visio" r:id="rId4" imgW="5210348" imgH="463213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133600"/>
                        <a:ext cx="4438925" cy="394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Data Collection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74825"/>
            <a:ext cx="3276600" cy="4625975"/>
          </a:xfrm>
        </p:spPr>
        <p:txBody>
          <a:bodyPr/>
          <a:lstStyle/>
          <a:p>
            <a:r>
              <a:rPr lang="en-US" sz="2800" dirty="0"/>
              <a:t>Well/borehole logs</a:t>
            </a:r>
          </a:p>
          <a:p>
            <a:r>
              <a:rPr lang="en-US" sz="2800" dirty="0"/>
              <a:t>River/lake stages</a:t>
            </a:r>
          </a:p>
          <a:p>
            <a:r>
              <a:rPr lang="en-US" sz="2800" dirty="0"/>
              <a:t>Pumping data</a:t>
            </a:r>
          </a:p>
          <a:p>
            <a:r>
              <a:rPr lang="en-US" sz="2800" dirty="0"/>
              <a:t>Maps, aerial photos</a:t>
            </a:r>
          </a:p>
          <a:p>
            <a:r>
              <a:rPr lang="en-US" sz="2800" dirty="0"/>
              <a:t>Elevations</a:t>
            </a:r>
          </a:p>
          <a:p>
            <a:r>
              <a:rPr lang="en-US" sz="2800" dirty="0"/>
              <a:t>Observation well data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191000" y="3819745"/>
            <a:ext cx="4648200" cy="523655"/>
            <a:chOff x="4191000" y="3819745"/>
            <a:chExt cx="4648200" cy="523655"/>
          </a:xfrm>
        </p:grpSpPr>
        <p:sp>
          <p:nvSpPr>
            <p:cNvPr id="9" name="Rectangle 8"/>
            <p:cNvSpPr/>
            <p:nvPr/>
          </p:nvSpPr>
          <p:spPr>
            <a:xfrm>
              <a:off x="4191000" y="3819745"/>
              <a:ext cx="1371600" cy="523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 flipH="1">
              <a:off x="8098963" y="3885202"/>
              <a:ext cx="740237" cy="39274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3657600" y="2133600"/>
          <a:ext cx="4438925" cy="39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Visio" r:id="rId4" imgW="5210348" imgH="4632132" progId="Visio.Drawing.11">
                  <p:embed/>
                </p:oleObj>
              </mc:Choice>
              <mc:Fallback>
                <p:oleObj name="Visio" r:id="rId4" imgW="5210348" imgH="463213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4438925" cy="394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Symbol" pitchFamily="18" charset="2"/>
              <a:buNone/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5. Model Design</a:t>
            </a:r>
            <a:endParaRPr lang="en-US" sz="4000">
              <a:solidFill>
                <a:schemeClr val="accent1">
                  <a:satMod val="150000"/>
                </a:schemeClr>
              </a:solidFill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74825"/>
            <a:ext cx="3352800" cy="4625975"/>
          </a:xfrm>
        </p:spPr>
        <p:txBody>
          <a:bodyPr/>
          <a:lstStyle/>
          <a:p>
            <a:r>
              <a:rPr lang="en-US" dirty="0"/>
              <a:t>Construct numerical model</a:t>
            </a:r>
          </a:p>
          <a:p>
            <a:r>
              <a:rPr lang="en-US" dirty="0"/>
              <a:t>Find reasonable set of parameters and initial conditions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15000" y="3819745"/>
            <a:ext cx="3124200" cy="523655"/>
            <a:chOff x="6400800" y="2659956"/>
            <a:chExt cx="3124200" cy="523655"/>
          </a:xfrm>
        </p:grpSpPr>
        <p:sp>
          <p:nvSpPr>
            <p:cNvPr id="5" name="Rectangle 4"/>
            <p:cNvSpPr/>
            <p:nvPr/>
          </p:nvSpPr>
          <p:spPr>
            <a:xfrm>
              <a:off x="6400800" y="2659956"/>
              <a:ext cx="1973966" cy="5236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 flipH="1">
              <a:off x="8784763" y="2725413"/>
              <a:ext cx="740237" cy="392741"/>
            </a:xfrm>
            <a:prstGeom prst="rightArrow">
              <a:avLst/>
            </a:prstGeom>
            <a:solidFill>
              <a:srgbClr val="FF0000"/>
            </a:solidFill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3657600" y="2133600"/>
          <a:ext cx="4438925" cy="394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Visio" r:id="rId4" imgW="5210348" imgH="4632132" progId="Visio.Drawing.11">
                  <p:embed/>
                </p:oleObj>
              </mc:Choice>
              <mc:Fallback>
                <p:oleObj name="Visio" r:id="rId4" imgW="5210348" imgH="4632132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133600"/>
                        <a:ext cx="4438925" cy="394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846</TotalTime>
  <Words>483</Words>
  <Application>Microsoft Office PowerPoint</Application>
  <PresentationFormat>On-screen Show (4:3)</PresentationFormat>
  <Paragraphs>86</Paragraphs>
  <Slides>14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Corbel</vt:lpstr>
      <vt:lpstr>Symbol</vt:lpstr>
      <vt:lpstr>Times New Roman</vt:lpstr>
      <vt:lpstr>Wingdings</vt:lpstr>
      <vt:lpstr>Wingdings 2</vt:lpstr>
      <vt:lpstr>Wingdings 3</vt:lpstr>
      <vt:lpstr>Module</vt:lpstr>
      <vt:lpstr>Visio</vt:lpstr>
      <vt:lpstr>Groundwater Modeling Concepts</vt:lpstr>
      <vt:lpstr>Types of Models</vt:lpstr>
      <vt:lpstr>Model Development Protocol</vt:lpstr>
      <vt:lpstr>1. Define Purpose of Model</vt:lpstr>
      <vt:lpstr>2. Develop Conceptual Model</vt:lpstr>
      <vt:lpstr>Characterize Aquifer Units</vt:lpstr>
      <vt:lpstr>3. Code Selection</vt:lpstr>
      <vt:lpstr>4. Data Collection</vt:lpstr>
      <vt:lpstr>5. Model Design</vt:lpstr>
      <vt:lpstr>6. Calibration</vt:lpstr>
      <vt:lpstr>7. Verification </vt:lpstr>
      <vt:lpstr>8. Prediction</vt:lpstr>
      <vt:lpstr>9. Postaudit</vt:lpstr>
      <vt:lpstr>PowerPoint Presentation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Ground Water Modeling Concepts</dc:title>
  <dc:creator>Norm Jones</dc:creator>
  <cp:lastModifiedBy>Jones</cp:lastModifiedBy>
  <cp:revision>49</cp:revision>
  <cp:lastPrinted>2016-08-29T19:30:16Z</cp:lastPrinted>
  <dcterms:created xsi:type="dcterms:W3CDTF">2003-01-13T16:29:32Z</dcterms:created>
  <dcterms:modified xsi:type="dcterms:W3CDTF">2022-08-23T22:43:16Z</dcterms:modified>
</cp:coreProperties>
</file>