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</p:sldMasterIdLst>
  <p:notesMasterIdLst>
    <p:notesMasterId r:id="rId13"/>
  </p:notesMasterIdLst>
  <p:handoutMasterIdLst>
    <p:handoutMasterId r:id="rId14"/>
  </p:handoutMasterIdLst>
  <p:sldIdLst>
    <p:sldId id="343" r:id="rId2"/>
    <p:sldId id="351" r:id="rId3"/>
    <p:sldId id="299" r:id="rId4"/>
    <p:sldId id="357" r:id="rId5"/>
    <p:sldId id="295" r:id="rId6"/>
    <p:sldId id="344" r:id="rId7"/>
    <p:sldId id="284" r:id="rId8"/>
    <p:sldId id="285" r:id="rId9"/>
    <p:sldId id="358" r:id="rId10"/>
    <p:sldId id="346" r:id="rId11"/>
    <p:sldId id="359" r:id="rId1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DDDDD"/>
    <a:srgbClr val="FF0000"/>
    <a:srgbClr val="1BFD15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94" autoAdjust="0"/>
  </p:normalViewPr>
  <p:slideViewPr>
    <p:cSldViewPr>
      <p:cViewPr varScale="1">
        <p:scale>
          <a:sx n="120" d="100"/>
          <a:sy n="120" d="100"/>
        </p:scale>
        <p:origin x="13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7" d="100"/>
        <a:sy n="9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6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22738" y="0"/>
            <a:ext cx="32051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56700"/>
            <a:ext cx="3206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22738" y="9156700"/>
            <a:ext cx="32051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5D6FFECF-8E01-467C-9A75-C19A5EE4C9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47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56086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25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59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34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86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63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04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44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71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87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577" tIns="45789" rIns="91577" bIns="4578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B0A9C-B2DB-4C16-8A28-713EBE4752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F108-B787-4584-97E9-F3039D37E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C95A-72C8-4197-9A09-0B25ABF366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E501-8EC1-44D8-B6EC-BDCA36A6C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A20C-ECA8-4122-A9F4-3C479FE0B5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B0B8-82A1-4CFA-A2AE-A08D2C2D6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77533-6CBD-4C9B-A902-424A9A4FC9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EEAC-786C-4033-B347-9D8F27D799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11E8-DE58-4D6B-A7F8-A7F8CA4A92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0A98-D0CD-42A1-AD45-9C344000A9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/>
              <a:t>Copyright © 2005 -  Norman L. Jones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F932B93-13AE-42DE-9596-A62106741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DAF9C09-362B-413D-A32C-CC31E8190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660648"/>
            <a:ext cx="8077200" cy="1673352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200" dirty="0">
                <a:solidFill>
                  <a:schemeClr val="accent1">
                    <a:satMod val="150000"/>
                  </a:schemeClr>
                </a:solidFill>
              </a:rPr>
              <a:t>MODFLOW – </a:t>
            </a:r>
            <a:r>
              <a:rPr lang="en-US" sz="4200" dirty="0"/>
              <a:t>Optional Packages, Part 1</a:t>
            </a:r>
            <a:endParaRPr lang="en-US" sz="4200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133600"/>
            <a:ext cx="8077200" cy="1500188"/>
          </a:xfrm>
        </p:spPr>
        <p:txBody>
          <a:bodyPr/>
          <a:lstStyle/>
          <a:p>
            <a:r>
              <a:rPr lang="en-US"/>
              <a:t>CE 547 </a:t>
            </a:r>
            <a:r>
              <a:rPr lang="en-US" dirty="0"/>
              <a:t>– BRIGHAM YOUNG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Recharge Package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2800" dirty="0"/>
              <a:t>One value assigned to each vertical column (one per each cell in the top layer)</a:t>
            </a:r>
          </a:p>
          <a:p>
            <a:r>
              <a:rPr lang="en-US" sz="2800" dirty="0"/>
              <a:t>Represents recharge due to precipitation</a:t>
            </a:r>
          </a:p>
          <a:p>
            <a:r>
              <a:rPr lang="en-US" sz="2800" dirty="0"/>
              <a:t>Can be steady state or transient</a:t>
            </a:r>
          </a:p>
          <a:p>
            <a:r>
              <a:rPr lang="en-US" sz="2800" dirty="0"/>
              <a:t>Infiltration rate must be assigned in correct units [L/T]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257800"/>
            <a:ext cx="9144000" cy="1600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381000" y="4724400"/>
            <a:ext cx="304800" cy="4572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914400" y="4724400"/>
            <a:ext cx="304800" cy="4572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1447800" y="4724400"/>
            <a:ext cx="304800" cy="4572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981200" y="4724400"/>
            <a:ext cx="304800" cy="4572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2514600" y="4724400"/>
            <a:ext cx="304800" cy="4572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3048000" y="4724400"/>
            <a:ext cx="304800" cy="4572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3581400" y="4724400"/>
            <a:ext cx="304800" cy="4572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4114800" y="4724400"/>
            <a:ext cx="304800" cy="4572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648200" y="4724400"/>
            <a:ext cx="304800" cy="4572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181600" y="4724400"/>
            <a:ext cx="304800" cy="4572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5715000" y="4724400"/>
            <a:ext cx="304800" cy="4572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6248400" y="4724400"/>
            <a:ext cx="304800" cy="4572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781800" y="4724400"/>
            <a:ext cx="304800" cy="4572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7315200" y="4724400"/>
            <a:ext cx="304800" cy="4572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7848600" y="4724400"/>
            <a:ext cx="304800" cy="4572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8382000" y="4724400"/>
            <a:ext cx="304800" cy="4572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Factors Affecting Recharge Rate</a:t>
            </a:r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50" y="1676400"/>
            <a:ext cx="7214499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3FB543-289E-6EA3-D2E2-8B59139F4157}"/>
              </a:ext>
            </a:extLst>
          </p:cNvPr>
          <p:cNvSpPr txBox="1"/>
          <p:nvPr/>
        </p:nvSpPr>
        <p:spPr>
          <a:xfrm>
            <a:off x="838200" y="6324600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Recharge is typically = ~ 10-20% of precipitation</a:t>
            </a:r>
          </a:p>
        </p:txBody>
      </p:sp>
    </p:spTree>
    <p:extLst>
      <p:ext uri="{BB962C8B-B14F-4D97-AF65-F5344CB8AC3E}">
        <p14:creationId xmlns:p14="http://schemas.microsoft.com/office/powerpoint/2010/main" val="403067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Optional Packages</a:t>
            </a:r>
            <a:endParaRPr lang="en-US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CHB – Time Variant Specified Head</a:t>
            </a:r>
          </a:p>
          <a:p>
            <a:r>
              <a:rPr lang="en-US" sz="2000" b="1" dirty="0"/>
              <a:t>DRN – Drain </a:t>
            </a:r>
          </a:p>
          <a:p>
            <a:r>
              <a:rPr lang="en-US" sz="2000" dirty="0"/>
              <a:t>DRT – Drain Return Flow</a:t>
            </a:r>
          </a:p>
          <a:p>
            <a:r>
              <a:rPr lang="en-US" sz="2000" dirty="0"/>
              <a:t>ETS – Evapotranspiration Segments</a:t>
            </a:r>
          </a:p>
          <a:p>
            <a:r>
              <a:rPr lang="en-US" sz="2000" dirty="0"/>
              <a:t>EVT – Evapotranspiration</a:t>
            </a:r>
          </a:p>
          <a:p>
            <a:r>
              <a:rPr lang="en-US" sz="2000" dirty="0"/>
              <a:t>GAGE – Gage </a:t>
            </a:r>
          </a:p>
          <a:p>
            <a:r>
              <a:rPr lang="en-US" sz="2000" dirty="0"/>
              <a:t>GHB – General Head</a:t>
            </a:r>
          </a:p>
          <a:p>
            <a:r>
              <a:rPr lang="en-US" sz="2000" dirty="0"/>
              <a:t>HFB – Horizontal Flow Barrier</a:t>
            </a:r>
          </a:p>
          <a:p>
            <a:r>
              <a:rPr lang="en-US" sz="2000" dirty="0"/>
              <a:t>LAK – Lake</a:t>
            </a:r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MNW – </a:t>
            </a:r>
            <a:r>
              <a:rPr lang="en-US" sz="2000" dirty="0" err="1"/>
              <a:t>Multinode</a:t>
            </a:r>
            <a:r>
              <a:rPr lang="en-US" sz="2000" dirty="0"/>
              <a:t> Well</a:t>
            </a:r>
          </a:p>
          <a:p>
            <a:r>
              <a:rPr lang="en-US" sz="2000" dirty="0"/>
              <a:t>MNW2 – </a:t>
            </a:r>
            <a:r>
              <a:rPr lang="en-US" sz="2000" dirty="0" err="1"/>
              <a:t>Multinode</a:t>
            </a:r>
            <a:r>
              <a:rPr lang="en-US" sz="2000" dirty="0"/>
              <a:t> Well 2</a:t>
            </a:r>
          </a:p>
          <a:p>
            <a:r>
              <a:rPr lang="en-US" sz="2000" b="1" dirty="0"/>
              <a:t>RCH – Recharge </a:t>
            </a:r>
          </a:p>
          <a:p>
            <a:r>
              <a:rPr lang="en-US" sz="2000" dirty="0"/>
              <a:t>RIV – River </a:t>
            </a:r>
          </a:p>
          <a:p>
            <a:r>
              <a:rPr lang="en-US" sz="2000" dirty="0"/>
              <a:t>SFR – Stream Flow Routing</a:t>
            </a:r>
          </a:p>
          <a:p>
            <a:r>
              <a:rPr lang="en-US" sz="2000" dirty="0"/>
              <a:t>STR – Stream-Aquifer Interaction</a:t>
            </a:r>
          </a:p>
          <a:p>
            <a:r>
              <a:rPr lang="en-US" sz="2000" dirty="0"/>
              <a:t>SUB – Subsidence </a:t>
            </a:r>
          </a:p>
          <a:p>
            <a:r>
              <a:rPr lang="en-US" sz="2000" b="1" dirty="0"/>
              <a:t>WEL – Well</a:t>
            </a:r>
          </a:p>
          <a:p>
            <a:r>
              <a:rPr lang="en-US" sz="2000" dirty="0"/>
              <a:t>UZF – Unsaturated Zone Flow</a:t>
            </a:r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3404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Well Package</a:t>
            </a:r>
          </a:p>
        </p:txBody>
      </p:sp>
      <p:sp>
        <p:nvSpPr>
          <p:cNvPr id="44035" name="Rectangle 1027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Assigned to individual cells</a:t>
            </a:r>
          </a:p>
          <a:p>
            <a:r>
              <a:rPr lang="en-US" dirty="0"/>
              <a:t>Q can be steady state or transient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343400"/>
            <a:ext cx="9144000" cy="2514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657811"/>
            <a:ext cx="9144000" cy="2200189"/>
          </a:xfrm>
          <a:custGeom>
            <a:avLst/>
            <a:gdLst>
              <a:gd name="connsiteX0" fmla="*/ 0 w 9144000"/>
              <a:gd name="connsiteY0" fmla="*/ 0 h 1981200"/>
              <a:gd name="connsiteX1" fmla="*/ 9144000 w 9144000"/>
              <a:gd name="connsiteY1" fmla="*/ 0 h 1981200"/>
              <a:gd name="connsiteX2" fmla="*/ 9144000 w 9144000"/>
              <a:gd name="connsiteY2" fmla="*/ 1981200 h 1981200"/>
              <a:gd name="connsiteX3" fmla="*/ 0 w 9144000"/>
              <a:gd name="connsiteY3" fmla="*/ 1981200 h 1981200"/>
              <a:gd name="connsiteX4" fmla="*/ 0 w 9144000"/>
              <a:gd name="connsiteY4" fmla="*/ 0 h 1981200"/>
              <a:gd name="connsiteX0" fmla="*/ 0 w 9144000"/>
              <a:gd name="connsiteY0" fmla="*/ 0 h 1981200"/>
              <a:gd name="connsiteX1" fmla="*/ 7391400 w 9144000"/>
              <a:gd name="connsiteY1" fmla="*/ 0 h 1981200"/>
              <a:gd name="connsiteX2" fmla="*/ 9144000 w 9144000"/>
              <a:gd name="connsiteY2" fmla="*/ 0 h 1981200"/>
              <a:gd name="connsiteX3" fmla="*/ 9144000 w 9144000"/>
              <a:gd name="connsiteY3" fmla="*/ 1981200 h 1981200"/>
              <a:gd name="connsiteX4" fmla="*/ 0 w 9144000"/>
              <a:gd name="connsiteY4" fmla="*/ 1981200 h 1981200"/>
              <a:gd name="connsiteX5" fmla="*/ 0 w 9144000"/>
              <a:gd name="connsiteY5" fmla="*/ 0 h 1981200"/>
              <a:gd name="connsiteX0" fmla="*/ 0 w 9144000"/>
              <a:gd name="connsiteY0" fmla="*/ 0 h 1981200"/>
              <a:gd name="connsiteX1" fmla="*/ 4419600 w 9144000"/>
              <a:gd name="connsiteY1" fmla="*/ 0 h 1981200"/>
              <a:gd name="connsiteX2" fmla="*/ 9144000 w 9144000"/>
              <a:gd name="connsiteY2" fmla="*/ 0 h 1981200"/>
              <a:gd name="connsiteX3" fmla="*/ 9144000 w 9144000"/>
              <a:gd name="connsiteY3" fmla="*/ 1981200 h 1981200"/>
              <a:gd name="connsiteX4" fmla="*/ 0 w 9144000"/>
              <a:gd name="connsiteY4" fmla="*/ 1981200 h 1981200"/>
              <a:gd name="connsiteX5" fmla="*/ 0 w 9144000"/>
              <a:gd name="connsiteY5" fmla="*/ 0 h 1981200"/>
              <a:gd name="connsiteX0" fmla="*/ 0 w 9144000"/>
              <a:gd name="connsiteY0" fmla="*/ 0 h 1981200"/>
              <a:gd name="connsiteX1" fmla="*/ 4648200 w 9144000"/>
              <a:gd name="connsiteY1" fmla="*/ 0 h 1981200"/>
              <a:gd name="connsiteX2" fmla="*/ 9144000 w 9144000"/>
              <a:gd name="connsiteY2" fmla="*/ 0 h 1981200"/>
              <a:gd name="connsiteX3" fmla="*/ 9144000 w 9144000"/>
              <a:gd name="connsiteY3" fmla="*/ 1981200 h 1981200"/>
              <a:gd name="connsiteX4" fmla="*/ 0 w 9144000"/>
              <a:gd name="connsiteY4" fmla="*/ 1981200 h 1981200"/>
              <a:gd name="connsiteX5" fmla="*/ 0 w 9144000"/>
              <a:gd name="connsiteY5" fmla="*/ 0 h 1981200"/>
              <a:gd name="connsiteX0" fmla="*/ 0 w 9144000"/>
              <a:gd name="connsiteY0" fmla="*/ 0 h 1981200"/>
              <a:gd name="connsiteX1" fmla="*/ 4876800 w 9144000"/>
              <a:gd name="connsiteY1" fmla="*/ 0 h 1981200"/>
              <a:gd name="connsiteX2" fmla="*/ 9144000 w 9144000"/>
              <a:gd name="connsiteY2" fmla="*/ 0 h 1981200"/>
              <a:gd name="connsiteX3" fmla="*/ 9144000 w 9144000"/>
              <a:gd name="connsiteY3" fmla="*/ 1981200 h 1981200"/>
              <a:gd name="connsiteX4" fmla="*/ 0 w 9144000"/>
              <a:gd name="connsiteY4" fmla="*/ 1981200 h 1981200"/>
              <a:gd name="connsiteX5" fmla="*/ 0 w 9144000"/>
              <a:gd name="connsiteY5" fmla="*/ 0 h 1981200"/>
              <a:gd name="connsiteX0" fmla="*/ 0 w 9144000"/>
              <a:gd name="connsiteY0" fmla="*/ 0 h 1981200"/>
              <a:gd name="connsiteX1" fmla="*/ 4876800 w 9144000"/>
              <a:gd name="connsiteY1" fmla="*/ 990600 h 1981200"/>
              <a:gd name="connsiteX2" fmla="*/ 9144000 w 9144000"/>
              <a:gd name="connsiteY2" fmla="*/ 0 h 1981200"/>
              <a:gd name="connsiteX3" fmla="*/ 9144000 w 9144000"/>
              <a:gd name="connsiteY3" fmla="*/ 1981200 h 1981200"/>
              <a:gd name="connsiteX4" fmla="*/ 0 w 9144000"/>
              <a:gd name="connsiteY4" fmla="*/ 1981200 h 1981200"/>
              <a:gd name="connsiteX5" fmla="*/ 0 w 9144000"/>
              <a:gd name="connsiteY5" fmla="*/ 0 h 1981200"/>
              <a:gd name="connsiteX0" fmla="*/ 0 w 9144000"/>
              <a:gd name="connsiteY0" fmla="*/ 0 h 1981200"/>
              <a:gd name="connsiteX1" fmla="*/ 4572000 w 9144000"/>
              <a:gd name="connsiteY1" fmla="*/ 990600 h 1981200"/>
              <a:gd name="connsiteX2" fmla="*/ 9144000 w 9144000"/>
              <a:gd name="connsiteY2" fmla="*/ 0 h 1981200"/>
              <a:gd name="connsiteX3" fmla="*/ 9144000 w 9144000"/>
              <a:gd name="connsiteY3" fmla="*/ 1981200 h 1981200"/>
              <a:gd name="connsiteX4" fmla="*/ 0 w 9144000"/>
              <a:gd name="connsiteY4" fmla="*/ 1981200 h 1981200"/>
              <a:gd name="connsiteX5" fmla="*/ 0 w 9144000"/>
              <a:gd name="connsiteY5" fmla="*/ 0 h 1981200"/>
              <a:gd name="connsiteX0" fmla="*/ 0 w 9144000"/>
              <a:gd name="connsiteY0" fmla="*/ 231346 h 2212546"/>
              <a:gd name="connsiteX1" fmla="*/ 4572000 w 9144000"/>
              <a:gd name="connsiteY1" fmla="*/ 1221946 h 2212546"/>
              <a:gd name="connsiteX2" fmla="*/ 9144000 w 9144000"/>
              <a:gd name="connsiteY2" fmla="*/ 231346 h 2212546"/>
              <a:gd name="connsiteX3" fmla="*/ 9144000 w 9144000"/>
              <a:gd name="connsiteY3" fmla="*/ 2212546 h 2212546"/>
              <a:gd name="connsiteX4" fmla="*/ 0 w 9144000"/>
              <a:gd name="connsiteY4" fmla="*/ 2212546 h 2212546"/>
              <a:gd name="connsiteX5" fmla="*/ 0 w 9144000"/>
              <a:gd name="connsiteY5" fmla="*/ 231346 h 2212546"/>
              <a:gd name="connsiteX0" fmla="*/ 0 w 9144000"/>
              <a:gd name="connsiteY0" fmla="*/ 231346 h 2212546"/>
              <a:gd name="connsiteX1" fmla="*/ 4572000 w 9144000"/>
              <a:gd name="connsiteY1" fmla="*/ 1221946 h 2212546"/>
              <a:gd name="connsiteX2" fmla="*/ 9144000 w 9144000"/>
              <a:gd name="connsiteY2" fmla="*/ 231346 h 2212546"/>
              <a:gd name="connsiteX3" fmla="*/ 9144000 w 9144000"/>
              <a:gd name="connsiteY3" fmla="*/ 2212546 h 2212546"/>
              <a:gd name="connsiteX4" fmla="*/ 0 w 9144000"/>
              <a:gd name="connsiteY4" fmla="*/ 2212546 h 2212546"/>
              <a:gd name="connsiteX5" fmla="*/ 0 w 9144000"/>
              <a:gd name="connsiteY5" fmla="*/ 231346 h 2212546"/>
              <a:gd name="connsiteX0" fmla="*/ 0 w 9144000"/>
              <a:gd name="connsiteY0" fmla="*/ 231346 h 2212546"/>
              <a:gd name="connsiteX1" fmla="*/ 4572000 w 9144000"/>
              <a:gd name="connsiteY1" fmla="*/ 1221946 h 2212546"/>
              <a:gd name="connsiteX2" fmla="*/ 9144000 w 9144000"/>
              <a:gd name="connsiteY2" fmla="*/ 231346 h 2212546"/>
              <a:gd name="connsiteX3" fmla="*/ 9144000 w 9144000"/>
              <a:gd name="connsiteY3" fmla="*/ 2212546 h 2212546"/>
              <a:gd name="connsiteX4" fmla="*/ 0 w 9144000"/>
              <a:gd name="connsiteY4" fmla="*/ 2212546 h 2212546"/>
              <a:gd name="connsiteX5" fmla="*/ 0 w 9144000"/>
              <a:gd name="connsiteY5" fmla="*/ 231346 h 2212546"/>
              <a:gd name="connsiteX0" fmla="*/ 0 w 9144000"/>
              <a:gd name="connsiteY0" fmla="*/ 231346 h 2212546"/>
              <a:gd name="connsiteX1" fmla="*/ 4572000 w 9144000"/>
              <a:gd name="connsiteY1" fmla="*/ 1221946 h 2212546"/>
              <a:gd name="connsiteX2" fmla="*/ 9144000 w 9144000"/>
              <a:gd name="connsiteY2" fmla="*/ 231346 h 2212546"/>
              <a:gd name="connsiteX3" fmla="*/ 9144000 w 9144000"/>
              <a:gd name="connsiteY3" fmla="*/ 2212546 h 2212546"/>
              <a:gd name="connsiteX4" fmla="*/ 0 w 9144000"/>
              <a:gd name="connsiteY4" fmla="*/ 2212546 h 2212546"/>
              <a:gd name="connsiteX5" fmla="*/ 0 w 9144000"/>
              <a:gd name="connsiteY5" fmla="*/ 231346 h 2212546"/>
              <a:gd name="connsiteX0" fmla="*/ 0 w 9144000"/>
              <a:gd name="connsiteY0" fmla="*/ 218989 h 2200189"/>
              <a:gd name="connsiteX1" fmla="*/ 4572000 w 9144000"/>
              <a:gd name="connsiteY1" fmla="*/ 1209589 h 2200189"/>
              <a:gd name="connsiteX2" fmla="*/ 9144000 w 9144000"/>
              <a:gd name="connsiteY2" fmla="*/ 218989 h 2200189"/>
              <a:gd name="connsiteX3" fmla="*/ 9144000 w 9144000"/>
              <a:gd name="connsiteY3" fmla="*/ 2200189 h 2200189"/>
              <a:gd name="connsiteX4" fmla="*/ 0 w 9144000"/>
              <a:gd name="connsiteY4" fmla="*/ 2200189 h 2200189"/>
              <a:gd name="connsiteX5" fmla="*/ 0 w 9144000"/>
              <a:gd name="connsiteY5" fmla="*/ 218989 h 2200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2200189">
                <a:moveTo>
                  <a:pt x="0" y="218989"/>
                </a:moveTo>
                <a:cubicBezTo>
                  <a:pt x="1556951" y="273221"/>
                  <a:pt x="4053016" y="0"/>
                  <a:pt x="4572000" y="1209589"/>
                </a:cubicBezTo>
                <a:cubicBezTo>
                  <a:pt x="5111578" y="10297"/>
                  <a:pt x="7389341" y="248508"/>
                  <a:pt x="9144000" y="218989"/>
                </a:cubicBezTo>
                <a:lnTo>
                  <a:pt x="9144000" y="2200189"/>
                </a:lnTo>
                <a:lnTo>
                  <a:pt x="0" y="2200189"/>
                </a:lnTo>
                <a:lnTo>
                  <a:pt x="0" y="218989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19600" y="4114800"/>
            <a:ext cx="304800" cy="2438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10200" y="3200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Extraction well (</a:t>
            </a:r>
            <a:r>
              <a:rPr lang="en-US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neg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Q</a:t>
            </a:r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Injection well (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pos Q</a:t>
            </a:r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0" name="Down Arrow 9"/>
          <p:cNvSpPr/>
          <p:nvPr/>
        </p:nvSpPr>
        <p:spPr>
          <a:xfrm flipV="1">
            <a:off x="4419600" y="3429000"/>
            <a:ext cx="304800" cy="5334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DRN - Drain Package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Assigned to individual cells</a:t>
            </a:r>
          </a:p>
          <a:p>
            <a:r>
              <a:rPr lang="en-US" dirty="0"/>
              <a:t>Used to simulate</a:t>
            </a:r>
          </a:p>
          <a:p>
            <a:pPr lvl="1"/>
            <a:r>
              <a:rPr lang="en-US" dirty="0"/>
              <a:t>Agricultural drains</a:t>
            </a:r>
          </a:p>
          <a:p>
            <a:pPr lvl="1"/>
            <a:r>
              <a:rPr lang="en-US" dirty="0"/>
              <a:t>Springs</a:t>
            </a:r>
          </a:p>
          <a:p>
            <a:pPr lvl="1"/>
            <a:r>
              <a:rPr lang="en-US" dirty="0"/>
              <a:t>Creek beds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Required parameters</a:t>
            </a:r>
          </a:p>
          <a:p>
            <a:pPr lvl="1"/>
            <a:r>
              <a:rPr lang="en-US" dirty="0"/>
              <a:t>Elevation</a:t>
            </a:r>
          </a:p>
          <a:p>
            <a:pPr lvl="1"/>
            <a:r>
              <a:rPr lang="en-US" dirty="0"/>
              <a:t>Conductance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38600"/>
            <a:ext cx="9115425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896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286000"/>
            <a:ext cx="9144000" cy="457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Drains</a:t>
            </a:r>
          </a:p>
        </p:txBody>
      </p:sp>
      <p:sp>
        <p:nvSpPr>
          <p:cNvPr id="9" name="Rectangle 8"/>
          <p:cNvSpPr/>
          <p:nvPr/>
        </p:nvSpPr>
        <p:spPr>
          <a:xfrm>
            <a:off x="2895600" y="2057400"/>
            <a:ext cx="3429000" cy="1447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76700" y="2247900"/>
            <a:ext cx="1066800" cy="106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91400" y="1828800"/>
            <a:ext cx="599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H</a:t>
            </a:r>
            <a:r>
              <a:rPr lang="en-US" baseline="-25000" dirty="0" err="1">
                <a:latin typeface="Arial" pitchFamily="34" charset="0"/>
                <a:cs typeface="Arial" pitchFamily="34" charset="0"/>
              </a:rPr>
              <a:t>ijk</a:t>
            </a:r>
            <a:endParaRPr lang="en-US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24200" y="2514600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CD</a:t>
            </a:r>
            <a:endParaRPr lang="en-US" baseline="-25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905984" y="2989632"/>
            <a:ext cx="1066800" cy="369332"/>
            <a:chOff x="4876800" y="3255520"/>
            <a:chExt cx="1066800" cy="369332"/>
          </a:xfrm>
        </p:grpSpPr>
        <p:cxnSp>
          <p:nvCxnSpPr>
            <p:cNvPr id="16" name="Straight Connector 15"/>
            <p:cNvCxnSpPr/>
            <p:nvPr/>
          </p:nvCxnSpPr>
          <p:spPr>
            <a:xfrm rot="16200000" flipH="1">
              <a:off x="5409406" y="3048000"/>
              <a:ext cx="1588" cy="1066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29200" y="325552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Arial" pitchFamily="34" charset="0"/>
                  <a:cs typeface="Arial" pitchFamily="34" charset="0"/>
                </a:rPr>
                <a:t>Delev</a:t>
              </a:r>
              <a:endParaRPr lang="en-US" sz="1800" baseline="-25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905000" y="5048071"/>
            <a:ext cx="6248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Q = CD (</a:t>
            </a:r>
            <a:r>
              <a:rPr lang="en-US" sz="2800" dirty="0" err="1">
                <a:latin typeface="+mj-lt"/>
              </a:rPr>
              <a:t>H</a:t>
            </a:r>
            <a:r>
              <a:rPr lang="en-US" sz="2800" baseline="-25000" dirty="0" err="1">
                <a:latin typeface="+mj-lt"/>
              </a:rPr>
              <a:t>ijk</a:t>
            </a:r>
            <a:r>
              <a:rPr lang="en-US" sz="2800" dirty="0">
                <a:latin typeface="+mj-lt"/>
              </a:rPr>
              <a:t> - </a:t>
            </a:r>
            <a:r>
              <a:rPr lang="en-US" sz="2800" dirty="0" err="1">
                <a:latin typeface="+mj-lt"/>
              </a:rPr>
              <a:t>Delev</a:t>
            </a:r>
            <a:r>
              <a:rPr lang="en-US" sz="2800" dirty="0">
                <a:latin typeface="+mj-lt"/>
              </a:rPr>
              <a:t>)  or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Q = CD (</a:t>
            </a:r>
            <a:r>
              <a:rPr lang="en-US" sz="2800" dirty="0" err="1">
                <a:latin typeface="+mj-lt"/>
              </a:rPr>
              <a:t>Delev</a:t>
            </a:r>
            <a:r>
              <a:rPr lang="en-US" sz="2800" dirty="0">
                <a:latin typeface="+mj-lt"/>
              </a:rPr>
              <a:t> - </a:t>
            </a:r>
            <a:r>
              <a:rPr lang="en-US" sz="2800" dirty="0" err="1">
                <a:latin typeface="+mj-lt"/>
              </a:rPr>
              <a:t>H</a:t>
            </a:r>
            <a:r>
              <a:rPr lang="en-US" sz="2800" baseline="-25000" dirty="0" err="1">
                <a:latin typeface="+mj-lt"/>
              </a:rPr>
              <a:t>ijk</a:t>
            </a:r>
            <a:r>
              <a:rPr lang="en-US" sz="2800" dirty="0">
                <a:latin typeface="+mj-lt"/>
              </a:rPr>
              <a:t>)  for proper sign on Q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95400" y="4286071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When the head is above the drain elevation: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3810000"/>
            <a:ext cx="9144000" cy="304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Drains</a:t>
            </a:r>
          </a:p>
        </p:txBody>
      </p:sp>
      <p:sp>
        <p:nvSpPr>
          <p:cNvPr id="9" name="Rectangle 8"/>
          <p:cNvSpPr/>
          <p:nvPr/>
        </p:nvSpPr>
        <p:spPr>
          <a:xfrm>
            <a:off x="2895600" y="2057400"/>
            <a:ext cx="3429000" cy="1447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76700" y="2247900"/>
            <a:ext cx="1066800" cy="106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91400" y="3352800"/>
            <a:ext cx="599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H</a:t>
            </a:r>
            <a:r>
              <a:rPr lang="en-US" baseline="-25000" dirty="0" err="1">
                <a:latin typeface="Arial" pitchFamily="34" charset="0"/>
                <a:cs typeface="Arial" pitchFamily="34" charset="0"/>
              </a:rPr>
              <a:t>ijk</a:t>
            </a:r>
            <a:endParaRPr lang="en-US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24200" y="2514600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CD</a:t>
            </a:r>
            <a:endParaRPr lang="en-US" baseline="-25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4905984" y="2989632"/>
            <a:ext cx="1066800" cy="369332"/>
            <a:chOff x="4876800" y="3255520"/>
            <a:chExt cx="1066800" cy="369332"/>
          </a:xfrm>
        </p:grpSpPr>
        <p:cxnSp>
          <p:nvCxnSpPr>
            <p:cNvPr id="16" name="Straight Connector 15"/>
            <p:cNvCxnSpPr/>
            <p:nvPr/>
          </p:nvCxnSpPr>
          <p:spPr>
            <a:xfrm rot="16200000" flipH="1">
              <a:off x="5409406" y="3048000"/>
              <a:ext cx="1588" cy="1066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29200" y="325552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latin typeface="Arial" pitchFamily="34" charset="0"/>
                  <a:cs typeface="Arial" pitchFamily="34" charset="0"/>
                </a:rPr>
                <a:t>Delev</a:t>
              </a:r>
              <a:endParaRPr lang="en-US" sz="1800" baseline="-25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905000" y="5048071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Q = 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95400" y="4286071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When the head is below the drain elevation: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Conductance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279525" y="1812925"/>
            <a:ext cx="1986634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latin typeface="+mj-lt"/>
              </a:rPr>
              <a:t>Darcy’s Law:</a:t>
            </a:r>
          </a:p>
        </p:txBody>
      </p:sp>
      <p:grpSp>
        <p:nvGrpSpPr>
          <p:cNvPr id="28679" name="Group 7"/>
          <p:cNvGrpSpPr>
            <a:grpSpLocks/>
          </p:cNvGrpSpPr>
          <p:nvPr/>
        </p:nvGrpSpPr>
        <p:grpSpPr bwMode="auto">
          <a:xfrm>
            <a:off x="1431925" y="3717929"/>
            <a:ext cx="5373689" cy="2857502"/>
            <a:chOff x="902" y="2342"/>
            <a:chExt cx="3385" cy="1800"/>
          </a:xfrm>
        </p:grpSpPr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902" y="2342"/>
              <a:ext cx="79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800" dirty="0">
                  <a:latin typeface="+mj-lt"/>
                </a:rPr>
                <a:t>Where:</a:t>
              </a:r>
            </a:p>
          </p:txBody>
        </p:sp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1478" y="2726"/>
              <a:ext cx="2809" cy="1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800" dirty="0">
                  <a:latin typeface="+mj-lt"/>
                </a:rPr>
                <a:t>q = flow rate</a:t>
              </a:r>
            </a:p>
            <a:p>
              <a:r>
                <a:rPr lang="en-US" sz="2800" dirty="0">
                  <a:latin typeface="+mj-lt"/>
                </a:rPr>
                <a:t>k = hydraulic conductivity</a:t>
              </a:r>
            </a:p>
            <a:p>
              <a:r>
                <a:rPr lang="en-US" sz="2800" dirty="0">
                  <a:latin typeface="+mj-lt"/>
                </a:rPr>
                <a:t>Dh = head difference</a:t>
              </a:r>
            </a:p>
            <a:p>
              <a:r>
                <a:rPr lang="en-US" sz="2800" dirty="0">
                  <a:latin typeface="+mj-lt"/>
                </a:rPr>
                <a:t>L = flow length</a:t>
              </a:r>
            </a:p>
            <a:p>
              <a:r>
                <a:rPr lang="en-US" sz="2800" dirty="0">
                  <a:latin typeface="+mj-lt"/>
                </a:rPr>
                <a:t>A = gross cross-sectional area</a:t>
              </a:r>
            </a:p>
          </p:txBody>
        </p:sp>
      </p:grpSp>
      <p:graphicFrame>
        <p:nvGraphicFramePr>
          <p:cNvPr id="2" name="Object 4"/>
          <p:cNvGraphicFramePr>
            <a:graphicFrameLocks/>
          </p:cNvGraphicFramePr>
          <p:nvPr/>
        </p:nvGraphicFramePr>
        <p:xfrm>
          <a:off x="2570162" y="2389188"/>
          <a:ext cx="2078037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11000" imgH="393480" progId="Equation.3">
                  <p:embed/>
                </p:oleObj>
              </mc:Choice>
              <mc:Fallback>
                <p:oleObj name="Equation" r:id="rId3" imgW="711000" imgH="393480" progId="Equation.3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570162" y="2389188"/>
                        <a:ext cx="2078037" cy="11160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0AD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4D4D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Conductance, Cont.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203325" y="1812925"/>
            <a:ext cx="4792787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latin typeface="+mj-lt"/>
              </a:rPr>
              <a:t>Darcy’s law can be rewritten as: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279525" y="3413125"/>
            <a:ext cx="1266437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latin typeface="+mj-lt"/>
              </a:rPr>
              <a:t>Where: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1355725" y="5394325"/>
            <a:ext cx="7331075" cy="9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 dirty="0">
                <a:latin typeface="+mj-lt"/>
              </a:rPr>
              <a:t>The appropriate values for k, A, and L must be determined on a case-by-case basis</a:t>
            </a:r>
          </a:p>
        </p:txBody>
      </p:sp>
      <p:graphicFrame>
        <p:nvGraphicFramePr>
          <p:cNvPr id="132098" name="Object 2"/>
          <p:cNvGraphicFramePr>
            <a:graphicFrameLocks/>
          </p:cNvGraphicFramePr>
          <p:nvPr/>
        </p:nvGraphicFramePr>
        <p:xfrm>
          <a:off x="1987550" y="2543174"/>
          <a:ext cx="2174140" cy="573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47640" imgH="203040" progId="Equation.3">
                  <p:embed/>
                </p:oleObj>
              </mc:Choice>
              <mc:Fallback>
                <p:oleObj name="Equation" r:id="rId3" imgW="647640" imgH="203040" progId="Equation.3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987550" y="2543174"/>
                        <a:ext cx="2174140" cy="57354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0AD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4D4D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099" name="Object 3"/>
          <p:cNvGraphicFramePr>
            <a:graphicFrameLocks/>
          </p:cNvGraphicFramePr>
          <p:nvPr/>
        </p:nvGraphicFramePr>
        <p:xfrm>
          <a:off x="2138362" y="3765550"/>
          <a:ext cx="1747838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20560" imgH="393480" progId="Equation.3">
                  <p:embed/>
                </p:oleObj>
              </mc:Choice>
              <mc:Fallback>
                <p:oleObj name="Equation" r:id="rId5" imgW="520560" imgH="393480" progId="Equation.3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138362" y="3765550"/>
                        <a:ext cx="1747838" cy="11112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0AD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4D4D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  <p:bldP spid="2970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Sample Conductance Calculation</a:t>
            </a:r>
            <a:endParaRPr lang="en-US" sz="4000" dirty="0"/>
          </a:p>
        </p:txBody>
      </p:sp>
      <p:graphicFrame>
        <p:nvGraphicFramePr>
          <p:cNvPr id="37006" name="Object 142"/>
          <p:cNvGraphicFramePr>
            <a:graphicFrameLocks noChangeAspect="1"/>
          </p:cNvGraphicFramePr>
          <p:nvPr/>
        </p:nvGraphicFramePr>
        <p:xfrm>
          <a:off x="6019800" y="5181600"/>
          <a:ext cx="27432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18960" imgH="393480" progId="Equation.3">
                  <p:embed/>
                </p:oleObj>
              </mc:Choice>
              <mc:Fallback>
                <p:oleObj name="Equation" r:id="rId3" imgW="1218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019800" y="5181600"/>
                        <a:ext cx="27432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08" name="Object 144"/>
          <p:cNvGraphicFramePr>
            <a:graphicFrameLocks noChangeAspect="1"/>
          </p:cNvGraphicFramePr>
          <p:nvPr/>
        </p:nvGraphicFramePr>
        <p:xfrm>
          <a:off x="381000" y="3124200"/>
          <a:ext cx="6754813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5925015" imgH="2806121" progId="Visio.Drawing.11">
                  <p:embed/>
                </p:oleObj>
              </mc:Choice>
              <mc:Fallback>
                <p:oleObj name="Visio" r:id="rId5" imgW="5925015" imgH="280612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124200"/>
                        <a:ext cx="6754813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533400" y="1676400"/>
            <a:ext cx="1219200" cy="12954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914400" y="2057400"/>
            <a:ext cx="1143000" cy="12192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181100" y="2354992"/>
            <a:ext cx="571500" cy="6096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1482811" y="2512541"/>
            <a:ext cx="729048" cy="321885"/>
          </a:xfrm>
          <a:custGeom>
            <a:avLst/>
            <a:gdLst>
              <a:gd name="connsiteX0" fmla="*/ 729048 w 729048"/>
              <a:gd name="connsiteY0" fmla="*/ 0 h 321885"/>
              <a:gd name="connsiteX1" fmla="*/ 407773 w 729048"/>
              <a:gd name="connsiteY1" fmla="*/ 308918 h 321885"/>
              <a:gd name="connsiteX2" fmla="*/ 0 w 729048"/>
              <a:gd name="connsiteY2" fmla="*/ 234778 h 32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9048" h="321885">
                <a:moveTo>
                  <a:pt x="729048" y="0"/>
                </a:moveTo>
                <a:cubicBezTo>
                  <a:pt x="629164" y="134894"/>
                  <a:pt x="529281" y="269788"/>
                  <a:pt x="407773" y="308918"/>
                </a:cubicBezTo>
                <a:cubicBezTo>
                  <a:pt x="286265" y="348048"/>
                  <a:pt x="143132" y="291413"/>
                  <a:pt x="0" y="234778"/>
                </a:cubicBez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44810" y="2198127"/>
            <a:ext cx="4281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Length of overlap of river on cell</a:t>
            </a:r>
          </a:p>
        </p:txBody>
      </p:sp>
    </p:spTree>
    <p:extLst>
      <p:ext uri="{BB962C8B-B14F-4D97-AF65-F5344CB8AC3E}">
        <p14:creationId xmlns:p14="http://schemas.microsoft.com/office/powerpoint/2010/main" val="782368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3399</TotalTime>
  <Words>305</Words>
  <Application>Microsoft Office PowerPoint</Application>
  <PresentationFormat>On-screen Show (4:3)</PresentationFormat>
  <Paragraphs>72</Paragraphs>
  <Slides>11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Wingdings 2</vt:lpstr>
      <vt:lpstr>Wingdings 3</vt:lpstr>
      <vt:lpstr>Module</vt:lpstr>
      <vt:lpstr>Equation</vt:lpstr>
      <vt:lpstr>Visio</vt:lpstr>
      <vt:lpstr>MODFLOW – Optional Packages, Part 1</vt:lpstr>
      <vt:lpstr>Optional Packages</vt:lpstr>
      <vt:lpstr>Well Package</vt:lpstr>
      <vt:lpstr>DRN - Drain Package</vt:lpstr>
      <vt:lpstr>Drains</vt:lpstr>
      <vt:lpstr>Drains</vt:lpstr>
      <vt:lpstr>Conductance</vt:lpstr>
      <vt:lpstr>Conductance, Cont.</vt:lpstr>
      <vt:lpstr>Sample Conductance Calculation</vt:lpstr>
      <vt:lpstr>Recharge Package</vt:lpstr>
      <vt:lpstr>Factors Affecting Recharge 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MODFLOW</dc:title>
  <dc:creator>Norman L. Jones</dc:creator>
  <cp:lastModifiedBy>Norm Jones</cp:lastModifiedBy>
  <cp:revision>150</cp:revision>
  <cp:lastPrinted>2013-09-13T23:25:33Z</cp:lastPrinted>
  <dcterms:created xsi:type="dcterms:W3CDTF">1996-04-24T20:34:15Z</dcterms:created>
  <dcterms:modified xsi:type="dcterms:W3CDTF">2022-09-15T19:44:25Z</dcterms:modified>
</cp:coreProperties>
</file>