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2" r:id="rId1"/>
  </p:sldMasterIdLst>
  <p:notesMasterIdLst>
    <p:notesMasterId r:id="rId26"/>
  </p:notesMasterIdLst>
  <p:sldIdLst>
    <p:sldId id="256" r:id="rId2"/>
    <p:sldId id="352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7315200" cy="96012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BkjpOi7NbNXpmS/4Fmt1lxvcpU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9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00"/>
    <p:restoredTop sz="94663"/>
  </p:normalViewPr>
  <p:slideViewPr>
    <p:cSldViewPr snapToGrid="0">
      <p:cViewPr varScale="1">
        <p:scale>
          <a:sx n="120" d="100"/>
          <a:sy n="120" d="100"/>
        </p:scale>
        <p:origin x="29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19425" y="720075"/>
            <a:ext cx="4877025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731500" y="4560550"/>
            <a:ext cx="5852150" cy="43205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1" name="Google Shape;181;p1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50" tIns="48325" rIns="96650" bIns="483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95" name="Google Shape;195;p1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06" name="Google Shape;206;p1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2" name="Google Shape;212;p1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18" name="Google Shape;218;p1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36" name="Google Shape;236;p1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43" name="Google Shape;243;p1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59" name="Google Shape;259;p1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577" tIns="45789" rIns="91577" bIns="45789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254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65" name="Google Shape;265;p20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74" name="Google Shape;274;p21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81" name="Google Shape;281;p22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295" name="Google Shape;295;p2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347" name="Google Shape;347;p2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24" name="Google Shape;124;p3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33" name="Google Shape;133;p4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0" name="Google Shape;140;p5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48" name="Google Shape;148;p6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6" name="Google Shape;156;p7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4" name="Google Shape;164;p8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2" name="Google Shape;172;p9:notes"/>
          <p:cNvSpPr txBox="1">
            <a:spLocks noGrp="1"/>
          </p:cNvSpPr>
          <p:nvPr>
            <p:ph type="body" idx="1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575" tIns="45775" rIns="91575" bIns="457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97572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70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2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179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3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4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03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205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92531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86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514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1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6.png"/><Relationship Id="rId4" Type="http://schemas.openxmlformats.org/officeDocument/2006/relationships/oleObject" Target="../embeddings/oleObject1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1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Relationship Id="rId9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45700" bIns="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800"/>
              <a:buFont typeface="Calibri"/>
              <a:buNone/>
            </a:pPr>
            <a:r>
              <a:rPr lang="en-US" sz="4400" dirty="0">
                <a:solidFill>
                  <a:srgbClr val="FFC700"/>
                </a:solidFill>
              </a:rPr>
              <a:t>MODFLOW – Optional Packages Part 2</a:t>
            </a:r>
            <a:endParaRPr sz="4400" dirty="0">
              <a:solidFill>
                <a:srgbClr val="FFC700"/>
              </a:solidFill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18850" tIns="0" rIns="4570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-US"/>
              <a:t>CE 547 </a:t>
            </a:r>
            <a:r>
              <a:rPr lang="en-US" dirty="0"/>
              <a:t>– BRIGHAM YOUNG UNIVERSITY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River Conductance Calculation</a:t>
            </a:r>
            <a:endParaRPr/>
          </a:p>
        </p:txBody>
      </p:sp>
      <p:pic>
        <p:nvPicPr>
          <p:cNvPr id="184" name="Google Shape;18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9800" y="5334000"/>
            <a:ext cx="2743200" cy="8858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5" name="Google Shape;185;p10"/>
          <p:cNvGraphicFramePr/>
          <p:nvPr/>
        </p:nvGraphicFramePr>
        <p:xfrm>
          <a:off x="381000" y="3276600"/>
          <a:ext cx="6754813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754813" imgH="3200400" progId="Visio.Drawing.11">
                  <p:embed/>
                </p:oleObj>
              </mc:Choice>
              <mc:Fallback>
                <p:oleObj r:id="rId4" imgW="6754813" imgH="3200400" progId="Visio.Drawing.11">
                  <p:embed/>
                  <p:pic>
                    <p:nvPicPr>
                      <p:cNvPr id="185" name="Google Shape;185;p10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381000" y="3276600"/>
                        <a:ext cx="6754813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6" name="Google Shape;186;p10"/>
          <p:cNvSpPr/>
          <p:nvPr/>
        </p:nvSpPr>
        <p:spPr>
          <a:xfrm>
            <a:off x="533400" y="1676400"/>
            <a:ext cx="1219200" cy="1295400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7" name="Google Shape;187;p10"/>
          <p:cNvCxnSpPr/>
          <p:nvPr/>
        </p:nvCxnSpPr>
        <p:spPr>
          <a:xfrm rot="10800000" flipH="1">
            <a:off x="914400" y="2057400"/>
            <a:ext cx="1143000" cy="1219200"/>
          </a:xfrm>
          <a:prstGeom prst="straightConnector1">
            <a:avLst/>
          </a:prstGeom>
          <a:noFill/>
          <a:ln w="76200" cap="flat" cmpd="sng">
            <a:solidFill>
              <a:srgbClr val="EFAB00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8" name="Google Shape;188;p10"/>
          <p:cNvCxnSpPr/>
          <p:nvPr/>
        </p:nvCxnSpPr>
        <p:spPr>
          <a:xfrm rot="10800000" flipH="1">
            <a:off x="1181100" y="2354992"/>
            <a:ext cx="571500" cy="609600"/>
          </a:xfrm>
          <a:prstGeom prst="straightConnector1">
            <a:avLst/>
          </a:prstGeom>
          <a:noFill/>
          <a:ln w="762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9" name="Google Shape;189;p10"/>
          <p:cNvSpPr/>
          <p:nvPr/>
        </p:nvSpPr>
        <p:spPr>
          <a:xfrm>
            <a:off x="1482811" y="2354993"/>
            <a:ext cx="955588" cy="479434"/>
          </a:xfrm>
          <a:custGeom>
            <a:avLst/>
            <a:gdLst/>
            <a:ahLst/>
            <a:cxnLst/>
            <a:rect l="l" t="t" r="r" b="b"/>
            <a:pathLst>
              <a:path w="729048" h="321885" extrusionOk="0">
                <a:moveTo>
                  <a:pt x="729048" y="0"/>
                </a:moveTo>
                <a:cubicBezTo>
                  <a:pt x="629164" y="134894"/>
                  <a:pt x="529281" y="269788"/>
                  <a:pt x="407773" y="308918"/>
                </a:cubicBezTo>
                <a:cubicBezTo>
                  <a:pt x="286265" y="348048"/>
                  <a:pt x="143132" y="291413"/>
                  <a:pt x="0" y="234778"/>
                </a:cubicBez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10"/>
          <p:cNvSpPr txBox="1"/>
          <p:nvPr/>
        </p:nvSpPr>
        <p:spPr>
          <a:xfrm>
            <a:off x="2431029" y="2017068"/>
            <a:ext cx="4281941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overlap of river on cell</a:t>
            </a:r>
            <a:endParaRPr dirty="0"/>
          </a:p>
        </p:txBody>
      </p:sp>
      <p:cxnSp>
        <p:nvCxnSpPr>
          <p:cNvPr id="191" name="Google Shape;191;p10"/>
          <p:cNvCxnSpPr>
            <a:stCxn id="186" idx="2"/>
          </p:cNvCxnSpPr>
          <p:nvPr/>
        </p:nvCxnSpPr>
        <p:spPr>
          <a:xfrm>
            <a:off x="1143000" y="2971800"/>
            <a:ext cx="457200" cy="22098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92" name="Google Shape;192;p10"/>
          <p:cNvCxnSpPr>
            <a:stCxn id="186" idx="3"/>
          </p:cNvCxnSpPr>
          <p:nvPr/>
        </p:nvCxnSpPr>
        <p:spPr>
          <a:xfrm>
            <a:off x="1752600" y="2324100"/>
            <a:ext cx="4267200" cy="11049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29200" y="3395662"/>
            <a:ext cx="3427619" cy="3267075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3600"/>
              <a:buFont typeface="Calibri"/>
              <a:buNone/>
            </a:pPr>
            <a:r>
              <a:rPr lang="en-US" sz="3600" dirty="0"/>
              <a:t>STR - Stream-Aquifer Interaction Package</a:t>
            </a:r>
            <a:endParaRPr dirty="0"/>
          </a:p>
        </p:txBody>
      </p:sp>
      <p:sp>
        <p:nvSpPr>
          <p:cNvPr id="199" name="Google Shape;199;p11"/>
          <p:cNvSpPr txBox="1">
            <a:spLocks noGrp="1"/>
          </p:cNvSpPr>
          <p:nvPr>
            <p:ph idx="1"/>
          </p:nvPr>
        </p:nvSpPr>
        <p:spPr>
          <a:xfrm>
            <a:off x="457200" y="1775191"/>
            <a:ext cx="8229600" cy="1782821"/>
          </a:xfrm>
          <a:prstGeom prst="rect">
            <a:avLst/>
          </a:prstGeom>
        </p:spPr>
        <p:txBody>
          <a:bodyPr vert="horz" lIns="54864" tIns="91440" rtlCol="0">
            <a:normAutofit fontScale="92500" lnSpcReduction="10000"/>
          </a:bodyPr>
          <a:lstStyle/>
          <a:p>
            <a:r>
              <a:rPr lang="en-US" sz="2400" dirty="0"/>
              <a:t>Like the River Package, water can flow from aquifer to stream or vice versa.</a:t>
            </a:r>
            <a:endParaRPr sz="2400" dirty="0"/>
          </a:p>
          <a:p>
            <a:r>
              <a:rPr lang="en-US" sz="2400" dirty="0"/>
              <a:t>Unlike the River Package, stage is not specified.  Rather, flow is routed using simple channel hydraulics and a stage is computed using Manning’s equation.</a:t>
            </a:r>
            <a:endParaRPr sz="2400" dirty="0"/>
          </a:p>
        </p:txBody>
      </p:sp>
      <p:sp>
        <p:nvSpPr>
          <p:cNvPr id="200" name="Google Shape;200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50962" y="4495800"/>
            <a:ext cx="3221038" cy="106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8" name="Google Shape;208;p12"/>
          <p:cNvGraphicFramePr/>
          <p:nvPr/>
        </p:nvGraphicFramePr>
        <p:xfrm>
          <a:off x="1219200" y="1898650"/>
          <a:ext cx="6823075" cy="457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823075" imgH="4578350" progId="">
                  <p:embed/>
                </p:oleObj>
              </mc:Choice>
              <mc:Fallback>
                <p:oleObj r:id="rId3" imgW="6823075" imgH="4578350" progId="">
                  <p:embed/>
                  <p:pic>
                    <p:nvPicPr>
                      <p:cNvPr id="208" name="Google Shape;208;p12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219200" y="1898650"/>
                        <a:ext cx="6823075" cy="457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9" name="Google Shape;209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Calibri"/>
              <a:buNone/>
            </a:pPr>
            <a:r>
              <a:rPr lang="en-US"/>
              <a:t>STR Package - Segments and Reaches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STR Package - Required Attributes</a:t>
            </a: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marL="438912">
              <a:buSzPct val="80000"/>
              <a:buFont typeface="Wingdings 2"/>
              <a:buChar char=""/>
            </a:pPr>
            <a:r>
              <a:rPr lang="en-US" sz="28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Segments</a:t>
            </a:r>
            <a:endParaRPr sz="28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1520" lvl="1" indent="-274320">
              <a:spcBef>
                <a:spcPct val="20000"/>
              </a:spcBef>
              <a:buSzPct val="90000"/>
              <a:buFont typeface="Wingdings"/>
              <a:buChar char="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Incoming flow (for top segments and diversions)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1520" lvl="1" indent="-274320">
              <a:spcBef>
                <a:spcPct val="20000"/>
              </a:spcBef>
              <a:buSzPct val="90000"/>
              <a:buFont typeface="Wingdings"/>
              <a:buChar char="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Width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1520" lvl="1" indent="-274320">
              <a:spcBef>
                <a:spcPct val="20000"/>
              </a:spcBef>
              <a:buSzPct val="90000"/>
              <a:buFont typeface="Wingdings"/>
              <a:buChar char="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Slope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1520" lvl="1" indent="-274320">
              <a:spcBef>
                <a:spcPct val="20000"/>
              </a:spcBef>
              <a:buSzPct val="90000"/>
              <a:buFont typeface="Wingdings"/>
              <a:buChar char="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Manning’s roughness coefficient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438912">
              <a:buSzPct val="80000"/>
              <a:buFont typeface="Wingdings 2"/>
              <a:buChar char=""/>
            </a:pPr>
            <a:r>
              <a:rPr lang="en-US" sz="2800" b="1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Reaches</a:t>
            </a:r>
            <a:endParaRPr sz="2800" b="1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1520" lvl="1" indent="-274320">
              <a:spcBef>
                <a:spcPct val="20000"/>
              </a:spcBef>
              <a:buSzPct val="90000"/>
              <a:buFont typeface="Wingdings"/>
              <a:buChar char="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Conductance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1520" lvl="1" indent="-274320">
              <a:spcBef>
                <a:spcPct val="20000"/>
              </a:spcBef>
              <a:buSzPct val="90000"/>
              <a:buFont typeface="Wingdings"/>
              <a:buChar char="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Elevation of the bottom of the streambed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731520" lvl="1" indent="-274320">
              <a:spcBef>
                <a:spcPct val="20000"/>
              </a:spcBef>
              <a:buSzPct val="90000"/>
              <a:buFont typeface="Wingdings"/>
              <a:buChar char=""/>
            </a:pPr>
            <a:r>
              <a:rPr lang="en-US" sz="2400" kern="1200" dirty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Elevation of the top of the streambed</a:t>
            </a:r>
            <a:endParaRPr sz="2400" kern="1200" dirty="0">
              <a:solidFill>
                <a:schemeClr val="tx1"/>
              </a:solidFill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Calibri"/>
              <a:buNone/>
            </a:pPr>
            <a:r>
              <a:rPr lang="en-US"/>
              <a:t>SFR - Stream Flow Routing Package</a:t>
            </a:r>
            <a:endParaRPr/>
          </a:p>
        </p:txBody>
      </p:sp>
      <p:sp>
        <p:nvSpPr>
          <p:cNvPr id="221" name="Google Shape;221;p14"/>
          <p:cNvSpPr txBox="1">
            <a:spLocks noGrp="1"/>
          </p:cNvSpPr>
          <p:nvPr>
            <p:ph idx="1"/>
          </p:nvPr>
        </p:nvSpPr>
        <p:spPr>
          <a:xfrm>
            <a:off x="457200" y="1775191"/>
            <a:ext cx="41148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4864" tIns="91440" rIns="91425" bIns="45700" rtlCol="0" anchor="t" anchorCtr="0">
            <a:normAutofit/>
          </a:bodyPr>
          <a:lstStyle/>
          <a:p>
            <a:pPr marL="438912">
              <a:buSzPct val="80000"/>
              <a:buFont typeface="Wingdings 2"/>
              <a:buChar char="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advanced stream package</a:t>
            </a:r>
            <a:endParaRPr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38912">
              <a:buSzPct val="80000"/>
              <a:buFont typeface="Wingdings 2"/>
              <a:buChar char="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More options for inputs to streams</a:t>
            </a:r>
            <a:endParaRPr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38912">
              <a:buSzPct val="80000"/>
              <a:buFont typeface="Wingdings 2"/>
              <a:buChar char="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Interaction with the Unsaturated Zone Flow package</a:t>
            </a:r>
            <a:endParaRPr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2" name="Google Shape;222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14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5" name="Google Shape;225;p14" descr="sfr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76800" y="1789568"/>
            <a:ext cx="3506788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GHB - General Head Package</a:t>
            </a:r>
            <a:endParaRPr/>
          </a:p>
        </p:txBody>
      </p:sp>
      <p:sp>
        <p:nvSpPr>
          <p:cNvPr id="231" name="Google Shape;231;p15"/>
          <p:cNvSpPr txBox="1">
            <a:spLocks noGrp="1"/>
          </p:cNvSpPr>
          <p:nvPr>
            <p:ph idx="1"/>
          </p:nvPr>
        </p:nvSpPr>
        <p:spPr>
          <a:xfrm>
            <a:off x="314954" y="1766137"/>
            <a:ext cx="3810000" cy="462560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4864" tIns="91440" rIns="91425" bIns="45700" rtlCol="0" anchor="t" anchorCtr="0">
            <a:normAutofit/>
          </a:bodyPr>
          <a:lstStyle/>
          <a:p>
            <a:r>
              <a:rPr lang="en-US" sz="2800" dirty="0"/>
              <a:t>Often used to simulate lakes, reservoirs</a:t>
            </a:r>
            <a:endParaRPr sz="2800" dirty="0"/>
          </a:p>
          <a:p>
            <a:r>
              <a:rPr lang="en-US" sz="2800" dirty="0"/>
              <a:t>Required parameters:</a:t>
            </a:r>
            <a:endParaRPr sz="2800" dirty="0"/>
          </a:p>
          <a:p>
            <a:pPr lvl="1"/>
            <a:r>
              <a:rPr lang="en-US" dirty="0"/>
              <a:t>Head</a:t>
            </a:r>
            <a:endParaRPr dirty="0"/>
          </a:p>
          <a:p>
            <a:pPr lvl="1"/>
            <a:r>
              <a:rPr lang="en-US" dirty="0"/>
              <a:t>Conductance</a:t>
            </a:r>
            <a:endParaRPr dirty="0"/>
          </a:p>
        </p:txBody>
      </p:sp>
      <p:pic>
        <p:nvPicPr>
          <p:cNvPr id="232" name="Google Shape;232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67225" y="1676400"/>
            <a:ext cx="4476750" cy="450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82683" y="4012574"/>
            <a:ext cx="2552700" cy="2514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/>
          <p:nvPr/>
        </p:nvSpPr>
        <p:spPr>
          <a:xfrm>
            <a:off x="2743200" y="5486400"/>
            <a:ext cx="332898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 =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Cgh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* (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4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source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4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ijk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graphicFrame>
        <p:nvGraphicFramePr>
          <p:cNvPr id="239" name="Google Shape;239;p16"/>
          <p:cNvGraphicFramePr/>
          <p:nvPr/>
        </p:nvGraphicFramePr>
        <p:xfrm>
          <a:off x="1219200" y="2057400"/>
          <a:ext cx="6511925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511925" imgH="2819400" progId="">
                  <p:embed/>
                </p:oleObj>
              </mc:Choice>
              <mc:Fallback>
                <p:oleObj r:id="rId3" imgW="6511925" imgH="2819400" progId="">
                  <p:embed/>
                  <p:pic>
                    <p:nvPicPr>
                      <p:cNvPr id="239" name="Google Shape;239;p1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219200" y="2057400"/>
                        <a:ext cx="6511925" cy="281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" name="Google Shape;240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General Head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/>
          <p:nvPr/>
        </p:nvSpPr>
        <p:spPr>
          <a:xfrm>
            <a:off x="500449" y="2205038"/>
            <a:ext cx="24384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Gaining Lake/Reservoir</a:t>
            </a:r>
            <a:endParaRPr dirty="0"/>
          </a:p>
        </p:txBody>
      </p:sp>
      <p:sp>
        <p:nvSpPr>
          <p:cNvPr id="246" name="Google Shape;246;p17"/>
          <p:cNvSpPr/>
          <p:nvPr/>
        </p:nvSpPr>
        <p:spPr>
          <a:xfrm>
            <a:off x="424249" y="4757738"/>
            <a:ext cx="2514600" cy="82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Losing</a:t>
            </a:r>
            <a:endParaRPr dirty="0"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Lake/Reservoir</a:t>
            </a:r>
            <a:endParaRPr dirty="0"/>
          </a:p>
        </p:txBody>
      </p:sp>
      <p:sp>
        <p:nvSpPr>
          <p:cNvPr id="249" name="Google Shape;249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General Head Boundary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4153D1-A6DB-CC6C-F4E0-2197822DE9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490" y="1761337"/>
            <a:ext cx="4884917" cy="20091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88F1D-9B8A-BB20-B27D-F2520C7BB1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490" y="4071973"/>
            <a:ext cx="4884917" cy="200588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" grpId="0"/>
      <p:bldP spid="24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1971675"/>
            <a:ext cx="2143125" cy="120808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55" name="Google Shape;255;p18"/>
          <p:cNvGraphicFramePr/>
          <p:nvPr/>
        </p:nvGraphicFramePr>
        <p:xfrm>
          <a:off x="1066800" y="1895475"/>
          <a:ext cx="5930900" cy="435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5930900" imgH="4352925" progId="">
                  <p:embed/>
                </p:oleObj>
              </mc:Choice>
              <mc:Fallback>
                <p:oleObj r:id="rId4" imgW="5930900" imgH="4352925" progId="">
                  <p:embed/>
                  <p:pic>
                    <p:nvPicPr>
                      <p:cNvPr id="255" name="Google Shape;255;p18"/>
                      <p:cNvPicPr preferRelativeResize="0"/>
                      <p:nvPr/>
                    </p:nvPicPr>
                    <p:blipFill rotWithShape="1">
                      <a:blip r:embed="rId5">
                        <a:alphaModFix/>
                      </a:blip>
                      <a:srcRect/>
                      <a:stretch/>
                    </p:blipFill>
                    <p:spPr>
                      <a:xfrm>
                        <a:off x="1066800" y="1895475"/>
                        <a:ext cx="5930900" cy="435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" name="Google Shape;256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Lakes and Reservoirs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3200"/>
              <a:buFont typeface="Calibri"/>
              <a:buNone/>
            </a:pPr>
            <a:r>
              <a:rPr lang="en-US" sz="3200"/>
              <a:t>CHD - Time Variant Specified Head Package</a:t>
            </a:r>
            <a:endParaRPr sz="3200"/>
          </a:p>
        </p:txBody>
      </p:sp>
      <p:sp>
        <p:nvSpPr>
          <p:cNvPr id="262" name="Google Shape;262;p1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vert="horz" wrap="square" lIns="54864" tIns="91440" rIns="91425" bIns="45700" rtlCol="0" anchor="t" anchorCtr="0">
            <a:normAutofit/>
          </a:bodyPr>
          <a:lstStyle/>
          <a:p>
            <a:r>
              <a:rPr lang="en-US" sz="2400" dirty="0"/>
              <a:t>CHD = Changing Head</a:t>
            </a:r>
            <a:endParaRPr sz="2400" dirty="0"/>
          </a:p>
          <a:p>
            <a:r>
              <a:rPr lang="en-US" sz="2400" dirty="0"/>
              <a:t>Original method for defining specified heads, works for static (steady-state) heads only</a:t>
            </a:r>
            <a:endParaRPr sz="2400" dirty="0"/>
          </a:p>
          <a:p>
            <a:pPr lvl="1"/>
            <a:r>
              <a:rPr lang="en-US" dirty="0"/>
              <a:t>IBOUND</a:t>
            </a:r>
            <a:endParaRPr dirty="0"/>
          </a:p>
          <a:p>
            <a:pPr lvl="1"/>
            <a:r>
              <a:rPr lang="en-US" dirty="0"/>
              <a:t>Starting Heads Array</a:t>
            </a:r>
            <a:endParaRPr dirty="0"/>
          </a:p>
          <a:p>
            <a:r>
              <a:rPr lang="en-US" sz="2400" dirty="0"/>
              <a:t>CHD later added to allow for transient specified head boundary conditions</a:t>
            </a:r>
            <a:endParaRPr sz="2400" dirty="0"/>
          </a:p>
          <a:p>
            <a:r>
              <a:rPr lang="en-US" sz="2400" dirty="0"/>
              <a:t>Can be used for steady-state case also</a:t>
            </a: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Optional Packages</a:t>
            </a:r>
            <a:endParaRPr lang="en-US" dirty="0"/>
          </a:p>
        </p:txBody>
      </p:sp>
      <p:sp>
        <p:nvSpPr>
          <p:cNvPr id="6" name="Rectangle 4"/>
          <p:cNvSpPr>
            <a:spLocks noGrp="1" noChangeArrowheads="1"/>
          </p:cNvSpPr>
          <p:nvPr>
            <p:ph idx="1"/>
          </p:nvPr>
        </p:nvSpPr>
        <p:spPr>
          <a:xfrm>
            <a:off x="4779479" y="1790104"/>
            <a:ext cx="4147242" cy="4624387"/>
          </a:xfrm>
        </p:spPr>
        <p:txBody>
          <a:bodyPr>
            <a:normAutofit/>
          </a:bodyPr>
          <a:lstStyle/>
          <a:p>
            <a:r>
              <a:rPr lang="en-US" sz="2000" dirty="0"/>
              <a:t>MNW – </a:t>
            </a:r>
            <a:r>
              <a:rPr lang="en-US" sz="2000" dirty="0" err="1"/>
              <a:t>Multinode</a:t>
            </a:r>
            <a:r>
              <a:rPr lang="en-US" sz="2000" dirty="0"/>
              <a:t> Well</a:t>
            </a:r>
          </a:p>
          <a:p>
            <a:r>
              <a:rPr lang="en-US" sz="2000" dirty="0"/>
              <a:t>MNW2 – </a:t>
            </a:r>
            <a:r>
              <a:rPr lang="en-US" sz="2000" dirty="0" err="1"/>
              <a:t>Multinode</a:t>
            </a:r>
            <a:r>
              <a:rPr lang="en-US" sz="2000" dirty="0"/>
              <a:t> Well 2</a:t>
            </a:r>
          </a:p>
          <a:p>
            <a:r>
              <a:rPr lang="en-US" sz="2000" dirty="0"/>
              <a:t>RCH – Recharge </a:t>
            </a:r>
          </a:p>
          <a:p>
            <a:r>
              <a:rPr lang="en-US" sz="2000" b="1" dirty="0"/>
              <a:t>RIV – River </a:t>
            </a:r>
          </a:p>
          <a:p>
            <a:r>
              <a:rPr lang="en-US" sz="2000" b="1" dirty="0"/>
              <a:t>SFR – Stream Flow Routing</a:t>
            </a:r>
          </a:p>
          <a:p>
            <a:r>
              <a:rPr lang="en-US" sz="2000" b="1" dirty="0"/>
              <a:t>STR – Stream-Aquifer Interaction</a:t>
            </a:r>
          </a:p>
          <a:p>
            <a:r>
              <a:rPr lang="en-US" sz="2000" dirty="0"/>
              <a:t>SUB – Subsidence </a:t>
            </a:r>
          </a:p>
          <a:p>
            <a:r>
              <a:rPr lang="en-US" sz="2000" dirty="0"/>
              <a:t>WEL – Well</a:t>
            </a:r>
          </a:p>
          <a:p>
            <a:r>
              <a:rPr lang="en-US" sz="2000" dirty="0"/>
              <a:t>UZF – Unsaturated Zone Flow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384776" y="1788516"/>
            <a:ext cx="4241549" cy="4625975"/>
          </a:xfrm>
        </p:spPr>
        <p:txBody>
          <a:bodyPr>
            <a:normAutofit/>
          </a:bodyPr>
          <a:lstStyle/>
          <a:p>
            <a:r>
              <a:rPr lang="en-US" sz="2000" b="1" dirty="0"/>
              <a:t>CHB – Time Variant Specified Head</a:t>
            </a:r>
          </a:p>
          <a:p>
            <a:r>
              <a:rPr lang="en-US" sz="2000" dirty="0"/>
              <a:t>DRN – Drain </a:t>
            </a:r>
          </a:p>
          <a:p>
            <a:r>
              <a:rPr lang="en-US" sz="2000" dirty="0"/>
              <a:t>DRT – Drain Return Flow</a:t>
            </a:r>
          </a:p>
          <a:p>
            <a:r>
              <a:rPr lang="en-US" sz="2000" dirty="0"/>
              <a:t>ETS – Evapotranspiration Segments</a:t>
            </a:r>
          </a:p>
          <a:p>
            <a:r>
              <a:rPr lang="en-US" sz="2000" b="1" dirty="0"/>
              <a:t>EVT – Evapotranspiration</a:t>
            </a:r>
          </a:p>
          <a:p>
            <a:r>
              <a:rPr lang="en-US" sz="2000" dirty="0"/>
              <a:t>GAGE – Gage </a:t>
            </a:r>
          </a:p>
          <a:p>
            <a:r>
              <a:rPr lang="en-US" sz="2000" b="1" dirty="0"/>
              <a:t>GHB – General Head</a:t>
            </a:r>
          </a:p>
          <a:p>
            <a:r>
              <a:rPr lang="en-US" sz="2000" b="1" dirty="0"/>
              <a:t>HFB – Horizontal Flow Barrier</a:t>
            </a:r>
          </a:p>
          <a:p>
            <a:r>
              <a:rPr lang="en-US" sz="2000" dirty="0"/>
              <a:t>LAK – Lake</a:t>
            </a:r>
          </a:p>
          <a:p>
            <a:endParaRPr lang="en-US" sz="2000" dirty="0"/>
          </a:p>
          <a:p>
            <a:endParaRPr lang="en-US" sz="20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7481956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000"/>
              <a:buFont typeface="Calibri"/>
              <a:buNone/>
            </a:pPr>
            <a:r>
              <a:rPr lang="en-US" sz="4000"/>
              <a:t>HFB – Horizontal Flow Barrier Package</a:t>
            </a:r>
            <a:endParaRPr/>
          </a:p>
        </p:txBody>
      </p:sp>
      <p:pic>
        <p:nvPicPr>
          <p:cNvPr id="268" name="Google Shape;268;p20" descr="extended backho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3999" y="4233242"/>
            <a:ext cx="3352801" cy="2107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2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8200" y="3429000"/>
            <a:ext cx="3810000" cy="3063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07420" y="1748475"/>
            <a:ext cx="2139753" cy="2139753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0"/>
          <p:cNvSpPr txBox="1"/>
          <p:nvPr/>
        </p:nvSpPr>
        <p:spPr>
          <a:xfrm>
            <a:off x="304800" y="1828800"/>
            <a:ext cx="4572000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to simulate low permeability barriers such as faults, sheet pile walls, and slurry trenches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" name="Google Shape;276;p21"/>
          <p:cNvGraphicFramePr/>
          <p:nvPr/>
        </p:nvGraphicFramePr>
        <p:xfrm>
          <a:off x="1295400" y="1752600"/>
          <a:ext cx="6048375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048375" imgH="4897438" progId="">
                  <p:embed/>
                </p:oleObj>
              </mc:Choice>
              <mc:Fallback>
                <p:oleObj r:id="rId3" imgW="6048375" imgH="4897438" progId="">
                  <p:embed/>
                  <p:pic>
                    <p:nvPicPr>
                      <p:cNvPr id="276" name="Google Shape;276;p21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295400" y="1752600"/>
                        <a:ext cx="6048375" cy="4897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7" name="Google Shape;277;p21"/>
          <p:cNvGraphicFramePr/>
          <p:nvPr/>
        </p:nvGraphicFramePr>
        <p:xfrm>
          <a:off x="1884363" y="3014663"/>
          <a:ext cx="4872037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4872037" imgH="3606800" progId="">
                  <p:embed/>
                </p:oleObj>
              </mc:Choice>
              <mc:Fallback>
                <p:oleObj r:id="rId5" imgW="4872037" imgH="3606800" progId="">
                  <p:embed/>
                  <p:pic>
                    <p:nvPicPr>
                      <p:cNvPr id="277" name="Google Shape;277;p21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1884363" y="3014663"/>
                        <a:ext cx="4872037" cy="360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" name="Google Shape;27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HFB Cell Boundaries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8" name="Google Shape;28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7400" y="4343400"/>
            <a:ext cx="914400" cy="658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67400" y="5187950"/>
            <a:ext cx="1679575" cy="29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867400" y="5740400"/>
            <a:ext cx="1403350" cy="6604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HFB – Hydraulic Characteristic</a:t>
            </a:r>
            <a:endParaRPr/>
          </a:p>
        </p:txBody>
      </p:sp>
      <p:sp>
        <p:nvSpPr>
          <p:cNvPr id="292" name="Google Shape;292;p22"/>
          <p:cNvSpPr txBox="1"/>
          <p:nvPr/>
        </p:nvSpPr>
        <p:spPr>
          <a:xfrm>
            <a:off x="649288" y="5386358"/>
            <a:ext cx="422751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instance is assigned a “hydraulic characteristic”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C10AF6-7932-BB39-433C-2B85123918CC}"/>
              </a:ext>
            </a:extLst>
          </p:cNvPr>
          <p:cNvSpPr/>
          <p:nvPr/>
        </p:nvSpPr>
        <p:spPr>
          <a:xfrm>
            <a:off x="1860550" y="2974401"/>
            <a:ext cx="1358280" cy="1417638"/>
          </a:xfrm>
          <a:prstGeom prst="rect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E99BE2-98D7-AC33-759E-BC29FD279DDB}"/>
              </a:ext>
            </a:extLst>
          </p:cNvPr>
          <p:cNvSpPr/>
          <p:nvPr/>
        </p:nvSpPr>
        <p:spPr>
          <a:xfrm>
            <a:off x="2403959" y="2622769"/>
            <a:ext cx="1358280" cy="1417638"/>
          </a:xfrm>
          <a:prstGeom prst="rect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8621FC0-70C7-F92B-DDCE-FA340C077477}"/>
              </a:ext>
            </a:extLst>
          </p:cNvPr>
          <p:cNvCxnSpPr>
            <a:cxnSpLocks/>
          </p:cNvCxnSpPr>
          <p:nvPr/>
        </p:nvCxnSpPr>
        <p:spPr>
          <a:xfrm flipV="1">
            <a:off x="1317141" y="2622769"/>
            <a:ext cx="1086818" cy="703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4D3E0F-D328-523A-43F4-6A739451AB25}"/>
              </a:ext>
            </a:extLst>
          </p:cNvPr>
          <p:cNvCxnSpPr>
            <a:cxnSpLocks/>
          </p:cNvCxnSpPr>
          <p:nvPr/>
        </p:nvCxnSpPr>
        <p:spPr>
          <a:xfrm flipV="1">
            <a:off x="2667202" y="2631775"/>
            <a:ext cx="1086818" cy="703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F213465-F808-E8A9-0023-1665AE9CFB93}"/>
              </a:ext>
            </a:extLst>
          </p:cNvPr>
          <p:cNvCxnSpPr>
            <a:cxnSpLocks/>
          </p:cNvCxnSpPr>
          <p:nvPr/>
        </p:nvCxnSpPr>
        <p:spPr>
          <a:xfrm flipV="1">
            <a:off x="2684702" y="4040407"/>
            <a:ext cx="1086818" cy="703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456B685-10D7-1176-D9B5-FDF369C7282F}"/>
              </a:ext>
            </a:extLst>
          </p:cNvPr>
          <p:cNvCxnSpPr>
            <a:cxnSpLocks/>
          </p:cNvCxnSpPr>
          <p:nvPr/>
        </p:nvCxnSpPr>
        <p:spPr>
          <a:xfrm flipV="1">
            <a:off x="1326422" y="4029297"/>
            <a:ext cx="1086818" cy="7032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27E73B0-91C4-3164-85DE-851EE740DBF1}"/>
              </a:ext>
            </a:extLst>
          </p:cNvPr>
          <p:cNvSpPr/>
          <p:nvPr/>
        </p:nvSpPr>
        <p:spPr>
          <a:xfrm>
            <a:off x="1317141" y="3326033"/>
            <a:ext cx="1358280" cy="1417638"/>
          </a:xfrm>
          <a:prstGeom prst="rect">
            <a:avLst/>
          </a:prstGeom>
          <a:noFill/>
          <a:ln w="28575"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A860AAF5-7CAD-F8F5-1CFD-5B648FC21A6B}"/>
              </a:ext>
            </a:extLst>
          </p:cNvPr>
          <p:cNvSpPr/>
          <p:nvPr/>
        </p:nvSpPr>
        <p:spPr>
          <a:xfrm rot="3165652">
            <a:off x="1718224" y="2386908"/>
            <a:ext cx="498156" cy="251512"/>
          </a:xfrm>
          <a:prstGeom prst="rightArrow">
            <a:avLst>
              <a:gd name="adj1" fmla="val 4388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31D19D4A-ABEE-2F76-CA16-84B8E6519048}"/>
              </a:ext>
            </a:extLst>
          </p:cNvPr>
          <p:cNvSpPr/>
          <p:nvPr/>
        </p:nvSpPr>
        <p:spPr>
          <a:xfrm rot="3165652">
            <a:off x="1158736" y="2757143"/>
            <a:ext cx="498156" cy="251512"/>
          </a:xfrm>
          <a:prstGeom prst="rightArrow">
            <a:avLst>
              <a:gd name="adj1" fmla="val 43880"/>
              <a:gd name="adj2" fmla="val 50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DFD506E-5ACD-1D77-D045-DA8FE11F1D67}"/>
              </a:ext>
            </a:extLst>
          </p:cNvPr>
          <p:cNvSpPr txBox="1"/>
          <p:nvPr/>
        </p:nvSpPr>
        <p:spPr>
          <a:xfrm rot="19632165">
            <a:off x="715959" y="2112259"/>
            <a:ext cx="13837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Adjacent Cells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2C68C59-8CF4-81FB-5A40-CF41175D90BE}"/>
              </a:ext>
            </a:extLst>
          </p:cNvPr>
          <p:cNvGrpSpPr/>
          <p:nvPr/>
        </p:nvGrpSpPr>
        <p:grpSpPr>
          <a:xfrm>
            <a:off x="1858953" y="2974401"/>
            <a:ext cx="3286469" cy="2030546"/>
            <a:chOff x="1851269" y="2966717"/>
            <a:chExt cx="3286469" cy="203054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D0F6BEA-DED8-D100-0632-7FFC0EB71143}"/>
                </a:ext>
              </a:extLst>
            </p:cNvPr>
            <p:cNvSpPr/>
            <p:nvPr/>
          </p:nvSpPr>
          <p:spPr>
            <a:xfrm>
              <a:off x="1851269" y="2966717"/>
              <a:ext cx="1358280" cy="1417638"/>
            </a:xfrm>
            <a:prstGeom prst="rect">
              <a:avLst/>
            </a:prstGeom>
            <a:solidFill>
              <a:srgbClr val="9B9B9B">
                <a:alpha val="69020"/>
              </a:srgbClr>
            </a:solidFill>
            <a:ln w="28575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ight Arrow 20">
              <a:extLst>
                <a:ext uri="{FF2B5EF4-FFF2-40B4-BE49-F238E27FC236}">
                  <a16:creationId xmlns:a16="http://schemas.microsoft.com/office/drawing/2014/main" id="{5876D616-F74E-82F4-7E41-5E4AC64190AB}"/>
                </a:ext>
              </a:extLst>
            </p:cNvPr>
            <p:cNvSpPr/>
            <p:nvPr/>
          </p:nvSpPr>
          <p:spPr>
            <a:xfrm rot="11994660">
              <a:off x="3245426" y="4129325"/>
              <a:ext cx="498156" cy="251512"/>
            </a:xfrm>
            <a:prstGeom prst="rightArrow">
              <a:avLst>
                <a:gd name="adj1" fmla="val 43880"/>
                <a:gd name="adj2" fmla="val 50000"/>
              </a:avLst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1B4A00-1D81-87FF-AA7B-D40861C8BB88}"/>
                </a:ext>
              </a:extLst>
            </p:cNvPr>
            <p:cNvSpPr txBox="1"/>
            <p:nvPr/>
          </p:nvSpPr>
          <p:spPr>
            <a:xfrm>
              <a:off x="3779458" y="4258599"/>
              <a:ext cx="13582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Barrier is applied to the cell boundary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731926E-24AF-20D2-ACB1-5C2692E59BC9}"/>
              </a:ext>
            </a:extLst>
          </p:cNvPr>
          <p:cNvGrpSpPr/>
          <p:nvPr/>
        </p:nvGrpSpPr>
        <p:grpSpPr>
          <a:xfrm>
            <a:off x="4958347" y="1865266"/>
            <a:ext cx="1514881" cy="1530474"/>
            <a:chOff x="4958347" y="1865266"/>
            <a:chExt cx="1514881" cy="153047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32CBCD7-B808-3E86-C3B7-5E3B443012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266" y="3289839"/>
              <a:ext cx="145462" cy="9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DB7AE0C-4D72-64CC-2018-301F41FBACEF}"/>
                </a:ext>
              </a:extLst>
            </p:cNvPr>
            <p:cNvSpPr/>
            <p:nvPr/>
          </p:nvSpPr>
          <p:spPr>
            <a:xfrm>
              <a:off x="5113223" y="1870387"/>
              <a:ext cx="1358280" cy="1417638"/>
            </a:xfrm>
            <a:prstGeom prst="rect">
              <a:avLst/>
            </a:prstGeom>
            <a:solidFill>
              <a:srgbClr val="9B9B9B">
                <a:alpha val="69020"/>
              </a:srgbClr>
            </a:solidFill>
            <a:ln w="28575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74EFD4D-3382-80C8-71C6-41828FCE6F31}"/>
                </a:ext>
              </a:extLst>
            </p:cNvPr>
            <p:cNvSpPr/>
            <p:nvPr/>
          </p:nvSpPr>
          <p:spPr>
            <a:xfrm>
              <a:off x="4958347" y="1978102"/>
              <a:ext cx="1358280" cy="1417638"/>
            </a:xfrm>
            <a:prstGeom prst="rect">
              <a:avLst/>
            </a:prstGeom>
            <a:solidFill>
              <a:srgbClr val="9B9B9B">
                <a:alpha val="69020"/>
              </a:srgbClr>
            </a:solidFill>
            <a:ln w="28575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bg1"/>
                  </a:solidFill>
                </a:rPr>
                <a:t>A = Area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C095C8D-90CF-C7B0-E33F-B5C7F5F2C6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6627" y="1878378"/>
              <a:ext cx="145462" cy="9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536148-B864-49AF-4561-9CA5CB8CA1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17625" y="3294312"/>
              <a:ext cx="145462" cy="9412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E7847D10-7EC0-598A-8CE0-F8D7090047B5}"/>
                </a:ext>
              </a:extLst>
            </p:cNvPr>
            <p:cNvSpPr/>
            <p:nvPr/>
          </p:nvSpPr>
          <p:spPr>
            <a:xfrm>
              <a:off x="4958347" y="1865266"/>
              <a:ext cx="1502875" cy="113168"/>
            </a:xfrm>
            <a:custGeom>
              <a:avLst/>
              <a:gdLst>
                <a:gd name="connsiteX0" fmla="*/ 0 w 1502875"/>
                <a:gd name="connsiteY0" fmla="*/ 104115 h 113168"/>
                <a:gd name="connsiteX1" fmla="*/ 140328 w 1502875"/>
                <a:gd name="connsiteY1" fmla="*/ 4527 h 113168"/>
                <a:gd name="connsiteX2" fmla="*/ 1502875 w 1502875"/>
                <a:gd name="connsiteY2" fmla="*/ 0 h 113168"/>
                <a:gd name="connsiteX3" fmla="*/ 1344439 w 1502875"/>
                <a:gd name="connsiteY3" fmla="*/ 113168 h 113168"/>
                <a:gd name="connsiteX4" fmla="*/ 0 w 1502875"/>
                <a:gd name="connsiteY4" fmla="*/ 104115 h 113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02875" h="113168">
                  <a:moveTo>
                    <a:pt x="0" y="104115"/>
                  </a:moveTo>
                  <a:lnTo>
                    <a:pt x="140328" y="4527"/>
                  </a:lnTo>
                  <a:lnTo>
                    <a:pt x="1502875" y="0"/>
                  </a:lnTo>
                  <a:lnTo>
                    <a:pt x="1344439" y="113168"/>
                  </a:lnTo>
                  <a:lnTo>
                    <a:pt x="0" y="104115"/>
                  </a:lnTo>
                  <a:close/>
                </a:path>
              </a:pathLst>
            </a:custGeom>
            <a:solidFill>
              <a:srgbClr val="9B9B9B">
                <a:alpha val="69020"/>
              </a:srgbClr>
            </a:solidFill>
            <a:ln w="28575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97C843E6-C346-E7D2-F85E-777D200DC572}"/>
                </a:ext>
              </a:extLst>
            </p:cNvPr>
            <p:cNvSpPr/>
            <p:nvPr/>
          </p:nvSpPr>
          <p:spPr>
            <a:xfrm>
              <a:off x="6314792" y="1865485"/>
              <a:ext cx="158436" cy="1530036"/>
            </a:xfrm>
            <a:custGeom>
              <a:avLst/>
              <a:gdLst>
                <a:gd name="connsiteX0" fmla="*/ 0 w 158436"/>
                <a:gd name="connsiteY0" fmla="*/ 104115 h 1530036"/>
                <a:gd name="connsiteX1" fmla="*/ 158436 w 158436"/>
                <a:gd name="connsiteY1" fmla="*/ 0 h 1530036"/>
                <a:gd name="connsiteX2" fmla="*/ 149382 w 158436"/>
                <a:gd name="connsiteY2" fmla="*/ 1430447 h 1530036"/>
                <a:gd name="connsiteX3" fmla="*/ 9054 w 158436"/>
                <a:gd name="connsiteY3" fmla="*/ 1530036 h 1530036"/>
                <a:gd name="connsiteX4" fmla="*/ 0 w 158436"/>
                <a:gd name="connsiteY4" fmla="*/ 104115 h 15300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8436" h="1530036">
                  <a:moveTo>
                    <a:pt x="0" y="104115"/>
                  </a:moveTo>
                  <a:lnTo>
                    <a:pt x="158436" y="0"/>
                  </a:lnTo>
                  <a:lnTo>
                    <a:pt x="149382" y="1430447"/>
                  </a:lnTo>
                  <a:lnTo>
                    <a:pt x="9054" y="1530036"/>
                  </a:lnTo>
                  <a:lnTo>
                    <a:pt x="0" y="104115"/>
                  </a:lnTo>
                  <a:close/>
                </a:path>
              </a:pathLst>
            </a:custGeom>
            <a:solidFill>
              <a:srgbClr val="9B9B9B">
                <a:alpha val="69020"/>
              </a:srgbClr>
            </a:solidFill>
            <a:ln w="28575">
              <a:extLst>
                <a:ext uri="{C807C97D-BFC1-408E-A445-0C87EB9F89A2}">
                  <ask:lineSketchStyleProps xmlns:ask="http://schemas.microsoft.com/office/drawing/2018/sketchyshapes">
                    <ask:type>
                      <ask:lineSketchNone/>
                    </ask:type>
                  </ask:lineSketchStyleProps>
                </a:ext>
              </a:extLst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dk1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CFD32FE-5481-5722-D33E-BF1FA6A69E44}"/>
              </a:ext>
            </a:extLst>
          </p:cNvPr>
          <p:cNvGrpSpPr/>
          <p:nvPr/>
        </p:nvGrpSpPr>
        <p:grpSpPr>
          <a:xfrm>
            <a:off x="6449135" y="3312497"/>
            <a:ext cx="1450897" cy="727910"/>
            <a:chOff x="6449135" y="3312497"/>
            <a:chExt cx="1450897" cy="727910"/>
          </a:xfrm>
        </p:grpSpPr>
        <p:sp>
          <p:nvSpPr>
            <p:cNvPr id="36" name="Right Arrow 35">
              <a:extLst>
                <a:ext uri="{FF2B5EF4-FFF2-40B4-BE49-F238E27FC236}">
                  <a16:creationId xmlns:a16="http://schemas.microsoft.com/office/drawing/2014/main" id="{BDC3D979-1E61-C5AD-201A-E1A1901BAEAB}"/>
                </a:ext>
              </a:extLst>
            </p:cNvPr>
            <p:cNvSpPr/>
            <p:nvPr/>
          </p:nvSpPr>
          <p:spPr>
            <a:xfrm rot="13910648">
              <a:off x="6325813" y="3435819"/>
              <a:ext cx="498156" cy="251512"/>
            </a:xfrm>
            <a:prstGeom prst="rightArrow">
              <a:avLst>
                <a:gd name="adj1" fmla="val 43880"/>
                <a:gd name="adj2" fmla="val 50000"/>
              </a:avLst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A712A20-3BBF-1B0C-4C07-9530B50DCF52}"/>
                </a:ext>
              </a:extLst>
            </p:cNvPr>
            <p:cNvSpPr txBox="1"/>
            <p:nvPr/>
          </p:nvSpPr>
          <p:spPr>
            <a:xfrm>
              <a:off x="6723835" y="3732630"/>
              <a:ext cx="117619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T = Thickness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Calibri"/>
              <a:buNone/>
            </a:pPr>
            <a:r>
              <a:rPr lang="en-US"/>
              <a:t>EVT – Evapotransporation Package</a:t>
            </a:r>
            <a:endParaRPr/>
          </a:p>
        </p:txBody>
      </p:sp>
      <p:sp>
        <p:nvSpPr>
          <p:cNvPr id="298" name="Google Shape;298;p23"/>
          <p:cNvSpPr txBox="1">
            <a:spLocks noGrp="1"/>
          </p:cNvSpPr>
          <p:nvPr>
            <p:ph idx="1"/>
          </p:nvPr>
        </p:nvSpPr>
        <p:spPr>
          <a:xfrm>
            <a:off x="421330" y="1649819"/>
            <a:ext cx="8229600" cy="200002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4864" tIns="91440" rIns="91425" bIns="45700" rtlCol="0" anchor="t" anchorCtr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3100" dirty="0"/>
              <a:t>Simulates groundwater loss from evaporation and transpiration</a:t>
            </a:r>
          </a:p>
          <a:p>
            <a:pPr>
              <a:lnSpc>
                <a:spcPct val="120000"/>
              </a:lnSpc>
            </a:pPr>
            <a:r>
              <a:rPr lang="en-US" sz="3100" dirty="0"/>
              <a:t>ET rate depends on water table elevation</a:t>
            </a:r>
            <a:endParaRPr sz="3100" dirty="0"/>
          </a:p>
        </p:txBody>
      </p:sp>
      <p:sp>
        <p:nvSpPr>
          <p:cNvPr id="299" name="Google Shape;299;p23"/>
          <p:cNvSpPr/>
          <p:nvPr/>
        </p:nvSpPr>
        <p:spPr>
          <a:xfrm>
            <a:off x="0" y="5334000"/>
            <a:ext cx="9144000" cy="1524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p23"/>
          <p:cNvSpPr/>
          <p:nvPr/>
        </p:nvSpPr>
        <p:spPr>
          <a:xfrm>
            <a:off x="0" y="5492015"/>
            <a:ext cx="9157636" cy="1365985"/>
          </a:xfrm>
          <a:prstGeom prst="rect">
            <a:avLst/>
          </a:prstGeom>
          <a:solidFill>
            <a:srgbClr val="CCFF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2000" y="3886200"/>
            <a:ext cx="1945858" cy="231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57600" y="3886200"/>
            <a:ext cx="1945858" cy="2316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53200" y="3886200"/>
            <a:ext cx="1945858" cy="23167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4" name="Google Shape;304;p23"/>
          <p:cNvGrpSpPr/>
          <p:nvPr/>
        </p:nvGrpSpPr>
        <p:grpSpPr>
          <a:xfrm>
            <a:off x="157825" y="5063798"/>
            <a:ext cx="8909975" cy="227442"/>
            <a:chOff x="157825" y="3234998"/>
            <a:chExt cx="8909975" cy="227442"/>
          </a:xfrm>
        </p:grpSpPr>
        <p:sp>
          <p:nvSpPr>
            <p:cNvPr id="305" name="Google Shape;305;p23"/>
            <p:cNvSpPr/>
            <p:nvPr/>
          </p:nvSpPr>
          <p:spPr>
            <a:xfrm rot="-5400000">
              <a:off x="173417" y="3219427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6" name="Google Shape;306;p23"/>
            <p:cNvSpPr/>
            <p:nvPr/>
          </p:nvSpPr>
          <p:spPr>
            <a:xfrm rot="-5400000">
              <a:off x="585387" y="3219426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7" name="Google Shape;307;p23"/>
            <p:cNvSpPr/>
            <p:nvPr/>
          </p:nvSpPr>
          <p:spPr>
            <a:xfrm rot="-5400000">
              <a:off x="997357" y="3219425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8" name="Google Shape;308;p23"/>
            <p:cNvSpPr/>
            <p:nvPr/>
          </p:nvSpPr>
          <p:spPr>
            <a:xfrm rot="-5400000">
              <a:off x="1409327" y="3219424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09" name="Google Shape;309;p23"/>
            <p:cNvSpPr/>
            <p:nvPr/>
          </p:nvSpPr>
          <p:spPr>
            <a:xfrm rot="-5400000">
              <a:off x="1821297" y="3219423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23"/>
            <p:cNvSpPr/>
            <p:nvPr/>
          </p:nvSpPr>
          <p:spPr>
            <a:xfrm rot="-5400000">
              <a:off x="2233267" y="3219422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23"/>
            <p:cNvSpPr/>
            <p:nvPr/>
          </p:nvSpPr>
          <p:spPr>
            <a:xfrm rot="-5400000">
              <a:off x="2645237" y="3219421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2" name="Google Shape;312;p23"/>
            <p:cNvSpPr/>
            <p:nvPr/>
          </p:nvSpPr>
          <p:spPr>
            <a:xfrm rot="-5400000">
              <a:off x="3057207" y="3219420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3" name="Google Shape;313;p23"/>
            <p:cNvSpPr/>
            <p:nvPr/>
          </p:nvSpPr>
          <p:spPr>
            <a:xfrm rot="-5400000">
              <a:off x="3469177" y="3219419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4" name="Google Shape;314;p23"/>
            <p:cNvSpPr/>
            <p:nvPr/>
          </p:nvSpPr>
          <p:spPr>
            <a:xfrm rot="-5400000">
              <a:off x="3881147" y="3219418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5" name="Google Shape;315;p23"/>
            <p:cNvSpPr/>
            <p:nvPr/>
          </p:nvSpPr>
          <p:spPr>
            <a:xfrm rot="-5400000">
              <a:off x="4293117" y="3219417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6" name="Google Shape;316;p23"/>
            <p:cNvSpPr/>
            <p:nvPr/>
          </p:nvSpPr>
          <p:spPr>
            <a:xfrm rot="-5400000">
              <a:off x="4705087" y="3219416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7" name="Google Shape;317;p23"/>
            <p:cNvSpPr/>
            <p:nvPr/>
          </p:nvSpPr>
          <p:spPr>
            <a:xfrm rot="-5400000">
              <a:off x="5117057" y="3219415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8" name="Google Shape;318;p23"/>
            <p:cNvSpPr/>
            <p:nvPr/>
          </p:nvSpPr>
          <p:spPr>
            <a:xfrm rot="-5400000">
              <a:off x="5529027" y="3219414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9" name="Google Shape;319;p23"/>
            <p:cNvSpPr/>
            <p:nvPr/>
          </p:nvSpPr>
          <p:spPr>
            <a:xfrm rot="-5400000">
              <a:off x="5940997" y="3219413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0" name="Google Shape;320;p23"/>
            <p:cNvSpPr/>
            <p:nvPr/>
          </p:nvSpPr>
          <p:spPr>
            <a:xfrm rot="-5400000">
              <a:off x="6352967" y="3219412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1" name="Google Shape;321;p23"/>
            <p:cNvSpPr/>
            <p:nvPr/>
          </p:nvSpPr>
          <p:spPr>
            <a:xfrm rot="-5400000">
              <a:off x="6764937" y="3219411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2" name="Google Shape;322;p23"/>
            <p:cNvSpPr/>
            <p:nvPr/>
          </p:nvSpPr>
          <p:spPr>
            <a:xfrm rot="-5400000">
              <a:off x="7176907" y="3219410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3" name="Google Shape;323;p23"/>
            <p:cNvSpPr/>
            <p:nvPr/>
          </p:nvSpPr>
          <p:spPr>
            <a:xfrm rot="-5400000">
              <a:off x="7588877" y="3219409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4" name="Google Shape;324;p23"/>
            <p:cNvSpPr/>
            <p:nvPr/>
          </p:nvSpPr>
          <p:spPr>
            <a:xfrm rot="-5400000">
              <a:off x="8000847" y="3219408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5" name="Google Shape;325;p23"/>
            <p:cNvSpPr/>
            <p:nvPr/>
          </p:nvSpPr>
          <p:spPr>
            <a:xfrm rot="-5400000">
              <a:off x="8412817" y="3219407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6" name="Google Shape;326;p23"/>
            <p:cNvSpPr/>
            <p:nvPr/>
          </p:nvSpPr>
          <p:spPr>
            <a:xfrm rot="-5400000">
              <a:off x="8824787" y="3219406"/>
              <a:ext cx="227421" cy="258605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>
              <a:noFill/>
            </a:ln>
            <a:effectLst>
              <a:outerShdw blurRad="39000" dist="254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u="sng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7" name="Google Shape;327;p23"/>
          <p:cNvGrpSpPr/>
          <p:nvPr/>
        </p:nvGrpSpPr>
        <p:grpSpPr>
          <a:xfrm>
            <a:off x="773534" y="5791199"/>
            <a:ext cx="1795845" cy="685801"/>
            <a:chOff x="773534" y="3962399"/>
            <a:chExt cx="1795845" cy="685801"/>
          </a:xfrm>
        </p:grpSpPr>
        <p:sp>
          <p:nvSpPr>
            <p:cNvPr id="328" name="Google Shape;328;p23"/>
            <p:cNvSpPr/>
            <p:nvPr/>
          </p:nvSpPr>
          <p:spPr>
            <a:xfrm rot="-1029645">
              <a:off x="800967" y="3999012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 rot="-3614555">
              <a:off x="1094842" y="4332328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0" name="Google Shape;330;p23"/>
            <p:cNvSpPr/>
            <p:nvPr/>
          </p:nvSpPr>
          <p:spPr>
            <a:xfrm rot="-5400000">
              <a:off x="1530469" y="4392566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 rot="-7826656">
              <a:off x="1965994" y="4314492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 rot="-9532271">
              <a:off x="2255012" y="4005662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3" name="Google Shape;333;p23"/>
          <p:cNvGrpSpPr/>
          <p:nvPr/>
        </p:nvGrpSpPr>
        <p:grpSpPr>
          <a:xfrm>
            <a:off x="3684758" y="5810042"/>
            <a:ext cx="1795845" cy="685801"/>
            <a:chOff x="773534" y="3962399"/>
            <a:chExt cx="1795845" cy="685801"/>
          </a:xfrm>
        </p:grpSpPr>
        <p:sp>
          <p:nvSpPr>
            <p:cNvPr id="334" name="Google Shape;334;p23"/>
            <p:cNvSpPr/>
            <p:nvPr/>
          </p:nvSpPr>
          <p:spPr>
            <a:xfrm rot="-1029645">
              <a:off x="800967" y="3999012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5" name="Google Shape;335;p23"/>
            <p:cNvSpPr/>
            <p:nvPr/>
          </p:nvSpPr>
          <p:spPr>
            <a:xfrm rot="-3614555">
              <a:off x="1094842" y="4332328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6" name="Google Shape;336;p23"/>
            <p:cNvSpPr/>
            <p:nvPr/>
          </p:nvSpPr>
          <p:spPr>
            <a:xfrm rot="-5400000">
              <a:off x="1530469" y="4392566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7" name="Google Shape;337;p23"/>
            <p:cNvSpPr/>
            <p:nvPr/>
          </p:nvSpPr>
          <p:spPr>
            <a:xfrm rot="-7826656">
              <a:off x="1965994" y="4314492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38" name="Google Shape;338;p23"/>
            <p:cNvSpPr/>
            <p:nvPr/>
          </p:nvSpPr>
          <p:spPr>
            <a:xfrm rot="-9532271">
              <a:off x="2255012" y="4005662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39" name="Google Shape;339;p23"/>
          <p:cNvGrpSpPr/>
          <p:nvPr/>
        </p:nvGrpSpPr>
        <p:grpSpPr>
          <a:xfrm>
            <a:off x="6601967" y="5810042"/>
            <a:ext cx="1795845" cy="685801"/>
            <a:chOff x="773534" y="3962399"/>
            <a:chExt cx="1795845" cy="685801"/>
          </a:xfrm>
        </p:grpSpPr>
        <p:sp>
          <p:nvSpPr>
            <p:cNvPr id="340" name="Google Shape;340;p23"/>
            <p:cNvSpPr/>
            <p:nvPr/>
          </p:nvSpPr>
          <p:spPr>
            <a:xfrm rot="-1029645">
              <a:off x="800967" y="3999012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1" name="Google Shape;341;p23"/>
            <p:cNvSpPr/>
            <p:nvPr/>
          </p:nvSpPr>
          <p:spPr>
            <a:xfrm rot="-3614555">
              <a:off x="1094842" y="4332328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2" name="Google Shape;342;p23"/>
            <p:cNvSpPr/>
            <p:nvPr/>
          </p:nvSpPr>
          <p:spPr>
            <a:xfrm rot="-5400000">
              <a:off x="1530469" y="4392566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3" name="Google Shape;343;p23"/>
            <p:cNvSpPr/>
            <p:nvPr/>
          </p:nvSpPr>
          <p:spPr>
            <a:xfrm rot="-7826656">
              <a:off x="1965994" y="4314492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44" name="Google Shape;344;p23"/>
            <p:cNvSpPr/>
            <p:nvPr/>
          </p:nvSpPr>
          <p:spPr>
            <a:xfrm rot="-9532271">
              <a:off x="2255012" y="4005662"/>
              <a:ext cx="282668" cy="2286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chemeClr val="accent2"/>
            </a:solidFill>
            <a:ln w="48500" cap="flat" cmpd="thickThin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5000" dist="25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3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Calibri"/>
              <a:buNone/>
            </a:pPr>
            <a:r>
              <a:rPr lang="en-US"/>
              <a:t>EVT – Evapotransporation Package</a:t>
            </a:r>
            <a:endParaRPr/>
          </a:p>
        </p:txBody>
      </p:sp>
      <p:sp>
        <p:nvSpPr>
          <p:cNvPr id="349" name="Google Shape;349;p24"/>
          <p:cNvSpPr txBox="1">
            <a:spLocks noGrp="1"/>
          </p:cNvSpPr>
          <p:nvPr>
            <p:ph idx="1"/>
          </p:nvPr>
        </p:nvSpPr>
        <p:spPr>
          <a:xfrm>
            <a:off x="381000" y="1447800"/>
            <a:ext cx="8382000" cy="464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4850" tIns="91425" rIns="91425" bIns="45700" anchor="t" anchorCtr="0">
            <a:normAutofit/>
          </a:bodyPr>
          <a:lstStyle/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  <a:p>
            <a:pPr marL="438912" lvl="0" indent="-157480" algn="l" rtl="0">
              <a:spcBef>
                <a:spcPts val="0"/>
              </a:spcBef>
              <a:spcAft>
                <a:spcPts val="0"/>
              </a:spcAft>
              <a:buSzPts val="2560"/>
              <a:buNone/>
            </a:pPr>
            <a:endParaRPr/>
          </a:p>
        </p:txBody>
      </p:sp>
      <p:pic>
        <p:nvPicPr>
          <p:cNvPr id="351" name="Google Shape;351;p24" descr="E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6006" y="1980152"/>
            <a:ext cx="5486400" cy="2460625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pic>
      <p:sp>
        <p:nvSpPr>
          <p:cNvPr id="352" name="Google Shape;352;p24"/>
          <p:cNvSpPr/>
          <p:nvPr/>
        </p:nvSpPr>
        <p:spPr>
          <a:xfrm>
            <a:off x="228600" y="4800600"/>
            <a:ext cx="8610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54864" tIns="91440" rIns="91425" bIns="45700" rtlCol="0" anchor="t" anchorCtr="0">
            <a:normAutofit/>
          </a:bodyPr>
          <a:lstStyle/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ET rate = 0.0 when head below (ET surface – ext. depth)</a:t>
            </a:r>
            <a:endParaRPr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ET rate = Max. ET rate when head above or equal to ET surface</a:t>
            </a:r>
            <a:endParaRPr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438912" indent="-320040">
              <a:buClr>
                <a:schemeClr val="accent1"/>
              </a:buClr>
              <a:buSzPct val="80000"/>
              <a:buFont typeface="Wingdings 2"/>
              <a:buChar char=""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sym typeface="Calibri"/>
              </a:rPr>
              <a:t>ET rate varies when head between ET surface and ext. depth</a:t>
            </a:r>
            <a:endParaRPr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53" name="Google Shape;353;p24"/>
          <p:cNvSpPr txBox="1"/>
          <p:nvPr/>
        </p:nvSpPr>
        <p:spPr>
          <a:xfrm>
            <a:off x="6477000" y="2133600"/>
            <a:ext cx="2209800" cy="1785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 specifies: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Maximum ET rate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Surface elevation (usually ground surface)</a:t>
            </a:r>
            <a:endParaRPr dirty="0"/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Extinction depth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Stream-Aquifer Systems</a:t>
            </a:r>
            <a:endParaRPr/>
          </a:p>
        </p:txBody>
      </p:sp>
      <p:graphicFrame>
        <p:nvGraphicFramePr>
          <p:cNvPr id="127" name="Google Shape;127;p3"/>
          <p:cNvGraphicFramePr/>
          <p:nvPr/>
        </p:nvGraphicFramePr>
        <p:xfrm>
          <a:off x="6019800" y="3391068"/>
          <a:ext cx="2362200" cy="1385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62200" imgH="1385720" progId="Visio.Drawing.11">
                  <p:embed/>
                </p:oleObj>
              </mc:Choice>
              <mc:Fallback>
                <p:oleObj r:id="rId3" imgW="2362200" imgH="1385720" progId="Visio.Drawing.11">
                  <p:embed/>
                  <p:pic>
                    <p:nvPicPr>
                      <p:cNvPr id="127" name="Google Shape;127;p3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6019800" y="3391068"/>
                        <a:ext cx="2362200" cy="13857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" name="Google Shape;128;p3"/>
          <p:cNvGraphicFramePr/>
          <p:nvPr/>
        </p:nvGraphicFramePr>
        <p:xfrm>
          <a:off x="6019800" y="1595353"/>
          <a:ext cx="2362200" cy="1398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62200" imgH="1398671" progId="Visio.Drawing.11">
                  <p:embed/>
                </p:oleObj>
              </mc:Choice>
              <mc:Fallback>
                <p:oleObj r:id="rId5" imgW="2362200" imgH="1398671" progId="Visio.Drawing.11">
                  <p:embed/>
                  <p:pic>
                    <p:nvPicPr>
                      <p:cNvPr id="128" name="Google Shape;128;p3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6019800" y="1595353"/>
                        <a:ext cx="2362200" cy="1398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" name="Google Shape;129;p3"/>
          <p:cNvGraphicFramePr/>
          <p:nvPr/>
        </p:nvGraphicFramePr>
        <p:xfrm>
          <a:off x="6019800" y="5200734"/>
          <a:ext cx="2362200" cy="1504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2362200" imgH="1504866" progId="Visio.Drawing.11">
                  <p:embed/>
                </p:oleObj>
              </mc:Choice>
              <mc:Fallback>
                <p:oleObj r:id="rId7" imgW="2362200" imgH="1504866" progId="Visio.Drawing.11">
                  <p:embed/>
                  <p:pic>
                    <p:nvPicPr>
                      <p:cNvPr id="129" name="Google Shape;129;p3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6019800" y="5200734"/>
                        <a:ext cx="2362200" cy="150486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0" name="Google Shape;130;p3" descr="redrop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533400" y="2357353"/>
            <a:ext cx="4774853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River Package</a:t>
            </a:r>
            <a:endParaRPr/>
          </a:p>
        </p:txBody>
      </p:sp>
      <p:pic>
        <p:nvPicPr>
          <p:cNvPr id="136" name="Google Shape;136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5800" y="2438400"/>
            <a:ext cx="7933714" cy="4267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4"/>
          <p:cNvSpPr txBox="1"/>
          <p:nvPr/>
        </p:nvSpPr>
        <p:spPr>
          <a:xfrm>
            <a:off x="1371600" y="1593011"/>
            <a:ext cx="6553200" cy="707886"/>
          </a:xfrm>
          <a:prstGeom prst="rect">
            <a:avLst/>
          </a:prstGeom>
          <a:solidFill>
            <a:schemeClr val="lt1"/>
          </a:solidFill>
          <a:ln w="48000" cap="flat" cmpd="thickThin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If head is above river stage, flow is from aquifer -&gt; river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 pitchFamily="34" charset="0"/>
                <a:ea typeface="Corbel"/>
                <a:cs typeface="Calibri" panose="020F0502020204030204" pitchFamily="34" charset="0"/>
                <a:sym typeface="Corbel"/>
              </a:rPr>
              <a:t>If head is below river stage, flow is from river -&gt; aquifer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2" name="Google Shape;142;p5"/>
          <p:cNvGraphicFramePr/>
          <p:nvPr/>
        </p:nvGraphicFramePr>
        <p:xfrm>
          <a:off x="3744747" y="2386900"/>
          <a:ext cx="4550376" cy="1583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550376" imgH="1583675" progId="">
                  <p:embed/>
                </p:oleObj>
              </mc:Choice>
              <mc:Fallback>
                <p:oleObj r:id="rId3" imgW="4550376" imgH="1583675" progId="">
                  <p:embed/>
                  <p:pic>
                    <p:nvPicPr>
                      <p:cNvPr id="142" name="Google Shape;142;p5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744747" y="2386900"/>
                        <a:ext cx="4550376" cy="1583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" name="Google Shape;143;p5"/>
          <p:cNvSpPr txBox="1"/>
          <p:nvPr/>
        </p:nvSpPr>
        <p:spPr>
          <a:xfrm>
            <a:off x="1371600" y="4343400"/>
            <a:ext cx="6858000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Head in cell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HRIV = Stage in river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CRIV = Conductance of river bottom sediments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RBOT = Elevation of bottom of sediments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QRIV = Flow between aquifer and river</a:t>
            </a:r>
            <a:endParaRPr dirty="0"/>
          </a:p>
        </p:txBody>
      </p:sp>
      <p:sp>
        <p:nvSpPr>
          <p:cNvPr id="144" name="Google Shape;144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Idealized Representation</a:t>
            </a:r>
            <a:endParaRPr/>
          </a:p>
        </p:txBody>
      </p:sp>
      <p:pic>
        <p:nvPicPr>
          <p:cNvPr id="145" name="Google Shape;145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35025" y="2571903"/>
            <a:ext cx="2362199" cy="13986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"/>
          <p:cNvSpPr/>
          <p:nvPr/>
        </p:nvSpPr>
        <p:spPr>
          <a:xfrm>
            <a:off x="2549525" y="4566893"/>
            <a:ext cx="3387146" cy="46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QRIV = CRIV * (HRIV -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2400" baseline="-250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ijk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dirty="0"/>
          </a:p>
        </p:txBody>
      </p:sp>
      <p:sp>
        <p:nvSpPr>
          <p:cNvPr id="151" name="Google Shape;151;p6"/>
          <p:cNvSpPr/>
          <p:nvPr/>
        </p:nvSpPr>
        <p:spPr>
          <a:xfrm>
            <a:off x="2536825" y="5176493"/>
            <a:ext cx="3677673" cy="4623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(-Q signifies flow out of cell)</a:t>
            </a:r>
            <a:endParaRPr dirty="0"/>
          </a:p>
        </p:txBody>
      </p:sp>
      <p:graphicFrame>
        <p:nvGraphicFramePr>
          <p:cNvPr id="152" name="Google Shape;152;p6"/>
          <p:cNvGraphicFramePr/>
          <p:nvPr/>
        </p:nvGraphicFramePr>
        <p:xfrm>
          <a:off x="1601788" y="2085630"/>
          <a:ext cx="5938837" cy="206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38837" imgH="2066925" progId="">
                  <p:embed/>
                </p:oleObj>
              </mc:Choice>
              <mc:Fallback>
                <p:oleObj r:id="rId3" imgW="5938837" imgH="2066925" progId="">
                  <p:embed/>
                  <p:pic>
                    <p:nvPicPr>
                      <p:cNvPr id="152" name="Google Shape;152;p6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1601788" y="2085630"/>
                        <a:ext cx="5938837" cy="206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" name="Google Shape;153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Case #1 – Head Above River Stage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" grpId="0"/>
      <p:bldP spid="1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/>
          <p:nvPr/>
        </p:nvSpPr>
        <p:spPr>
          <a:xfrm>
            <a:off x="2514600" y="5072063"/>
            <a:ext cx="3903663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QRIV = CRIV * (HRIV - </a:t>
            </a:r>
            <a:r>
              <a:rPr lang="en-US" sz="24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</a:t>
            </a:r>
            <a:r>
              <a:rPr lang="en-US" sz="2400" baseline="-25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ijk</a:t>
            </a: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graphicFrame>
        <p:nvGraphicFramePr>
          <p:cNvPr id="159" name="Google Shape;159;p7"/>
          <p:cNvGraphicFramePr/>
          <p:nvPr/>
        </p:nvGraphicFramePr>
        <p:xfrm>
          <a:off x="3711525" y="2755675"/>
          <a:ext cx="4493849" cy="156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93849" imgH="1564025" progId="">
                  <p:embed/>
                </p:oleObj>
              </mc:Choice>
              <mc:Fallback>
                <p:oleObj r:id="rId3" imgW="4493849" imgH="1564025" progId="">
                  <p:embed/>
                  <p:pic>
                    <p:nvPicPr>
                      <p:cNvPr id="159" name="Google Shape;159;p7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711525" y="2755675"/>
                        <a:ext cx="4493849" cy="156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Calibri"/>
              <a:buNone/>
            </a:pPr>
            <a:r>
              <a:rPr lang="en-US"/>
              <a:t>Case #2 – Head Below River Stage But Above River Bottom</a:t>
            </a:r>
            <a:endParaRPr/>
          </a:p>
        </p:txBody>
      </p:sp>
      <p:pic>
        <p:nvPicPr>
          <p:cNvPr id="161" name="Google Shape;161;p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63947" y="2933979"/>
            <a:ext cx="2362200" cy="1385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/>
          <p:nvPr/>
        </p:nvSpPr>
        <p:spPr>
          <a:xfrm>
            <a:off x="2286000" y="5181600"/>
            <a:ext cx="43386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QRIV = CRIV * (HRIV - RBOT)</a:t>
            </a:r>
            <a:endParaRPr dirty="0"/>
          </a:p>
        </p:txBody>
      </p:sp>
      <p:graphicFrame>
        <p:nvGraphicFramePr>
          <p:cNvPr id="167" name="Google Shape;167;p8"/>
          <p:cNvGraphicFramePr/>
          <p:nvPr/>
        </p:nvGraphicFramePr>
        <p:xfrm>
          <a:off x="4110375" y="2759453"/>
          <a:ext cx="4427374" cy="15408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427374" imgH="1540876" progId="">
                  <p:embed/>
                </p:oleObj>
              </mc:Choice>
              <mc:Fallback>
                <p:oleObj r:id="rId3" imgW="4427374" imgH="1540876" progId="">
                  <p:embed/>
                  <p:pic>
                    <p:nvPicPr>
                      <p:cNvPr id="167" name="Google Shape;167;p8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4110375" y="2759453"/>
                        <a:ext cx="4427374" cy="15408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8" name="Google Shape;16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ct val="100000"/>
              <a:buFont typeface="Calibri"/>
              <a:buNone/>
            </a:pPr>
            <a:r>
              <a:rPr lang="en-US"/>
              <a:t>Case #3 – Head Below River Bottom</a:t>
            </a:r>
            <a:endParaRPr/>
          </a:p>
        </p:txBody>
      </p:sp>
      <p:pic>
        <p:nvPicPr>
          <p:cNvPr id="169" name="Google Shape;169;p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68425" y="2795463"/>
            <a:ext cx="2362202" cy="1504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9"/>
          <p:cNvSpPr/>
          <p:nvPr/>
        </p:nvSpPr>
        <p:spPr>
          <a:xfrm>
            <a:off x="498389" y="1752600"/>
            <a:ext cx="2286000" cy="1816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Length of reach in each river cell is computed</a:t>
            </a:r>
            <a:endParaRPr dirty="0"/>
          </a:p>
        </p:txBody>
      </p:sp>
      <p:graphicFrame>
        <p:nvGraphicFramePr>
          <p:cNvPr id="175" name="Google Shape;175;p9"/>
          <p:cNvGraphicFramePr/>
          <p:nvPr/>
        </p:nvGraphicFramePr>
        <p:xfrm>
          <a:off x="3276600" y="1704975"/>
          <a:ext cx="5181600" cy="484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181600" imgH="4848225" progId="">
                  <p:embed/>
                </p:oleObj>
              </mc:Choice>
              <mc:Fallback>
                <p:oleObj r:id="rId3" imgW="5181600" imgH="4848225" progId="">
                  <p:embed/>
                  <p:pic>
                    <p:nvPicPr>
                      <p:cNvPr id="175" name="Google Shape;175;p9"/>
                      <p:cNvPicPr preferRelativeResize="0"/>
                      <p:nvPr/>
                    </p:nvPicPr>
                    <p:blipFill rotWithShape="1">
                      <a:blip r:embed="rId4">
                        <a:alphaModFix/>
                      </a:blip>
                      <a:srcRect/>
                      <a:stretch/>
                    </p:blipFill>
                    <p:spPr>
                      <a:xfrm>
                        <a:off x="3276600" y="1704975"/>
                        <a:ext cx="5181600" cy="484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6" name="Google Shape;176;p9"/>
          <p:cNvGraphicFramePr/>
          <p:nvPr/>
        </p:nvGraphicFramePr>
        <p:xfrm>
          <a:off x="4076700" y="2162175"/>
          <a:ext cx="39243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924300" imgH="4267200" progId="">
                  <p:embed/>
                </p:oleObj>
              </mc:Choice>
              <mc:Fallback>
                <p:oleObj r:id="rId5" imgW="3924300" imgH="4267200" progId="">
                  <p:embed/>
                  <p:pic>
                    <p:nvPicPr>
                      <p:cNvPr id="176" name="Google Shape;176;p9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/>
                      <a:stretch/>
                    </p:blipFill>
                    <p:spPr>
                      <a:xfrm>
                        <a:off x="4076700" y="2162175"/>
                        <a:ext cx="3924300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" name="Google Shape;177;p9"/>
          <p:cNvGraphicFramePr/>
          <p:nvPr/>
        </p:nvGraphicFramePr>
        <p:xfrm>
          <a:off x="685800" y="3962400"/>
          <a:ext cx="1474788" cy="1506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1474788" imgH="1506538" progId="">
                  <p:embed/>
                </p:oleObj>
              </mc:Choice>
              <mc:Fallback>
                <p:oleObj r:id="rId7" imgW="1474788" imgH="1506538" progId="">
                  <p:embed/>
                  <p:pic>
                    <p:nvPicPr>
                      <p:cNvPr id="177" name="Google Shape;177;p9"/>
                      <p:cNvPicPr preferRelativeResize="0"/>
                      <p:nvPr/>
                    </p:nvPicPr>
                    <p:blipFill rotWithShape="1">
                      <a:blip r:embed="rId8">
                        <a:alphaModFix/>
                      </a:blip>
                      <a:srcRect/>
                      <a:stretch/>
                    </p:blipFill>
                    <p:spPr>
                      <a:xfrm>
                        <a:off x="685800" y="3962400"/>
                        <a:ext cx="1474788" cy="1506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8" name="Google Shape;17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45700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FFC700"/>
              </a:buClr>
              <a:buSzPts val="4500"/>
              <a:buFont typeface="Calibri"/>
              <a:buNone/>
            </a:pPr>
            <a:r>
              <a:rPr lang="en-US"/>
              <a:t>River Conductance</a:t>
            </a:r>
            <a:endParaRPr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</TotalTime>
  <Words>569</Words>
  <Application>Microsoft Office PowerPoint</Application>
  <PresentationFormat>On-screen Show (4:3)</PresentationFormat>
  <Paragraphs>102</Paragraphs>
  <Slides>24</Slides>
  <Notes>24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Noto Sans Symbols</vt:lpstr>
      <vt:lpstr>Times New Roman</vt:lpstr>
      <vt:lpstr>Wingdings</vt:lpstr>
      <vt:lpstr>Wingdings 2</vt:lpstr>
      <vt:lpstr>Wingdings 3</vt:lpstr>
      <vt:lpstr>1_Module</vt:lpstr>
      <vt:lpstr>Visio.Drawing.11</vt:lpstr>
      <vt:lpstr>MODFLOW – Optional Packages Part 2</vt:lpstr>
      <vt:lpstr>Optional Packages</vt:lpstr>
      <vt:lpstr>Stream-Aquifer Systems</vt:lpstr>
      <vt:lpstr>River Package</vt:lpstr>
      <vt:lpstr>Idealized Representation</vt:lpstr>
      <vt:lpstr>Case #1 – Head Above River Stage</vt:lpstr>
      <vt:lpstr>Case #2 – Head Below River Stage But Above River Bottom</vt:lpstr>
      <vt:lpstr>Case #3 – Head Below River Bottom</vt:lpstr>
      <vt:lpstr>River Conductance</vt:lpstr>
      <vt:lpstr>River Conductance Calculation</vt:lpstr>
      <vt:lpstr>STR - Stream-Aquifer Interaction Package</vt:lpstr>
      <vt:lpstr>STR Package - Segments and Reaches</vt:lpstr>
      <vt:lpstr>STR Package - Required Attributes</vt:lpstr>
      <vt:lpstr>SFR - Stream Flow Routing Package</vt:lpstr>
      <vt:lpstr>GHB - General Head Package</vt:lpstr>
      <vt:lpstr>General Head</vt:lpstr>
      <vt:lpstr>General Head Boundary</vt:lpstr>
      <vt:lpstr>Lakes and Reservoirs</vt:lpstr>
      <vt:lpstr>CHD - Time Variant Specified Head Package</vt:lpstr>
      <vt:lpstr>HFB – Horizontal Flow Barrier Package</vt:lpstr>
      <vt:lpstr>HFB Cell Boundaries</vt:lpstr>
      <vt:lpstr>HFB – Hydraulic Characteristic</vt:lpstr>
      <vt:lpstr>EVT – Evapotransporation Package</vt:lpstr>
      <vt:lpstr>EVT – Evapotransporation Package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MODFLOW – Optional Packages Part 2</dc:title>
  <dc:creator>Norman L. Jones</dc:creator>
  <cp:lastModifiedBy>Norm Jones</cp:lastModifiedBy>
  <cp:revision>17</cp:revision>
  <dcterms:created xsi:type="dcterms:W3CDTF">1996-04-24T20:34:15Z</dcterms:created>
  <dcterms:modified xsi:type="dcterms:W3CDTF">2022-09-15T19:43:54Z</dcterms:modified>
</cp:coreProperties>
</file>