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8"/>
  </p:notesMasterIdLst>
  <p:handoutMasterIdLst>
    <p:handoutMasterId r:id="rId29"/>
  </p:handoutMasterIdLst>
  <p:sldIdLst>
    <p:sldId id="287" r:id="rId2"/>
    <p:sldId id="288" r:id="rId3"/>
    <p:sldId id="289" r:id="rId4"/>
    <p:sldId id="314" r:id="rId5"/>
    <p:sldId id="315" r:id="rId6"/>
    <p:sldId id="316" r:id="rId7"/>
    <p:sldId id="317" r:id="rId8"/>
    <p:sldId id="290" r:id="rId9"/>
    <p:sldId id="291" r:id="rId10"/>
    <p:sldId id="292" r:id="rId11"/>
    <p:sldId id="293" r:id="rId12"/>
    <p:sldId id="294" r:id="rId13"/>
    <p:sldId id="295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1" autoAdjust="0"/>
  </p:normalViewPr>
  <p:slideViewPr>
    <p:cSldViewPr>
      <p:cViewPr varScale="1">
        <p:scale>
          <a:sx n="102" d="100"/>
          <a:sy n="102" d="100"/>
        </p:scale>
        <p:origin x="120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957" y="0"/>
            <a:ext cx="3071614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011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957" y="8866011"/>
            <a:ext cx="3071614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fld id="{4F9090BE-E988-4690-9ED4-9C44301EA6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3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6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6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71" tIns="44136" rIns="88271" bIns="44136" numCol="1" anchor="b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fld id="{AF4B6B53-D72F-4F6B-8E59-08402234A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4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BE175D-5DF0-44A3-AB0C-3A9338BDE448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8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57737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87801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328164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40633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748367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357295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356200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F355C7-7D51-48AB-A5A9-82837E687441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14159220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A97E5D-CB72-4DF0-9F20-D35EBFF9A01D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2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54D702A-F614-49B3-ADAE-525B0B962CD9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52040E-CBC3-4E8E-BFAF-AA81EBFC529F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47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1AEB87-3DA2-459E-9082-8ABC3391E4BE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8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37B984-16C6-479B-9942-99FCA5299E8A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59F8477-4786-4ACC-8B71-EF67D0A744D3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BCF59F-256F-4436-B0D7-D41F6C2791D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42299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886327-07D5-483A-82AE-F597D41823F0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35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78216B-D4B2-4286-A7CB-35DC277B6CC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6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24DE02-F028-46DA-8494-333943F0A508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9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1pPr>
            <a:lvl2pPr marL="716130" indent="-275434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2pPr>
            <a:lvl3pPr marL="110173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3pPr>
            <a:lvl4pPr marL="1542433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4pPr>
            <a:lvl5pPr marL="1983128" indent="-220348" defTabSz="882921" eaLnBrk="0" hangingPunct="0">
              <a:defRPr sz="2700">
                <a:solidFill>
                  <a:schemeClr val="tx1"/>
                </a:solidFill>
                <a:latin typeface="Times New Roman" pitchFamily="18" charset="0"/>
              </a:defRPr>
            </a:lvl5pPr>
            <a:lvl6pPr marL="242382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6pPr>
            <a:lvl7pPr marL="286451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7pPr>
            <a:lvl8pPr marL="3305213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8pPr>
            <a:lvl9pPr marL="3745908" indent="-220348" defTabSz="88292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4EA065-67F8-4A8F-9E60-9421616B9FA2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2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972256" y="8830659"/>
            <a:ext cx="3036623" cy="46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271" tIns="44136" rIns="88271" bIns="44136" anchor="b"/>
          <a:lstStyle>
            <a:lvl1pPr defTabSz="915988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24CF1ACB-8D5F-46FC-98EB-396EEAFE3455}" type="slidenum">
              <a:rPr lang="en-US" sz="1200"/>
              <a:pPr algn="r"/>
              <a:t>14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9150" cy="3473450"/>
          </a:xfrm>
          <a:ln w="12700" cap="flat">
            <a:solidFill>
              <a:schemeClr val="tx1"/>
            </a:solidFill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4" tIns="46358" rIns="94314" bIns="46358"/>
          <a:lstStyle/>
          <a:p>
            <a:pPr defTabSz="881390">
              <a:spcBef>
                <a:spcPct val="0"/>
              </a:spcBef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360341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8D5-F5C5-4644-8C9F-A0B8C57385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649CB-12B0-4464-AC8E-9A61B60541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6788-2D7E-4F93-AD6A-418162A10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04B3F-0FB1-45B9-9595-D80908010A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8BE1A-21D1-4E5C-ABE3-2DAB945CEE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4AF5F-079C-42DC-856F-27830E37F8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42A4C-D6A2-42D4-9A31-F6B4A385D4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9387-2034-497F-97E4-B8013DD0AE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D595-FC0C-4E46-9CC9-DA4C091037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5F6C8-8738-4123-8B91-9CF1B85C96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393527D-DD17-496D-A378-A9BAD99FB6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79787B-1881-44C7-83D0-5A3452242B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1">
                    <a:satMod val="150000"/>
                  </a:schemeClr>
                </a:solidFill>
              </a:rPr>
              <a:t>2D </a:t>
            </a:r>
            <a:r>
              <a:rPr lang="en-US" sz="4400" dirty="0" err="1">
                <a:solidFill>
                  <a:schemeClr val="accent1">
                    <a:satMod val="150000"/>
                  </a:schemeClr>
                </a:solidFill>
              </a:rPr>
              <a:t>Geostatistics</a:t>
            </a:r>
            <a:br>
              <a:rPr lang="en-US" sz="44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4400" dirty="0"/>
              <a:t>Interpolating Layer Elevations</a:t>
            </a:r>
            <a:endParaRPr lang="en-US" sz="44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Data Import Options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tabular scatter point data file</a:t>
            </a:r>
          </a:p>
          <a:p>
            <a:r>
              <a:rPr lang="en-US" dirty="0"/>
              <a:t>Two import options:</a:t>
            </a:r>
          </a:p>
          <a:p>
            <a:pPr lvl="1"/>
            <a:r>
              <a:rPr lang="en-US" dirty="0"/>
              <a:t>Save as *.txt or *.</a:t>
            </a:r>
            <a:r>
              <a:rPr lang="en-US" dirty="0" err="1"/>
              <a:t>cvs</a:t>
            </a:r>
            <a:r>
              <a:rPr lang="en-US" dirty="0"/>
              <a:t> and import to GMS using </a:t>
            </a:r>
            <a:r>
              <a:rPr lang="en-US" dirty="0" err="1"/>
              <a:t>File|Open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Copy table in Excel and paste to GMS using Windows Clipboard</a:t>
            </a:r>
          </a:p>
          <a:p>
            <a:r>
              <a:rPr lang="en-US" dirty="0"/>
              <a:t>Follow Text Import Wizard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47700" y="2971800"/>
            <a:ext cx="7848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  <a:defRPr/>
            </a:pP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Scatter Point Data</a:t>
            </a:r>
          </a:p>
        </p:txBody>
      </p:sp>
      <p:pic>
        <p:nvPicPr>
          <p:cNvPr id="17411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828800"/>
            <a:ext cx="5276850" cy="4360863"/>
          </a:xfrm>
        </p:spPr>
      </p:pic>
    </p:spTree>
    <p:extLst>
      <p:ext uri="{BB962C8B-B14F-4D97-AF65-F5344CB8AC3E}">
        <p14:creationId xmlns:p14="http://schemas.microsoft.com/office/powerpoint/2010/main" val="6183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2124075"/>
            <a:ext cx="62674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4" name="Rectangle 1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400"/>
              <a:t>Import Wizard – Step 1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3886200" y="3526007"/>
            <a:ext cx="10668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6172200" y="3602207"/>
            <a:ext cx="2133600" cy="101566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/>
              <a:t>Be sure to turn this on if there is a header row</a:t>
            </a: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5005387" y="3600620"/>
            <a:ext cx="1066800" cy="228599"/>
          </a:xfrm>
          <a:prstGeom prst="leftArrow">
            <a:avLst>
              <a:gd name="adj1" fmla="val 50000"/>
              <a:gd name="adj2" fmla="val 116667"/>
            </a:avLst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24075"/>
            <a:ext cx="62674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58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Wizard – Step 2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5029200" y="3334345"/>
            <a:ext cx="1066800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7315200" y="3486745"/>
            <a:ext cx="1447800" cy="9233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dirty="0"/>
              <a:t>Select type for each column</a:t>
            </a: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2005013" y="2541588"/>
            <a:ext cx="15240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76213" y="2617788"/>
            <a:ext cx="1295399" cy="6463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dirty="0"/>
              <a:t>Select data type here</a:t>
            </a:r>
          </a:p>
        </p:txBody>
      </p:sp>
      <p:sp>
        <p:nvSpPr>
          <p:cNvPr id="70664" name="AutoShape 8"/>
          <p:cNvSpPr>
            <a:spLocks noChangeArrowheads="1"/>
          </p:cNvSpPr>
          <p:nvPr/>
        </p:nvSpPr>
        <p:spPr bwMode="auto">
          <a:xfrm flipH="1">
            <a:off x="1524000" y="2611437"/>
            <a:ext cx="457200" cy="304801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0661" name="AutoShape 5"/>
          <p:cNvSpPr>
            <a:spLocks noChangeArrowheads="1"/>
          </p:cNvSpPr>
          <p:nvPr/>
        </p:nvSpPr>
        <p:spPr bwMode="auto">
          <a:xfrm>
            <a:off x="6148387" y="3521670"/>
            <a:ext cx="1066800" cy="228599"/>
          </a:xfrm>
          <a:prstGeom prst="leftArrow">
            <a:avLst>
              <a:gd name="adj1" fmla="val 50000"/>
              <a:gd name="adj2" fmla="val 116667"/>
            </a:avLst>
          </a:prstGeom>
          <a:solidFill>
            <a:srgbClr val="FF0000"/>
          </a:solidFill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nimBg="1"/>
      <p:bldP spid="706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181600" y="1828800"/>
            <a:ext cx="3733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interpolate from any one of the scatter point data sets to:</a:t>
            </a:r>
          </a:p>
          <a:p>
            <a:pPr lvl="1"/>
            <a:r>
              <a:rPr lang="en-US" dirty="0"/>
              <a:t>TIN Elevations</a:t>
            </a:r>
          </a:p>
          <a:p>
            <a:pPr lvl="1"/>
            <a:r>
              <a:rPr lang="en-US" dirty="0"/>
              <a:t>Meshes (2D or 3D)</a:t>
            </a:r>
          </a:p>
          <a:p>
            <a:pPr lvl="1"/>
            <a:r>
              <a:rPr lang="en-US" dirty="0"/>
              <a:t>Grids (2D or 3D)</a:t>
            </a:r>
          </a:p>
          <a:p>
            <a:pPr lvl="1"/>
            <a:r>
              <a:rPr lang="en-US" dirty="0"/>
              <a:t>MODFLOW data array layers</a:t>
            </a:r>
          </a:p>
          <a:p>
            <a:r>
              <a:rPr lang="en-US" dirty="0"/>
              <a:t>A new data set is created on the target object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0"/>
            <a:ext cx="449944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1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Interpolation Schemes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553200" cy="466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71600" y="3200400"/>
            <a:ext cx="1676400" cy="1295400"/>
          </a:xfrm>
          <a:prstGeom prst="roundRect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4466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Interpolation Schemes</a:t>
            </a:r>
          </a:p>
        </p:txBody>
      </p:sp>
      <p:pic>
        <p:nvPicPr>
          <p:cNvPr id="5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2954762" cy="405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01213"/>
            <a:ext cx="447678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1752600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Elliptical Control Function</a:t>
            </a:r>
          </a:p>
        </p:txBody>
      </p:sp>
    </p:spTree>
    <p:extLst>
      <p:ext uri="{BB962C8B-B14F-4D97-AF65-F5344CB8AC3E}">
        <p14:creationId xmlns:p14="http://schemas.microsoft.com/office/powerpoint/2010/main" val="15729351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Interpolation Schemes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2987143" cy="405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40864"/>
            <a:ext cx="462012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8200" y="57912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29283748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Interpolation Schemes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2971800" cy="408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40864"/>
            <a:ext cx="450384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8200" y="57912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IDW - Constant</a:t>
            </a:r>
          </a:p>
        </p:txBody>
      </p:sp>
    </p:spTree>
    <p:extLst>
      <p:ext uri="{BB962C8B-B14F-4D97-AF65-F5344CB8AC3E}">
        <p14:creationId xmlns:p14="http://schemas.microsoft.com/office/powerpoint/2010/main" val="13335865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Interpolation Schemes</a:t>
            </a:r>
          </a:p>
        </p:txBody>
      </p:sp>
      <p:pic>
        <p:nvPicPr>
          <p:cNvPr id="7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799"/>
            <a:ext cx="2979837" cy="407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340864"/>
            <a:ext cx="440661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14801" y="5791200"/>
            <a:ext cx="49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IDW – Gradient Planes</a:t>
            </a:r>
          </a:p>
        </p:txBody>
      </p:sp>
    </p:spTree>
    <p:extLst>
      <p:ext uri="{BB962C8B-B14F-4D97-AF65-F5344CB8AC3E}">
        <p14:creationId xmlns:p14="http://schemas.microsoft.com/office/powerpoint/2010/main" val="9582646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Layer Elevations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752600"/>
            <a:ext cx="8763000" cy="1296035"/>
          </a:xfrm>
        </p:spPr>
        <p:txBody>
          <a:bodyPr>
            <a:noAutofit/>
          </a:bodyPr>
          <a:lstStyle/>
          <a:p>
            <a:pPr marL="118872" indent="0">
              <a:buNone/>
            </a:pPr>
            <a:r>
              <a:rPr lang="en-US" sz="2400" dirty="0"/>
              <a:t>Each cell has a top and bottom elevation. The elevation arrays are part of the discretization file used by Groundwater Flow Process.</a:t>
            </a:r>
          </a:p>
          <a:p>
            <a:pPr marL="118872" indent="0">
              <a:buNone/>
            </a:pPr>
            <a:r>
              <a:rPr lang="en-US" sz="2400" dirty="0"/>
              <a:t>They are defined/edited in the Global/Basic Package dialog in GMS.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24200"/>
            <a:ext cx="2727960" cy="246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727960" cy="246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191000" y="4114800"/>
            <a:ext cx="1066800" cy="60960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2900" y="5762212"/>
            <a:ext cx="8343900" cy="81534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spcAft>
                <a:spcPts val="0"/>
              </a:spcAft>
              <a:buFont typeface="Wingdings 2"/>
              <a:buNone/>
            </a:pPr>
            <a:r>
              <a:rPr lang="en-US" sz="2400" dirty="0"/>
              <a:t>Elevations can be interpolated using 2D </a:t>
            </a:r>
            <a:r>
              <a:rPr lang="en-US" sz="2400" dirty="0" err="1"/>
              <a:t>geostatistics</a:t>
            </a:r>
            <a:r>
              <a:rPr lang="en-US" sz="2400" dirty="0"/>
              <a:t> (interpolation) tools in the 2D Scatter Point Module in GMS.</a:t>
            </a:r>
          </a:p>
        </p:txBody>
      </p:sp>
    </p:spTree>
    <p:extLst>
      <p:ext uri="{BB962C8B-B14F-4D97-AF65-F5344CB8AC3E}">
        <p14:creationId xmlns:p14="http://schemas.microsoft.com/office/powerpoint/2010/main" val="142229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Interpolation Schemes</a:t>
            </a:r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2931252" cy="403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40864"/>
            <a:ext cx="463472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5791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IDW – Quadratic, Truncated</a:t>
            </a:r>
          </a:p>
        </p:txBody>
      </p:sp>
    </p:spTree>
    <p:extLst>
      <p:ext uri="{BB962C8B-B14F-4D97-AF65-F5344CB8AC3E}">
        <p14:creationId xmlns:p14="http://schemas.microsoft.com/office/powerpoint/2010/main" val="20988448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Interpolation Schemes</a:t>
            </a:r>
          </a:p>
        </p:txBody>
      </p:sp>
      <p:pic>
        <p:nvPicPr>
          <p:cNvPr id="11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2954762" cy="40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40864"/>
            <a:ext cx="457531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38600" y="5791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Natural Neighbor, Truncated</a:t>
            </a:r>
          </a:p>
        </p:txBody>
      </p:sp>
    </p:spTree>
    <p:extLst>
      <p:ext uri="{BB962C8B-B14F-4D97-AF65-F5344CB8AC3E}">
        <p14:creationId xmlns:p14="http://schemas.microsoft.com/office/powerpoint/2010/main" val="154722099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Interpolation Schemes</a:t>
            </a:r>
          </a:p>
        </p:txBody>
      </p:sp>
      <p:pic>
        <p:nvPicPr>
          <p:cNvPr id="6" name="Picture 20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3003334" cy="397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0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40864"/>
            <a:ext cx="441569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48200" y="5638800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Kriging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5905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29699" name="Group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48"/>
            <a:ext cx="8021638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47" name="Rectangle 47"/>
          <p:cNvSpPr>
            <a:spLocks noChangeArrowheads="1"/>
          </p:cNvSpPr>
          <p:nvPr/>
        </p:nvSpPr>
        <p:spPr bwMode="auto">
          <a:xfrm>
            <a:off x="5884069" y="5854831"/>
            <a:ext cx="4587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+mn-cs"/>
                <a:sym typeface="Wingdings" pitchFamily="2" charset="2"/>
              </a:rPr>
              <a:t>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itchFamily="34" charset="0"/>
              <a:cs typeface="+mn-cs"/>
              <a:sym typeface="Wingdings" pitchFamily="2" charset="2"/>
            </a:endParaRPr>
          </a:p>
        </p:txBody>
      </p:sp>
      <p:sp>
        <p:nvSpPr>
          <p:cNvPr id="76848" name="Rectangle 48"/>
          <p:cNvSpPr>
            <a:spLocks noChangeArrowheads="1"/>
          </p:cNvSpPr>
          <p:nvPr/>
        </p:nvSpPr>
        <p:spPr bwMode="auto">
          <a:xfrm>
            <a:off x="3598069" y="5862935"/>
            <a:ext cx="45878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+mn-cs"/>
                <a:sym typeface="Wingdings 2" pitchFamily="18" charset="2"/>
              </a:rPr>
              <a:t>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bri" pitchFamily="34" charset="0"/>
              <a:cs typeface="+mn-cs"/>
              <a:sym typeface="Wingdings 2" pitchFamily="18" charset="2"/>
            </a:endParaRPr>
          </a:p>
        </p:txBody>
      </p:sp>
      <p:sp>
        <p:nvSpPr>
          <p:cNvPr id="29702" name="Text Box 50"/>
          <p:cNvSpPr txBox="1">
            <a:spLocks noChangeArrowheads="1"/>
          </p:cNvSpPr>
          <p:nvPr/>
        </p:nvSpPr>
        <p:spPr bwMode="auto">
          <a:xfrm>
            <a:off x="6248400" y="584787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Poor</a:t>
            </a:r>
          </a:p>
        </p:txBody>
      </p:sp>
      <p:sp>
        <p:nvSpPr>
          <p:cNvPr id="29703" name="Text Box 51"/>
          <p:cNvSpPr txBox="1">
            <a:spLocks noChangeArrowheads="1"/>
          </p:cNvSpPr>
          <p:nvPr/>
        </p:nvSpPr>
        <p:spPr bwMode="auto">
          <a:xfrm>
            <a:off x="3962400" y="584787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Average</a:t>
            </a:r>
          </a:p>
        </p:txBody>
      </p:sp>
      <p:sp>
        <p:nvSpPr>
          <p:cNvPr id="29704" name="Text Box 52"/>
          <p:cNvSpPr txBox="1">
            <a:spLocks noChangeArrowheads="1"/>
          </p:cNvSpPr>
          <p:nvPr/>
        </p:nvSpPr>
        <p:spPr bwMode="auto">
          <a:xfrm>
            <a:off x="1905000" y="5851047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" charset="0"/>
              </a:rPr>
              <a:t>Good</a:t>
            </a:r>
          </a:p>
        </p:txBody>
      </p:sp>
      <p:pic>
        <p:nvPicPr>
          <p:cNvPr id="29705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5978047"/>
            <a:ext cx="246062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C57D576-A36B-28F4-9E39-161EC8C26F3A}"/>
              </a:ext>
            </a:extLst>
          </p:cNvPr>
          <p:cNvSpPr/>
          <p:nvPr/>
        </p:nvSpPr>
        <p:spPr>
          <a:xfrm>
            <a:off x="4267200" y="42672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71981775-4748-5F1A-32C9-3A71A1A20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32287"/>
            <a:ext cx="246062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932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Interpolating to Layers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399" y="1981200"/>
            <a:ext cx="3152777" cy="4267200"/>
          </a:xfrm>
        </p:spPr>
        <p:txBody>
          <a:bodyPr lIns="54864" tIns="91440"/>
          <a:lstStyle/>
          <a:p>
            <a:r>
              <a:rPr lang="en-US" sz="2800" dirty="0"/>
              <a:t>Use the </a:t>
            </a:r>
            <a:r>
              <a:rPr lang="en-US" sz="2800" i="1" dirty="0"/>
              <a:t>Interpolate -&gt; MODFLOW Layers</a:t>
            </a:r>
            <a:r>
              <a:rPr lang="en-US" sz="2800" dirty="0"/>
              <a:t> command</a:t>
            </a:r>
          </a:p>
          <a:p>
            <a:r>
              <a:rPr lang="en-US" sz="2800" dirty="0"/>
              <a:t>Interpolates directly to appropriate layer arrays</a:t>
            </a:r>
          </a:p>
        </p:txBody>
      </p:sp>
      <p:sp>
        <p:nvSpPr>
          <p:cNvPr id="30724" name="AutoShape 7" descr="180423616@04092001-2637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5" name="AutoShape 9" descr="180423616@04092001-2637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6" name="AutoShape 11" descr="180423616@04092001-2637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7" name="AutoShape 13" descr="180423616@04092001-2637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0728" name="AutoShape 15" descr="180423616@04092001-2637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7" y="1828800"/>
            <a:ext cx="55816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78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3657600" cy="4648200"/>
          </a:xfrm>
        </p:spPr>
        <p:txBody>
          <a:bodyPr/>
          <a:lstStyle/>
          <a:p>
            <a:r>
              <a:rPr lang="en-US" sz="2800" dirty="0"/>
              <a:t>Interpolation often causes overlapping elevations</a:t>
            </a:r>
          </a:p>
          <a:p>
            <a:r>
              <a:rPr lang="en-US" sz="2800" dirty="0"/>
              <a:t>Errors can be detected and fixed using the Model Checker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Errors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133850"/>
            <a:ext cx="41719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34099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 rot="10800000">
            <a:off x="7924800" y="2667000"/>
            <a:ext cx="1143000" cy="609600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Stratigraphy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16" y="2971800"/>
            <a:ext cx="4095750" cy="228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7" y="3048000"/>
            <a:ext cx="4095749" cy="228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1474" y="1748585"/>
            <a:ext cx="83153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Interpolation and layer fixing tools can be used to model complex stratigraphic relationships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522923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Bedrock Truncation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90016" y="522923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Layer Outcropping</a:t>
            </a:r>
          </a:p>
        </p:txBody>
      </p:sp>
    </p:spTree>
    <p:extLst>
      <p:ext uri="{BB962C8B-B14F-4D97-AF65-F5344CB8AC3E}">
        <p14:creationId xmlns:p14="http://schemas.microsoft.com/office/powerpoint/2010/main" val="10888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and Bottom Elevations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31663" y="1948426"/>
            <a:ext cx="4343400" cy="20955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800" dirty="0"/>
              <a:t>Required arrays</a:t>
            </a:r>
          </a:p>
          <a:p>
            <a:pPr marL="457200" lvl="1" indent="0">
              <a:buNone/>
            </a:pPr>
            <a:r>
              <a:rPr lang="en-US" sz="2400" dirty="0"/>
              <a:t>Top elevation for layer 1</a:t>
            </a:r>
          </a:p>
          <a:p>
            <a:pPr marL="457200" lvl="1" indent="0">
              <a:buNone/>
            </a:pPr>
            <a:r>
              <a:rPr lang="en-US" sz="2400" dirty="0"/>
              <a:t>Bottom elevation for all layers</a:t>
            </a:r>
          </a:p>
        </p:txBody>
      </p:sp>
      <p:grpSp>
        <p:nvGrpSpPr>
          <p:cNvPr id="13316" name="Group 9"/>
          <p:cNvGrpSpPr>
            <a:grpSpLocks/>
          </p:cNvGrpSpPr>
          <p:nvPr/>
        </p:nvGrpSpPr>
        <p:grpSpPr bwMode="auto">
          <a:xfrm>
            <a:off x="5181600" y="2122531"/>
            <a:ext cx="1524000" cy="3352800"/>
            <a:chOff x="3072" y="1488"/>
            <a:chExt cx="1728" cy="1728"/>
          </a:xfrm>
        </p:grpSpPr>
        <p:sp>
          <p:nvSpPr>
            <p:cNvPr id="61444" name="Line 4"/>
            <p:cNvSpPr>
              <a:spLocks noChangeShapeType="1"/>
            </p:cNvSpPr>
            <p:nvPr/>
          </p:nvSpPr>
          <p:spPr bwMode="auto">
            <a:xfrm>
              <a:off x="3072" y="1488"/>
              <a:ext cx="172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1445" name="Line 5"/>
            <p:cNvSpPr>
              <a:spLocks noChangeShapeType="1"/>
            </p:cNvSpPr>
            <p:nvPr/>
          </p:nvSpPr>
          <p:spPr bwMode="auto">
            <a:xfrm>
              <a:off x="3072" y="1920"/>
              <a:ext cx="172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1446" name="Line 6"/>
            <p:cNvSpPr>
              <a:spLocks noChangeShapeType="1"/>
            </p:cNvSpPr>
            <p:nvPr/>
          </p:nvSpPr>
          <p:spPr bwMode="auto">
            <a:xfrm>
              <a:off x="3072" y="2352"/>
              <a:ext cx="172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1447" name="Line 7"/>
            <p:cNvSpPr>
              <a:spLocks noChangeShapeType="1"/>
            </p:cNvSpPr>
            <p:nvPr/>
          </p:nvSpPr>
          <p:spPr bwMode="auto">
            <a:xfrm>
              <a:off x="3072" y="2784"/>
              <a:ext cx="172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1448" name="Line 8"/>
            <p:cNvSpPr>
              <a:spLocks noChangeShapeType="1"/>
            </p:cNvSpPr>
            <p:nvPr/>
          </p:nvSpPr>
          <p:spPr bwMode="auto">
            <a:xfrm>
              <a:off x="3072" y="3216"/>
              <a:ext cx="1728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</p:grp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6781800" y="1893931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Top1</a:t>
            </a:r>
          </a:p>
        </p:txBody>
      </p:sp>
      <p:sp>
        <p:nvSpPr>
          <p:cNvPr id="13318" name="Text Box 11"/>
          <p:cNvSpPr txBox="1">
            <a:spLocks noChangeArrowheads="1"/>
          </p:cNvSpPr>
          <p:nvPr/>
        </p:nvSpPr>
        <p:spPr bwMode="auto">
          <a:xfrm>
            <a:off x="6781800" y="2732131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+mj-lt"/>
              </a:rPr>
              <a:t>Top2 = Bot1</a:t>
            </a:r>
          </a:p>
        </p:txBody>
      </p:sp>
      <p:sp>
        <p:nvSpPr>
          <p:cNvPr id="13319" name="Text Box 12"/>
          <p:cNvSpPr txBox="1">
            <a:spLocks noChangeArrowheads="1"/>
          </p:cNvSpPr>
          <p:nvPr/>
        </p:nvSpPr>
        <p:spPr bwMode="auto">
          <a:xfrm>
            <a:off x="6781800" y="357033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+mj-lt"/>
              </a:rPr>
              <a:t>Top3 = Bot2</a:t>
            </a: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6781800" y="4408531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+mj-lt"/>
              </a:rPr>
              <a:t>Top4 = Bot3</a:t>
            </a:r>
          </a:p>
        </p:txBody>
      </p:sp>
      <p:sp>
        <p:nvSpPr>
          <p:cNvPr id="13321" name="Text Box 14"/>
          <p:cNvSpPr txBox="1">
            <a:spLocks noChangeArrowheads="1"/>
          </p:cNvSpPr>
          <p:nvPr/>
        </p:nvSpPr>
        <p:spPr bwMode="auto">
          <a:xfrm>
            <a:off x="6781800" y="5246731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+mj-lt"/>
              </a:rPr>
              <a:t>Bot4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" y="3466224"/>
            <a:ext cx="4657342" cy="260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00600" y="601891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GMS assumes </a:t>
            </a:r>
            <a:r>
              <a:rPr lang="en-US" dirty="0" err="1">
                <a:latin typeface="+mj-lt"/>
              </a:rPr>
              <a:t>bot</a:t>
            </a:r>
            <a:r>
              <a:rPr lang="en-US" baseline="-25000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top</a:t>
            </a:r>
            <a:r>
              <a:rPr lang="en-US" baseline="-25000" dirty="0">
                <a:latin typeface="+mj-lt"/>
              </a:rPr>
              <a:t>i+1</a:t>
            </a:r>
          </a:p>
        </p:txBody>
      </p:sp>
    </p:spTree>
    <p:extLst>
      <p:ext uri="{BB962C8B-B14F-4D97-AF65-F5344CB8AC3E}">
        <p14:creationId xmlns:p14="http://schemas.microsoft.com/office/powerpoint/2010/main" val="147332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EB96-263A-39A0-3578-D07D3E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Surface Elevations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77B2485-9DD0-11CA-E317-2AA7B2D1F05C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" y="1676400"/>
            <a:ext cx="8763000" cy="1296035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spcAft>
                <a:spcPts val="0"/>
              </a:spcAft>
              <a:buFont typeface="Wingdings 2"/>
              <a:buNone/>
            </a:pPr>
            <a:r>
              <a:rPr lang="en-US" sz="2400" dirty="0"/>
              <a:t>For the ground surface elevations (top elevation of layer 1), we can typically download and interpolate digital elevation model (DEM) data.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840F63-8243-AE7F-8DDF-7BB4D959E14B}"/>
              </a:ext>
            </a:extLst>
          </p:cNvPr>
          <p:cNvSpPr txBox="1">
            <a:spLocks noChangeArrowheads="1"/>
          </p:cNvSpPr>
          <p:nvPr/>
        </p:nvSpPr>
        <p:spPr>
          <a:xfrm>
            <a:off x="461838" y="3139648"/>
            <a:ext cx="8072562" cy="2956351"/>
          </a:xfrm>
          <a:prstGeom prst="rect">
            <a:avLst/>
          </a:prstGeom>
        </p:spPr>
        <p:txBody>
          <a:bodyPr vert="horz" lIns="54864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spcAft>
                <a:spcPts val="0"/>
              </a:spcAft>
              <a:buFont typeface="Wingdings 2"/>
              <a:buNone/>
            </a:pPr>
            <a:r>
              <a:rPr lang="en-US" dirty="0"/>
              <a:t>Steps: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i="1" dirty="0" err="1"/>
              <a:t>File|Import</a:t>
            </a:r>
            <a:r>
              <a:rPr lang="en-US" i="1" dirty="0"/>
              <a:t> from Web </a:t>
            </a:r>
            <a:r>
              <a:rPr lang="en-US" dirty="0"/>
              <a:t>command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Locate region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world elevation data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Interpolate from resulting DEM to MODFLOW layer array</a:t>
            </a:r>
          </a:p>
        </p:txBody>
      </p:sp>
    </p:spTree>
    <p:extLst>
      <p:ext uri="{BB962C8B-B14F-4D97-AF65-F5344CB8AC3E}">
        <p14:creationId xmlns:p14="http://schemas.microsoft.com/office/powerpoint/2010/main" val="34858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80A8-FF0E-276B-9DDE-D10D97AD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Locator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3289A-59EE-13C9-8F79-2669D11B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857"/>
            <a:ext cx="6910388" cy="5157585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1BE4108-2C13-D6BB-629C-ED1E4E68A912}"/>
              </a:ext>
            </a:extLst>
          </p:cNvPr>
          <p:cNvSpPr txBox="1">
            <a:spLocks noChangeArrowheads="1"/>
          </p:cNvSpPr>
          <p:nvPr/>
        </p:nvSpPr>
        <p:spPr>
          <a:xfrm>
            <a:off x="5791200" y="3429000"/>
            <a:ext cx="3162300" cy="1600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 fontAlgn="auto">
              <a:spcAft>
                <a:spcPts val="0"/>
              </a:spcAft>
              <a:buFont typeface="Wingdings 2"/>
              <a:buNone/>
            </a:pPr>
            <a:r>
              <a:rPr lang="en-US" sz="1800" dirty="0"/>
              <a:t>This appears after selecting the </a:t>
            </a:r>
            <a:r>
              <a:rPr lang="en-US" sz="1800" b="1" dirty="0" err="1"/>
              <a:t>File|Import</a:t>
            </a:r>
            <a:r>
              <a:rPr lang="en-US" sz="1800" b="1" dirty="0"/>
              <a:t> from Web </a:t>
            </a:r>
            <a:r>
              <a:rPr lang="en-US" sz="1800" dirty="0"/>
              <a:t>command. Use it to zoom in on the location where you want to download DEM data.</a:t>
            </a:r>
          </a:p>
        </p:txBody>
      </p:sp>
    </p:spTree>
    <p:extLst>
      <p:ext uri="{BB962C8B-B14F-4D97-AF65-F5344CB8AC3E}">
        <p14:creationId xmlns:p14="http://schemas.microsoft.com/office/powerpoint/2010/main" val="118695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C639-9554-F433-B7C0-A61FBB00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Data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ADE8B-6FB0-A31D-BFAF-49604E28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001000" cy="47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2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BD53-19D3-C442-02A4-50F9D3E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Interpolate to MODFLOW Layer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B9B19-5136-9175-54DA-BC829366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543800" cy="47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6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Interpolating Other Layer Elevations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1669320"/>
            <a:ext cx="8229600" cy="2064480"/>
          </a:xfrm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Import/Create scatter point sets using data from boreholes, cross sections, </a:t>
            </a:r>
            <a:r>
              <a:rPr lang="en-US" dirty="0" err="1"/>
              <a:t>etc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Interpolate to layers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Fix errors (when necessary)</a:t>
            </a: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929640" y="5037017"/>
            <a:ext cx="990600" cy="1143000"/>
            <a:chOff x="336" y="2976"/>
            <a:chExt cx="1056" cy="1056"/>
          </a:xfrm>
        </p:grpSpPr>
        <p:sp>
          <p:nvSpPr>
            <p:cNvPr id="19" name="AutoShape 5"/>
            <p:cNvSpPr>
              <a:spLocks noChangeArrowheads="1"/>
            </p:cNvSpPr>
            <p:nvPr/>
          </p:nvSpPr>
          <p:spPr bwMode="black">
            <a:xfrm>
              <a:off x="432" y="3360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black">
            <a:xfrm>
              <a:off x="528" y="3600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1" name="AutoShape 7"/>
            <p:cNvSpPr>
              <a:spLocks noChangeArrowheads="1"/>
            </p:cNvSpPr>
            <p:nvPr/>
          </p:nvSpPr>
          <p:spPr bwMode="black">
            <a:xfrm>
              <a:off x="768" y="3648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black">
            <a:xfrm>
              <a:off x="768" y="3360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3" name="AutoShape 9"/>
            <p:cNvSpPr>
              <a:spLocks noChangeArrowheads="1"/>
            </p:cNvSpPr>
            <p:nvPr/>
          </p:nvSpPr>
          <p:spPr bwMode="black">
            <a:xfrm>
              <a:off x="912" y="3024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4" name="AutoShape 10"/>
            <p:cNvSpPr>
              <a:spLocks noChangeArrowheads="1"/>
            </p:cNvSpPr>
            <p:nvPr/>
          </p:nvSpPr>
          <p:spPr bwMode="black">
            <a:xfrm>
              <a:off x="1296" y="3312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black">
            <a:xfrm>
              <a:off x="1200" y="3648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6" name="AutoShape 12"/>
            <p:cNvSpPr>
              <a:spLocks noChangeArrowheads="1"/>
            </p:cNvSpPr>
            <p:nvPr/>
          </p:nvSpPr>
          <p:spPr bwMode="black">
            <a:xfrm>
              <a:off x="1008" y="3936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7" name="AutoShape 13"/>
            <p:cNvSpPr>
              <a:spLocks noChangeArrowheads="1"/>
            </p:cNvSpPr>
            <p:nvPr/>
          </p:nvSpPr>
          <p:spPr bwMode="black">
            <a:xfrm>
              <a:off x="912" y="3648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8" name="AutoShape 14"/>
            <p:cNvSpPr>
              <a:spLocks noChangeArrowheads="1"/>
            </p:cNvSpPr>
            <p:nvPr/>
          </p:nvSpPr>
          <p:spPr bwMode="black">
            <a:xfrm>
              <a:off x="624" y="2976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29" name="AutoShape 15"/>
            <p:cNvSpPr>
              <a:spLocks noChangeArrowheads="1"/>
            </p:cNvSpPr>
            <p:nvPr/>
          </p:nvSpPr>
          <p:spPr bwMode="black">
            <a:xfrm>
              <a:off x="336" y="3744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40" y="3733800"/>
            <a:ext cx="272796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3798719"/>
            <a:ext cx="272796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440" y="5244448"/>
            <a:ext cx="272796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240" y="5244448"/>
            <a:ext cx="272796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Right Arrow 36"/>
          <p:cNvSpPr/>
          <p:nvPr/>
        </p:nvSpPr>
        <p:spPr>
          <a:xfrm rot="20136725">
            <a:off x="2069642" y="4879789"/>
            <a:ext cx="630555" cy="41836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407231">
            <a:off x="2069643" y="5564170"/>
            <a:ext cx="630555" cy="41836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5501640" y="4286617"/>
            <a:ext cx="630555" cy="41836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486400" y="5773353"/>
            <a:ext cx="630555" cy="418366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Scatter Point Sets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1753605"/>
          </a:xfrm>
        </p:spPr>
        <p:txBody>
          <a:bodyPr/>
          <a:lstStyle/>
          <a:p>
            <a:r>
              <a:rPr lang="en-US" dirty="0"/>
              <a:t>Each set contains </a:t>
            </a:r>
          </a:p>
          <a:p>
            <a:pPr lvl="1"/>
            <a:r>
              <a:rPr lang="en-US" dirty="0"/>
              <a:t>a list of points with an XY location</a:t>
            </a:r>
          </a:p>
          <a:p>
            <a:pPr lvl="1"/>
            <a:r>
              <a:rPr lang="en-US" dirty="0"/>
              <a:t>a list of data sets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3810000" y="4286551"/>
            <a:ext cx="1676400" cy="1676400"/>
            <a:chOff x="336" y="2976"/>
            <a:chExt cx="1056" cy="1056"/>
          </a:xfrm>
        </p:grpSpPr>
        <p:sp>
          <p:nvSpPr>
            <p:cNvPr id="64517" name="AutoShape 5"/>
            <p:cNvSpPr>
              <a:spLocks noChangeArrowheads="1"/>
            </p:cNvSpPr>
            <p:nvPr/>
          </p:nvSpPr>
          <p:spPr bwMode="black">
            <a:xfrm>
              <a:off x="432" y="3360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black">
            <a:xfrm>
              <a:off x="528" y="3600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19" name="AutoShape 7"/>
            <p:cNvSpPr>
              <a:spLocks noChangeArrowheads="1"/>
            </p:cNvSpPr>
            <p:nvPr/>
          </p:nvSpPr>
          <p:spPr bwMode="black">
            <a:xfrm>
              <a:off x="768" y="3648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0" name="AutoShape 8"/>
            <p:cNvSpPr>
              <a:spLocks noChangeArrowheads="1"/>
            </p:cNvSpPr>
            <p:nvPr/>
          </p:nvSpPr>
          <p:spPr bwMode="black">
            <a:xfrm>
              <a:off x="768" y="3360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black">
            <a:xfrm>
              <a:off x="912" y="3024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black">
            <a:xfrm>
              <a:off x="1296" y="3312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black">
            <a:xfrm>
              <a:off x="1200" y="3648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4" name="AutoShape 12"/>
            <p:cNvSpPr>
              <a:spLocks noChangeArrowheads="1"/>
            </p:cNvSpPr>
            <p:nvPr/>
          </p:nvSpPr>
          <p:spPr bwMode="black">
            <a:xfrm>
              <a:off x="1008" y="3936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5" name="AutoShape 13"/>
            <p:cNvSpPr>
              <a:spLocks noChangeArrowheads="1"/>
            </p:cNvSpPr>
            <p:nvPr/>
          </p:nvSpPr>
          <p:spPr bwMode="black">
            <a:xfrm>
              <a:off x="912" y="3648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6" name="AutoShape 14"/>
            <p:cNvSpPr>
              <a:spLocks noChangeArrowheads="1"/>
            </p:cNvSpPr>
            <p:nvPr/>
          </p:nvSpPr>
          <p:spPr bwMode="black">
            <a:xfrm>
              <a:off x="624" y="2976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27" name="AutoShape 15"/>
            <p:cNvSpPr>
              <a:spLocks noChangeArrowheads="1"/>
            </p:cNvSpPr>
            <p:nvPr/>
          </p:nvSpPr>
          <p:spPr bwMode="black">
            <a:xfrm>
              <a:off x="336" y="3744"/>
              <a:ext cx="96" cy="96"/>
            </a:xfrm>
            <a:prstGeom prst="plus">
              <a:avLst>
                <a:gd name="adj" fmla="val 34375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grpSp>
        <p:nvGrpSpPr>
          <p:cNvPr id="15365" name="Group 16"/>
          <p:cNvGrpSpPr>
            <a:grpSpLocks/>
          </p:cNvGrpSpPr>
          <p:nvPr/>
        </p:nvGrpSpPr>
        <p:grpSpPr bwMode="auto">
          <a:xfrm>
            <a:off x="6324600" y="4386197"/>
            <a:ext cx="1371600" cy="1447800"/>
            <a:chOff x="2304" y="3072"/>
            <a:chExt cx="864" cy="912"/>
          </a:xfrm>
          <a:solidFill>
            <a:srgbClr val="FF0000"/>
          </a:solidFill>
        </p:grpSpPr>
        <p:sp>
          <p:nvSpPr>
            <p:cNvPr id="64529" name="AutoShape 17"/>
            <p:cNvSpPr>
              <a:spLocks noChangeArrowheads="1"/>
            </p:cNvSpPr>
            <p:nvPr/>
          </p:nvSpPr>
          <p:spPr bwMode="auto">
            <a:xfrm>
              <a:off x="2544" y="3216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0" name="AutoShape 18"/>
            <p:cNvSpPr>
              <a:spLocks noChangeArrowheads="1"/>
            </p:cNvSpPr>
            <p:nvPr/>
          </p:nvSpPr>
          <p:spPr bwMode="auto">
            <a:xfrm>
              <a:off x="2592" y="3456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auto">
            <a:xfrm>
              <a:off x="2646" y="3702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auto">
            <a:xfrm>
              <a:off x="2886" y="3642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3" name="AutoShape 21"/>
            <p:cNvSpPr>
              <a:spLocks noChangeArrowheads="1"/>
            </p:cNvSpPr>
            <p:nvPr/>
          </p:nvSpPr>
          <p:spPr bwMode="auto">
            <a:xfrm>
              <a:off x="3024" y="3456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4" name="AutoShape 22"/>
            <p:cNvSpPr>
              <a:spLocks noChangeArrowheads="1"/>
            </p:cNvSpPr>
            <p:nvPr/>
          </p:nvSpPr>
          <p:spPr bwMode="auto">
            <a:xfrm>
              <a:off x="2832" y="3264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auto">
            <a:xfrm>
              <a:off x="2544" y="3600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auto">
            <a:xfrm>
              <a:off x="2304" y="3888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7" name="AutoShape 25"/>
            <p:cNvSpPr>
              <a:spLocks noChangeArrowheads="1"/>
            </p:cNvSpPr>
            <p:nvPr/>
          </p:nvSpPr>
          <p:spPr bwMode="auto">
            <a:xfrm>
              <a:off x="2304" y="3504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8" name="AutoShape 26"/>
            <p:cNvSpPr>
              <a:spLocks noChangeArrowheads="1"/>
            </p:cNvSpPr>
            <p:nvPr/>
          </p:nvSpPr>
          <p:spPr bwMode="auto">
            <a:xfrm>
              <a:off x="2928" y="3072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64539" name="AutoShape 27"/>
            <p:cNvSpPr>
              <a:spLocks noChangeArrowheads="1"/>
            </p:cNvSpPr>
            <p:nvPr/>
          </p:nvSpPr>
          <p:spPr bwMode="auto">
            <a:xfrm>
              <a:off x="3072" y="3888"/>
              <a:ext cx="96" cy="96"/>
            </a:xfrm>
            <a:prstGeom prst="diamond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>
                <a:defRPr/>
              </a:pPr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0"/>
            <a:ext cx="2429214" cy="21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3012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2838</TotalTime>
  <Words>494</Words>
  <Application>Microsoft Office PowerPoint</Application>
  <PresentationFormat>On-screen Show (4:3)</PresentationFormat>
  <Paragraphs>107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Wingdings 2</vt:lpstr>
      <vt:lpstr>Wingdings 3</vt:lpstr>
      <vt:lpstr>Module</vt:lpstr>
      <vt:lpstr>2D Geostatistics Interpolating Layer Elevations</vt:lpstr>
      <vt:lpstr>Grid Layer Elevations</vt:lpstr>
      <vt:lpstr>Top and Bottom Elevations</vt:lpstr>
      <vt:lpstr>Ground Surface Elevations</vt:lpstr>
      <vt:lpstr>Map Locator</vt:lpstr>
      <vt:lpstr>Select Data Service</vt:lpstr>
      <vt:lpstr>Interpolate to MODFLOW Layer Array</vt:lpstr>
      <vt:lpstr>Interpolating Other Layer Elevations</vt:lpstr>
      <vt:lpstr>Scatter Point Sets</vt:lpstr>
      <vt:lpstr>Scatter Data Import Options</vt:lpstr>
      <vt:lpstr>Sample Scatter Point Data</vt:lpstr>
      <vt:lpstr>Import Wizard – Step 1</vt:lpstr>
      <vt:lpstr>Import Wizard – Step 2</vt:lpstr>
      <vt:lpstr>Interpolation</vt:lpstr>
      <vt:lpstr>2D Interpolation Schemes</vt:lpstr>
      <vt:lpstr>Comparing Interpolation Schemes</vt:lpstr>
      <vt:lpstr>Comparing Interpolation Schemes</vt:lpstr>
      <vt:lpstr>Comparing Interpolation Schemes</vt:lpstr>
      <vt:lpstr>Comparing Interpolation Schemes</vt:lpstr>
      <vt:lpstr>Comparing Interpolation Schemes</vt:lpstr>
      <vt:lpstr>Comparing Interpolation Schemes</vt:lpstr>
      <vt:lpstr>Comparing Interpolation Schemes</vt:lpstr>
      <vt:lpstr>Summary</vt:lpstr>
      <vt:lpstr>Interpolating to Layers</vt:lpstr>
      <vt:lpstr>Fixing Errors</vt:lpstr>
      <vt:lpstr>Complex Stratigraphy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Layer Data</dc:title>
  <dc:creator>Norman L. Jones</dc:creator>
  <cp:lastModifiedBy>Norm Jones</cp:lastModifiedBy>
  <cp:revision>87</cp:revision>
  <cp:lastPrinted>2022-09-23T20:49:13Z</cp:lastPrinted>
  <dcterms:created xsi:type="dcterms:W3CDTF">1997-05-21T23:12:29Z</dcterms:created>
  <dcterms:modified xsi:type="dcterms:W3CDTF">2022-09-23T21:40:24Z</dcterms:modified>
</cp:coreProperties>
</file>