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vsdx" ContentType="application/vnd.ms-visio.drawing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1" r:id="rId1"/>
  </p:sldMasterIdLst>
  <p:notesMasterIdLst>
    <p:notesMasterId r:id="rId20"/>
  </p:notesMasterIdLst>
  <p:handoutMasterIdLst>
    <p:handoutMasterId r:id="rId21"/>
  </p:handout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4" r:id="rId18"/>
    <p:sldId id="273" r:id="rId19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574" autoAdjust="0"/>
    <p:restoredTop sz="86364" autoAdjust="0"/>
  </p:normalViewPr>
  <p:slideViewPr>
    <p:cSldViewPr>
      <p:cViewPr varScale="1">
        <p:scale>
          <a:sx n="110" d="100"/>
          <a:sy n="110" d="100"/>
        </p:scale>
        <p:origin x="13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8" d="100"/>
        <a:sy n="138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17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1" hangingPunct="1">
              <a:defRPr sz="1300">
                <a:latin typeface="Arial" pitchFamily="34" charset="0"/>
              </a:defRPr>
            </a:lvl1pPr>
          </a:lstStyle>
          <a:p>
            <a:pPr>
              <a:defRPr/>
            </a:pPr>
            <a:fld id="{E341A2BB-B509-430F-93B0-C434981CDF6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1304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375CA7-6B44-437D-B101-18716DA3DA30}" type="datetimeFigureOut">
              <a:rPr lang="en-US" smtClean="0"/>
              <a:t>8/29/2022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97013" y="1200150"/>
            <a:ext cx="43211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C525D2-8D55-4E15-A3EF-2399EEBAE7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10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090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680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7292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472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4759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4123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365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74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C525D2-8D55-4E15-A3EF-2399EEBAE73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684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513556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5127625"/>
            <a:ext cx="9144000" cy="46038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tIns="0" bIns="0" anchor="t"/>
          <a:lstStyle>
            <a:lvl1pPr algn="l">
              <a:defRPr sz="4700" b="1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3283FE-B8AC-46B5-866A-D24A58AF45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FEB175-6331-4C70-AFF9-CEDAAAF04F6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invGray">
          <a:xfrm>
            <a:off x="6599238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ltGray">
          <a:xfrm>
            <a:off x="6648450" y="0"/>
            <a:ext cx="2514600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013" y="6376988"/>
            <a:ext cx="38369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1D9887-F031-4D1F-8A8A-615017DD960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7620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24400" y="19812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24400" y="4114800"/>
            <a:ext cx="38100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330200" y="6248400"/>
            <a:ext cx="18970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2768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154738" y="6248400"/>
            <a:ext cx="18970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5934FA-4D80-4919-9757-57F08FCC19A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025253-1533-49F0-B605-2A064A428F5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ltGray">
          <a:xfrm>
            <a:off x="0" y="0"/>
            <a:ext cx="9144000" cy="26019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 bwMode="invGray">
          <a:xfrm>
            <a:off x="0" y="2601913"/>
            <a:ext cx="9144000" cy="46037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tIns="0" rIns="91440" bIns="0" anchor="b"/>
          <a:lstStyle>
            <a:lvl1pPr algn="l">
              <a:defRPr sz="4700" b="1" cap="none" baseline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AA7B6E-3A70-4B9D-B1C7-124FF41F6F6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BF4B70-1F89-480D-9D65-7C6EE9A468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D9D2D-1FC1-4D28-81F3-22AD262800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ECEB68-DE54-4EEC-824B-395D211ACCA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24889F-8722-4041-AA8E-997224C0501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14541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7B59B3-0E0A-41B5-BABD-52AA4BD97F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2855913" y="0"/>
            <a:ext cx="46037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>
          <a:xfrm>
            <a:off x="165100" y="1169988"/>
            <a:ext cx="2522538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300" y="1169988"/>
            <a:ext cx="5194300" cy="201612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138" y="1169988"/>
            <a:ext cx="733425" cy="201612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DA1273-10DC-4993-8A52-639AF03C6B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6688"/>
            <a:ext cx="9144000" cy="4445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4000" cy="143351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095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221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774825"/>
            <a:ext cx="8229600" cy="4625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54864" tIns="9144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7000"/>
            <a:ext cx="2133600" cy="274638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013" y="6477000"/>
            <a:ext cx="5508625" cy="274638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200" y="6477000"/>
            <a:ext cx="733425" cy="274638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 smtClean="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pPr>
              <a:defRPr/>
            </a:pPr>
            <a:fld id="{2C8F34C1-046F-4CDE-9D68-4202EBE2AA8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1" r:id="rId2"/>
    <p:sldLayoutId id="2147483727" r:id="rId3"/>
    <p:sldLayoutId id="2147483722" r:id="rId4"/>
    <p:sldLayoutId id="2147483723" r:id="rId5"/>
    <p:sldLayoutId id="2147483724" r:id="rId6"/>
    <p:sldLayoutId id="2147483728" r:id="rId7"/>
    <p:sldLayoutId id="2147483729" r:id="rId8"/>
    <p:sldLayoutId id="2147483730" r:id="rId9"/>
    <p:sldLayoutId id="2147483725" r:id="rId10"/>
    <p:sldLayoutId id="2147483731" r:id="rId11"/>
    <p:sldLayoutId id="2147483732" r:id="rId12"/>
  </p:sldLayoutIdLst>
  <p:txStyles>
    <p:titleStyle>
      <a:lvl1pPr algn="l" rtl="0" fontAlgn="base">
        <a:spcBef>
          <a:spcPct val="0"/>
        </a:spcBef>
        <a:spcAft>
          <a:spcPct val="0"/>
        </a:spcAft>
        <a:defRPr sz="4500" b="1" kern="1200">
          <a:solidFill>
            <a:srgbClr val="FFC800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500" b="1">
          <a:solidFill>
            <a:srgbClr val="FFC800"/>
          </a:solidFill>
          <a:latin typeface="Corbel" pitchFamily="34" charset="0"/>
        </a:defRPr>
      </a:lvl9pPr>
      <a:extLst/>
    </p:titleStyle>
    <p:bodyStyle>
      <a:lvl1pPr marL="438150" indent="-319088" algn="l" rtl="0" fontAlgn="base">
        <a:spcBef>
          <a:spcPct val="0"/>
        </a:spcBef>
        <a:spcAft>
          <a:spcPct val="0"/>
        </a:spcAft>
        <a:buClr>
          <a:schemeClr val="accent1"/>
        </a:buClr>
        <a:buSzPct val="80000"/>
        <a:buFont typeface="Wingdings 2" pitchFamily="18" charset="2"/>
        <a:buChar char="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0250" indent="-273050" algn="l" rtl="0" fontAlgn="base">
        <a:spcBef>
          <a:spcPct val="20000"/>
        </a:spcBef>
        <a:spcAft>
          <a:spcPct val="0"/>
        </a:spcAft>
        <a:buClr>
          <a:schemeClr val="accent2"/>
        </a:buClr>
        <a:buSzPct val="90000"/>
        <a:buFont typeface="Wingdings" pitchFamily="2" charset="2"/>
        <a:buChar char="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5363" indent="-228600" algn="l" rtl="0" fontAlgn="base">
        <a:spcBef>
          <a:spcPct val="20000"/>
        </a:spcBef>
        <a:spcAft>
          <a:spcPct val="0"/>
        </a:spcAft>
        <a:buClr>
          <a:srgbClr val="E66C7D"/>
        </a:buClr>
        <a:buFont typeface="Arial" pitchFamily="34" charset="0"/>
        <a:buChar char="▪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025" indent="-182563" algn="l" rtl="0" fontAlgn="base">
        <a:spcBef>
          <a:spcPct val="20000"/>
        </a:spcBef>
        <a:spcAft>
          <a:spcPct val="0"/>
        </a:spcAft>
        <a:buClr>
          <a:srgbClr val="6BB76D"/>
        </a:buClr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5575" indent="-182563" algn="l" rtl="0" fontAlgn="base">
        <a:spcBef>
          <a:spcPct val="20000"/>
        </a:spcBef>
        <a:spcAft>
          <a:spcPct val="0"/>
        </a:spcAft>
        <a:buClr>
          <a:srgbClr val="E88651"/>
        </a:buClr>
        <a:buFont typeface="Wingdings 3" pitchFamily="18" charset="2"/>
        <a:buChar char=""/>
        <a:defRPr lang="en-US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1.vsdx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6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7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Visio_Drawing.vsd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5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sz="4800" dirty="0">
                <a:solidFill>
                  <a:schemeClr val="accent1">
                    <a:satMod val="150000"/>
                  </a:schemeClr>
                </a:solidFill>
              </a:rPr>
              <a:t>Hydraulic Head Concepts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 </a:t>
            </a:r>
            <a:r>
              <a:rPr lang="en-US" dirty="0"/>
              <a:t>547 – BRIGHAM YOUNG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Bernoulli’s Equation</a:t>
            </a:r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1295400" y="2439412"/>
            <a:ext cx="7620000" cy="3600986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z + 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-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)/(2g) +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w</a:t>
            </a:r>
            <a:endParaRPr lang="en-US" dirty="0">
              <a:latin typeface="Symbol" pitchFamily="18" charset="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where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  <a:cs typeface="Times New Roman" pitchFamily="18" charset="0"/>
              </a:rPr>
              <a:t>	z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b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–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a</a:t>
            </a:r>
            <a:endParaRPr lang="en-US" baseline="-25000" dirty="0">
              <a:latin typeface="Arial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Therefore</a:t>
            </a:r>
          </a:p>
          <a:p>
            <a:pPr>
              <a:spcBef>
                <a:spcPct val="50000"/>
              </a:spcBef>
            </a:pP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b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–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) + (v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 -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)/(2g) + (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Arial" pitchFamily="34" charset="0"/>
                <a:cs typeface="Arial" pitchFamily="34" charset="0"/>
              </a:rPr>
              <a:t> –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w</a:t>
            </a:r>
            <a:endParaRPr lang="en-US" baseline="-25000" dirty="0">
              <a:latin typeface="Arial" pitchFamily="34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baseline="-25000" dirty="0" err="1">
                <a:latin typeface="Arial" pitchFamily="34" charset="0"/>
                <a:cs typeface="Arial" pitchFamily="34" charset="0"/>
                <a:sym typeface="Wingdings" pitchFamily="2" charset="2"/>
              </a:rPr>
              <a:t>b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Arial" pitchFamily="34" charset="0"/>
                <a:cs typeface="Arial" pitchFamily="34" charset="0"/>
              </a:rPr>
              <a:t>=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b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</a:t>
            </a:r>
            <a:r>
              <a:rPr lang="en-US" dirty="0">
                <a:latin typeface="Arial" pitchFamily="34" charset="0"/>
                <a:cs typeface="Arial" pitchFamily="34" charset="0"/>
              </a:rPr>
              <a:t>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b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/(2g)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) - (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z</a:t>
            </a:r>
            <a:r>
              <a:rPr lang="en-US" baseline="-25000" dirty="0" err="1">
                <a:latin typeface="Arial" pitchFamily="34" charset="0"/>
                <a:cs typeface="Times New Roman" pitchFamily="18" charset="0"/>
              </a:rPr>
              <a:t>a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</a:t>
            </a:r>
            <a:r>
              <a:rPr lang="en-US" dirty="0">
                <a:latin typeface="Arial" pitchFamily="34" charset="0"/>
                <a:cs typeface="Arial" pitchFamily="34" charset="0"/>
              </a:rPr>
              <a:t> v</a:t>
            </a:r>
            <a:r>
              <a:rPr lang="en-US" baseline="-25000" dirty="0">
                <a:latin typeface="Arial" pitchFamily="34" charset="0"/>
                <a:cs typeface="Arial" pitchFamily="34" charset="0"/>
              </a:rPr>
              <a:t>a</a:t>
            </a:r>
            <a:r>
              <a:rPr lang="en-US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dirty="0">
                <a:latin typeface="Arial" pitchFamily="34" charset="0"/>
                <a:cs typeface="Arial" pitchFamily="34" charset="0"/>
              </a:rPr>
              <a:t>/(2g) + </a:t>
            </a:r>
            <a:r>
              <a:rPr lang="en-US" dirty="0" err="1">
                <a:latin typeface="Arial" pitchFamily="34" charset="0"/>
                <a:cs typeface="Arial" pitchFamily="34" charset="0"/>
              </a:rPr>
              <a:t>u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a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25000" dirty="0" err="1">
                <a:latin typeface="Arial" pitchFamily="34" charset="0"/>
                <a:cs typeface="Arial" pitchFamily="34" charset="0"/>
              </a:rPr>
              <a:t>w</a:t>
            </a:r>
            <a:r>
              <a:rPr lang="en-US" dirty="0">
                <a:latin typeface="Arial" pitchFamily="34" charset="0"/>
                <a:cs typeface="Arial" pitchFamily="34" charset="0"/>
              </a:rPr>
              <a:t>)</a:t>
            </a:r>
            <a:endParaRPr lang="en-US" dirty="0">
              <a:latin typeface="Symbol" pitchFamily="18" charset="2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 baseline="-250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Bernoulli’s Equation</a:t>
            </a:r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143000" y="1905000"/>
            <a:ext cx="6172200" cy="3262313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Can be written in terms of total head at a particular point: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h = z + v</a:t>
            </a:r>
            <a:r>
              <a:rPr lang="en-US" sz="3200" baseline="30000" dirty="0">
                <a:latin typeface="Arial" pitchFamily="34" charset="0"/>
                <a:cs typeface="Arial" pitchFamily="34" charset="0"/>
              </a:rPr>
              <a:t>2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/(2g) + u/</a:t>
            </a:r>
            <a:r>
              <a:rPr lang="en-US" sz="3200" dirty="0" err="1">
                <a:latin typeface="Symbol" charset="2"/>
                <a:cs typeface="Symbol" charset="2"/>
              </a:rPr>
              <a:t>g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w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pitchFamily="34" charset="0"/>
                <a:cs typeface="Arial" pitchFamily="34" charset="0"/>
              </a:rPr>
              <a:t>	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total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=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el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+ </a:t>
            </a:r>
            <a:r>
              <a:rPr lang="en-US" sz="3200" dirty="0" err="1">
                <a:latin typeface="Arial" pitchFamily="34" charset="0"/>
                <a:cs typeface="Arial" pitchFamily="34" charset="0"/>
              </a:rPr>
              <a:t>h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vel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 + h</a:t>
            </a:r>
            <a:r>
              <a:rPr lang="en-US" sz="3200" baseline="-25000" dirty="0">
                <a:latin typeface="Arial" pitchFamily="34" charset="0"/>
                <a:cs typeface="Arial" pitchFamily="34" charset="0"/>
              </a:rPr>
              <a:t>p</a:t>
            </a:r>
          </a:p>
          <a:p>
            <a:pPr>
              <a:spcBef>
                <a:spcPct val="50000"/>
              </a:spcBef>
            </a:pPr>
            <a:endParaRPr lang="en-US" sz="3200" dirty="0">
              <a:latin typeface="Arial" pitchFamily="34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Elevation Head (h</a:t>
            </a:r>
            <a:r>
              <a:rPr lang="en-US" baseline="-25000">
                <a:solidFill>
                  <a:schemeClr val="accent1">
                    <a:satMod val="150000"/>
                  </a:schemeClr>
                </a:solidFill>
              </a:rPr>
              <a:t>el</a:t>
            </a: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24579" name="Line 4"/>
          <p:cNvSpPr>
            <a:spLocks noChangeShapeType="1"/>
          </p:cNvSpPr>
          <p:nvPr/>
        </p:nvSpPr>
        <p:spPr bwMode="auto">
          <a:xfrm>
            <a:off x="5029200" y="5257800"/>
            <a:ext cx="31242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0" name="Oval 6"/>
          <p:cNvSpPr>
            <a:spLocks noChangeArrowheads="1"/>
          </p:cNvSpPr>
          <p:nvPr/>
        </p:nvSpPr>
        <p:spPr bwMode="auto">
          <a:xfrm>
            <a:off x="6096000" y="2286000"/>
            <a:ext cx="228600" cy="22860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1" name="Line 7"/>
          <p:cNvSpPr>
            <a:spLocks noChangeShapeType="1"/>
          </p:cNvSpPr>
          <p:nvPr/>
        </p:nvSpPr>
        <p:spPr bwMode="auto">
          <a:xfrm>
            <a:off x="6477000" y="2362200"/>
            <a:ext cx="533400" cy="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2" name="Line 10"/>
          <p:cNvSpPr>
            <a:spLocks noChangeShapeType="1"/>
          </p:cNvSpPr>
          <p:nvPr/>
        </p:nvSpPr>
        <p:spPr bwMode="auto">
          <a:xfrm>
            <a:off x="6705600" y="2362200"/>
            <a:ext cx="0" cy="2895600"/>
          </a:xfrm>
          <a:prstGeom prst="line">
            <a:avLst/>
          </a:prstGeom>
          <a:noFill/>
          <a:ln w="19050">
            <a:solidFill>
              <a:schemeClr val="tx1"/>
            </a:solidFill>
            <a:miter lim="800000"/>
            <a:headEnd type="triangle" w="lg" len="lg"/>
            <a:tailEnd type="triangle" w="lg" len="lg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24583" name="Text Box 11"/>
          <p:cNvSpPr txBox="1">
            <a:spLocks noChangeArrowheads="1"/>
          </p:cNvSpPr>
          <p:nvPr/>
        </p:nvSpPr>
        <p:spPr bwMode="auto">
          <a:xfrm>
            <a:off x="6858000" y="3429000"/>
            <a:ext cx="8382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/>
              <a:t>h</a:t>
            </a:r>
            <a:r>
              <a:rPr lang="en-US" baseline="-25000"/>
              <a:t>el</a:t>
            </a:r>
          </a:p>
        </p:txBody>
      </p:sp>
      <p:sp>
        <p:nvSpPr>
          <p:cNvPr id="24584" name="Text Box 12"/>
          <p:cNvSpPr txBox="1">
            <a:spLocks noChangeArrowheads="1"/>
          </p:cNvSpPr>
          <p:nvPr/>
        </p:nvSpPr>
        <p:spPr bwMode="auto">
          <a:xfrm>
            <a:off x="5334000" y="4876800"/>
            <a:ext cx="1066800" cy="457200"/>
          </a:xfrm>
          <a:prstGeom prst="rect">
            <a:avLst/>
          </a:prstGeom>
          <a:noFill/>
          <a:ln w="1905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/>
              <a:t>datum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438400" y="5943600"/>
            <a:ext cx="4125913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j-lt"/>
              </a:rPr>
              <a:t>Consistent datum must be used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066800" y="2514600"/>
            <a:ext cx="38100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= distance above some arbitrary datum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7772400" cy="1143000"/>
          </a:xfrm>
        </p:spPr>
        <p:txBody>
          <a:bodyPr>
            <a:normAutofit/>
          </a:bodyPr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Velocity Head (</a:t>
            </a:r>
            <a:r>
              <a:rPr lang="en-US" dirty="0" err="1">
                <a:solidFill>
                  <a:schemeClr val="accent1">
                    <a:satMod val="150000"/>
                  </a:schemeClr>
                </a:solidFill>
              </a:rPr>
              <a:t>h</a:t>
            </a:r>
            <a:r>
              <a:rPr lang="en-US" baseline="-25000" dirty="0" err="1">
                <a:solidFill>
                  <a:schemeClr val="accent1">
                    <a:satMod val="150000"/>
                  </a:schemeClr>
                </a:solidFill>
              </a:rPr>
              <a:t>vel</a:t>
            </a: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)</a:t>
            </a:r>
          </a:p>
        </p:txBody>
      </p:sp>
      <p:graphicFrame>
        <p:nvGraphicFramePr>
          <p:cNvPr id="19556" name="Group 100"/>
          <p:cNvGraphicFramePr>
            <a:graphicFrameLocks noGrp="1"/>
          </p:cNvGraphicFramePr>
          <p:nvPr>
            <p:ph sz="quarter" idx="2"/>
          </p:nvPr>
        </p:nvGraphicFramePr>
        <p:xfrm>
          <a:off x="3733800" y="2747963"/>
          <a:ext cx="4800600" cy="2590801"/>
        </p:xfrm>
        <a:graphic>
          <a:graphicData uri="http://schemas.openxmlformats.org/drawingml/2006/table">
            <a:tbl>
              <a:tblPr/>
              <a:tblGrid>
                <a:gridCol w="2276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2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 (ft/sec)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v</a:t>
                      </a:r>
                      <a:r>
                        <a:rPr kumimoji="0" lang="en-US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2</a:t>
                      </a: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/2g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1.6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-14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 X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-4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1.6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-10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9113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 X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-2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1.6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-6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7525"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 X 10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0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1.6 X 10</a:t>
                      </a:r>
                      <a:r>
                        <a:rPr kumimoji="0" lang="en-US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  <a:ea typeface="Times New Roman" pitchFamily="18" charset="0"/>
                          <a:cs typeface="Arial" pitchFamily="34" charset="0"/>
                        </a:rPr>
                        <a:t>-2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  <a:ea typeface="Times New Roman" pitchFamily="18" charset="0"/>
                        <a:cs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miter lim="800000"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562" name="Text Box 106"/>
          <p:cNvSpPr txBox="1">
            <a:spLocks noChangeArrowheads="1"/>
          </p:cNvSpPr>
          <p:nvPr/>
        </p:nvSpPr>
        <p:spPr bwMode="auto">
          <a:xfrm>
            <a:off x="3657600" y="5567363"/>
            <a:ext cx="4953000" cy="838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dirty="0">
                <a:latin typeface="+mn-lt"/>
              </a:rPr>
              <a:t>Therefore, we generally neglect velocity head</a:t>
            </a:r>
          </a:p>
        </p:txBody>
      </p:sp>
      <p:sp>
        <p:nvSpPr>
          <p:cNvPr id="27" name="Rectangle 26"/>
          <p:cNvSpPr/>
          <p:nvPr/>
        </p:nvSpPr>
        <p:spPr>
          <a:xfrm>
            <a:off x="3689350" y="2057400"/>
            <a:ext cx="4159250" cy="4619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</a:rPr>
              <a:t>Typical values for </a:t>
            </a:r>
            <a:r>
              <a:rPr lang="en-US" dirty="0" err="1">
                <a:latin typeface="+mn-lt"/>
              </a:rPr>
              <a:t>gw</a:t>
            </a:r>
            <a:r>
              <a:rPr lang="en-US" dirty="0">
                <a:latin typeface="+mn-lt"/>
              </a:rPr>
              <a:t> problems:</a:t>
            </a:r>
          </a:p>
        </p:txBody>
      </p:sp>
      <p:sp>
        <p:nvSpPr>
          <p:cNvPr id="25625" name="Rectangle 27"/>
          <p:cNvSpPr>
            <a:spLocks noChangeArrowheads="1"/>
          </p:cNvSpPr>
          <p:nvPr/>
        </p:nvSpPr>
        <p:spPr bwMode="auto">
          <a:xfrm>
            <a:off x="830263" y="3276600"/>
            <a:ext cx="1684337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= v</a:t>
            </a:r>
            <a:r>
              <a:rPr lang="en-US" sz="4000" baseline="30000" dirty="0"/>
              <a:t>2</a:t>
            </a:r>
            <a:r>
              <a:rPr lang="en-US" sz="4000" dirty="0"/>
              <a:t>/2g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Pressure Head (h</a:t>
            </a:r>
            <a:r>
              <a:rPr lang="en-US" baseline="-25000">
                <a:solidFill>
                  <a:schemeClr val="accent1">
                    <a:satMod val="150000"/>
                  </a:schemeClr>
                </a:solidFill>
              </a:rPr>
              <a:t>p</a:t>
            </a: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)</a:t>
            </a:r>
          </a:p>
        </p:txBody>
      </p:sp>
      <p:sp>
        <p:nvSpPr>
          <p:cNvPr id="26627" name="Rectangle 5"/>
          <p:cNvSpPr>
            <a:spLocks noChangeArrowheads="1"/>
          </p:cNvSpPr>
          <p:nvPr/>
        </p:nvSpPr>
        <p:spPr bwMode="auto">
          <a:xfrm>
            <a:off x="3352800" y="2667000"/>
            <a:ext cx="26670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5400" dirty="0">
                <a:latin typeface="Times" pitchFamily="18" charset="0"/>
                <a:cs typeface="Times New Roman" pitchFamily="18" charset="0"/>
              </a:rPr>
              <a:t>= u/</a:t>
            </a:r>
            <a:r>
              <a:rPr lang="en-US" sz="5400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5400" baseline="-25000" dirty="0" err="1">
                <a:latin typeface="Times" pitchFamily="18" charset="0"/>
                <a:cs typeface="Times New Roman" pitchFamily="18" charset="0"/>
              </a:rPr>
              <a:t>w</a:t>
            </a:r>
            <a:endParaRPr lang="en-US" sz="5400" baseline="-25000" dirty="0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Bernoulli’s Equation for GW</a:t>
            </a:r>
          </a:p>
        </p:txBody>
      </p:sp>
      <p:sp>
        <p:nvSpPr>
          <p:cNvPr id="27651" name="Text Box 5"/>
          <p:cNvSpPr txBox="1">
            <a:spLocks noChangeArrowheads="1"/>
          </p:cNvSpPr>
          <p:nvPr/>
        </p:nvSpPr>
        <p:spPr bwMode="auto">
          <a:xfrm>
            <a:off x="914400" y="1905000"/>
            <a:ext cx="7086600" cy="3505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Typically written as:</a:t>
            </a:r>
          </a:p>
          <a:p>
            <a:pPr>
              <a:spcBef>
                <a:spcPct val="50000"/>
              </a:spcBef>
            </a:pPr>
            <a:r>
              <a:rPr lang="en-US" sz="3200" dirty="0">
                <a:latin typeface="Arial" pitchFamily="34" charset="0"/>
                <a:cs typeface="Times New Roman" pitchFamily="18" charset="0"/>
              </a:rPr>
              <a:t>	</a:t>
            </a:r>
            <a:r>
              <a:rPr lang="en-US" sz="3200" dirty="0">
                <a:latin typeface="Arial" pitchFamily="34" charset="0"/>
                <a:cs typeface="Arial" pitchFamily="34" charset="0"/>
              </a:rPr>
              <a:t>h = z + u/</a:t>
            </a:r>
            <a:r>
              <a:rPr lang="en-US" sz="3200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sz="3200" baseline="-25000" dirty="0" err="1">
                <a:latin typeface="Arial" pitchFamily="34" charset="0"/>
                <a:cs typeface="Arial" pitchFamily="34" charset="0"/>
              </a:rPr>
              <a:t>w</a:t>
            </a:r>
            <a:endParaRPr lang="en-US" sz="3200" dirty="0">
              <a:latin typeface="Arial" pitchFamily="34" charset="0"/>
              <a:cs typeface="Arial" pitchFamily="34" charset="0"/>
            </a:endParaRPr>
          </a:p>
          <a:p>
            <a:pPr>
              <a:spcBef>
                <a:spcPct val="50000"/>
              </a:spcBef>
            </a:pPr>
            <a:r>
              <a:rPr lang="en-US" sz="3200" dirty="0">
                <a:latin typeface="+mj-lt"/>
                <a:cs typeface="Times New Roman" pitchFamily="18" charset="0"/>
              </a:rPr>
              <a:t>where h </a:t>
            </a:r>
            <a:r>
              <a:rPr lang="en-US" sz="3200" dirty="0">
                <a:latin typeface="+mj-lt"/>
                <a:cs typeface="Arial" pitchFamily="34" charset="0"/>
              </a:rPr>
              <a:t>= Level to which water would rise in a </a:t>
            </a:r>
            <a:r>
              <a:rPr lang="en-US" sz="3200" dirty="0" err="1">
                <a:latin typeface="+mj-lt"/>
                <a:cs typeface="Arial" pitchFamily="34" charset="0"/>
              </a:rPr>
              <a:t>piezometer</a:t>
            </a:r>
            <a:r>
              <a:rPr lang="en-US" sz="3200" dirty="0">
                <a:latin typeface="+mj-lt"/>
                <a:cs typeface="Arial" pitchFamily="34" charset="0"/>
              </a:rPr>
              <a:t> inserted at the point in question.  Measured relative to some arbitrary datum. 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Example</a:t>
            </a:r>
          </a:p>
        </p:txBody>
      </p:sp>
      <p:sp>
        <p:nvSpPr>
          <p:cNvPr id="6148" name="Rectangle 5"/>
          <p:cNvSpPr>
            <a:spLocks noChangeArrowheads="1"/>
          </p:cNvSpPr>
          <p:nvPr/>
        </p:nvSpPr>
        <p:spPr bwMode="auto">
          <a:xfrm>
            <a:off x="0" y="257175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149" name="Rectangle 9"/>
          <p:cNvSpPr>
            <a:spLocks noChangeArrowheads="1"/>
          </p:cNvSpPr>
          <p:nvPr/>
        </p:nvSpPr>
        <p:spPr bwMode="auto">
          <a:xfrm>
            <a:off x="5638800" y="5486400"/>
            <a:ext cx="281557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/>
            <a:r>
              <a:rPr lang="en-US">
                <a:latin typeface="+mj-lt"/>
              </a:rPr>
              <a:t>Since h</a:t>
            </a:r>
            <a:r>
              <a:rPr lang="en-US" baseline="-25000">
                <a:latin typeface="+mj-lt"/>
              </a:rPr>
              <a:t>b</a:t>
            </a:r>
            <a:r>
              <a:rPr lang="en-US">
                <a:latin typeface="+mj-lt"/>
              </a:rPr>
              <a:t> = h</a:t>
            </a:r>
            <a:r>
              <a:rPr lang="en-US" baseline="-25000">
                <a:latin typeface="+mj-lt"/>
              </a:rPr>
              <a:t>a</a:t>
            </a:r>
            <a:r>
              <a:rPr lang="en-US">
                <a:latin typeface="+mj-lt"/>
              </a:rPr>
              <a:t>, no flow</a:t>
            </a:r>
          </a:p>
        </p:txBody>
      </p:sp>
      <p:sp>
        <p:nvSpPr>
          <p:cNvPr id="6150" name="Rectangle 11"/>
          <p:cNvSpPr>
            <a:spLocks noChangeArrowheads="1"/>
          </p:cNvSpPr>
          <p:nvPr/>
        </p:nvSpPr>
        <p:spPr bwMode="auto">
          <a:xfrm>
            <a:off x="685800" y="5105400"/>
            <a:ext cx="4572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Flow only occurs when there is a change or difference in total head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4183099"/>
              </p:ext>
            </p:extLst>
          </p:nvPr>
        </p:nvGraphicFramePr>
        <p:xfrm>
          <a:off x="478055" y="1752600"/>
          <a:ext cx="7672307" cy="3019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Visio" r:id="rId3" imgW="5905376" imgH="2324100" progId="Visio.Drawing.15">
                  <p:embed/>
                </p:oleObj>
              </mc:Choice>
              <mc:Fallback>
                <p:oleObj name="Visio" r:id="rId3" imgW="5905376" imgH="2324100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78055" y="1752600"/>
                        <a:ext cx="7672307" cy="30194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Example 1 - Revisited</a:t>
            </a:r>
          </a:p>
        </p:txBody>
      </p:sp>
      <p:sp>
        <p:nvSpPr>
          <p:cNvPr id="8196" name="Text Box 7"/>
          <p:cNvSpPr txBox="1">
            <a:spLocks noChangeArrowheads="1"/>
          </p:cNvSpPr>
          <p:nvPr/>
        </p:nvSpPr>
        <p:spPr bwMode="auto">
          <a:xfrm>
            <a:off x="5228493" y="2514600"/>
            <a:ext cx="3352800" cy="304698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h</a:t>
            </a:r>
            <a:r>
              <a:rPr lang="en-US" baseline="-25000" dirty="0">
                <a:latin typeface="Arial" pitchFamily="34" charset="0"/>
              </a:rPr>
              <a:t>p(a)</a:t>
            </a:r>
            <a:r>
              <a:rPr lang="en-US" dirty="0">
                <a:latin typeface="Arial" pitchFamily="34" charset="0"/>
              </a:rPr>
              <a:t> = h</a:t>
            </a:r>
            <a:r>
              <a:rPr lang="en-US" baseline="-25000" dirty="0">
                <a:latin typeface="Arial" pitchFamily="34" charset="0"/>
              </a:rPr>
              <a:t>p(b)</a:t>
            </a:r>
          </a:p>
          <a:p>
            <a:pPr>
              <a:spcBef>
                <a:spcPct val="50000"/>
              </a:spcBef>
            </a:pPr>
            <a:r>
              <a:rPr lang="en-US" dirty="0" err="1">
                <a:latin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</a:rPr>
              <a:t>el</a:t>
            </a:r>
            <a:r>
              <a:rPr lang="en-US" baseline="-25000" dirty="0">
                <a:latin typeface="Arial" pitchFamily="34" charset="0"/>
              </a:rPr>
              <a:t>(a)</a:t>
            </a:r>
            <a:r>
              <a:rPr lang="en-US" dirty="0">
                <a:latin typeface="Arial" pitchFamily="34" charset="0"/>
              </a:rPr>
              <a:t> &gt; </a:t>
            </a:r>
            <a:r>
              <a:rPr lang="en-US" dirty="0" err="1">
                <a:latin typeface="Arial" pitchFamily="34" charset="0"/>
              </a:rPr>
              <a:t>h</a:t>
            </a:r>
            <a:r>
              <a:rPr lang="en-US" baseline="-25000" dirty="0" err="1">
                <a:latin typeface="Arial" pitchFamily="34" charset="0"/>
              </a:rPr>
              <a:t>el</a:t>
            </a:r>
            <a:r>
              <a:rPr lang="en-US" baseline="-25000" dirty="0">
                <a:latin typeface="Arial" pitchFamily="34" charset="0"/>
              </a:rPr>
              <a:t>(b)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h</a:t>
            </a:r>
            <a:r>
              <a:rPr lang="en-US" baseline="-25000" dirty="0">
                <a:latin typeface="Arial" pitchFamily="34" charset="0"/>
              </a:rPr>
              <a:t>(a)</a:t>
            </a:r>
            <a:r>
              <a:rPr lang="en-US" dirty="0">
                <a:latin typeface="Arial" pitchFamily="34" charset="0"/>
              </a:rPr>
              <a:t> &gt; h</a:t>
            </a:r>
            <a:r>
              <a:rPr lang="en-US" baseline="-25000" dirty="0">
                <a:latin typeface="Arial" pitchFamily="34" charset="0"/>
              </a:rPr>
              <a:t>(b)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Arial" pitchFamily="34" charset="0"/>
              </a:rPr>
              <a:t>Therefore water flows from a to b</a:t>
            </a:r>
          </a:p>
          <a:p>
            <a:pPr>
              <a:spcBef>
                <a:spcPct val="50000"/>
              </a:spcBef>
            </a:pPr>
            <a:r>
              <a:rPr lang="en-US" i="1" dirty="0">
                <a:latin typeface="Arial" pitchFamily="34" charset="0"/>
              </a:rPr>
              <a:t>(see class exercise)</a:t>
            </a: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D84D3232-BA07-4738-A693-F2C84C4311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4818217"/>
              </p:ext>
            </p:extLst>
          </p:nvPr>
        </p:nvGraphicFramePr>
        <p:xfrm>
          <a:off x="553915" y="1792905"/>
          <a:ext cx="4038600" cy="433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47" name="Visio" r:id="rId3" imgW="2655720" imgH="2848155" progId="Visio.Drawing.15">
                  <p:embed/>
                </p:oleObj>
              </mc:Choice>
              <mc:Fallback>
                <p:oleObj name="Visio" r:id="rId3" imgW="2655720" imgH="2848155" progId="Visio.Drawing.15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3915" y="1792905"/>
                        <a:ext cx="4038600" cy="4330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Example 2 - Revisited</a:t>
            </a:r>
          </a:p>
        </p:txBody>
      </p:sp>
      <p:sp>
        <p:nvSpPr>
          <p:cNvPr id="7172" name="Text Box 7"/>
          <p:cNvSpPr txBox="1">
            <a:spLocks noChangeArrowheads="1"/>
          </p:cNvSpPr>
          <p:nvPr/>
        </p:nvSpPr>
        <p:spPr bwMode="auto">
          <a:xfrm>
            <a:off x="1828800" y="5526088"/>
            <a:ext cx="5600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r>
              <a:rPr lang="en-US" dirty="0">
                <a:latin typeface="+mj-lt"/>
              </a:rPr>
              <a:t> Since h</a:t>
            </a:r>
            <a:r>
              <a:rPr lang="en-US" baseline="-25000" dirty="0">
                <a:latin typeface="+mj-lt"/>
              </a:rPr>
              <a:t>a</a:t>
            </a:r>
            <a:r>
              <a:rPr lang="en-US" dirty="0">
                <a:latin typeface="+mj-lt"/>
              </a:rPr>
              <a:t> &gt; </a:t>
            </a:r>
            <a:r>
              <a:rPr lang="en-US" dirty="0" err="1">
                <a:latin typeface="+mj-lt"/>
              </a:rPr>
              <a:t>h</a:t>
            </a:r>
            <a:r>
              <a:rPr lang="en-US" baseline="-25000" dirty="0" err="1">
                <a:latin typeface="+mj-lt"/>
              </a:rPr>
              <a:t>b</a:t>
            </a:r>
            <a:r>
              <a:rPr lang="en-US" dirty="0">
                <a:latin typeface="+mj-lt"/>
              </a:rPr>
              <a:t>, flow occurs from a to b</a:t>
            </a: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6789973"/>
              </p:ext>
            </p:extLst>
          </p:nvPr>
        </p:nvGraphicFramePr>
        <p:xfrm>
          <a:off x="1981200" y="2209800"/>
          <a:ext cx="4690006" cy="32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1" name="Visio" r:id="rId4" imgW="3110040" imgH="2160558" progId="Visio.Drawing.15">
                  <p:embed/>
                </p:oleObj>
              </mc:Choice>
              <mc:Fallback>
                <p:oleObj name="Visio" r:id="rId4" imgW="3110040" imgH="2160558" progId="Visio.Drawing.15">
                  <p:embed/>
                  <p:pic>
                    <p:nvPicPr>
                      <p:cNvPr id="2" name="Object 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981200" y="2209800"/>
                        <a:ext cx="4690006" cy="32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 dirty="0">
                <a:solidFill>
                  <a:schemeClr val="accent1">
                    <a:satMod val="150000"/>
                  </a:schemeClr>
                </a:solidFill>
              </a:rPr>
              <a:t>Pore Pressure</a:t>
            </a:r>
          </a:p>
        </p:txBody>
      </p:sp>
      <p:sp>
        <p:nvSpPr>
          <p:cNvPr id="1028" name="Rectangle 3"/>
          <p:cNvSpPr>
            <a:spLocks noGrp="1" noChangeArrowheads="1"/>
          </p:cNvSpPr>
          <p:nvPr>
            <p:ph idx="1"/>
          </p:nvPr>
        </p:nvSpPr>
        <p:spPr>
          <a:xfrm>
            <a:off x="4876800" y="1981200"/>
            <a:ext cx="4267200" cy="4343400"/>
          </a:xfrm>
        </p:spPr>
        <p:txBody>
          <a:bodyPr/>
          <a:lstStyle/>
          <a:p>
            <a:pPr marL="514350" indent="-514350">
              <a:buFont typeface="Arial" pitchFamily="34" charset="0"/>
              <a:buNone/>
            </a:pPr>
            <a:r>
              <a:rPr lang="en-US" dirty="0"/>
              <a:t>u = </a:t>
            </a:r>
            <a:r>
              <a:rPr lang="en-US" sz="2800" dirty="0"/>
              <a:t>pore water pressure</a:t>
            </a:r>
          </a:p>
          <a:p>
            <a:pPr marL="514350" indent="-514350">
              <a:buFont typeface="Arial" pitchFamily="34" charset="0"/>
              <a:buNone/>
            </a:pPr>
            <a:r>
              <a:rPr lang="en-US" dirty="0"/>
              <a:t>u = h</a:t>
            </a:r>
            <a:r>
              <a:rPr lang="en-US" baseline="-25000" dirty="0"/>
              <a:t>2</a:t>
            </a:r>
            <a:r>
              <a:rPr lang="en-US" dirty="0"/>
              <a:t>*</a:t>
            </a:r>
            <a:r>
              <a:rPr lang="en-US" dirty="0" err="1">
                <a:latin typeface="Symbol" pitchFamily="18" charset="2"/>
              </a:rPr>
              <a:t>g</a:t>
            </a:r>
            <a:r>
              <a:rPr lang="en-US" baseline="-25000" dirty="0" err="1"/>
              <a:t>w</a:t>
            </a:r>
            <a:endParaRPr lang="en-US" baseline="-25000" dirty="0"/>
          </a:p>
          <a:p>
            <a:pPr marL="514350" indent="-514350">
              <a:buFont typeface="Arial" pitchFamily="34" charset="0"/>
              <a:buNone/>
            </a:pPr>
            <a:r>
              <a:rPr lang="en-US" dirty="0" err="1">
                <a:latin typeface="Symbol" pitchFamily="18" charset="2"/>
              </a:rPr>
              <a:t>g</a:t>
            </a:r>
            <a:r>
              <a:rPr lang="en-US" baseline="-25000" dirty="0" err="1"/>
              <a:t>w</a:t>
            </a:r>
            <a:r>
              <a:rPr lang="en-US" dirty="0"/>
              <a:t> </a:t>
            </a:r>
            <a:r>
              <a:rPr lang="en-US"/>
              <a:t>= g*</a:t>
            </a:r>
            <a:r>
              <a:rPr lang="en-US">
                <a:latin typeface="Symbol" pitchFamily="18" charset="2"/>
              </a:rPr>
              <a:t>r </a:t>
            </a:r>
            <a:endParaRPr lang="en-US" dirty="0">
              <a:latin typeface="Symbol" pitchFamily="18" charset="2"/>
            </a:endParaRPr>
          </a:p>
          <a:p>
            <a:pPr lvl="1">
              <a:buFont typeface="Arial" pitchFamily="34" charset="0"/>
              <a:buNone/>
            </a:pPr>
            <a:r>
              <a:rPr lang="en-US" dirty="0"/>
              <a:t>g = gravity</a:t>
            </a:r>
          </a:p>
          <a:p>
            <a:pPr lvl="1">
              <a:buFont typeface="Arial" pitchFamily="34" charset="0"/>
              <a:buNone/>
            </a:pPr>
            <a:r>
              <a:rPr lang="en-US" dirty="0">
                <a:latin typeface="Symbol" pitchFamily="18" charset="2"/>
              </a:rPr>
              <a:t>r</a:t>
            </a:r>
            <a:r>
              <a:rPr lang="en-US" dirty="0"/>
              <a:t> = density of water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2795588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2677252"/>
              </p:ext>
            </p:extLst>
          </p:nvPr>
        </p:nvGraphicFramePr>
        <p:xfrm>
          <a:off x="665146" y="2209800"/>
          <a:ext cx="3905250" cy="288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Visio" r:id="rId3" imgW="3905312" imgH="2886143" progId="Visio.Drawing.15">
                  <p:embed/>
                </p:oleObj>
              </mc:Choice>
              <mc:Fallback>
                <p:oleObj name="Visio" r:id="rId3" imgW="3905312" imgH="2886143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65146" y="2209800"/>
                        <a:ext cx="3905250" cy="288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Heads, Pressures, &amp; Flow</a:t>
            </a:r>
          </a:p>
        </p:txBody>
      </p:sp>
      <p:sp>
        <p:nvSpPr>
          <p:cNvPr id="3076" name="Rectangle 5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14400" y="2057400"/>
            <a:ext cx="214033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n-lt"/>
              </a:rPr>
              <a:t>Example 1</a:t>
            </a:r>
          </a:p>
        </p:txBody>
      </p:sp>
      <p:sp>
        <p:nvSpPr>
          <p:cNvPr id="9" name="Rectangle 8"/>
          <p:cNvSpPr/>
          <p:nvPr/>
        </p:nvSpPr>
        <p:spPr>
          <a:xfrm>
            <a:off x="609600" y="3733800"/>
            <a:ext cx="25908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latin typeface="+mn-lt"/>
              </a:rPr>
              <a:t>Does flow occur from</a:t>
            </a:r>
            <a:br>
              <a:rPr lang="en-US" sz="3600" dirty="0">
                <a:latin typeface="+mn-lt"/>
              </a:rPr>
            </a:br>
            <a:r>
              <a:rPr lang="en-US" sz="3600" dirty="0">
                <a:latin typeface="+mn-lt"/>
              </a:rPr>
              <a:t> a to 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3908929"/>
              </p:ext>
            </p:extLst>
          </p:nvPr>
        </p:nvGraphicFramePr>
        <p:xfrm>
          <a:off x="3810000" y="2057400"/>
          <a:ext cx="4038600" cy="4330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Visio" r:id="rId4" imgW="2655720" imgH="2848155" progId="Visio.Drawing.15">
                  <p:embed/>
                </p:oleObj>
              </mc:Choice>
              <mc:Fallback>
                <p:oleObj name="Visio" r:id="rId4" imgW="2655720" imgH="2848155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810000" y="2057400"/>
                        <a:ext cx="4038600" cy="4330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Heads, Pressures, &amp; Flow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24003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101" name="Rectangle 7"/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914400" y="2057400"/>
            <a:ext cx="2108200" cy="6461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3600" dirty="0">
                <a:latin typeface="+mj-lt"/>
              </a:rPr>
              <a:t>Example 2</a:t>
            </a:r>
          </a:p>
        </p:txBody>
      </p:sp>
      <p:sp>
        <p:nvSpPr>
          <p:cNvPr id="11" name="Rectangle 10"/>
          <p:cNvSpPr/>
          <p:nvPr/>
        </p:nvSpPr>
        <p:spPr>
          <a:xfrm>
            <a:off x="609600" y="3733800"/>
            <a:ext cx="2590800" cy="1754188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3600" dirty="0">
                <a:latin typeface="+mj-lt"/>
              </a:rPr>
              <a:t>Does flow occur from</a:t>
            </a:r>
            <a:br>
              <a:rPr lang="en-US" sz="3600" dirty="0">
                <a:latin typeface="+mj-lt"/>
              </a:rPr>
            </a:br>
            <a:r>
              <a:rPr lang="en-US" sz="3600" dirty="0">
                <a:latin typeface="+mj-lt"/>
              </a:rPr>
              <a:t> a to b?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88708488"/>
              </p:ext>
            </p:extLst>
          </p:nvPr>
        </p:nvGraphicFramePr>
        <p:xfrm>
          <a:off x="3581400" y="2380456"/>
          <a:ext cx="4690006" cy="325834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Visio" r:id="rId4" imgW="3110040" imgH="2160558" progId="Visio.Drawing.15">
                  <p:embed/>
                </p:oleObj>
              </mc:Choice>
              <mc:Fallback>
                <p:oleObj name="Visio" r:id="rId4" imgW="3110040" imgH="2160558" progId="Visio.Drawing.15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81400" y="2380456"/>
                        <a:ext cx="4690006" cy="325834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Bernoulli's Equation </a:t>
            </a:r>
          </a:p>
        </p:txBody>
      </p:sp>
      <p:sp>
        <p:nvSpPr>
          <p:cNvPr id="5124" name="Rectangle 5"/>
          <p:cNvSpPr>
            <a:spLocks noChangeArrowheads="1"/>
          </p:cNvSpPr>
          <p:nvPr/>
        </p:nvSpPr>
        <p:spPr bwMode="auto">
          <a:xfrm>
            <a:off x="0" y="2771775"/>
            <a:ext cx="9144000" cy="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14400" y="2133600"/>
            <a:ext cx="2895600" cy="2554288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sz="3200" dirty="0">
                <a:latin typeface="+mn-lt"/>
              </a:rPr>
              <a:t>What work is done in moving a unit mass of fluid from pt. A to pt. B? </a:t>
            </a:r>
          </a:p>
        </p:txBody>
      </p:sp>
      <p:graphicFrame>
        <p:nvGraphicFramePr>
          <p:cNvPr id="5122" name="Object 6"/>
          <p:cNvGraphicFramePr>
            <a:graphicFrameLocks noChangeAspect="1"/>
          </p:cNvGraphicFramePr>
          <p:nvPr/>
        </p:nvGraphicFramePr>
        <p:xfrm>
          <a:off x="4419600" y="2057400"/>
          <a:ext cx="3557588" cy="342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Visio" r:id="rId3" imgW="2452670" imgH="2363888" progId="Visio.Drawing.11">
                  <p:embed/>
                </p:oleObj>
              </mc:Choice>
              <mc:Fallback>
                <p:oleObj name="Visio" r:id="rId3" imgW="2452670" imgH="2363888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19600" y="2057400"/>
                        <a:ext cx="3557588" cy="3429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 xmlns="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xmlns="" w="12700">
                            <a:solidFill>
                              <a:schemeClr val="tx1"/>
                            </a:solidFill>
                            <a:miter lim="800000"/>
                            <a:headEnd type="none" w="sm" len="sm"/>
                            <a:tailEnd type="none" w="sm" len="sm"/>
                          </a14:hiddenLine>
                        </a:ext>
                        <a:ext uri="{AF507438-7753-43e0-B8FC-AC1667EBCBE1}">
                          <a14:hiddenEffects xmlns:a14="http://schemas.microsoft.com/office/drawing/2010/main" xmlns="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Work, pt. 1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391400" cy="7620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Work done in lifting mass from A to B: </a:t>
            </a:r>
          </a:p>
        </p:txBody>
      </p:sp>
      <p:sp>
        <p:nvSpPr>
          <p:cNvPr id="18436" name="Text Box 4"/>
          <p:cNvSpPr txBox="1">
            <a:spLocks noChangeArrowheads="1"/>
          </p:cNvSpPr>
          <p:nvPr/>
        </p:nvSpPr>
        <p:spPr bwMode="auto">
          <a:xfrm>
            <a:off x="1485900" y="3200400"/>
            <a:ext cx="6172200" cy="212407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W</a:t>
            </a:r>
            <a:r>
              <a:rPr lang="en-US" baseline="-30000" dirty="0">
                <a:latin typeface="Times" pitchFamily="18" charset="0"/>
                <a:cs typeface="Times New Roman" pitchFamily="18" charset="0"/>
              </a:rPr>
              <a:t>1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(weight)(distance)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(mg)z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(1*g)z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gz</a:t>
            </a:r>
            <a:r>
              <a:rPr lang="en-US" dirty="0"/>
              <a:t>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Work, pt. 2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1066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Work done changing kinetic energy </a:t>
            </a:r>
          </a:p>
        </p:txBody>
      </p:sp>
      <p:sp>
        <p:nvSpPr>
          <p:cNvPr id="19460" name="Text Box 5"/>
          <p:cNvSpPr txBox="1">
            <a:spLocks noChangeArrowheads="1"/>
          </p:cNvSpPr>
          <p:nvPr/>
        </p:nvSpPr>
        <p:spPr bwMode="auto">
          <a:xfrm>
            <a:off x="1485900" y="3200400"/>
            <a:ext cx="6515100" cy="15700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W</a:t>
            </a:r>
            <a:r>
              <a:rPr lang="en-US" baseline="-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(1/2)mv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(1/2)mv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(1/2)1v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(1/2)1v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= (v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/>
              <a:t>)/2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Work, pt. 3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>
          <a:xfrm>
            <a:off x="762000" y="1981200"/>
            <a:ext cx="7772400" cy="1066800"/>
          </a:xfrm>
        </p:spPr>
        <p:txBody>
          <a:bodyPr/>
          <a:lstStyle/>
          <a:p>
            <a:pPr>
              <a:buFont typeface="Arial" pitchFamily="34" charset="0"/>
              <a:buNone/>
            </a:pPr>
            <a:r>
              <a:rPr lang="en-US"/>
              <a:t>Work done in compressing fluid isothermally </a:t>
            </a: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1447800" y="2971800"/>
            <a:ext cx="6172200" cy="32321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W</a:t>
            </a:r>
            <a:r>
              <a:rPr lang="en-US" baseline="-30000">
                <a:latin typeface="Times" pitchFamily="18" charset="0"/>
                <a:cs typeface="Times New Roman" pitchFamily="18" charset="0"/>
              </a:rPr>
              <a:t>3</a:t>
            </a:r>
            <a:r>
              <a:rPr lang="en-US">
                <a:latin typeface="Times" pitchFamily="18" charset="0"/>
                <a:cs typeface="Times New Roman" pitchFamily="18" charset="0"/>
              </a:rPr>
              <a:t> = </a:t>
            </a:r>
            <a:r>
              <a:rPr lang="en-US">
                <a:latin typeface="Symbol" pitchFamily="18" charset="2"/>
                <a:cs typeface="Times New Roman" pitchFamily="18" charset="0"/>
              </a:rPr>
              <a:t>D</a:t>
            </a:r>
            <a:r>
              <a:rPr lang="en-US">
                <a:latin typeface="Times" pitchFamily="18" charset="0"/>
                <a:cs typeface="Times New Roman" pitchFamily="18" charset="0"/>
              </a:rPr>
              <a:t>(PV) 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      = </a:t>
            </a:r>
            <a:r>
              <a:rPr lang="en-US">
                <a:latin typeface="Symbol" pitchFamily="18" charset="2"/>
                <a:cs typeface="Times New Roman" pitchFamily="18" charset="0"/>
              </a:rPr>
              <a:t>D</a:t>
            </a:r>
            <a:r>
              <a:rPr lang="en-US">
                <a:latin typeface="Times" pitchFamily="18" charset="0"/>
                <a:cs typeface="Times New Roman" pitchFamily="18" charset="0"/>
              </a:rPr>
              <a:t>P</a:t>
            </a:r>
            <a:r>
              <a:rPr lang="en-US"/>
              <a:t>(</a:t>
            </a:r>
            <a:r>
              <a:rPr lang="en-US">
                <a:latin typeface="Times" pitchFamily="18" charset="0"/>
                <a:cs typeface="Times New Roman" pitchFamily="18" charset="0"/>
              </a:rPr>
              <a:t>V) + </a:t>
            </a:r>
            <a:r>
              <a:rPr lang="en-US">
                <a:latin typeface="Symbol" pitchFamily="18" charset="2"/>
                <a:cs typeface="Times New Roman" pitchFamily="18" charset="0"/>
              </a:rPr>
              <a:t>D</a:t>
            </a:r>
            <a:r>
              <a:rPr lang="en-US">
                <a:latin typeface="Times" pitchFamily="18" charset="0"/>
                <a:cs typeface="Times New Roman" pitchFamily="18" charset="0"/>
              </a:rPr>
              <a:t>V</a:t>
            </a:r>
            <a:r>
              <a:rPr lang="en-US"/>
              <a:t>(</a:t>
            </a:r>
            <a:r>
              <a:rPr lang="en-US">
                <a:latin typeface="Times" pitchFamily="18" charset="0"/>
                <a:cs typeface="Times New Roman" pitchFamily="18" charset="0"/>
              </a:rPr>
              <a:t>P)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      = </a:t>
            </a:r>
            <a:r>
              <a:rPr lang="en-US">
                <a:latin typeface="Symbol" pitchFamily="18" charset="2"/>
                <a:cs typeface="Times New Roman" pitchFamily="18" charset="0"/>
              </a:rPr>
              <a:t>D</a:t>
            </a:r>
            <a:r>
              <a:rPr lang="en-US">
                <a:latin typeface="Times" pitchFamily="18" charset="0"/>
                <a:cs typeface="Times New Roman" pitchFamily="18" charset="0"/>
              </a:rPr>
              <a:t>P</a:t>
            </a:r>
            <a:r>
              <a:rPr lang="en-US"/>
              <a:t>(</a:t>
            </a:r>
            <a:r>
              <a:rPr lang="en-US">
                <a:latin typeface="Times" pitchFamily="18" charset="0"/>
                <a:cs typeface="Times New Roman" pitchFamily="18" charset="0"/>
              </a:rPr>
              <a:t>V) + </a:t>
            </a:r>
            <a:r>
              <a:rPr lang="en-US">
                <a:latin typeface="Symbol" pitchFamily="18" charset="2"/>
                <a:cs typeface="Times New Roman" pitchFamily="18" charset="0"/>
              </a:rPr>
              <a:t>0</a:t>
            </a:r>
            <a:r>
              <a:rPr lang="en-US"/>
              <a:t>(</a:t>
            </a:r>
            <a:r>
              <a:rPr lang="en-US">
                <a:latin typeface="Times" pitchFamily="18" charset="0"/>
                <a:cs typeface="Times New Roman" pitchFamily="18" charset="0"/>
              </a:rPr>
              <a:t>P)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      =  (u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b</a:t>
            </a:r>
            <a:r>
              <a:rPr lang="en-US">
                <a:latin typeface="Times" pitchFamily="18" charset="0"/>
                <a:cs typeface="Times New Roman" pitchFamily="18" charset="0"/>
              </a:rPr>
              <a:t> – u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a</a:t>
            </a:r>
            <a:r>
              <a:rPr lang="en-US">
                <a:latin typeface="Times" pitchFamily="18" charset="0"/>
                <a:cs typeface="Times New Roman" pitchFamily="18" charset="0"/>
              </a:rPr>
              <a:t>)(m/</a:t>
            </a:r>
            <a:r>
              <a:rPr lang="en-US">
                <a:latin typeface="Symbol" pitchFamily="18" charset="2"/>
                <a:cs typeface="Times New Roman" pitchFamily="18" charset="0"/>
              </a:rPr>
              <a:t>r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w</a:t>
            </a:r>
            <a:r>
              <a:rPr lang="en-US">
                <a:latin typeface="Times" pitchFamily="18" charset="0"/>
                <a:cs typeface="Times New Roman" pitchFamily="18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lang="en-US">
                <a:latin typeface="Times" pitchFamily="18" charset="0"/>
                <a:cs typeface="Times New Roman" pitchFamily="18" charset="0"/>
              </a:rPr>
              <a:t>      =  (u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b</a:t>
            </a:r>
            <a:r>
              <a:rPr lang="en-US">
                <a:latin typeface="Times" pitchFamily="18" charset="0"/>
                <a:cs typeface="Times New Roman" pitchFamily="18" charset="0"/>
              </a:rPr>
              <a:t> – u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a</a:t>
            </a:r>
            <a:r>
              <a:rPr lang="en-US">
                <a:latin typeface="Times" pitchFamily="18" charset="0"/>
                <a:cs typeface="Times New Roman" pitchFamily="18" charset="0"/>
              </a:rPr>
              <a:t>)/</a:t>
            </a:r>
            <a:r>
              <a:rPr lang="en-US">
                <a:latin typeface="Symbol" pitchFamily="18" charset="2"/>
                <a:cs typeface="Times New Roman" pitchFamily="18" charset="0"/>
              </a:rPr>
              <a:t>r</a:t>
            </a:r>
            <a:r>
              <a:rPr lang="en-US" baseline="-25000">
                <a:latin typeface="Times" pitchFamily="18" charset="0"/>
                <a:cs typeface="Times New Roman" pitchFamily="18" charset="0"/>
              </a:rPr>
              <a:t>w</a:t>
            </a:r>
            <a:endParaRPr lang="en-US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endParaRPr lang="en-US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fontAlgn="auto">
              <a:spcAft>
                <a:spcPts val="0"/>
              </a:spcAft>
              <a:defRPr/>
            </a:pPr>
            <a:r>
              <a:rPr lang="en-US">
                <a:solidFill>
                  <a:schemeClr val="accent1">
                    <a:satMod val="150000"/>
                  </a:schemeClr>
                </a:solidFill>
              </a:rPr>
              <a:t>Total Work</a:t>
            </a:r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19200" y="1828800"/>
            <a:ext cx="6172200" cy="212365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Total work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W</a:t>
            </a:r>
            <a:r>
              <a:rPr lang="en-US" baseline="-25000" dirty="0">
                <a:latin typeface="Arial" pitchFamily="34" charset="0"/>
                <a:cs typeface="Times New Roman" pitchFamily="18" charset="0"/>
              </a:rPr>
              <a:t>1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 W</a:t>
            </a:r>
            <a:r>
              <a:rPr lang="en-US" baseline="-25000" dirty="0">
                <a:latin typeface="Arial" pitchFamily="34" charset="0"/>
                <a:cs typeface="Times New Roman" pitchFamily="18" charset="0"/>
              </a:rPr>
              <a:t>2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 W</a:t>
            </a:r>
            <a:r>
              <a:rPr lang="en-US" baseline="-25000" dirty="0">
                <a:latin typeface="Arial" pitchFamily="34" charset="0"/>
                <a:cs typeface="Times New Roman" pitchFamily="18" charset="0"/>
              </a:rPr>
              <a:t>3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	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dirty="0" err="1">
                <a:latin typeface="Arial" pitchFamily="34" charset="0"/>
                <a:cs typeface="Times New Roman" pitchFamily="18" charset="0"/>
              </a:rPr>
              <a:t>gz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 +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(v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/>
              <a:t>)/2 +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– 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)/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r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w</a:t>
            </a:r>
            <a:endParaRPr lang="en-US" dirty="0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            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f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total potential</a:t>
            </a:r>
          </a:p>
        </p:txBody>
      </p:sp>
      <p:sp>
        <p:nvSpPr>
          <p:cNvPr id="21508" name="Text Box 5"/>
          <p:cNvSpPr txBox="1">
            <a:spLocks noChangeArrowheads="1"/>
          </p:cNvSpPr>
          <p:nvPr/>
        </p:nvSpPr>
        <p:spPr bwMode="auto">
          <a:xfrm>
            <a:off x="1295400" y="4157662"/>
            <a:ext cx="6172200" cy="1938338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dirty="0">
                <a:latin typeface="+mj-lt"/>
                <a:cs typeface="Times New Roman" pitchFamily="18" charset="0"/>
              </a:rPr>
              <a:t>Divide by g to get potential in terms of weight (not mass):</a:t>
            </a:r>
          </a:p>
          <a:p>
            <a:pPr>
              <a:spcBef>
                <a:spcPct val="50000"/>
              </a:spcBef>
            </a:pPr>
            <a:r>
              <a:rPr lang="en-US" dirty="0">
                <a:latin typeface="Times" pitchFamily="18" charset="0"/>
                <a:cs typeface="Times New Roman" pitchFamily="18" charset="0"/>
              </a:rPr>
              <a:t>	</a:t>
            </a:r>
            <a:r>
              <a:rPr lang="en-US" dirty="0">
                <a:latin typeface="Symbol" pitchFamily="18" charset="2"/>
                <a:cs typeface="Times New Roman" pitchFamily="18" charset="0"/>
              </a:rPr>
              <a:t>f/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g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z +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(v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b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- v</a:t>
            </a:r>
            <a:r>
              <a:rPr lang="en-US" baseline="-25000" dirty="0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30000" dirty="0">
                <a:latin typeface="Times" pitchFamily="18" charset="0"/>
                <a:cs typeface="Times New Roman" pitchFamily="18" charset="0"/>
              </a:rPr>
              <a:t>2</a:t>
            </a:r>
            <a:r>
              <a:rPr lang="en-US" dirty="0"/>
              <a:t>)/(2g) + 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(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b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– 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u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)/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g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w</a:t>
            </a:r>
            <a:endParaRPr lang="en-US" dirty="0">
              <a:latin typeface="Times" pitchFamily="18" charset="0"/>
              <a:cs typeface="Times New Roman" pitchFamily="18" charset="0"/>
            </a:endParaRPr>
          </a:p>
          <a:p>
            <a:pPr>
              <a:spcBef>
                <a:spcPct val="50000"/>
              </a:spcBef>
            </a:pPr>
            <a:r>
              <a:rPr lang="en-US" dirty="0">
                <a:latin typeface="Symbol" pitchFamily="18" charset="2"/>
                <a:cs typeface="Times New Roman" pitchFamily="18" charset="0"/>
              </a:rPr>
              <a:t>            f/</a:t>
            </a:r>
            <a:r>
              <a:rPr lang="en-US" dirty="0">
                <a:latin typeface="Arial" pitchFamily="34" charset="0"/>
                <a:cs typeface="Times New Roman" pitchFamily="18" charset="0"/>
              </a:rPr>
              <a:t>g</a:t>
            </a:r>
            <a:r>
              <a:rPr lang="en-US" dirty="0">
                <a:latin typeface="Times" pitchFamily="18" charset="0"/>
                <a:cs typeface="Times New Roman" pitchFamily="18" charset="0"/>
              </a:rPr>
              <a:t> = total head = </a:t>
            </a:r>
            <a:r>
              <a:rPr lang="en-US" dirty="0" err="1">
                <a:latin typeface="Symbol" pitchFamily="18" charset="2"/>
                <a:cs typeface="Times New Roman" pitchFamily="18" charset="0"/>
              </a:rPr>
              <a:t>D</a:t>
            </a:r>
            <a:r>
              <a:rPr lang="en-US" dirty="0" err="1">
                <a:latin typeface="Times" pitchFamily="18" charset="0"/>
                <a:cs typeface="Times New Roman" pitchFamily="18" charset="0"/>
              </a:rPr>
              <a:t>h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</a:rPr>
              <a:t>a</a:t>
            </a:r>
            <a:r>
              <a:rPr lang="en-US" baseline="-25000" dirty="0" err="1">
                <a:latin typeface="Times" pitchFamily="18" charset="0"/>
                <a:cs typeface="Times New Roman" pitchFamily="18" charset="0"/>
                <a:sym typeface="Wingdings" pitchFamily="2" charset="2"/>
              </a:rPr>
              <a:t>b</a:t>
            </a:r>
            <a:endParaRPr lang="en-US" baseline="-25000" dirty="0">
              <a:latin typeface="Times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ppt/theme/themeOverride2.xml><?xml version="1.0" encoding="utf-8"?>
<a:themeOverride xmlns:a="http://schemas.openxmlformats.org/drawingml/2006/main">
  <a:clrScheme name="Module">
    <a:dk1>
      <a:sysClr val="windowText" lastClr="000000"/>
    </a:dk1>
    <a:lt1>
      <a:sysClr val="window" lastClr="FFFFFF"/>
    </a:lt1>
    <a:dk2>
      <a:srgbClr val="5A6378"/>
    </a:dk2>
    <a:lt2>
      <a:srgbClr val="D4D4D6"/>
    </a:lt2>
    <a:accent1>
      <a:srgbClr val="F0AD00"/>
    </a:accent1>
    <a:accent2>
      <a:srgbClr val="60B5CC"/>
    </a:accent2>
    <a:accent3>
      <a:srgbClr val="E66C7D"/>
    </a:accent3>
    <a:accent4>
      <a:srgbClr val="6BB76D"/>
    </a:accent4>
    <a:accent5>
      <a:srgbClr val="E88651"/>
    </a:accent5>
    <a:accent6>
      <a:srgbClr val="C64847"/>
    </a:accent6>
    <a:hlink>
      <a:srgbClr val="168BBA"/>
    </a:hlink>
    <a:folHlink>
      <a:srgbClr val="6800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1576</TotalTime>
  <Words>635</Words>
  <Application>Microsoft Office PowerPoint</Application>
  <PresentationFormat>On-screen Show (4:3)</PresentationFormat>
  <Paragraphs>98</Paragraphs>
  <Slides>18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9" baseType="lpstr">
      <vt:lpstr>Arial</vt:lpstr>
      <vt:lpstr>Calibri</vt:lpstr>
      <vt:lpstr>Corbel</vt:lpstr>
      <vt:lpstr>Symbol</vt:lpstr>
      <vt:lpstr>Times</vt:lpstr>
      <vt:lpstr>Times New Roman</vt:lpstr>
      <vt:lpstr>Wingdings</vt:lpstr>
      <vt:lpstr>Wingdings 2</vt:lpstr>
      <vt:lpstr>Wingdings 3</vt:lpstr>
      <vt:lpstr>Module</vt:lpstr>
      <vt:lpstr>Visio</vt:lpstr>
      <vt:lpstr>Hydraulic Head Concepts</vt:lpstr>
      <vt:lpstr>Pore Pressure</vt:lpstr>
      <vt:lpstr>Heads, Pressures, &amp; Flow</vt:lpstr>
      <vt:lpstr>Heads, Pressures, &amp; Flow</vt:lpstr>
      <vt:lpstr>Bernoulli's Equation </vt:lpstr>
      <vt:lpstr>Work, pt. 1</vt:lpstr>
      <vt:lpstr>Work, pt. 2</vt:lpstr>
      <vt:lpstr>Work, pt. 3</vt:lpstr>
      <vt:lpstr>Total Work</vt:lpstr>
      <vt:lpstr>Bernoulli’s Equation</vt:lpstr>
      <vt:lpstr>Bernoulli’s Equation</vt:lpstr>
      <vt:lpstr>Elevation Head (hel)</vt:lpstr>
      <vt:lpstr>Velocity Head (hvel)</vt:lpstr>
      <vt:lpstr>Pressure Head (hp)</vt:lpstr>
      <vt:lpstr>Bernoulli’s Equation for GW</vt:lpstr>
      <vt:lpstr>Example</vt:lpstr>
      <vt:lpstr>Example 1 - Revisited</vt:lpstr>
      <vt:lpstr>Example 2 - Revisited</vt:lpstr>
    </vt:vector>
  </TitlesOfParts>
  <Company>Brigham Young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Norm Jones</dc:creator>
  <cp:lastModifiedBy>Jones</cp:lastModifiedBy>
  <cp:revision>62</cp:revision>
  <cp:lastPrinted>2015-09-02T22:49:45Z</cp:lastPrinted>
  <dcterms:created xsi:type="dcterms:W3CDTF">2003-01-06T19:19:00Z</dcterms:created>
  <dcterms:modified xsi:type="dcterms:W3CDTF">2022-08-30T15:05:35Z</dcterms:modified>
</cp:coreProperties>
</file>