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handoutMasterIdLst>
    <p:handoutMasterId r:id="rId14"/>
  </p:handoutMasterIdLst>
  <p:sldIdLst>
    <p:sldId id="256" r:id="rId2"/>
    <p:sldId id="257" r:id="rId3"/>
    <p:sldId id="276" r:id="rId4"/>
    <p:sldId id="277" r:id="rId5"/>
    <p:sldId id="265" r:id="rId6"/>
    <p:sldId id="267" r:id="rId7"/>
    <p:sldId id="268" r:id="rId8"/>
    <p:sldId id="269" r:id="rId9"/>
    <p:sldId id="270" r:id="rId10"/>
    <p:sldId id="271" r:id="rId11"/>
    <p:sldId id="281" r:id="rId12"/>
    <p:sldId id="273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00FF00"/>
    <a:srgbClr val="057F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6"/>
    <p:restoredTop sz="94694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938125-A28B-4332-8256-0B94E646F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8D0F-665D-43FA-BCA4-22D3C0C21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45A5B-9E17-40D6-8E63-85634347E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6D6D-3409-43D3-A3C5-47185EF4C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5CFE0-4B59-4606-8BE4-19CCBE42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30F06-9E7A-4880-8003-FEAF99D45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D9664-83E6-4967-B220-F36D706BF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4B7E-7D2C-4F88-A739-0098E133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5065-3F67-4583-8957-3E0C24F4B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4AFB-A7BA-43B3-A0CD-BDA53172C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AECE-EDCA-4AEF-BAF9-11D17141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ABB0-9AFE-44C5-8801-81585CFC8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9D9CA-EAB9-4DFB-8932-D4E051892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053DE20-7A55-4985-8612-02E136F19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0" r:id="rId2"/>
    <p:sldLayoutId id="2147483766" r:id="rId3"/>
    <p:sldLayoutId id="2147483761" r:id="rId4"/>
    <p:sldLayoutId id="2147483762" r:id="rId5"/>
    <p:sldLayoutId id="2147483763" r:id="rId6"/>
    <p:sldLayoutId id="2147483767" r:id="rId7"/>
    <p:sldLayoutId id="2147483768" r:id="rId8"/>
    <p:sldLayoutId id="2147483769" r:id="rId9"/>
    <p:sldLayoutId id="2147483764" r:id="rId10"/>
    <p:sldLayoutId id="2147483770" r:id="rId11"/>
    <p:sldLayoutId id="214748377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Hydraulic_conductivity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 - 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/>
              <a:t>CE </a:t>
            </a:r>
            <a:r>
              <a:rPr lang="en-US" dirty="0"/>
              <a:t>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Permeability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1905000"/>
            <a:ext cx="3657600" cy="23698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In the equation for Darcy's law:</a:t>
            </a:r>
          </a:p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q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kiA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k is a constant which depends on both the fluid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>
                <a:latin typeface="Arial" pitchFamily="34" charset="0"/>
                <a:cs typeface="Arial" pitchFamily="34" charset="0"/>
              </a:rPr>
              <a:t> the soil.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572000" y="2057400"/>
            <a:ext cx="426720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971550" algn="l"/>
                <a:tab pos="4572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where:</a:t>
            </a:r>
          </a:p>
          <a:p>
            <a:pPr eaLnBrk="1" hangingPunct="1">
              <a:tabLst>
                <a:tab pos="971550" algn="l"/>
                <a:tab pos="45720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971550" algn="l"/>
                <a:tab pos="4572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K = "constant of proportionality“ [L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tabLst>
                <a:tab pos="971550" algn="l"/>
                <a:tab pos="4572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or "intrinsic permeability"</a:t>
            </a:r>
          </a:p>
          <a:p>
            <a:pPr>
              <a:tabLst>
                <a:tab pos="971550" algn="l"/>
                <a:tab pos="4572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    or "permeability"</a:t>
            </a:r>
          </a:p>
          <a:p>
            <a:pPr>
              <a:tabLst>
                <a:tab pos="971550" algn="l"/>
                <a:tab pos="4572000" algn="l"/>
              </a:tabLst>
            </a:pP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971550" algn="l"/>
                <a:tab pos="4572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K is based on soil properties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only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71550" algn="l"/>
                <a:tab pos="4572000" algn="l"/>
              </a:tabLst>
            </a:pP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971550" algn="l"/>
                <a:tab pos="4572000" algn="l"/>
              </a:tabLst>
            </a:pPr>
            <a:r>
              <a:rPr lang="en-US" dirty="0" err="1">
                <a:latin typeface="Symbol" pitchFamily="18" charset="2"/>
                <a:cs typeface="Arial" pitchFamily="34" charset="0"/>
              </a:rPr>
              <a:t>g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latin typeface="Arial" pitchFamily="34" charset="0"/>
                <a:cs typeface="Arial" pitchFamily="34" charset="0"/>
              </a:rPr>
              <a:t> = unit weight of fluid [F/L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tabLst>
                <a:tab pos="971550" algn="l"/>
                <a:tab pos="45720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71550" algn="l"/>
                <a:tab pos="4572000" algn="l"/>
              </a:tabLst>
            </a:pPr>
            <a:r>
              <a:rPr lang="en-US" dirty="0">
                <a:latin typeface="Symbol" pitchFamily="18" charset="2"/>
                <a:cs typeface="Arial" pitchFamily="34" charset="0"/>
              </a:rPr>
              <a:t>m</a:t>
            </a:r>
            <a:r>
              <a:rPr lang="en-US" dirty="0">
                <a:latin typeface="Arial" pitchFamily="34" charset="0"/>
                <a:cs typeface="Arial" pitchFamily="34" charset="0"/>
              </a:rPr>
              <a:t> = viscosity of fluid [ML/T]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5337420"/>
                <a:ext cx="2189382" cy="851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37420"/>
                <a:ext cx="2189382" cy="851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2D7DB6-3EAC-A207-B567-BE7967A90D94}"/>
              </a:ext>
            </a:extLst>
          </p:cNvPr>
          <p:cNvSpPr txBox="1"/>
          <p:nvPr/>
        </p:nvSpPr>
        <p:spPr>
          <a:xfrm>
            <a:off x="480848" y="4576474"/>
            <a:ext cx="3024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Darcy's law can be rewritten 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Permeability, cont.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09600" y="1742280"/>
            <a:ext cx="2508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800" dirty="0">
                <a:latin typeface="Times" charset="0"/>
                <a:cs typeface="Times New Roman" pitchFamily="18" charset="0"/>
              </a:rPr>
              <a:t>Can also be written as: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33400" y="3407162"/>
            <a:ext cx="42672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1800" dirty="0">
                <a:latin typeface="Times" charset="0"/>
                <a:cs typeface="Times New Roman" pitchFamily="18" charset="0"/>
              </a:rPr>
              <a:t>This form is used in the petroleum industry.</a:t>
            </a:r>
          </a:p>
          <a:p>
            <a:pPr eaLnBrk="1" hangingPunct="1"/>
            <a:endParaRPr lang="en-US" sz="1800" dirty="0"/>
          </a:p>
          <a:p>
            <a:r>
              <a:rPr lang="en-US" sz="1800" dirty="0">
                <a:latin typeface="Times" charset="0"/>
                <a:cs typeface="Times New Roman" pitchFamily="18" charset="0"/>
              </a:rPr>
              <a:t>K is often expressed in units of </a:t>
            </a:r>
            <a:r>
              <a:rPr lang="en-US" sz="1800" b="1" dirty="0" err="1">
                <a:latin typeface="Times" charset="0"/>
                <a:cs typeface="Times New Roman" pitchFamily="18" charset="0"/>
              </a:rPr>
              <a:t>Darcies</a:t>
            </a:r>
            <a:endParaRPr lang="en-US" sz="1800" b="1" dirty="0">
              <a:latin typeface="Times" charset="0"/>
              <a:cs typeface="Times New Roman" pitchFamily="18" charset="0"/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1 Darcy = the permeability for a flow of 1 cm</a:t>
            </a:r>
            <a:r>
              <a:rPr lang="en-US" sz="1800" baseline="300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3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/sec/cm</a:t>
            </a:r>
            <a:r>
              <a:rPr lang="en-US" sz="1800" baseline="300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2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for a viscosity of 1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centipoise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and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r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(dh/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)] = 1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atm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/cm.</a:t>
            </a:r>
          </a:p>
          <a:p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>
                <a:latin typeface="Times" charset="0"/>
                <a:cs typeface="Times New Roman" pitchFamily="18" charset="0"/>
              </a:rPr>
              <a:t>1 poise = 1 dyne-sec/cm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2</a:t>
            </a:r>
            <a:r>
              <a:rPr lang="en-US" sz="1800" dirty="0">
                <a:latin typeface="Times" charset="0"/>
                <a:cs typeface="Times New Roman" pitchFamily="18" charset="0"/>
              </a:rPr>
              <a:t> = 1 g/cm-s</a:t>
            </a:r>
            <a:endParaRPr lang="en-US" sz="1800" dirty="0"/>
          </a:p>
          <a:p>
            <a:r>
              <a:rPr lang="en-US" sz="1800" dirty="0">
                <a:latin typeface="Times" charset="0"/>
                <a:cs typeface="Times New Roman" pitchFamily="18" charset="0"/>
              </a:rPr>
              <a:t>1 Darcy = 0.987X10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-8</a:t>
            </a:r>
            <a:r>
              <a:rPr lang="en-US" sz="1800" dirty="0">
                <a:latin typeface="Times" charset="0"/>
                <a:cs typeface="Times New Roman" pitchFamily="18" charset="0"/>
              </a:rPr>
              <a:t> cm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2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029200" y="1812925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1800" dirty="0">
                <a:latin typeface="Times" charset="0"/>
                <a:cs typeface="Times New Roman" pitchFamily="18" charset="0"/>
              </a:rPr>
              <a:t>For water at 20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o</a:t>
            </a:r>
            <a:r>
              <a:rPr lang="en-US" sz="1800" dirty="0">
                <a:latin typeface="Times" charset="0"/>
                <a:cs typeface="Times New Roman" pitchFamily="18" charset="0"/>
              </a:rPr>
              <a:t> C: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5181600" y="3368675"/>
            <a:ext cx="373380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1800" dirty="0">
                <a:latin typeface="Symbol" pitchFamily="18" charset="2"/>
                <a:cs typeface="Times New Roman" pitchFamily="18" charset="0"/>
              </a:rPr>
              <a:t>m</a:t>
            </a:r>
            <a:r>
              <a:rPr lang="en-US" sz="1800" baseline="-30000" dirty="0">
                <a:latin typeface="Times" charset="0"/>
                <a:cs typeface="Times New Roman" pitchFamily="18" charset="0"/>
              </a:rPr>
              <a:t>w</a:t>
            </a:r>
            <a:r>
              <a:rPr lang="en-US" sz="1800" dirty="0">
                <a:latin typeface="Times" charset="0"/>
                <a:cs typeface="Times New Roman" pitchFamily="18" charset="0"/>
              </a:rPr>
              <a:t> = 0.0100 poise</a:t>
            </a:r>
            <a:endParaRPr lang="en-US" sz="1800" dirty="0"/>
          </a:p>
          <a:p>
            <a:r>
              <a:rPr lang="en-US" sz="18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1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1800" dirty="0">
                <a:latin typeface="Times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r</a:t>
            </a:r>
            <a:r>
              <a:rPr lang="en-US" sz="1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1800" dirty="0" err="1">
                <a:latin typeface="Times" charset="0"/>
                <a:cs typeface="Times New Roman" pitchFamily="18" charset="0"/>
              </a:rPr>
              <a:t>g</a:t>
            </a:r>
            <a:endParaRPr lang="en-US" sz="1800" dirty="0"/>
          </a:p>
          <a:p>
            <a:r>
              <a:rPr lang="en-US" sz="1800" dirty="0" err="1">
                <a:latin typeface="Symbol" pitchFamily="18" charset="2"/>
                <a:cs typeface="Times New Roman" pitchFamily="18" charset="0"/>
              </a:rPr>
              <a:t>r</a:t>
            </a:r>
            <a:r>
              <a:rPr lang="en-US" sz="1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1800" dirty="0">
                <a:latin typeface="Times" charset="0"/>
                <a:cs typeface="Times New Roman" pitchFamily="18" charset="0"/>
              </a:rPr>
              <a:t> = 1 g/cm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3</a:t>
            </a:r>
            <a:endParaRPr lang="en-US" sz="1800" dirty="0"/>
          </a:p>
          <a:p>
            <a:r>
              <a:rPr lang="en-US" sz="1800" dirty="0">
                <a:latin typeface="Times" charset="0"/>
                <a:cs typeface="Times New Roman" pitchFamily="18" charset="0"/>
              </a:rPr>
              <a:t>g = 980.7 cm/sec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2</a:t>
            </a:r>
            <a:endParaRPr lang="en-US" sz="1800" dirty="0"/>
          </a:p>
          <a:p>
            <a:endParaRPr lang="en-US" sz="1800" dirty="0">
              <a:latin typeface="Times" charset="0"/>
              <a:cs typeface="Times New Roman" pitchFamily="18" charset="0"/>
            </a:endParaRPr>
          </a:p>
          <a:p>
            <a:r>
              <a:rPr lang="en-US" sz="1800" dirty="0">
                <a:latin typeface="Times" charset="0"/>
                <a:cs typeface="Times New Roman" pitchFamily="18" charset="0"/>
              </a:rPr>
              <a:t>for k = 1 cm/s: K = 1.02X10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-5</a:t>
            </a:r>
            <a:r>
              <a:rPr lang="en-US" sz="1800" dirty="0">
                <a:latin typeface="Times" charset="0"/>
                <a:cs typeface="Times New Roman" pitchFamily="18" charset="0"/>
              </a:rPr>
              <a:t> cm</a:t>
            </a:r>
            <a:r>
              <a:rPr lang="en-US" sz="1800" baseline="30000" dirty="0">
                <a:latin typeface="Times" charset="0"/>
                <a:cs typeface="Times New Roman" pitchFamily="18" charset="0"/>
              </a:rPr>
              <a:t>2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334000" y="5410200"/>
            <a:ext cx="2895600" cy="5847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/>
            <a:r>
              <a:rPr lang="en-US" sz="1600" dirty="0">
                <a:latin typeface="Times" charset="0"/>
                <a:cs typeface="Times New Roman" pitchFamily="18" charset="0"/>
              </a:rPr>
              <a:t>We will use k (hydraulic conductivity) in this class.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9736" y="2250258"/>
                <a:ext cx="2544286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ρg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36" y="2250258"/>
                <a:ext cx="2544286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0" y="2378569"/>
                <a:ext cx="1229824" cy="728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378569"/>
                <a:ext cx="1229824" cy="728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63" grpId="0"/>
      <p:bldP spid="49167" grpId="0"/>
      <p:bldP spid="49169" grpId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Values of K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7912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Times" charset="0"/>
                <a:cs typeface="Times New Roman" pitchFamily="18" charset="0"/>
                <a:hlinkClick r:id="rId2"/>
              </a:rPr>
              <a:t>http://en.wikipedia.org/wiki/Hydraulic_conductivity</a:t>
            </a:r>
            <a:endParaRPr lang="en-US" dirty="0">
              <a:latin typeface="Times" charset="0"/>
              <a:cs typeface="Times New Roman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656059" cy="35433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Experiments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11944" y="1636693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Henry Darcy did some lab tests on flow through sand in order to design filters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210440"/>
              </p:ext>
            </p:extLst>
          </p:nvPr>
        </p:nvGraphicFramePr>
        <p:xfrm>
          <a:off x="1690688" y="2743200"/>
          <a:ext cx="54721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729921" imgH="2233774" progId="Visio.Drawing.11">
                  <p:embed/>
                </p:oleObj>
              </mc:Choice>
              <mc:Fallback>
                <p:oleObj name="Visio" r:id="rId3" imgW="3729921" imgH="223377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743200"/>
                        <a:ext cx="54721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D1549F-E62D-3C07-A798-775D3E0A0743}"/>
              </a:ext>
            </a:extLst>
          </p:cNvPr>
          <p:cNvSpPr txBox="1"/>
          <p:nvPr/>
        </p:nvSpPr>
        <p:spPr>
          <a:xfrm>
            <a:off x="762000" y="63246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*Published in “The Public Fountains of the City of Dijon” - 1856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391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Darcy experimented with different soils and with different values of L, h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, and h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.  The results showed that: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876300" y="3581400"/>
            <a:ext cx="1028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where:</a:t>
            </a:r>
          </a:p>
        </p:txBody>
      </p:sp>
      <p:sp>
        <p:nvSpPr>
          <p:cNvPr id="2056" name="Rectangle 40"/>
          <p:cNvSpPr>
            <a:spLocks noChangeArrowheads="1"/>
          </p:cNvSpPr>
          <p:nvPr/>
        </p:nvSpPr>
        <p:spPr bwMode="auto">
          <a:xfrm>
            <a:off x="1524000" y="4219575"/>
            <a:ext cx="594360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Times New Roman" pitchFamily="18" charset="0"/>
              </a:rPr>
              <a:t>q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Vol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flow rate [L</a:t>
            </a:r>
            <a:r>
              <a:rPr lang="en-US" baseline="30000" dirty="0">
                <a:latin typeface="Arial" pitchFamily="34" charset="0"/>
                <a:cs typeface="Times New Roman" pitchFamily="18" charset="0"/>
              </a:rPr>
              <a:t>3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/T]</a:t>
            </a:r>
          </a:p>
          <a:p>
            <a:pPr eaLnBrk="1" hangingPunct="1"/>
            <a:r>
              <a:rPr lang="en-US" dirty="0">
                <a:latin typeface="Arial" pitchFamily="34" charset="0"/>
                <a:cs typeface="Times New Roman" pitchFamily="18" charset="0"/>
              </a:rPr>
              <a:t>k = coefficient of permeability 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        or hydraulic conductivity [L/T]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A = gross cross-sectional area of flow [L</a:t>
            </a:r>
            <a:r>
              <a:rPr lang="en-US" baseline="30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]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h = total head [L]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L = length of flow path [L]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10750" y="2669443"/>
                <a:ext cx="2813649" cy="9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kA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50" y="2669443"/>
                <a:ext cx="2813649" cy="907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Alternate Formulation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71628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Darcy's law is often written as: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q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kiA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3429000" y="4981545"/>
            <a:ext cx="46482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flow path length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3635" y="3856893"/>
                <a:ext cx="2104166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35" y="3856893"/>
                <a:ext cx="2104166" cy="674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83635" y="4752128"/>
                <a:ext cx="1173013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35" y="4752128"/>
                <a:ext cx="1173013" cy="676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83635" y="5715000"/>
                <a:ext cx="1581267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ds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35" y="5715000"/>
                <a:ext cx="1581267" cy="676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379CFE6-1378-4FCF-B399-82DE55AB7091}"/>
              </a:ext>
            </a:extLst>
          </p:cNvPr>
          <p:cNvSpPr txBox="1"/>
          <p:nvPr/>
        </p:nvSpPr>
        <p:spPr>
          <a:xfrm>
            <a:off x="1828800" y="3276600"/>
            <a:ext cx="3397965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hydraulic gradient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8644A-F36F-4E52-BA7A-F68028F2678C}"/>
              </a:ext>
            </a:extLst>
          </p:cNvPr>
          <p:cNvSpPr txBox="1"/>
          <p:nvPr/>
        </p:nvSpPr>
        <p:spPr>
          <a:xfrm>
            <a:off x="990600" y="2812601"/>
            <a:ext cx="4611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where: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2" grpId="0"/>
      <p:bldP spid="3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Darcian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vs. Seepage Velocity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09600" y="1752600"/>
            <a:ext cx="4479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Darcy's law can be rewritten as: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219200" y="2645196"/>
            <a:ext cx="115608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q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kiA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5410200" y="2642964"/>
            <a:ext cx="112601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v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3615361"/>
            <a:ext cx="6246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"discharge velocity" or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Darcian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velocity"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949EF-CE7C-BB06-B5EA-76DE6F0CFEE4}"/>
              </a:ext>
            </a:extLst>
          </p:cNvPr>
          <p:cNvGrpSpPr/>
          <p:nvPr/>
        </p:nvGrpSpPr>
        <p:grpSpPr>
          <a:xfrm>
            <a:off x="1613286" y="4411322"/>
            <a:ext cx="3810000" cy="609600"/>
            <a:chOff x="1613286" y="4411322"/>
            <a:chExt cx="3810000" cy="6096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75286" y="4411322"/>
              <a:ext cx="2286000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13286" y="4411322"/>
              <a:ext cx="381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613286" y="5020922"/>
              <a:ext cx="381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3FE3C-956A-1DD1-AE28-66EF1CB4E3F1}"/>
              </a:ext>
            </a:extLst>
          </p:cNvPr>
          <p:cNvGrpSpPr/>
          <p:nvPr/>
        </p:nvGrpSpPr>
        <p:grpSpPr>
          <a:xfrm>
            <a:off x="3137286" y="4563722"/>
            <a:ext cx="1524000" cy="457200"/>
            <a:chOff x="3137286" y="4563722"/>
            <a:chExt cx="1524000" cy="457200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137286" y="4563722"/>
              <a:ext cx="685800" cy="3048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99286" y="4563722"/>
              <a:ext cx="7620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pitchFamily="34" charset="0"/>
                </a:rPr>
                <a:t>V</a:t>
              </a:r>
              <a:r>
                <a:rPr lang="en-US" sz="2400" baseline="-25000">
                  <a:latin typeface="Arial" pitchFamily="34" charset="0"/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4922F-A616-562E-62A9-52C89CABBC0C}"/>
              </a:ext>
            </a:extLst>
          </p:cNvPr>
          <p:cNvGrpSpPr/>
          <p:nvPr/>
        </p:nvGrpSpPr>
        <p:grpSpPr>
          <a:xfrm>
            <a:off x="1384686" y="4563722"/>
            <a:ext cx="5029200" cy="533400"/>
            <a:chOff x="1384686" y="4563722"/>
            <a:chExt cx="5029200" cy="533400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384686" y="4563722"/>
              <a:ext cx="685800" cy="3048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889886" y="4563722"/>
              <a:ext cx="685800" cy="3048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651886" y="4639922"/>
              <a:ext cx="7620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Arial" pitchFamily="34" charset="0"/>
                </a:rPr>
                <a:t>V</a:t>
              </a:r>
              <a:r>
                <a:rPr lang="en-US" sz="2400" baseline="-25000" dirty="0" err="1">
                  <a:latin typeface="Arial" pitchFamily="34" charset="0"/>
                </a:rPr>
                <a:t>d</a:t>
              </a:r>
              <a:endParaRPr lang="en-US" sz="2400" baseline="-25000" dirty="0">
                <a:latin typeface="Arial" pitchFamily="34" charset="0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38200" y="5331768"/>
            <a:ext cx="33890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"seepage velocity"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40720" y="2492796"/>
                <a:ext cx="135508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ki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720" y="2492796"/>
                <a:ext cx="1355080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1" grpId="0"/>
      <p:bldP spid="9" grpId="0"/>
      <p:bldP spid="1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Seepage Velocity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4039" y="2011363"/>
            <a:ext cx="744696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</a:rPr>
              <a:t>Seepage velocity can be related to discharge velocity as follows: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023938" y="4514671"/>
            <a:ext cx="356443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Volume of soil voids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 = Total volume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 = porosity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5400" y="3177037"/>
                <a:ext cx="3887154" cy="794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  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  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flow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  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area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77037"/>
                <a:ext cx="3887154" cy="794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Seepage Velocity, cont.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01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326"/>
              </p:ext>
            </p:extLst>
          </p:nvPr>
        </p:nvGraphicFramePr>
        <p:xfrm>
          <a:off x="5638800" y="4419600"/>
          <a:ext cx="1463675" cy="182880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/v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2777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682758"/>
                  </a:ext>
                </a:extLst>
              </a:tr>
            </a:tbl>
          </a:graphicData>
        </a:graphic>
      </p:graphicFrame>
      <p:sp>
        <p:nvSpPr>
          <p:cNvPr id="34023" name="Rectangle 231"/>
          <p:cNvSpPr>
            <a:spLocks noChangeArrowheads="1"/>
          </p:cNvSpPr>
          <p:nvPr/>
        </p:nvSpPr>
        <p:spPr bwMode="auto">
          <a:xfrm>
            <a:off x="1384300" y="2174875"/>
            <a:ext cx="2273300" cy="1476375"/>
          </a:xfrm>
          <a:prstGeom prst="rect">
            <a:avLst/>
          </a:prstGeom>
          <a:solidFill>
            <a:srgbClr val="00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4" name="Freeform 232"/>
          <p:cNvSpPr>
            <a:spLocks/>
          </p:cNvSpPr>
          <p:nvPr/>
        </p:nvSpPr>
        <p:spPr bwMode="auto">
          <a:xfrm>
            <a:off x="1652588" y="2314575"/>
            <a:ext cx="746125" cy="611188"/>
          </a:xfrm>
          <a:custGeom>
            <a:avLst/>
            <a:gdLst/>
            <a:ahLst/>
            <a:cxnLst>
              <a:cxn ang="0">
                <a:pos x="126" y="56"/>
              </a:cxn>
              <a:cxn ang="0">
                <a:pos x="48" y="104"/>
              </a:cxn>
              <a:cxn ang="0">
                <a:pos x="0" y="160"/>
              </a:cxn>
              <a:cxn ang="0">
                <a:pos x="23" y="233"/>
              </a:cxn>
              <a:cxn ang="0">
                <a:pos x="48" y="296"/>
              </a:cxn>
              <a:cxn ang="0">
                <a:pos x="48" y="352"/>
              </a:cxn>
              <a:cxn ang="0">
                <a:pos x="144" y="385"/>
              </a:cxn>
              <a:cxn ang="0">
                <a:pos x="230" y="321"/>
              </a:cxn>
              <a:cxn ang="0">
                <a:pos x="303" y="264"/>
              </a:cxn>
              <a:cxn ang="0">
                <a:pos x="415" y="289"/>
              </a:cxn>
              <a:cxn ang="0">
                <a:pos x="470" y="241"/>
              </a:cxn>
              <a:cxn ang="0">
                <a:pos x="470" y="160"/>
              </a:cxn>
              <a:cxn ang="0">
                <a:pos x="374" y="81"/>
              </a:cxn>
              <a:cxn ang="0">
                <a:pos x="336" y="0"/>
              </a:cxn>
              <a:cxn ang="0">
                <a:pos x="223" y="0"/>
              </a:cxn>
              <a:cxn ang="0">
                <a:pos x="126" y="56"/>
              </a:cxn>
            </a:cxnLst>
            <a:rect l="0" t="0" r="r" b="b"/>
            <a:pathLst>
              <a:path w="470" h="385">
                <a:moveTo>
                  <a:pt x="126" y="56"/>
                </a:moveTo>
                <a:lnTo>
                  <a:pt x="48" y="104"/>
                </a:lnTo>
                <a:lnTo>
                  <a:pt x="0" y="160"/>
                </a:lnTo>
                <a:lnTo>
                  <a:pt x="23" y="233"/>
                </a:lnTo>
                <a:lnTo>
                  <a:pt x="48" y="296"/>
                </a:lnTo>
                <a:lnTo>
                  <a:pt x="48" y="352"/>
                </a:lnTo>
                <a:lnTo>
                  <a:pt x="144" y="385"/>
                </a:lnTo>
                <a:lnTo>
                  <a:pt x="230" y="321"/>
                </a:lnTo>
                <a:lnTo>
                  <a:pt x="303" y="264"/>
                </a:lnTo>
                <a:lnTo>
                  <a:pt x="415" y="289"/>
                </a:lnTo>
                <a:lnTo>
                  <a:pt x="470" y="241"/>
                </a:lnTo>
                <a:lnTo>
                  <a:pt x="470" y="160"/>
                </a:lnTo>
                <a:lnTo>
                  <a:pt x="374" y="81"/>
                </a:lnTo>
                <a:lnTo>
                  <a:pt x="336" y="0"/>
                </a:lnTo>
                <a:lnTo>
                  <a:pt x="223" y="0"/>
                </a:lnTo>
                <a:lnTo>
                  <a:pt x="126" y="56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5" name="Freeform 233"/>
          <p:cNvSpPr>
            <a:spLocks/>
          </p:cNvSpPr>
          <p:nvPr/>
        </p:nvSpPr>
        <p:spPr bwMode="auto">
          <a:xfrm>
            <a:off x="1652588" y="2314575"/>
            <a:ext cx="746125" cy="611188"/>
          </a:xfrm>
          <a:custGeom>
            <a:avLst/>
            <a:gdLst/>
            <a:ahLst/>
            <a:cxnLst>
              <a:cxn ang="0">
                <a:pos x="126" y="56"/>
              </a:cxn>
              <a:cxn ang="0">
                <a:pos x="48" y="104"/>
              </a:cxn>
              <a:cxn ang="0">
                <a:pos x="0" y="160"/>
              </a:cxn>
              <a:cxn ang="0">
                <a:pos x="23" y="233"/>
              </a:cxn>
              <a:cxn ang="0">
                <a:pos x="48" y="296"/>
              </a:cxn>
              <a:cxn ang="0">
                <a:pos x="48" y="352"/>
              </a:cxn>
              <a:cxn ang="0">
                <a:pos x="144" y="385"/>
              </a:cxn>
              <a:cxn ang="0">
                <a:pos x="230" y="321"/>
              </a:cxn>
              <a:cxn ang="0">
                <a:pos x="303" y="264"/>
              </a:cxn>
              <a:cxn ang="0">
                <a:pos x="415" y="289"/>
              </a:cxn>
              <a:cxn ang="0">
                <a:pos x="470" y="241"/>
              </a:cxn>
              <a:cxn ang="0">
                <a:pos x="470" y="160"/>
              </a:cxn>
              <a:cxn ang="0">
                <a:pos x="374" y="81"/>
              </a:cxn>
              <a:cxn ang="0">
                <a:pos x="336" y="0"/>
              </a:cxn>
              <a:cxn ang="0">
                <a:pos x="223" y="0"/>
              </a:cxn>
              <a:cxn ang="0">
                <a:pos x="126" y="56"/>
              </a:cxn>
            </a:cxnLst>
            <a:rect l="0" t="0" r="r" b="b"/>
            <a:pathLst>
              <a:path w="470" h="385">
                <a:moveTo>
                  <a:pt x="126" y="56"/>
                </a:moveTo>
                <a:lnTo>
                  <a:pt x="48" y="104"/>
                </a:lnTo>
                <a:lnTo>
                  <a:pt x="0" y="160"/>
                </a:lnTo>
                <a:lnTo>
                  <a:pt x="23" y="233"/>
                </a:lnTo>
                <a:lnTo>
                  <a:pt x="48" y="296"/>
                </a:lnTo>
                <a:lnTo>
                  <a:pt x="48" y="352"/>
                </a:lnTo>
                <a:lnTo>
                  <a:pt x="144" y="385"/>
                </a:lnTo>
                <a:lnTo>
                  <a:pt x="230" y="321"/>
                </a:lnTo>
                <a:lnTo>
                  <a:pt x="303" y="264"/>
                </a:lnTo>
                <a:lnTo>
                  <a:pt x="415" y="289"/>
                </a:lnTo>
                <a:lnTo>
                  <a:pt x="470" y="241"/>
                </a:lnTo>
                <a:lnTo>
                  <a:pt x="470" y="160"/>
                </a:lnTo>
                <a:lnTo>
                  <a:pt x="374" y="81"/>
                </a:lnTo>
                <a:lnTo>
                  <a:pt x="336" y="0"/>
                </a:lnTo>
                <a:lnTo>
                  <a:pt x="223" y="0"/>
                </a:lnTo>
                <a:lnTo>
                  <a:pt x="126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6" name="Freeform 234"/>
          <p:cNvSpPr>
            <a:spLocks/>
          </p:cNvSpPr>
          <p:nvPr/>
        </p:nvSpPr>
        <p:spPr bwMode="auto">
          <a:xfrm>
            <a:off x="2033588" y="3025775"/>
            <a:ext cx="862012" cy="485775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15" y="185"/>
              </a:cxn>
              <a:cxn ang="0">
                <a:pos x="71" y="258"/>
              </a:cxn>
              <a:cxn ang="0">
                <a:pos x="263" y="306"/>
              </a:cxn>
              <a:cxn ang="0">
                <a:pos x="374" y="225"/>
              </a:cxn>
              <a:cxn ang="0">
                <a:pos x="447" y="137"/>
              </a:cxn>
              <a:cxn ang="0">
                <a:pos x="543" y="96"/>
              </a:cxn>
              <a:cxn ang="0">
                <a:pos x="455" y="8"/>
              </a:cxn>
              <a:cxn ang="0">
                <a:pos x="278" y="0"/>
              </a:cxn>
              <a:cxn ang="0">
                <a:pos x="223" y="48"/>
              </a:cxn>
              <a:cxn ang="0">
                <a:pos x="111" y="18"/>
              </a:cxn>
              <a:cxn ang="0">
                <a:pos x="0" y="89"/>
              </a:cxn>
            </a:cxnLst>
            <a:rect l="0" t="0" r="r" b="b"/>
            <a:pathLst>
              <a:path w="543" h="306">
                <a:moveTo>
                  <a:pt x="0" y="89"/>
                </a:moveTo>
                <a:lnTo>
                  <a:pt x="15" y="185"/>
                </a:lnTo>
                <a:lnTo>
                  <a:pt x="71" y="258"/>
                </a:lnTo>
                <a:lnTo>
                  <a:pt x="263" y="306"/>
                </a:lnTo>
                <a:lnTo>
                  <a:pt x="374" y="225"/>
                </a:lnTo>
                <a:lnTo>
                  <a:pt x="447" y="137"/>
                </a:lnTo>
                <a:lnTo>
                  <a:pt x="543" y="96"/>
                </a:lnTo>
                <a:lnTo>
                  <a:pt x="455" y="8"/>
                </a:lnTo>
                <a:lnTo>
                  <a:pt x="278" y="0"/>
                </a:lnTo>
                <a:lnTo>
                  <a:pt x="223" y="48"/>
                </a:lnTo>
                <a:lnTo>
                  <a:pt x="111" y="18"/>
                </a:lnTo>
                <a:lnTo>
                  <a:pt x="0" y="89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7" name="Freeform 235"/>
          <p:cNvSpPr>
            <a:spLocks/>
          </p:cNvSpPr>
          <p:nvPr/>
        </p:nvSpPr>
        <p:spPr bwMode="auto">
          <a:xfrm>
            <a:off x="2033588" y="3025775"/>
            <a:ext cx="862012" cy="485775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15" y="185"/>
              </a:cxn>
              <a:cxn ang="0">
                <a:pos x="71" y="258"/>
              </a:cxn>
              <a:cxn ang="0">
                <a:pos x="263" y="306"/>
              </a:cxn>
              <a:cxn ang="0">
                <a:pos x="374" y="225"/>
              </a:cxn>
              <a:cxn ang="0">
                <a:pos x="447" y="137"/>
              </a:cxn>
              <a:cxn ang="0">
                <a:pos x="543" y="96"/>
              </a:cxn>
              <a:cxn ang="0">
                <a:pos x="455" y="8"/>
              </a:cxn>
              <a:cxn ang="0">
                <a:pos x="278" y="0"/>
              </a:cxn>
              <a:cxn ang="0">
                <a:pos x="223" y="48"/>
              </a:cxn>
              <a:cxn ang="0">
                <a:pos x="111" y="18"/>
              </a:cxn>
              <a:cxn ang="0">
                <a:pos x="0" y="89"/>
              </a:cxn>
            </a:cxnLst>
            <a:rect l="0" t="0" r="r" b="b"/>
            <a:pathLst>
              <a:path w="543" h="306">
                <a:moveTo>
                  <a:pt x="0" y="89"/>
                </a:moveTo>
                <a:lnTo>
                  <a:pt x="15" y="185"/>
                </a:lnTo>
                <a:lnTo>
                  <a:pt x="71" y="258"/>
                </a:lnTo>
                <a:lnTo>
                  <a:pt x="263" y="306"/>
                </a:lnTo>
                <a:lnTo>
                  <a:pt x="374" y="225"/>
                </a:lnTo>
                <a:lnTo>
                  <a:pt x="447" y="137"/>
                </a:lnTo>
                <a:lnTo>
                  <a:pt x="543" y="96"/>
                </a:lnTo>
                <a:lnTo>
                  <a:pt x="455" y="8"/>
                </a:lnTo>
                <a:lnTo>
                  <a:pt x="278" y="0"/>
                </a:lnTo>
                <a:lnTo>
                  <a:pt x="223" y="48"/>
                </a:lnTo>
                <a:lnTo>
                  <a:pt x="111" y="18"/>
                </a:lnTo>
                <a:lnTo>
                  <a:pt x="0" y="8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8" name="Freeform 236"/>
          <p:cNvSpPr>
            <a:spLocks/>
          </p:cNvSpPr>
          <p:nvPr/>
        </p:nvSpPr>
        <p:spPr bwMode="auto">
          <a:xfrm>
            <a:off x="2703513" y="2238375"/>
            <a:ext cx="561975" cy="674688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0" y="119"/>
              </a:cxn>
              <a:cxn ang="0">
                <a:pos x="0" y="264"/>
              </a:cxn>
              <a:cxn ang="0">
                <a:pos x="162" y="344"/>
              </a:cxn>
              <a:cxn ang="0">
                <a:pos x="202" y="425"/>
              </a:cxn>
              <a:cxn ang="0">
                <a:pos x="306" y="344"/>
              </a:cxn>
              <a:cxn ang="0">
                <a:pos x="337" y="256"/>
              </a:cxn>
              <a:cxn ang="0">
                <a:pos x="281" y="185"/>
              </a:cxn>
              <a:cxn ang="0">
                <a:pos x="354" y="104"/>
              </a:cxn>
              <a:cxn ang="0">
                <a:pos x="314" y="0"/>
              </a:cxn>
              <a:cxn ang="0">
                <a:pos x="217" y="15"/>
              </a:cxn>
              <a:cxn ang="0">
                <a:pos x="58" y="0"/>
              </a:cxn>
            </a:cxnLst>
            <a:rect l="0" t="0" r="r" b="b"/>
            <a:pathLst>
              <a:path w="354" h="425">
                <a:moveTo>
                  <a:pt x="58" y="0"/>
                </a:moveTo>
                <a:lnTo>
                  <a:pt x="0" y="119"/>
                </a:lnTo>
                <a:lnTo>
                  <a:pt x="0" y="264"/>
                </a:lnTo>
                <a:lnTo>
                  <a:pt x="162" y="344"/>
                </a:lnTo>
                <a:lnTo>
                  <a:pt x="202" y="425"/>
                </a:lnTo>
                <a:lnTo>
                  <a:pt x="306" y="344"/>
                </a:lnTo>
                <a:lnTo>
                  <a:pt x="337" y="256"/>
                </a:lnTo>
                <a:lnTo>
                  <a:pt x="281" y="185"/>
                </a:lnTo>
                <a:lnTo>
                  <a:pt x="354" y="104"/>
                </a:lnTo>
                <a:lnTo>
                  <a:pt x="314" y="0"/>
                </a:lnTo>
                <a:lnTo>
                  <a:pt x="217" y="15"/>
                </a:lnTo>
                <a:lnTo>
                  <a:pt x="58" y="0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9" name="Freeform 237"/>
          <p:cNvSpPr>
            <a:spLocks/>
          </p:cNvSpPr>
          <p:nvPr/>
        </p:nvSpPr>
        <p:spPr bwMode="auto">
          <a:xfrm>
            <a:off x="2703513" y="2238375"/>
            <a:ext cx="561975" cy="674688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0" y="119"/>
              </a:cxn>
              <a:cxn ang="0">
                <a:pos x="0" y="264"/>
              </a:cxn>
              <a:cxn ang="0">
                <a:pos x="162" y="344"/>
              </a:cxn>
              <a:cxn ang="0">
                <a:pos x="202" y="425"/>
              </a:cxn>
              <a:cxn ang="0">
                <a:pos x="306" y="344"/>
              </a:cxn>
              <a:cxn ang="0">
                <a:pos x="337" y="256"/>
              </a:cxn>
              <a:cxn ang="0">
                <a:pos x="281" y="185"/>
              </a:cxn>
              <a:cxn ang="0">
                <a:pos x="354" y="104"/>
              </a:cxn>
              <a:cxn ang="0">
                <a:pos x="314" y="0"/>
              </a:cxn>
              <a:cxn ang="0">
                <a:pos x="217" y="15"/>
              </a:cxn>
              <a:cxn ang="0">
                <a:pos x="58" y="0"/>
              </a:cxn>
            </a:cxnLst>
            <a:rect l="0" t="0" r="r" b="b"/>
            <a:pathLst>
              <a:path w="354" h="425">
                <a:moveTo>
                  <a:pt x="58" y="0"/>
                </a:moveTo>
                <a:lnTo>
                  <a:pt x="0" y="119"/>
                </a:lnTo>
                <a:lnTo>
                  <a:pt x="0" y="264"/>
                </a:lnTo>
                <a:lnTo>
                  <a:pt x="162" y="344"/>
                </a:lnTo>
                <a:lnTo>
                  <a:pt x="202" y="425"/>
                </a:lnTo>
                <a:lnTo>
                  <a:pt x="306" y="344"/>
                </a:lnTo>
                <a:lnTo>
                  <a:pt x="337" y="256"/>
                </a:lnTo>
                <a:lnTo>
                  <a:pt x="281" y="185"/>
                </a:lnTo>
                <a:lnTo>
                  <a:pt x="354" y="104"/>
                </a:lnTo>
                <a:lnTo>
                  <a:pt x="314" y="0"/>
                </a:lnTo>
                <a:lnTo>
                  <a:pt x="217" y="15"/>
                </a:lnTo>
                <a:lnTo>
                  <a:pt x="5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0" name="Freeform 238"/>
          <p:cNvSpPr>
            <a:spLocks/>
          </p:cNvSpPr>
          <p:nvPr/>
        </p:nvSpPr>
        <p:spPr bwMode="auto">
          <a:xfrm>
            <a:off x="1377950" y="2168525"/>
            <a:ext cx="228600" cy="228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73"/>
              </a:cxn>
              <a:cxn ang="0">
                <a:pos x="73" y="144"/>
              </a:cxn>
              <a:cxn ang="0">
                <a:pos x="0" y="144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144" h="144">
                <a:moveTo>
                  <a:pt x="144" y="0"/>
                </a:moveTo>
                <a:lnTo>
                  <a:pt x="144" y="73"/>
                </a:lnTo>
                <a:lnTo>
                  <a:pt x="73" y="144"/>
                </a:lnTo>
                <a:lnTo>
                  <a:pt x="0" y="144"/>
                </a:lnTo>
                <a:lnTo>
                  <a:pt x="0" y="0"/>
                </a:lnTo>
                <a:lnTo>
                  <a:pt x="144" y="0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1" name="Freeform 239"/>
          <p:cNvSpPr>
            <a:spLocks/>
          </p:cNvSpPr>
          <p:nvPr/>
        </p:nvSpPr>
        <p:spPr bwMode="auto">
          <a:xfrm>
            <a:off x="1377950" y="2168525"/>
            <a:ext cx="228600" cy="228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73"/>
              </a:cxn>
              <a:cxn ang="0">
                <a:pos x="73" y="144"/>
              </a:cxn>
              <a:cxn ang="0">
                <a:pos x="0" y="144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144" h="144">
                <a:moveTo>
                  <a:pt x="144" y="0"/>
                </a:moveTo>
                <a:lnTo>
                  <a:pt x="144" y="73"/>
                </a:lnTo>
                <a:lnTo>
                  <a:pt x="73" y="144"/>
                </a:lnTo>
                <a:lnTo>
                  <a:pt x="0" y="144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2" name="Freeform 240"/>
          <p:cNvSpPr>
            <a:spLocks/>
          </p:cNvSpPr>
          <p:nvPr/>
        </p:nvSpPr>
        <p:spPr bwMode="auto">
          <a:xfrm>
            <a:off x="1377950" y="2971800"/>
            <a:ext cx="573088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71"/>
              </a:cxn>
              <a:cxn ang="0">
                <a:pos x="144" y="144"/>
              </a:cxn>
              <a:cxn ang="0">
                <a:pos x="144" y="288"/>
              </a:cxn>
              <a:cxn ang="0">
                <a:pos x="217" y="288"/>
              </a:cxn>
              <a:cxn ang="0">
                <a:pos x="288" y="288"/>
              </a:cxn>
              <a:cxn ang="0">
                <a:pos x="361" y="359"/>
              </a:cxn>
              <a:cxn ang="0">
                <a:pos x="361" y="432"/>
              </a:cxn>
              <a:cxn ang="0">
                <a:pos x="0" y="432"/>
              </a:cxn>
              <a:cxn ang="0">
                <a:pos x="0" y="0"/>
              </a:cxn>
            </a:cxnLst>
            <a:rect l="0" t="0" r="r" b="b"/>
            <a:pathLst>
              <a:path w="361" h="432">
                <a:moveTo>
                  <a:pt x="0" y="0"/>
                </a:moveTo>
                <a:lnTo>
                  <a:pt x="73" y="71"/>
                </a:lnTo>
                <a:lnTo>
                  <a:pt x="144" y="144"/>
                </a:lnTo>
                <a:lnTo>
                  <a:pt x="144" y="288"/>
                </a:lnTo>
                <a:lnTo>
                  <a:pt x="217" y="288"/>
                </a:lnTo>
                <a:lnTo>
                  <a:pt x="288" y="288"/>
                </a:lnTo>
                <a:lnTo>
                  <a:pt x="361" y="359"/>
                </a:lnTo>
                <a:lnTo>
                  <a:pt x="361" y="432"/>
                </a:lnTo>
                <a:lnTo>
                  <a:pt x="0" y="432"/>
                </a:lnTo>
                <a:lnTo>
                  <a:pt x="0" y="0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3" name="Freeform 241"/>
          <p:cNvSpPr>
            <a:spLocks/>
          </p:cNvSpPr>
          <p:nvPr/>
        </p:nvSpPr>
        <p:spPr bwMode="auto">
          <a:xfrm>
            <a:off x="1377950" y="2971800"/>
            <a:ext cx="573088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71"/>
              </a:cxn>
              <a:cxn ang="0">
                <a:pos x="144" y="144"/>
              </a:cxn>
              <a:cxn ang="0">
                <a:pos x="144" y="288"/>
              </a:cxn>
              <a:cxn ang="0">
                <a:pos x="217" y="288"/>
              </a:cxn>
              <a:cxn ang="0">
                <a:pos x="288" y="288"/>
              </a:cxn>
              <a:cxn ang="0">
                <a:pos x="361" y="359"/>
              </a:cxn>
              <a:cxn ang="0">
                <a:pos x="361" y="432"/>
              </a:cxn>
              <a:cxn ang="0">
                <a:pos x="0" y="432"/>
              </a:cxn>
              <a:cxn ang="0">
                <a:pos x="0" y="0"/>
              </a:cxn>
            </a:cxnLst>
            <a:rect l="0" t="0" r="r" b="b"/>
            <a:pathLst>
              <a:path w="361" h="432">
                <a:moveTo>
                  <a:pt x="0" y="0"/>
                </a:moveTo>
                <a:lnTo>
                  <a:pt x="73" y="71"/>
                </a:lnTo>
                <a:lnTo>
                  <a:pt x="144" y="144"/>
                </a:lnTo>
                <a:lnTo>
                  <a:pt x="144" y="288"/>
                </a:lnTo>
                <a:lnTo>
                  <a:pt x="217" y="288"/>
                </a:lnTo>
                <a:lnTo>
                  <a:pt x="288" y="288"/>
                </a:lnTo>
                <a:lnTo>
                  <a:pt x="361" y="359"/>
                </a:lnTo>
                <a:lnTo>
                  <a:pt x="361" y="432"/>
                </a:lnTo>
                <a:lnTo>
                  <a:pt x="0" y="43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4" name="Freeform 242"/>
          <p:cNvSpPr>
            <a:spLocks/>
          </p:cNvSpPr>
          <p:nvPr/>
        </p:nvSpPr>
        <p:spPr bwMode="auto">
          <a:xfrm>
            <a:off x="3094038" y="2284413"/>
            <a:ext cx="569912" cy="1373187"/>
          </a:xfrm>
          <a:custGeom>
            <a:avLst/>
            <a:gdLst/>
            <a:ahLst/>
            <a:cxnLst>
              <a:cxn ang="0">
                <a:pos x="359" y="504"/>
              </a:cxn>
              <a:cxn ang="0">
                <a:pos x="215" y="504"/>
              </a:cxn>
              <a:cxn ang="0">
                <a:pos x="71" y="504"/>
              </a:cxn>
              <a:cxn ang="0">
                <a:pos x="71" y="577"/>
              </a:cxn>
              <a:cxn ang="0">
                <a:pos x="0" y="648"/>
              </a:cxn>
              <a:cxn ang="0">
                <a:pos x="0" y="721"/>
              </a:cxn>
              <a:cxn ang="0">
                <a:pos x="71" y="792"/>
              </a:cxn>
              <a:cxn ang="0">
                <a:pos x="144" y="865"/>
              </a:cxn>
              <a:cxn ang="0">
                <a:pos x="359" y="865"/>
              </a:cxn>
              <a:cxn ang="0">
                <a:pos x="359" y="504"/>
              </a:cxn>
              <a:cxn ang="0">
                <a:pos x="359" y="0"/>
              </a:cxn>
              <a:cxn ang="0">
                <a:pos x="288" y="71"/>
              </a:cxn>
              <a:cxn ang="0">
                <a:pos x="215" y="144"/>
              </a:cxn>
              <a:cxn ang="0">
                <a:pos x="288" y="215"/>
              </a:cxn>
              <a:cxn ang="0">
                <a:pos x="359" y="144"/>
              </a:cxn>
              <a:cxn ang="0">
                <a:pos x="359" y="0"/>
              </a:cxn>
              <a:cxn ang="0">
                <a:pos x="359" y="504"/>
              </a:cxn>
            </a:cxnLst>
            <a:rect l="0" t="0" r="r" b="b"/>
            <a:pathLst>
              <a:path w="359" h="865">
                <a:moveTo>
                  <a:pt x="359" y="504"/>
                </a:moveTo>
                <a:lnTo>
                  <a:pt x="215" y="504"/>
                </a:lnTo>
                <a:lnTo>
                  <a:pt x="71" y="504"/>
                </a:lnTo>
                <a:lnTo>
                  <a:pt x="71" y="577"/>
                </a:lnTo>
                <a:lnTo>
                  <a:pt x="0" y="648"/>
                </a:lnTo>
                <a:lnTo>
                  <a:pt x="0" y="721"/>
                </a:lnTo>
                <a:lnTo>
                  <a:pt x="71" y="792"/>
                </a:lnTo>
                <a:lnTo>
                  <a:pt x="144" y="865"/>
                </a:lnTo>
                <a:lnTo>
                  <a:pt x="359" y="865"/>
                </a:lnTo>
                <a:lnTo>
                  <a:pt x="359" y="504"/>
                </a:lnTo>
                <a:lnTo>
                  <a:pt x="359" y="0"/>
                </a:lnTo>
                <a:lnTo>
                  <a:pt x="288" y="71"/>
                </a:lnTo>
                <a:lnTo>
                  <a:pt x="215" y="144"/>
                </a:lnTo>
                <a:lnTo>
                  <a:pt x="288" y="215"/>
                </a:lnTo>
                <a:lnTo>
                  <a:pt x="359" y="144"/>
                </a:lnTo>
                <a:lnTo>
                  <a:pt x="359" y="0"/>
                </a:lnTo>
                <a:lnTo>
                  <a:pt x="359" y="504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5" name="Freeform 243"/>
          <p:cNvSpPr>
            <a:spLocks/>
          </p:cNvSpPr>
          <p:nvPr/>
        </p:nvSpPr>
        <p:spPr bwMode="auto">
          <a:xfrm>
            <a:off x="3094038" y="2284413"/>
            <a:ext cx="569912" cy="1373187"/>
          </a:xfrm>
          <a:custGeom>
            <a:avLst/>
            <a:gdLst/>
            <a:ahLst/>
            <a:cxnLst>
              <a:cxn ang="0">
                <a:pos x="359" y="504"/>
              </a:cxn>
              <a:cxn ang="0">
                <a:pos x="215" y="504"/>
              </a:cxn>
              <a:cxn ang="0">
                <a:pos x="71" y="504"/>
              </a:cxn>
              <a:cxn ang="0">
                <a:pos x="71" y="577"/>
              </a:cxn>
              <a:cxn ang="0">
                <a:pos x="0" y="648"/>
              </a:cxn>
              <a:cxn ang="0">
                <a:pos x="0" y="721"/>
              </a:cxn>
              <a:cxn ang="0">
                <a:pos x="71" y="792"/>
              </a:cxn>
              <a:cxn ang="0">
                <a:pos x="144" y="865"/>
              </a:cxn>
              <a:cxn ang="0">
                <a:pos x="359" y="865"/>
              </a:cxn>
              <a:cxn ang="0">
                <a:pos x="359" y="504"/>
              </a:cxn>
              <a:cxn ang="0">
                <a:pos x="359" y="0"/>
              </a:cxn>
              <a:cxn ang="0">
                <a:pos x="288" y="71"/>
              </a:cxn>
              <a:cxn ang="0">
                <a:pos x="215" y="144"/>
              </a:cxn>
              <a:cxn ang="0">
                <a:pos x="288" y="215"/>
              </a:cxn>
              <a:cxn ang="0">
                <a:pos x="359" y="144"/>
              </a:cxn>
              <a:cxn ang="0">
                <a:pos x="359" y="0"/>
              </a:cxn>
            </a:cxnLst>
            <a:rect l="0" t="0" r="r" b="b"/>
            <a:pathLst>
              <a:path w="359" h="865">
                <a:moveTo>
                  <a:pt x="359" y="504"/>
                </a:moveTo>
                <a:lnTo>
                  <a:pt x="215" y="504"/>
                </a:lnTo>
                <a:lnTo>
                  <a:pt x="71" y="504"/>
                </a:lnTo>
                <a:lnTo>
                  <a:pt x="71" y="577"/>
                </a:lnTo>
                <a:lnTo>
                  <a:pt x="0" y="648"/>
                </a:lnTo>
                <a:lnTo>
                  <a:pt x="0" y="721"/>
                </a:lnTo>
                <a:lnTo>
                  <a:pt x="71" y="792"/>
                </a:lnTo>
                <a:lnTo>
                  <a:pt x="144" y="865"/>
                </a:lnTo>
                <a:lnTo>
                  <a:pt x="359" y="865"/>
                </a:lnTo>
                <a:lnTo>
                  <a:pt x="359" y="504"/>
                </a:lnTo>
                <a:lnTo>
                  <a:pt x="359" y="0"/>
                </a:lnTo>
                <a:lnTo>
                  <a:pt x="288" y="71"/>
                </a:lnTo>
                <a:lnTo>
                  <a:pt x="215" y="144"/>
                </a:lnTo>
                <a:lnTo>
                  <a:pt x="288" y="215"/>
                </a:lnTo>
                <a:lnTo>
                  <a:pt x="359" y="144"/>
                </a:lnTo>
                <a:lnTo>
                  <a:pt x="35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54" name="Text Box 262"/>
          <p:cNvSpPr txBox="1">
            <a:spLocks noChangeArrowheads="1"/>
          </p:cNvSpPr>
          <p:nvPr/>
        </p:nvSpPr>
        <p:spPr bwMode="auto">
          <a:xfrm>
            <a:off x="4054474" y="2895600"/>
            <a:ext cx="186175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n = porosity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06449" y="4227339"/>
                <a:ext cx="1231940" cy="785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49" y="4227339"/>
                <a:ext cx="1231940" cy="785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6449" y="5334000"/>
                <a:ext cx="540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49" y="5334000"/>
                <a:ext cx="5404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A44DB-2A49-9246-E00C-A46CC0B6324B}"/>
                  </a:ext>
                </a:extLst>
              </p:cNvPr>
              <p:cNvSpPr txBox="1"/>
              <p:nvPr/>
            </p:nvSpPr>
            <p:spPr>
              <a:xfrm>
                <a:off x="2286000" y="4182558"/>
                <a:ext cx="941772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A44DB-2A49-9246-E00C-A46CC0B63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82558"/>
                <a:ext cx="941772" cy="846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DA2531-4A84-86B9-6CF6-C27861163827}"/>
                  </a:ext>
                </a:extLst>
              </p:cNvPr>
              <p:cNvSpPr txBox="1"/>
              <p:nvPr/>
            </p:nvSpPr>
            <p:spPr>
              <a:xfrm>
                <a:off x="3352800" y="4176712"/>
                <a:ext cx="86201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DA2531-4A84-86B9-6CF6-C2786116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176712"/>
                <a:ext cx="862012" cy="783804"/>
              </a:xfrm>
              <a:prstGeom prst="rect">
                <a:avLst/>
              </a:prstGeom>
              <a:blipFill>
                <a:blip r:embed="rId5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D875D-566A-0067-FCDA-B722DEEA5297}"/>
              </a:ext>
            </a:extLst>
          </p:cNvPr>
          <p:cNvGrpSpPr/>
          <p:nvPr/>
        </p:nvGrpSpPr>
        <p:grpSpPr>
          <a:xfrm>
            <a:off x="5817367" y="2659064"/>
            <a:ext cx="1847083" cy="930275"/>
            <a:chOff x="5817367" y="2659064"/>
            <a:chExt cx="1847083" cy="9302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0B41C8-1C59-E1C8-4DA8-5D2D6C42A16B}"/>
                </a:ext>
              </a:extLst>
            </p:cNvPr>
            <p:cNvGrpSpPr/>
            <p:nvPr/>
          </p:nvGrpSpPr>
          <p:grpSpPr>
            <a:xfrm>
              <a:off x="6248400" y="2659064"/>
              <a:ext cx="1416050" cy="930275"/>
              <a:chOff x="6091128" y="2680494"/>
              <a:chExt cx="1416050" cy="930275"/>
            </a:xfrm>
          </p:grpSpPr>
          <p:sp>
            <p:nvSpPr>
              <p:cNvPr id="34039" name="Rectangle 247"/>
              <p:cNvSpPr>
                <a:spLocks noChangeArrowheads="1"/>
              </p:cNvSpPr>
              <p:nvPr/>
            </p:nvSpPr>
            <p:spPr bwMode="auto">
              <a:xfrm>
                <a:off x="6200666" y="2753519"/>
                <a:ext cx="357187" cy="331788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040" name="Line 248"/>
              <p:cNvSpPr>
                <a:spLocks noChangeShapeType="1"/>
              </p:cNvSpPr>
              <p:nvPr/>
            </p:nvSpPr>
            <p:spPr bwMode="auto">
              <a:xfrm>
                <a:off x="6091128" y="3180557"/>
                <a:ext cx="1219200" cy="15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055" name="Text Box 263"/>
              <p:cNvSpPr txBox="1">
                <a:spLocks noChangeArrowheads="1"/>
              </p:cNvSpPr>
              <p:nvPr/>
            </p:nvSpPr>
            <p:spPr bwMode="auto">
              <a:xfrm>
                <a:off x="6135578" y="3213894"/>
                <a:ext cx="1371600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itchFamily="34" charset="0"/>
                  </a:rPr>
                  <a:t>total area</a:t>
                </a:r>
              </a:p>
            </p:txBody>
          </p:sp>
          <p:sp>
            <p:nvSpPr>
              <p:cNvPr id="34056" name="Text Box 264"/>
              <p:cNvSpPr txBox="1">
                <a:spLocks noChangeArrowheads="1"/>
              </p:cNvSpPr>
              <p:nvPr/>
            </p:nvSpPr>
            <p:spPr bwMode="auto">
              <a:xfrm>
                <a:off x="6592778" y="2680494"/>
                <a:ext cx="838200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itchFamily="34" charset="0"/>
                  </a:rPr>
                  <a:t>area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288B40-181C-88D5-ABFE-376202EFC093}"/>
                </a:ext>
              </a:extLst>
            </p:cNvPr>
            <p:cNvSpPr txBox="1"/>
            <p:nvPr/>
          </p:nvSpPr>
          <p:spPr>
            <a:xfrm>
              <a:off x="5817367" y="2921824"/>
              <a:ext cx="451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=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D0C585-8B30-DCBA-7F79-CB241A76EDDF}"/>
                  </a:ext>
                </a:extLst>
              </p:cNvPr>
              <p:cNvSpPr/>
              <p:nvPr/>
            </p:nvSpPr>
            <p:spPr>
              <a:xfrm>
                <a:off x="1646917" y="5245318"/>
                <a:ext cx="885627" cy="719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D0C585-8B30-DCBA-7F79-CB241A76E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17" y="5245318"/>
                <a:ext cx="885627" cy="719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2245DD-C45C-0531-72CF-04A54B393DB8}"/>
                  </a:ext>
                </a:extLst>
              </p:cNvPr>
              <p:cNvSpPr/>
              <p:nvPr/>
            </p:nvSpPr>
            <p:spPr>
              <a:xfrm>
                <a:off x="2536268" y="5181600"/>
                <a:ext cx="823174" cy="79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2245DD-C45C-0531-72CF-04A54B393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68" y="5181600"/>
                <a:ext cx="823174" cy="791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5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Porosity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14400" y="1981200"/>
            <a:ext cx="5083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Not all voids in the soil conduct flow.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953000" y="2971800"/>
            <a:ext cx="3316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"effective" porosity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572000" y="4495800"/>
            <a:ext cx="4349750" cy="4572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  where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actual area of flow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8634"/>
              </p:ext>
            </p:extLst>
          </p:nvPr>
        </p:nvGraphicFramePr>
        <p:xfrm>
          <a:off x="193988" y="2857503"/>
          <a:ext cx="4492093" cy="281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4066702" imgH="2552430" progId="Visio.Drawing.11">
                  <p:embed/>
                </p:oleObj>
              </mc:Choice>
              <mc:Fallback>
                <p:oleObj name="Visio" r:id="rId3" imgW="4066702" imgH="255243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88" y="2857503"/>
                        <a:ext cx="4492093" cy="2819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75053" y="3595539"/>
                <a:ext cx="8676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53" y="3595539"/>
                <a:ext cx="86761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84680" y="5241913"/>
                <a:ext cx="1248355" cy="856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ki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680" y="5241913"/>
                <a:ext cx="1248355" cy="856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5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Porosity, cont.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143001" y="1931978"/>
            <a:ext cx="7086600" cy="39354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3600" baseline="-30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3600" dirty="0" err="1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= effective porosity factor</a:t>
            </a: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is determined experimentally</a:t>
            </a: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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1 for sands and gravels</a:t>
            </a:r>
            <a:endParaRPr lang="en-US" sz="3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 = 0.01 - 0.05 for clays or fractured rock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3595</TotalTime>
  <Words>587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Visio</vt:lpstr>
      <vt:lpstr>Darcy’s Law - Introduction</vt:lpstr>
      <vt:lpstr>Darcy’s Experiments</vt:lpstr>
      <vt:lpstr>Darcy’s Law</vt:lpstr>
      <vt:lpstr>Alternate Formulation</vt:lpstr>
      <vt:lpstr>Darcian vs. Seepage Velocity</vt:lpstr>
      <vt:lpstr>Seepage Velocity</vt:lpstr>
      <vt:lpstr>Seepage Velocity, cont.</vt:lpstr>
      <vt:lpstr>Effective Porosity</vt:lpstr>
      <vt:lpstr>Effective Porosity, cont.</vt:lpstr>
      <vt:lpstr>Permeability</vt:lpstr>
      <vt:lpstr>Permeability, cont.</vt:lpstr>
      <vt:lpstr>Typical Values of K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Norman Jones</cp:lastModifiedBy>
  <cp:revision>117</cp:revision>
  <cp:lastPrinted>2022-09-01T17:24:08Z</cp:lastPrinted>
  <dcterms:created xsi:type="dcterms:W3CDTF">2003-01-07T23:29:47Z</dcterms:created>
  <dcterms:modified xsi:type="dcterms:W3CDTF">2023-09-12T16:48:24Z</dcterms:modified>
</cp:coreProperties>
</file>