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7" r:id="rId3"/>
    <p:sldId id="289" r:id="rId4"/>
    <p:sldId id="290" r:id="rId5"/>
    <p:sldId id="291" r:id="rId6"/>
    <p:sldId id="292" r:id="rId7"/>
    <p:sldId id="293" r:id="rId8"/>
    <p:sldId id="294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57F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50" y="102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2938125-A28B-4332-8256-0B94E646F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6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B463C-D2B7-4D8D-9485-602270AA4FDD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14157-3309-4422-A2DC-90E5899B6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https://www.searchanddiscovery.com/documents/2017/80599ehman/ndx_ehman.pdf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14157-3309-4422-A2DC-90E5899B6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7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8D0F-665D-43FA-BCA4-22D3C0C213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45A5B-9E17-40D6-8E63-85634347E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F6D6D-3409-43D3-A3C5-47185EF4C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30F06-9E7A-4880-8003-FEAF99D450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D9664-83E6-4967-B220-F36D706BF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4B7E-7D2C-4F88-A739-0098E133C8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5065-3F67-4583-8957-3E0C24F4B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4AFB-A7BA-43B3-A0CD-BDA53172C2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EAECE-EDCA-4AEF-BAF9-11D17141D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AABB0-9AFE-44C5-8801-81585CFC8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9D9CA-EAB9-4DFB-8932-D4E051892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2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053DE20-7A55-4985-8612-02E136F19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0" r:id="rId2"/>
    <p:sldLayoutId id="2147483766" r:id="rId3"/>
    <p:sldLayoutId id="2147483761" r:id="rId4"/>
    <p:sldLayoutId id="2147483762" r:id="rId5"/>
    <p:sldLayoutId id="2147483763" r:id="rId6"/>
    <p:sldLayoutId id="2147483767" r:id="rId7"/>
    <p:sldLayoutId id="2147483768" r:id="rId8"/>
    <p:sldLayoutId id="2147483769" r:id="rId9"/>
    <p:sldLayoutId id="2147483764" r:id="rId10"/>
    <p:sldLayoutId id="214748377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Darcy’s Law in Layered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/>
              <a:t>CE </a:t>
            </a:r>
            <a:r>
              <a:rPr lang="en-US" dirty="0"/>
              <a:t>547 – BRIGHAM YOUNG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E5B4-7DBC-A62D-F9E3-25325CAF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Hydrogeologic Units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15AC2-DEC0-21BD-5910-0B68A4C4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" y="1524000"/>
            <a:ext cx="810768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5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Layered Systems</a:t>
            </a:r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1143000" y="4843690"/>
            <a:ext cx="8001000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It is often useful to compute an equivalent k for a layered system so that Darcy’s Law can be applied directly to the system as a whole.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B05C3-7BFE-1AEA-D1C3-8C3BD87720D4}"/>
              </a:ext>
            </a:extLst>
          </p:cNvPr>
          <p:cNvSpPr/>
          <p:nvPr/>
        </p:nvSpPr>
        <p:spPr>
          <a:xfrm>
            <a:off x="1524000" y="2133600"/>
            <a:ext cx="5562600" cy="714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AF0F0-8B24-6305-E897-4E813F9568DA}"/>
              </a:ext>
            </a:extLst>
          </p:cNvPr>
          <p:cNvSpPr/>
          <p:nvPr/>
        </p:nvSpPr>
        <p:spPr>
          <a:xfrm>
            <a:off x="1524000" y="2848579"/>
            <a:ext cx="5562600" cy="714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F26D4-D261-3573-2B51-95ADF4AC734B}"/>
              </a:ext>
            </a:extLst>
          </p:cNvPr>
          <p:cNvSpPr/>
          <p:nvPr/>
        </p:nvSpPr>
        <p:spPr>
          <a:xfrm>
            <a:off x="1524000" y="3549528"/>
            <a:ext cx="5562600" cy="7149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253701-5F59-3FFB-7334-1178BD98747F}"/>
              </a:ext>
            </a:extLst>
          </p:cNvPr>
          <p:cNvCxnSpPr/>
          <p:nvPr/>
        </p:nvCxnSpPr>
        <p:spPr>
          <a:xfrm>
            <a:off x="5094798" y="2133600"/>
            <a:ext cx="0" cy="7149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E7E4E-DA1B-EE2D-5515-24F8F822A76A}"/>
              </a:ext>
            </a:extLst>
          </p:cNvPr>
          <p:cNvCxnSpPr>
            <a:cxnSpLocks/>
          </p:cNvCxnSpPr>
          <p:nvPr/>
        </p:nvCxnSpPr>
        <p:spPr>
          <a:xfrm>
            <a:off x="5094798" y="2834549"/>
            <a:ext cx="0" cy="7149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7914BD-62F3-637C-F15F-3A87132797A3}"/>
              </a:ext>
            </a:extLst>
          </p:cNvPr>
          <p:cNvCxnSpPr>
            <a:cxnSpLocks/>
          </p:cNvCxnSpPr>
          <p:nvPr/>
        </p:nvCxnSpPr>
        <p:spPr>
          <a:xfrm>
            <a:off x="5094798" y="3535498"/>
            <a:ext cx="0" cy="71497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0111AC-3641-AE8F-D7BF-833976FA967D}"/>
              </a:ext>
            </a:extLst>
          </p:cNvPr>
          <p:cNvCxnSpPr>
            <a:cxnSpLocks/>
          </p:cNvCxnSpPr>
          <p:nvPr/>
        </p:nvCxnSpPr>
        <p:spPr>
          <a:xfrm>
            <a:off x="7456998" y="2133600"/>
            <a:ext cx="0" cy="213090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63506E-C9DA-B6A7-8191-F0588B159F65}"/>
              </a:ext>
            </a:extLst>
          </p:cNvPr>
          <p:cNvCxnSpPr>
            <a:cxnSpLocks/>
          </p:cNvCxnSpPr>
          <p:nvPr/>
        </p:nvCxnSpPr>
        <p:spPr>
          <a:xfrm>
            <a:off x="7228398" y="2133600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9D0F46-6E64-EC40-A78D-A4BADAEF6DD9}"/>
              </a:ext>
            </a:extLst>
          </p:cNvPr>
          <p:cNvCxnSpPr>
            <a:cxnSpLocks/>
          </p:cNvCxnSpPr>
          <p:nvPr/>
        </p:nvCxnSpPr>
        <p:spPr>
          <a:xfrm>
            <a:off x="7228398" y="4273504"/>
            <a:ext cx="457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123C61-0FA3-B477-E46D-8151FB565092}"/>
              </a:ext>
            </a:extLst>
          </p:cNvPr>
          <p:cNvSpPr txBox="1"/>
          <p:nvPr/>
        </p:nvSpPr>
        <p:spPr>
          <a:xfrm>
            <a:off x="2976865" y="2291035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875EF-60E0-859E-639C-44D13D368305}"/>
              </a:ext>
            </a:extLst>
          </p:cNvPr>
          <p:cNvSpPr txBox="1"/>
          <p:nvPr/>
        </p:nvSpPr>
        <p:spPr>
          <a:xfrm>
            <a:off x="2976865" y="3006013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D29F0-D035-5251-5D5D-A40084068154}"/>
              </a:ext>
            </a:extLst>
          </p:cNvPr>
          <p:cNvSpPr txBox="1"/>
          <p:nvPr/>
        </p:nvSpPr>
        <p:spPr>
          <a:xfrm>
            <a:off x="2989155" y="3644159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8F5CF0-7E9D-431C-4D85-563C03A0027B}"/>
              </a:ext>
            </a:extLst>
          </p:cNvPr>
          <p:cNvSpPr txBox="1"/>
          <p:nvPr/>
        </p:nvSpPr>
        <p:spPr>
          <a:xfrm>
            <a:off x="5148107" y="2322437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132C0-899A-77DE-3EE1-D57DB9C34E02}"/>
              </a:ext>
            </a:extLst>
          </p:cNvPr>
          <p:cNvSpPr txBox="1"/>
          <p:nvPr/>
        </p:nvSpPr>
        <p:spPr>
          <a:xfrm>
            <a:off x="5148107" y="3037415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E6C4E-E09A-2AA7-FB00-E7FB5E19F14A}"/>
              </a:ext>
            </a:extLst>
          </p:cNvPr>
          <p:cNvSpPr txBox="1"/>
          <p:nvPr/>
        </p:nvSpPr>
        <p:spPr>
          <a:xfrm>
            <a:off x="5160397" y="3675561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3E6163-B5DA-031D-B563-E4119EEE7C98}"/>
              </a:ext>
            </a:extLst>
          </p:cNvPr>
          <p:cNvSpPr txBox="1"/>
          <p:nvPr/>
        </p:nvSpPr>
        <p:spPr>
          <a:xfrm>
            <a:off x="7550403" y="2971801"/>
            <a:ext cx="505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Flow Parallel to Layering</a:t>
            </a:r>
          </a:p>
        </p:txBody>
      </p:sp>
      <p:sp>
        <p:nvSpPr>
          <p:cNvPr id="22531" name="Rectangle 7"/>
          <p:cNvSpPr>
            <a:spLocks noChangeArrowheads="1"/>
          </p:cNvSpPr>
          <p:nvPr/>
        </p:nvSpPr>
        <p:spPr bwMode="auto">
          <a:xfrm>
            <a:off x="1219200" y="3581400"/>
            <a:ext cx="418896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Arial" pitchFamily="34" charset="0"/>
              </a:rPr>
              <a:t>For this case, the following must hold:</a:t>
            </a:r>
            <a:endParaRPr lang="en-US" sz="1200" dirty="0">
              <a:latin typeface="+mj-lt"/>
              <a:cs typeface="Arial" pitchFamily="34" charset="0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828800" y="4191000"/>
            <a:ext cx="5562600" cy="22467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latin typeface="+mj-lt"/>
                <a:cs typeface="Arial" pitchFamily="34" charset="0"/>
              </a:rPr>
              <a:t>1. Head loss is the same through each layer</a:t>
            </a:r>
            <a:endParaRPr lang="en-US" sz="1200" dirty="0">
              <a:latin typeface="+mj-lt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= 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= i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+mj-lt"/>
                <a:cs typeface="Arial" pitchFamily="34" charset="0"/>
              </a:rPr>
              <a:t>2. Flow equals sum of individual flows</a:t>
            </a:r>
          </a:p>
          <a:p>
            <a:pPr marL="342900" indent="-342900"/>
            <a:endParaRPr lang="en-US" dirty="0">
              <a:latin typeface="+mj-lt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+mj-lt"/>
                <a:cs typeface="Arial" pitchFamily="34" charset="0"/>
              </a:rPr>
              <a:t>	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q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en-US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 +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+ q</a:t>
            </a:r>
            <a:r>
              <a:rPr lang="en-US" baseline="-30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2537" name="Rectangle 19"/>
          <p:cNvSpPr>
            <a:spLocks noChangeArrowheads="1"/>
          </p:cNvSpPr>
          <p:nvPr/>
        </p:nvSpPr>
        <p:spPr bwMode="auto">
          <a:xfrm>
            <a:off x="1587500" y="2814638"/>
            <a:ext cx="187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pitchFamily="34" charset="0"/>
              </a:rPr>
              <a:t>V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6ABBC5-5348-E5AB-C73C-D372AB670708}"/>
              </a:ext>
            </a:extLst>
          </p:cNvPr>
          <p:cNvGrpSpPr/>
          <p:nvPr/>
        </p:nvGrpSpPr>
        <p:grpSpPr>
          <a:xfrm>
            <a:off x="2514600" y="2124381"/>
            <a:ext cx="3927475" cy="1019175"/>
            <a:chOff x="1524000" y="2133600"/>
            <a:chExt cx="5562600" cy="21309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AD8B861-5EF3-2552-BF32-B754ECD7C340}"/>
                </a:ext>
              </a:extLst>
            </p:cNvPr>
            <p:cNvSpPr/>
            <p:nvPr/>
          </p:nvSpPr>
          <p:spPr>
            <a:xfrm>
              <a:off x="1524000" y="2133600"/>
              <a:ext cx="5562600" cy="714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0542AE-B950-F06A-640E-8D9086EA89A4}"/>
                </a:ext>
              </a:extLst>
            </p:cNvPr>
            <p:cNvSpPr/>
            <p:nvPr/>
          </p:nvSpPr>
          <p:spPr>
            <a:xfrm>
              <a:off x="1524000" y="2848579"/>
              <a:ext cx="5562600" cy="714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F3420F-A692-8385-B89F-08A554826C61}"/>
                </a:ext>
              </a:extLst>
            </p:cNvPr>
            <p:cNvSpPr/>
            <p:nvPr/>
          </p:nvSpPr>
          <p:spPr>
            <a:xfrm>
              <a:off x="1524000" y="3549528"/>
              <a:ext cx="5562600" cy="7149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211975-978B-AA6E-DB47-EDA31B7E6E0A}"/>
              </a:ext>
            </a:extLst>
          </p:cNvPr>
          <p:cNvSpPr/>
          <p:nvPr/>
        </p:nvSpPr>
        <p:spPr>
          <a:xfrm>
            <a:off x="1468437" y="2483919"/>
            <a:ext cx="720725" cy="30010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Parallel Flow, cont.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8200" y="1752600"/>
            <a:ext cx="6097588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Thus,</a:t>
            </a:r>
            <a:endParaRPr lang="en-US" sz="1200" dirty="0">
              <a:latin typeface="+mj-lt"/>
            </a:endParaRPr>
          </a:p>
          <a:p>
            <a:pPr lvl="1"/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q = q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q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q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vH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v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v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v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		(width = 1)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eq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eq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k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k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k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i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endParaRPr lang="en-US" sz="1200" dirty="0"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3" name="Rectangle 9"/>
          <p:cNvSpPr>
            <a:spLocks noChangeArrowheads="1"/>
          </p:cNvSpPr>
          <p:nvPr/>
        </p:nvSpPr>
        <p:spPr bwMode="auto">
          <a:xfrm>
            <a:off x="0" y="29432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66800" y="5105400"/>
                <a:ext cx="3841564" cy="791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105400"/>
                <a:ext cx="3841564" cy="791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442004" y="5051731"/>
                <a:ext cx="2301592" cy="898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04" y="5051731"/>
                <a:ext cx="2301592" cy="898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8A58EB-08F0-4CE9-A69B-7FBB216A31FC}"/>
              </a:ext>
            </a:extLst>
          </p:cNvPr>
          <p:cNvSpPr txBox="1"/>
          <p:nvPr/>
        </p:nvSpPr>
        <p:spPr>
          <a:xfrm>
            <a:off x="838200" y="3558778"/>
            <a:ext cx="46038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Times New Roman" pitchFamily="18" charset="0"/>
              </a:rPr>
              <a:t>since i's are the same, divide by i:</a:t>
            </a:r>
            <a:endParaRPr lang="en-US" sz="1200" dirty="0">
              <a:latin typeface="+mj-lt"/>
            </a:endParaRPr>
          </a:p>
          <a:p>
            <a:pPr lvl="1"/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k</a:t>
            </a:r>
            <a:r>
              <a:rPr lang="en-US" baseline="-30000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eq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= k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k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 + k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H</a:t>
            </a:r>
            <a:r>
              <a:rPr lang="en-US" baseline="-30000" dirty="0"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Flow Perpendicular to Layering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1295400" y="4025900"/>
            <a:ext cx="60325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Times" pitchFamily="18" charset="0"/>
                <a:cs typeface="Times New Roman" pitchFamily="18" charset="0"/>
              </a:rPr>
              <a:t>For this case, the following must hold:</a:t>
            </a:r>
            <a:endParaRPr lang="en-US" sz="2400" dirty="0"/>
          </a:p>
          <a:p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" pitchFamily="18" charset="0"/>
                <a:cs typeface="Times New Roman" pitchFamily="18" charset="0"/>
              </a:rPr>
              <a:t>1. q will be the same through each layer</a:t>
            </a:r>
            <a:endParaRPr lang="en-US" sz="2400" dirty="0"/>
          </a:p>
          <a:p>
            <a:pPr lvl="1"/>
            <a:endParaRPr lang="en-US" sz="2400" dirty="0">
              <a:latin typeface="Symbol" pitchFamily="18" charset="2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Symbol" pitchFamily="18" charset="2"/>
                <a:cs typeface="Times New Roman" pitchFamily="18" charset="0"/>
              </a:rPr>
              <a:t>2. </a:t>
            </a:r>
            <a:r>
              <a:rPr lang="en-US" sz="24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 err="1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 err="1">
                <a:latin typeface="Times" pitchFamily="18" charset="0"/>
                <a:cs typeface="Times New Roman" pitchFamily="18" charset="0"/>
              </a:rPr>
              <a:t>total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>
                <a:latin typeface="Times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 +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 + </a:t>
            </a:r>
            <a:r>
              <a:rPr lang="en-US" sz="24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400" dirty="0">
                <a:latin typeface="Times" pitchFamily="18" charset="0"/>
                <a:cs typeface="Times New Roman" pitchFamily="18" charset="0"/>
              </a:rPr>
              <a:t>h</a:t>
            </a:r>
            <a:r>
              <a:rPr lang="en-US" sz="2400" baseline="-30000" dirty="0">
                <a:latin typeface="Times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3560" name="Rectangle 17"/>
          <p:cNvSpPr>
            <a:spLocks noChangeArrowheads="1"/>
          </p:cNvSpPr>
          <p:nvPr/>
        </p:nvSpPr>
        <p:spPr bwMode="auto">
          <a:xfrm>
            <a:off x="3712957" y="3306474"/>
            <a:ext cx="169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dirty="0">
                <a:latin typeface="Arial" pitchFamily="34" charset="0"/>
              </a:rPr>
              <a:t>V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9AA650-A929-CA0C-C155-6639337B0336}"/>
              </a:ext>
            </a:extLst>
          </p:cNvPr>
          <p:cNvGrpSpPr/>
          <p:nvPr/>
        </p:nvGrpSpPr>
        <p:grpSpPr>
          <a:xfrm>
            <a:off x="2347912" y="1982788"/>
            <a:ext cx="3927475" cy="1019175"/>
            <a:chOff x="1524000" y="2133600"/>
            <a:chExt cx="5562600" cy="21309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B3C1F8-2087-9D47-A382-6363B2755BB1}"/>
                </a:ext>
              </a:extLst>
            </p:cNvPr>
            <p:cNvSpPr/>
            <p:nvPr/>
          </p:nvSpPr>
          <p:spPr>
            <a:xfrm>
              <a:off x="1524000" y="2133600"/>
              <a:ext cx="5562600" cy="7149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31E520-526E-C35F-D6E0-CAECCABFCC49}"/>
                </a:ext>
              </a:extLst>
            </p:cNvPr>
            <p:cNvSpPr/>
            <p:nvPr/>
          </p:nvSpPr>
          <p:spPr>
            <a:xfrm>
              <a:off x="1524000" y="2848579"/>
              <a:ext cx="5562600" cy="7149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0270C3-A1C2-103E-0E52-7816212A480C}"/>
                </a:ext>
              </a:extLst>
            </p:cNvPr>
            <p:cNvSpPr/>
            <p:nvPr/>
          </p:nvSpPr>
          <p:spPr>
            <a:xfrm>
              <a:off x="1524000" y="3549528"/>
              <a:ext cx="5562600" cy="71497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B204A55F-8405-D13C-5902-FEB510D1E0DD}"/>
              </a:ext>
            </a:extLst>
          </p:cNvPr>
          <p:cNvSpPr/>
          <p:nvPr/>
        </p:nvSpPr>
        <p:spPr>
          <a:xfrm rot="16200000">
            <a:off x="3752088" y="3278949"/>
            <a:ext cx="720725" cy="30010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Perpendicular Flow, cont.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676400" y="2034133"/>
            <a:ext cx="3873176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q = q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v = 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v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eq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h/H)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 =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h = 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baseline="-30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Perpendicular Flow, cont.</a:t>
            </a:r>
          </a:p>
        </p:txBody>
      </p:sp>
      <p:sp>
        <p:nvSpPr>
          <p:cNvPr id="10249" name="Rectangle 5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143000" y="4191000"/>
            <a:ext cx="396012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Divide by </a:t>
            </a:r>
            <a:r>
              <a:rPr lang="en-US" sz="2400" dirty="0">
                <a:latin typeface="Symbol" pitchFamily="18" charset="2"/>
                <a:cs typeface="Arial" pitchFamily="34" charset="0"/>
              </a:rPr>
              <a:t>D</a:t>
            </a:r>
            <a:r>
              <a:rPr lang="en-US" sz="2400" dirty="0">
                <a:latin typeface="+mj-lt"/>
                <a:cs typeface="Times New Roman" pitchFamily="18" charset="0"/>
              </a:rPr>
              <a:t>h and solve for </a:t>
            </a:r>
            <a:r>
              <a:rPr lang="en-US" sz="2400" dirty="0" err="1">
                <a:latin typeface="+mj-lt"/>
                <a:cs typeface="Times New Roman" pitchFamily="18" charset="0"/>
              </a:rPr>
              <a:t>k</a:t>
            </a:r>
            <a:r>
              <a:rPr lang="en-US" sz="2400" baseline="-30000" dirty="0" err="1">
                <a:latin typeface="+mj-lt"/>
                <a:cs typeface="Times New Roman" pitchFamily="18" charset="0"/>
              </a:rPr>
              <a:t>eq</a:t>
            </a:r>
            <a:r>
              <a:rPr lang="en-US" sz="2400" dirty="0">
                <a:latin typeface="+mj-lt"/>
                <a:cs typeface="Times New Roman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19200" y="2013073"/>
                <a:ext cx="1706942" cy="863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13073"/>
                <a:ext cx="1706942" cy="863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96841" y="2013073"/>
                <a:ext cx="1714059" cy="863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841" y="2013073"/>
                <a:ext cx="1714059" cy="863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81600" y="2012143"/>
                <a:ext cx="1714059" cy="865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012143"/>
                <a:ext cx="1714059" cy="865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76400" y="3116496"/>
                <a:ext cx="5235408" cy="865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Δh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eq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16496"/>
                <a:ext cx="5235408" cy="8653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3730" y="5061496"/>
                <a:ext cx="2879763" cy="114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730" y="5061496"/>
                <a:ext cx="2879763" cy="1146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30138" y="5077464"/>
                <a:ext cx="2232662" cy="124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138" y="5077464"/>
                <a:ext cx="2232662" cy="1247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2" grpId="0"/>
      <p:bldP spid="3" grpId="0"/>
      <p:bldP spid="4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3213</TotalTime>
  <Words>296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Darcy’s Law in Layered Systems</vt:lpstr>
      <vt:lpstr>Layering in Hydrogeologic Units</vt:lpstr>
      <vt:lpstr>Layered Systems</vt:lpstr>
      <vt:lpstr>Flow Parallel to Layering</vt:lpstr>
      <vt:lpstr>Parallel Flow, cont.</vt:lpstr>
      <vt:lpstr>Flow Perpendicular to Layering</vt:lpstr>
      <vt:lpstr>Perpendicular Flow, cont.</vt:lpstr>
      <vt:lpstr>Perpendicular Flow,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 Jones</cp:lastModifiedBy>
  <cp:revision>92</cp:revision>
  <cp:lastPrinted>2022-09-01T19:01:03Z</cp:lastPrinted>
  <dcterms:created xsi:type="dcterms:W3CDTF">2003-01-07T23:29:47Z</dcterms:created>
  <dcterms:modified xsi:type="dcterms:W3CDTF">2022-09-01T19:19:07Z</dcterms:modified>
</cp:coreProperties>
</file>