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57F9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0" d="100"/>
          <a:sy n="120" d="100"/>
        </p:scale>
        <p:origin x="888" y="108"/>
      </p:cViewPr>
      <p:guideLst>
        <p:guide orient="horz" pos="23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DA4331C9-FADA-4DBD-A274-E94FCE86D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31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6C0CF-DA58-4098-8F25-350D7A21B46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D880A-1F91-4294-ADC9-2F5978E66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D880A-1F91-4294-ADC9-2F5978E660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0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D880A-1F91-4294-ADC9-2F5978E660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8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70FFB-11B1-4558-89E2-C7B349D83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150A4-492B-42DC-A517-5758F581B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25941-36F5-4E80-B4AE-116881217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09DFF-CB03-4748-BA58-B3646E898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9437A-D13A-405B-8195-714656605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98384-18D6-4039-BF63-76C19CB7E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B0E87-C839-42F4-9CED-8BE8A325A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E87B3-D2BC-4FDB-8B93-F32D8390C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4E8A0-B8CB-478E-A6DE-FC8B1133B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F4A92-B941-4DE4-A04C-989374F50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FAD39-928B-4886-B92D-52958FC8A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1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199A33B1-CA82-4863-8AAB-2D912CC86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8" r:id="rId2"/>
    <p:sldLayoutId id="2147483724" r:id="rId3"/>
    <p:sldLayoutId id="2147483719" r:id="rId4"/>
    <p:sldLayoutId id="2147483720" r:id="rId5"/>
    <p:sldLayoutId id="2147483721" r:id="rId6"/>
    <p:sldLayoutId id="2147483725" r:id="rId7"/>
    <p:sldLayoutId id="2147483726" r:id="rId8"/>
    <p:sldLayoutId id="2147483727" r:id="rId9"/>
    <p:sldLayoutId id="2147483722" r:id="rId10"/>
    <p:sldLayoutId id="214748372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Darcy’s Law in Multiple Dimensions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 dirty="0"/>
              <a:t>CE 547 – BRIGHAM YOUNG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F9420B-4C54-8746-A4E9-2DF8FDB0EFB4}"/>
              </a:ext>
            </a:extLst>
          </p:cNvPr>
          <p:cNvSpPr/>
          <p:nvPr/>
        </p:nvSpPr>
        <p:spPr>
          <a:xfrm>
            <a:off x="996043" y="2903995"/>
            <a:ext cx="3037114" cy="1262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Darcy’s Law in 2D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6686" y="1849179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Isotropic medium – simple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91200" y="3119028"/>
                <a:ext cx="2248629" cy="1028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k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119028"/>
                <a:ext cx="2248629" cy="1028743"/>
              </a:xfrm>
              <a:prstGeom prst="rect">
                <a:avLst/>
              </a:prstGeom>
              <a:blipFill>
                <a:blip r:embed="rId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91200" y="4748476"/>
                <a:ext cx="2258247" cy="1113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k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748476"/>
                <a:ext cx="2258247" cy="1113253"/>
              </a:xfrm>
              <a:prstGeom prst="rect">
                <a:avLst/>
              </a:prstGeom>
              <a:blipFill>
                <a:blip r:embed="rId3"/>
                <a:stretch>
                  <a:fillRect r="-1124"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16">
            <a:extLst>
              <a:ext uri="{FF2B5EF4-FFF2-40B4-BE49-F238E27FC236}">
                <a16:creationId xmlns:a16="http://schemas.microsoft.com/office/drawing/2014/main" id="{BB627D0F-8D2F-AE49-BE3B-4CA01FC33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157" y="2903995"/>
            <a:ext cx="3048000" cy="0"/>
          </a:xfrm>
          <a:prstGeom prst="line">
            <a:avLst/>
          </a:prstGeom>
          <a:noFill/>
          <a:ln w="57150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EB4AC665-9ADD-844B-AF06-B553239674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710837"/>
            <a:ext cx="0" cy="1447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id="{2FF3C03E-B021-8B4A-912E-E652AB52E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6158637"/>
            <a:ext cx="1524000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" name="Text Box 14">
            <a:extLst>
              <a:ext uri="{FF2B5EF4-FFF2-40B4-BE49-F238E27FC236}">
                <a16:creationId xmlns:a16="http://schemas.microsoft.com/office/drawing/2014/main" id="{68FFE5C2-8EA3-5C4A-95DF-E35050CBE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360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28" name="Text Box 15">
            <a:extLst>
              <a:ext uri="{FF2B5EF4-FFF2-40B4-BE49-F238E27FC236}">
                <a16:creationId xmlns:a16="http://schemas.microsoft.com/office/drawing/2014/main" id="{7BC29162-50A6-474F-9866-E8264FD49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77637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D90582-308E-6147-877C-B912E99DD71E}"/>
                  </a:ext>
                </a:extLst>
              </p:cNvPr>
              <p:cNvSpPr/>
              <p:nvPr/>
            </p:nvSpPr>
            <p:spPr>
              <a:xfrm>
                <a:off x="1221168" y="3189435"/>
                <a:ext cx="2460674" cy="623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D90582-308E-6147-877C-B912E99DD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168" y="3189435"/>
                <a:ext cx="2460674" cy="6236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Darcy’s Law in 2D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6686" y="1849179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Anisotropic medium – simple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91200" y="3119028"/>
                <a:ext cx="2485873" cy="1028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119028"/>
                <a:ext cx="2485873" cy="1028743"/>
              </a:xfrm>
              <a:prstGeom prst="rect">
                <a:avLst/>
              </a:prstGeom>
              <a:blipFill>
                <a:blip r:embed="rId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91200" y="4748476"/>
                <a:ext cx="2511713" cy="1112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748476"/>
                <a:ext cx="2511713" cy="1112869"/>
              </a:xfrm>
              <a:prstGeom prst="rect">
                <a:avLst/>
              </a:prstGeom>
              <a:blipFill>
                <a:blip r:embed="rId3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16">
            <a:extLst>
              <a:ext uri="{FF2B5EF4-FFF2-40B4-BE49-F238E27FC236}">
                <a16:creationId xmlns:a16="http://schemas.microsoft.com/office/drawing/2014/main" id="{BB627D0F-8D2F-AE49-BE3B-4CA01FC33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971800"/>
            <a:ext cx="3048000" cy="0"/>
          </a:xfrm>
          <a:prstGeom prst="line">
            <a:avLst/>
          </a:prstGeom>
          <a:noFill/>
          <a:ln w="57150">
            <a:solidFill>
              <a:schemeClr val="accent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771CAC40-5567-624D-A335-FE17364E0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54830"/>
            <a:ext cx="129540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Bedding</a:t>
            </a:r>
            <a:br>
              <a:rPr lang="en-US" dirty="0">
                <a:solidFill>
                  <a:srgbClr val="FF0000"/>
                </a:solidFill>
                <a:latin typeface="Arial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Planes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70E5B7-DB04-7749-B9F2-98189C5D2370}"/>
              </a:ext>
            </a:extLst>
          </p:cNvPr>
          <p:cNvCxnSpPr/>
          <p:nvPr/>
        </p:nvCxnSpPr>
        <p:spPr>
          <a:xfrm>
            <a:off x="685800" y="3124200"/>
            <a:ext cx="3048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01B84D-E10E-474E-BAD3-6FF5B775513B}"/>
              </a:ext>
            </a:extLst>
          </p:cNvPr>
          <p:cNvCxnSpPr/>
          <p:nvPr/>
        </p:nvCxnSpPr>
        <p:spPr>
          <a:xfrm>
            <a:off x="685800" y="3276600"/>
            <a:ext cx="3048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624603-B052-B849-A285-5972D761D8F8}"/>
              </a:ext>
            </a:extLst>
          </p:cNvPr>
          <p:cNvCxnSpPr/>
          <p:nvPr/>
        </p:nvCxnSpPr>
        <p:spPr>
          <a:xfrm>
            <a:off x="685800" y="3429000"/>
            <a:ext cx="3048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4263CB-27C7-FD43-8E1E-2B17B83524AD}"/>
              </a:ext>
            </a:extLst>
          </p:cNvPr>
          <p:cNvCxnSpPr/>
          <p:nvPr/>
        </p:nvCxnSpPr>
        <p:spPr>
          <a:xfrm>
            <a:off x="685800" y="3581400"/>
            <a:ext cx="3048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A1C33F-D322-D142-9DF9-B58000C37223}"/>
              </a:ext>
            </a:extLst>
          </p:cNvPr>
          <p:cNvCxnSpPr/>
          <p:nvPr/>
        </p:nvCxnSpPr>
        <p:spPr>
          <a:xfrm>
            <a:off x="685800" y="3733800"/>
            <a:ext cx="3048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E8EBE7-C71B-9447-830B-7A402A24AFBA}"/>
              </a:ext>
            </a:extLst>
          </p:cNvPr>
          <p:cNvCxnSpPr/>
          <p:nvPr/>
        </p:nvCxnSpPr>
        <p:spPr>
          <a:xfrm>
            <a:off x="685800" y="3886200"/>
            <a:ext cx="3048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CB672B-E54C-5E4C-96D8-50119481E1D0}"/>
              </a:ext>
            </a:extLst>
          </p:cNvPr>
          <p:cNvCxnSpPr/>
          <p:nvPr/>
        </p:nvCxnSpPr>
        <p:spPr>
          <a:xfrm>
            <a:off x="685800" y="4038600"/>
            <a:ext cx="3048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6ED33-4329-8D4E-B132-CCEEE2781752}"/>
              </a:ext>
            </a:extLst>
          </p:cNvPr>
          <p:cNvCxnSpPr/>
          <p:nvPr/>
        </p:nvCxnSpPr>
        <p:spPr>
          <a:xfrm>
            <a:off x="685800" y="4191000"/>
            <a:ext cx="3048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12">
            <a:extLst>
              <a:ext uri="{FF2B5EF4-FFF2-40B4-BE49-F238E27FC236}">
                <a16:creationId xmlns:a16="http://schemas.microsoft.com/office/drawing/2014/main" id="{EB4AC665-9ADD-844B-AF06-B553239674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710837"/>
            <a:ext cx="0" cy="1447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id="{2FF3C03E-B021-8B4A-912E-E652AB52E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6158637"/>
            <a:ext cx="1524000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" name="Text Box 14">
            <a:extLst>
              <a:ext uri="{FF2B5EF4-FFF2-40B4-BE49-F238E27FC236}">
                <a16:creationId xmlns:a16="http://schemas.microsoft.com/office/drawing/2014/main" id="{68FFE5C2-8EA3-5C4A-95DF-E35050CBE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360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28" name="Text Box 15">
            <a:extLst>
              <a:ext uri="{FF2B5EF4-FFF2-40B4-BE49-F238E27FC236}">
                <a16:creationId xmlns:a16="http://schemas.microsoft.com/office/drawing/2014/main" id="{7BC29162-50A6-474F-9866-E8264FD49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77637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74CA09-1380-5849-8F74-B5DBFDE1DB27}"/>
                  </a:ext>
                </a:extLst>
              </p:cNvPr>
              <p:cNvSpPr/>
              <p:nvPr/>
            </p:nvSpPr>
            <p:spPr>
              <a:xfrm>
                <a:off x="2654989" y="4522308"/>
                <a:ext cx="1688411" cy="623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74CA09-1380-5849-8F74-B5DBFDE1D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989" y="4522308"/>
                <a:ext cx="1688411" cy="6236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Darcy’s Law in 2D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 flipV="1">
            <a:off x="2971800" y="3030507"/>
            <a:ext cx="1066800" cy="1066800"/>
          </a:xfrm>
          <a:prstGeom prst="line">
            <a:avLst/>
          </a:prstGeom>
          <a:noFill/>
          <a:ln w="12700">
            <a:solidFill>
              <a:srgbClr val="00FF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5" name="Line 7"/>
          <p:cNvSpPr>
            <a:spLocks noChangeShapeType="1"/>
          </p:cNvSpPr>
          <p:nvPr/>
        </p:nvSpPr>
        <p:spPr bwMode="auto">
          <a:xfrm>
            <a:off x="2971800" y="4097307"/>
            <a:ext cx="990600" cy="990600"/>
          </a:xfrm>
          <a:prstGeom prst="line">
            <a:avLst/>
          </a:prstGeom>
          <a:noFill/>
          <a:ln w="12700">
            <a:solidFill>
              <a:srgbClr val="00FF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4038600" y="2725707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s</a:t>
            </a:r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3962400" y="4935507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r</a:t>
            </a:r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3581400" y="3411507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k</a:t>
            </a:r>
            <a:r>
              <a:rPr lang="en-US" baseline="-25000">
                <a:latin typeface="Arial" pitchFamily="34" charset="0"/>
              </a:rPr>
              <a:t>min</a:t>
            </a:r>
          </a:p>
        </p:txBody>
      </p:sp>
      <p:sp>
        <p:nvSpPr>
          <p:cNvPr id="15369" name="Text Box 11"/>
          <p:cNvSpPr txBox="1">
            <a:spLocks noChangeArrowheads="1"/>
          </p:cNvSpPr>
          <p:nvPr/>
        </p:nvSpPr>
        <p:spPr bwMode="auto">
          <a:xfrm>
            <a:off x="3581400" y="4325907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k</a:t>
            </a:r>
            <a:r>
              <a:rPr lang="en-US" baseline="-25000">
                <a:latin typeface="Arial" pitchFamily="34" charset="0"/>
              </a:rPr>
              <a:t>max</a:t>
            </a:r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 flipV="1">
            <a:off x="762000" y="3106707"/>
            <a:ext cx="0" cy="1447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 flipV="1">
            <a:off x="762000" y="4554507"/>
            <a:ext cx="1524000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2" name="Text Box 14"/>
          <p:cNvSpPr txBox="1">
            <a:spLocks noChangeArrowheads="1"/>
          </p:cNvSpPr>
          <p:nvPr/>
        </p:nvSpPr>
        <p:spPr bwMode="auto">
          <a:xfrm>
            <a:off x="838200" y="275587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1752600" y="4173507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5374" name="Line 16"/>
          <p:cNvSpPr>
            <a:spLocks noChangeShapeType="1"/>
          </p:cNvSpPr>
          <p:nvPr/>
        </p:nvSpPr>
        <p:spPr bwMode="auto">
          <a:xfrm>
            <a:off x="4876800" y="3259107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5" name="Line 17"/>
          <p:cNvSpPr>
            <a:spLocks noChangeShapeType="1"/>
          </p:cNvSpPr>
          <p:nvPr/>
        </p:nvSpPr>
        <p:spPr bwMode="auto">
          <a:xfrm>
            <a:off x="5181600" y="3259107"/>
            <a:ext cx="1524000" cy="152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6" name="Line 18"/>
          <p:cNvSpPr>
            <a:spLocks noChangeShapeType="1"/>
          </p:cNvSpPr>
          <p:nvPr/>
        </p:nvSpPr>
        <p:spPr bwMode="auto">
          <a:xfrm>
            <a:off x="5562600" y="3259107"/>
            <a:ext cx="1524000" cy="152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7" name="Line 19"/>
          <p:cNvSpPr>
            <a:spLocks noChangeShapeType="1"/>
          </p:cNvSpPr>
          <p:nvPr/>
        </p:nvSpPr>
        <p:spPr bwMode="auto">
          <a:xfrm>
            <a:off x="5943600" y="3259107"/>
            <a:ext cx="1524000" cy="152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8" name="Line 20"/>
          <p:cNvSpPr>
            <a:spLocks noChangeShapeType="1"/>
          </p:cNvSpPr>
          <p:nvPr/>
        </p:nvSpPr>
        <p:spPr bwMode="auto">
          <a:xfrm>
            <a:off x="6324600" y="3259107"/>
            <a:ext cx="1524000" cy="152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9" name="Line 21"/>
          <p:cNvSpPr>
            <a:spLocks noChangeShapeType="1"/>
          </p:cNvSpPr>
          <p:nvPr/>
        </p:nvSpPr>
        <p:spPr bwMode="auto">
          <a:xfrm>
            <a:off x="6705600" y="3259107"/>
            <a:ext cx="1524000" cy="152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0" name="Line 22"/>
          <p:cNvSpPr>
            <a:spLocks noChangeShapeType="1"/>
          </p:cNvSpPr>
          <p:nvPr/>
        </p:nvSpPr>
        <p:spPr bwMode="auto">
          <a:xfrm>
            <a:off x="7086600" y="3259107"/>
            <a:ext cx="1524000" cy="152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1" name="Text Box 23"/>
          <p:cNvSpPr txBox="1">
            <a:spLocks noChangeArrowheads="1"/>
          </p:cNvSpPr>
          <p:nvPr/>
        </p:nvSpPr>
        <p:spPr bwMode="auto">
          <a:xfrm>
            <a:off x="5867400" y="4859307"/>
            <a:ext cx="2362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Bedding Planes</a:t>
            </a:r>
          </a:p>
        </p:txBody>
      </p:sp>
      <p:sp>
        <p:nvSpPr>
          <p:cNvPr id="15382" name="Rectangle 27"/>
          <p:cNvSpPr>
            <a:spLocks noChangeArrowheads="1"/>
          </p:cNvSpPr>
          <p:nvPr/>
        </p:nvSpPr>
        <p:spPr bwMode="auto">
          <a:xfrm>
            <a:off x="1219200" y="5848290"/>
            <a:ext cx="383701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We need k in terms of x &amp; y (</a:t>
            </a:r>
            <a:r>
              <a:rPr lang="en-US" dirty="0" err="1">
                <a:latin typeface="+mj-lt"/>
                <a:cs typeface="Times New Roman" pitchFamily="18" charset="0"/>
              </a:rPr>
              <a:t>k</a:t>
            </a:r>
            <a:r>
              <a:rPr lang="en-US" baseline="-25000" dirty="0" err="1">
                <a:latin typeface="+mj-lt"/>
                <a:cs typeface="Times New Roman" pitchFamily="18" charset="0"/>
              </a:rPr>
              <a:t>x</a:t>
            </a:r>
            <a:r>
              <a:rPr lang="en-US" dirty="0">
                <a:latin typeface="+mj-lt"/>
                <a:cs typeface="Times New Roman" pitchFamily="18" charset="0"/>
              </a:rPr>
              <a:t>, </a:t>
            </a:r>
            <a:r>
              <a:rPr lang="en-US" dirty="0" err="1">
                <a:latin typeface="+mj-lt"/>
                <a:cs typeface="Times New Roman" pitchFamily="18" charset="0"/>
              </a:rPr>
              <a:t>k</a:t>
            </a:r>
            <a:r>
              <a:rPr lang="en-US" baseline="-25000" dirty="0" err="1">
                <a:latin typeface="+mj-lt"/>
                <a:cs typeface="Times New Roman" pitchFamily="18" charset="0"/>
              </a:rPr>
              <a:t>y</a:t>
            </a:r>
            <a:r>
              <a:rPr lang="en-US" dirty="0">
                <a:latin typeface="+mj-lt"/>
                <a:cs typeface="Times New Roman" pitchFamily="18" charset="0"/>
              </a:rPr>
              <a:t>).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B2CC6-D570-0B43-817E-5AE0E02CBD9C}"/>
              </a:ext>
            </a:extLst>
          </p:cNvPr>
          <p:cNvSpPr txBox="1"/>
          <p:nvPr/>
        </p:nvSpPr>
        <p:spPr>
          <a:xfrm>
            <a:off x="696686" y="1849179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Anisotropic medium – </a:t>
            </a:r>
            <a:r>
              <a:rPr lang="en-US" sz="3600" i="1" dirty="0">
                <a:latin typeface="+mj-lt"/>
              </a:rPr>
              <a:t>general</a:t>
            </a:r>
            <a:r>
              <a:rPr lang="en-US" sz="3600" dirty="0">
                <a:latin typeface="+mj-lt"/>
              </a:rPr>
              <a:t> case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Anisotropic Medium – General Case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23526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6" name="Line 6"/>
          <p:cNvSpPr>
            <a:spLocks noChangeShapeType="1"/>
          </p:cNvSpPr>
          <p:nvPr/>
        </p:nvSpPr>
        <p:spPr bwMode="auto">
          <a:xfrm flipV="1">
            <a:off x="1187450" y="1905000"/>
            <a:ext cx="1066800" cy="1066800"/>
          </a:xfrm>
          <a:prstGeom prst="line">
            <a:avLst/>
          </a:prstGeom>
          <a:noFill/>
          <a:ln w="12700">
            <a:solidFill>
              <a:srgbClr val="00FF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7" name="Line 7"/>
          <p:cNvSpPr>
            <a:spLocks noChangeShapeType="1"/>
          </p:cNvSpPr>
          <p:nvPr/>
        </p:nvSpPr>
        <p:spPr bwMode="auto">
          <a:xfrm>
            <a:off x="1187450" y="2971800"/>
            <a:ext cx="990600" cy="990600"/>
          </a:xfrm>
          <a:prstGeom prst="line">
            <a:avLst/>
          </a:prstGeom>
          <a:noFill/>
          <a:ln w="12700">
            <a:solidFill>
              <a:srgbClr val="00FF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8" name="Text Box 8"/>
          <p:cNvSpPr txBox="1">
            <a:spLocks noChangeArrowheads="1"/>
          </p:cNvSpPr>
          <p:nvPr/>
        </p:nvSpPr>
        <p:spPr bwMode="auto">
          <a:xfrm>
            <a:off x="225425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s</a:t>
            </a:r>
          </a:p>
        </p:txBody>
      </p:sp>
      <p:sp>
        <p:nvSpPr>
          <p:cNvPr id="2059" name="Text Box 9"/>
          <p:cNvSpPr txBox="1">
            <a:spLocks noChangeArrowheads="1"/>
          </p:cNvSpPr>
          <p:nvPr/>
        </p:nvSpPr>
        <p:spPr bwMode="auto">
          <a:xfrm>
            <a:off x="2178050" y="3810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r</a:t>
            </a:r>
          </a:p>
        </p:txBody>
      </p:sp>
      <p:sp>
        <p:nvSpPr>
          <p:cNvPr id="2060" name="Text Box 10"/>
          <p:cNvSpPr txBox="1">
            <a:spLocks noChangeArrowheads="1"/>
          </p:cNvSpPr>
          <p:nvPr/>
        </p:nvSpPr>
        <p:spPr bwMode="auto">
          <a:xfrm>
            <a:off x="1797050" y="228600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k</a:t>
            </a:r>
            <a:r>
              <a:rPr lang="en-US" baseline="-25000">
                <a:latin typeface="Arial" pitchFamily="34" charset="0"/>
              </a:rPr>
              <a:t>min</a:t>
            </a:r>
          </a:p>
        </p:txBody>
      </p:sp>
      <p:sp>
        <p:nvSpPr>
          <p:cNvPr id="2061" name="Text Box 11"/>
          <p:cNvSpPr txBox="1">
            <a:spLocks noChangeArrowheads="1"/>
          </p:cNvSpPr>
          <p:nvPr/>
        </p:nvSpPr>
        <p:spPr bwMode="auto">
          <a:xfrm>
            <a:off x="1797050" y="320040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k</a:t>
            </a:r>
            <a:r>
              <a:rPr lang="en-US" baseline="-25000">
                <a:latin typeface="Arial" pitchFamily="34" charset="0"/>
              </a:rPr>
              <a:t>max</a:t>
            </a:r>
          </a:p>
        </p:txBody>
      </p:sp>
      <p:sp>
        <p:nvSpPr>
          <p:cNvPr id="2062" name="Rectangle 18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3" name="Rectangle 22"/>
          <p:cNvSpPr>
            <a:spLocks noChangeArrowheads="1"/>
          </p:cNvSpPr>
          <p:nvPr/>
        </p:nvSpPr>
        <p:spPr bwMode="auto">
          <a:xfrm>
            <a:off x="5867400" y="4267200"/>
            <a:ext cx="28956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= "conductivity matrix" or "conductivity tensor"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2064" name="Rectangle 24"/>
          <p:cNvSpPr>
            <a:spLocks noChangeArrowheads="1"/>
          </p:cNvSpPr>
          <p:nvPr/>
        </p:nvSpPr>
        <p:spPr bwMode="auto">
          <a:xfrm>
            <a:off x="4343400" y="5486400"/>
            <a:ext cx="3505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r &amp; s may or may not coincide with x &amp;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768442" y="2557902"/>
                <a:ext cx="4534767" cy="795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442" y="2557902"/>
                <a:ext cx="4534767" cy="795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0" y="4114800"/>
                <a:ext cx="2096408" cy="795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114800"/>
                <a:ext cx="2096408" cy="7950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56143" y="4618037"/>
                <a:ext cx="1951239" cy="677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43" y="4618037"/>
                <a:ext cx="1951239" cy="677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56143" y="5498362"/>
                <a:ext cx="1881604" cy="677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43" y="5498362"/>
                <a:ext cx="1881604" cy="6777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" grpId="0"/>
      <p:bldP spid="2064" grpId="0"/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Coordinate Transformation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 rot="-1565996">
            <a:off x="1281113" y="2513013"/>
            <a:ext cx="1905000" cy="1066800"/>
            <a:chOff x="1752600" y="2438400"/>
            <a:chExt cx="1905000" cy="1066800"/>
          </a:xfrm>
        </p:grpSpPr>
        <p:sp>
          <p:nvSpPr>
            <p:cNvPr id="3087" name="Line 6"/>
            <p:cNvSpPr>
              <a:spLocks noChangeShapeType="1"/>
            </p:cNvSpPr>
            <p:nvPr/>
          </p:nvSpPr>
          <p:spPr bwMode="auto">
            <a:xfrm flipV="1">
              <a:off x="1752600" y="2438400"/>
              <a:ext cx="0" cy="1066800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miter lim="800000"/>
              <a:headEnd type="none" w="sm" len="sm"/>
              <a:tailEnd type="triangle" w="lg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8" name="Line 7"/>
            <p:cNvSpPr>
              <a:spLocks noChangeShapeType="1"/>
            </p:cNvSpPr>
            <p:nvPr/>
          </p:nvSpPr>
          <p:spPr bwMode="auto">
            <a:xfrm flipV="1">
              <a:off x="1752600" y="3505200"/>
              <a:ext cx="1905000" cy="0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miter lim="800000"/>
              <a:headEnd type="none" w="sm" len="sm"/>
              <a:tailEnd type="triangle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1447800" y="2344738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3657600" y="3563938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3081" name="Line 10"/>
          <p:cNvSpPr>
            <a:spLocks noChangeShapeType="1"/>
          </p:cNvSpPr>
          <p:nvPr/>
        </p:nvSpPr>
        <p:spPr bwMode="auto">
          <a:xfrm rot="1486019" flipH="1" flipV="1">
            <a:off x="1338263" y="2762250"/>
            <a:ext cx="534987" cy="11303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" name="Line 11"/>
          <p:cNvSpPr>
            <a:spLocks noChangeShapeType="1"/>
          </p:cNvSpPr>
          <p:nvPr/>
        </p:nvSpPr>
        <p:spPr bwMode="auto">
          <a:xfrm rot="1486019" flipV="1">
            <a:off x="1711325" y="3495675"/>
            <a:ext cx="1981200" cy="914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838200" y="2725738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s</a:t>
            </a:r>
          </a:p>
        </p:txBody>
      </p:sp>
      <p:sp>
        <p:nvSpPr>
          <p:cNvPr id="3084" name="Text Box 13"/>
          <p:cNvSpPr txBox="1">
            <a:spLocks noChangeArrowheads="1"/>
          </p:cNvSpPr>
          <p:nvPr/>
        </p:nvSpPr>
        <p:spPr bwMode="auto">
          <a:xfrm>
            <a:off x="3048000" y="2725738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r</a:t>
            </a:r>
          </a:p>
        </p:txBody>
      </p:sp>
      <p:sp>
        <p:nvSpPr>
          <p:cNvPr id="3085" name="Arc 14"/>
          <p:cNvSpPr>
            <a:spLocks/>
          </p:cNvSpPr>
          <p:nvPr/>
        </p:nvSpPr>
        <p:spPr bwMode="auto">
          <a:xfrm>
            <a:off x="2209800" y="3592513"/>
            <a:ext cx="228600" cy="352425"/>
          </a:xfrm>
          <a:custGeom>
            <a:avLst/>
            <a:gdLst>
              <a:gd name="T0" fmla="*/ 16288723 w 21600"/>
              <a:gd name="T1" fmla="*/ 0 h 16666"/>
              <a:gd name="T2" fmla="*/ 25604789 w 21600"/>
              <a:gd name="T3" fmla="*/ 157593111 h 16666"/>
              <a:gd name="T4" fmla="*/ 0 w 21600"/>
              <a:gd name="T5" fmla="*/ 157593111 h 16666"/>
              <a:gd name="T6" fmla="*/ 0 60000 65536"/>
              <a:gd name="T7" fmla="*/ 0 60000 65536"/>
              <a:gd name="T8" fmla="*/ 0 60000 65536"/>
              <a:gd name="T9" fmla="*/ 0 w 21600"/>
              <a:gd name="T10" fmla="*/ 0 h 16666"/>
              <a:gd name="T11" fmla="*/ 21600 w 21600"/>
              <a:gd name="T12" fmla="*/ 16666 h 166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666" fill="none" extrusionOk="0">
                <a:moveTo>
                  <a:pt x="13740" y="0"/>
                </a:moveTo>
                <a:cubicBezTo>
                  <a:pt x="18717" y="4103"/>
                  <a:pt x="21600" y="10215"/>
                  <a:pt x="21600" y="16666"/>
                </a:cubicBezTo>
              </a:path>
              <a:path w="21600" h="16666" stroke="0" extrusionOk="0">
                <a:moveTo>
                  <a:pt x="13740" y="0"/>
                </a:moveTo>
                <a:cubicBezTo>
                  <a:pt x="18717" y="4103"/>
                  <a:pt x="21600" y="10215"/>
                  <a:pt x="21600" y="16666"/>
                </a:cubicBezTo>
                <a:lnTo>
                  <a:pt x="0" y="16666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5"/>
          <p:cNvSpPr txBox="1">
            <a:spLocks noChangeArrowheads="1"/>
          </p:cNvSpPr>
          <p:nvPr/>
        </p:nvSpPr>
        <p:spPr bwMode="auto">
          <a:xfrm>
            <a:off x="2438400" y="3487738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Symbol" pitchFamily="18" charset="2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38200" y="4902089"/>
                <a:ext cx="4123693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xx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xy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yx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yy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02089"/>
                <a:ext cx="4123693" cy="914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20879" y="2469665"/>
                <a:ext cx="3269036" cy="857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xx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879" y="2469665"/>
                <a:ext cx="3269036" cy="857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52509" y="3686175"/>
                <a:ext cx="3297313" cy="857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yx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yy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509" y="3686175"/>
                <a:ext cx="3297313" cy="857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Coord. Transformation, cont.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914400" y="2040444"/>
            <a:ext cx="493276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Times New Roman" pitchFamily="18" charset="0"/>
              </a:rPr>
              <a:t>Solving in terms of </a:t>
            </a:r>
            <a:r>
              <a:rPr lang="en-US" sz="3200" dirty="0" err="1">
                <a:latin typeface="+mj-lt"/>
                <a:cs typeface="Times New Roman" pitchFamily="18" charset="0"/>
              </a:rPr>
              <a:t>k</a:t>
            </a:r>
            <a:r>
              <a:rPr lang="en-US" sz="3200" baseline="-30000" dirty="0" err="1">
                <a:latin typeface="+mj-lt"/>
                <a:cs typeface="Times New Roman" pitchFamily="18" charset="0"/>
              </a:rPr>
              <a:t>r</a:t>
            </a:r>
            <a:r>
              <a:rPr lang="en-US" sz="3200" dirty="0">
                <a:latin typeface="+mj-lt"/>
                <a:cs typeface="Times New Roman" pitchFamily="18" charset="0"/>
              </a:rPr>
              <a:t> and </a:t>
            </a:r>
            <a:r>
              <a:rPr lang="en-US" sz="3200" dirty="0" err="1">
                <a:latin typeface="+mj-lt"/>
                <a:cs typeface="Times New Roman" pitchFamily="18" charset="0"/>
              </a:rPr>
              <a:t>k</a:t>
            </a:r>
            <a:r>
              <a:rPr lang="en-US" sz="3200" baseline="-30000" dirty="0" err="1">
                <a:latin typeface="+mj-lt"/>
                <a:cs typeface="Times New Roman" pitchFamily="18" charset="0"/>
              </a:rPr>
              <a:t>s</a:t>
            </a:r>
            <a:r>
              <a:rPr lang="en-US" sz="3200" dirty="0">
                <a:latin typeface="+mj-lt"/>
                <a:cs typeface="Times New Roman" pitchFamily="18" charset="0"/>
              </a:rPr>
              <a:t>: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5" name="Rectangle 1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2"/>
          <p:cNvGraphicFramePr>
            <a:graphicFrameLocks noChangeAspect="1"/>
          </p:cNvGraphicFramePr>
          <p:nvPr/>
        </p:nvGraphicFramePr>
        <p:xfrm>
          <a:off x="1447800" y="3124200"/>
          <a:ext cx="4692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0960" imgH="241200" progId="Equation.3">
                  <p:embed/>
                </p:oleObj>
              </mc:Choice>
              <mc:Fallback>
                <p:oleObj name="Equation" r:id="rId3" imgW="165096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0" y="3124200"/>
                        <a:ext cx="46926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40074"/>
              </p:ext>
            </p:extLst>
          </p:nvPr>
        </p:nvGraphicFramePr>
        <p:xfrm>
          <a:off x="1447800" y="4038600"/>
          <a:ext cx="4572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50960" imgH="253800" progId="Equation.DSMT4">
                  <p:embed/>
                </p:oleObj>
              </mc:Choice>
              <mc:Fallback>
                <p:oleObj name="Equation" r:id="rId5" imgW="1650960" imgH="253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0" y="4038600"/>
                        <a:ext cx="4572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397252"/>
              </p:ext>
            </p:extLst>
          </p:nvPr>
        </p:nvGraphicFramePr>
        <p:xfrm>
          <a:off x="1478536" y="4741863"/>
          <a:ext cx="54371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06280" imgH="393480" progId="Equation.DSMT4">
                  <p:embed/>
                </p:oleObj>
              </mc:Choice>
              <mc:Fallback>
                <p:oleObj name="Equation" r:id="rId7" imgW="200628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78536" y="4741863"/>
                        <a:ext cx="54371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Darcy’s Law in 3D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1066800" y="2286000"/>
            <a:ext cx="1371600" cy="1371600"/>
          </a:xfrm>
          <a:prstGeom prst="cube">
            <a:avLst>
              <a:gd name="adj" fmla="val 3229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6" name="Line 8"/>
          <p:cNvSpPr>
            <a:spLocks noChangeShapeType="1"/>
          </p:cNvSpPr>
          <p:nvPr/>
        </p:nvSpPr>
        <p:spPr bwMode="auto">
          <a:xfrm flipH="1">
            <a:off x="1219200" y="32004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>
            <a:off x="2209800" y="2971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8" name="Line 10"/>
          <p:cNvSpPr>
            <a:spLocks noChangeShapeType="1"/>
          </p:cNvSpPr>
          <p:nvPr/>
        </p:nvSpPr>
        <p:spPr bwMode="auto">
          <a:xfrm flipV="1">
            <a:off x="1752600" y="1981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1828800" y="167640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v</a:t>
            </a:r>
            <a:r>
              <a:rPr lang="en-US" baseline="-25000">
                <a:latin typeface="Arial" pitchFamily="34" charset="0"/>
              </a:rPr>
              <a:t>z</a:t>
            </a:r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2514600" y="2590800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v</a:t>
            </a:r>
            <a:r>
              <a:rPr lang="en-US" baseline="-25000">
                <a:latin typeface="Arial" pitchFamily="34" charset="0"/>
              </a:rPr>
              <a:t>x</a:t>
            </a:r>
          </a:p>
        </p:txBody>
      </p:sp>
      <p:sp>
        <p:nvSpPr>
          <p:cNvPr id="5131" name="Text Box 13"/>
          <p:cNvSpPr txBox="1">
            <a:spLocks noChangeArrowheads="1"/>
          </p:cNvSpPr>
          <p:nvPr/>
        </p:nvSpPr>
        <p:spPr bwMode="auto">
          <a:xfrm>
            <a:off x="1066800" y="2895600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v</a:t>
            </a:r>
            <a:r>
              <a:rPr lang="en-US" baseline="-25000">
                <a:latin typeface="Arial" pitchFamily="34" charset="0"/>
              </a:rPr>
              <a:t>y</a:t>
            </a:r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 flipV="1">
            <a:off x="4038600" y="1981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3" name="Line 15"/>
          <p:cNvSpPr>
            <a:spLocks noChangeShapeType="1"/>
          </p:cNvSpPr>
          <p:nvPr/>
        </p:nvSpPr>
        <p:spPr bwMode="auto">
          <a:xfrm flipV="1">
            <a:off x="4038600" y="3124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4" name="Line 16"/>
          <p:cNvSpPr>
            <a:spLocks noChangeShapeType="1"/>
          </p:cNvSpPr>
          <p:nvPr/>
        </p:nvSpPr>
        <p:spPr bwMode="auto">
          <a:xfrm flipH="1">
            <a:off x="3276600" y="31242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auto">
          <a:xfrm>
            <a:off x="4038600" y="1676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z</a:t>
            </a:r>
            <a:endParaRPr lang="en-US" baseline="-25000">
              <a:latin typeface="Arial" pitchFamily="34" charset="0"/>
            </a:endParaRPr>
          </a:p>
        </p:txBody>
      </p:sp>
      <p:sp>
        <p:nvSpPr>
          <p:cNvPr id="5136" name="Text Box 18"/>
          <p:cNvSpPr txBox="1">
            <a:spLocks noChangeArrowheads="1"/>
          </p:cNvSpPr>
          <p:nvPr/>
        </p:nvSpPr>
        <p:spPr bwMode="auto">
          <a:xfrm>
            <a:off x="5181600" y="2667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x</a:t>
            </a:r>
            <a:endParaRPr lang="en-US" baseline="-25000">
              <a:latin typeface="Arial" pitchFamily="34" charset="0"/>
            </a:endParaRPr>
          </a:p>
        </p:txBody>
      </p:sp>
      <p:sp>
        <p:nvSpPr>
          <p:cNvPr id="5137" name="Text Box 19"/>
          <p:cNvSpPr txBox="1">
            <a:spLocks noChangeArrowheads="1"/>
          </p:cNvSpPr>
          <p:nvPr/>
        </p:nvSpPr>
        <p:spPr bwMode="auto">
          <a:xfrm>
            <a:off x="3200400" y="3200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y</a:t>
            </a:r>
            <a:endParaRPr lang="en-US" baseline="-25000">
              <a:latin typeface="Arial" pitchFamily="34" charset="0"/>
            </a:endParaRPr>
          </a:p>
        </p:txBody>
      </p:sp>
      <p:sp>
        <p:nvSpPr>
          <p:cNvPr id="5138" name="Rectangle 21"/>
          <p:cNvSpPr>
            <a:spLocks noChangeArrowheads="1"/>
          </p:cNvSpPr>
          <p:nvPr/>
        </p:nvSpPr>
        <p:spPr bwMode="auto">
          <a:xfrm>
            <a:off x="1023938" y="4021108"/>
            <a:ext cx="660873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If x, y, and z axes coincide with principal axes of permeability:</a:t>
            </a:r>
          </a:p>
        </p:txBody>
      </p:sp>
      <p:sp>
        <p:nvSpPr>
          <p:cNvPr id="5139" name="Rectangle 23"/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Rectangle 25"/>
          <p:cNvSpPr>
            <a:spLocks noChangeArrowheads="1"/>
          </p:cNvSpPr>
          <p:nvPr/>
        </p:nvSpPr>
        <p:spPr bwMode="auto">
          <a:xfrm>
            <a:off x="6553200" y="4924424"/>
            <a:ext cx="175260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In most cases</a:t>
            </a:r>
            <a:endParaRPr lang="en-US" sz="1200" dirty="0">
              <a:latin typeface="+mj-lt"/>
            </a:endParaRPr>
          </a:p>
          <a:p>
            <a:r>
              <a:rPr lang="en-US" dirty="0">
                <a:latin typeface="Times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xx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yy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xx</a:t>
            </a:r>
            <a:r>
              <a:rPr lang="en-US" dirty="0">
                <a:latin typeface="Arial" pitchFamily="34" charset="0"/>
                <a:cs typeface="Arial" pitchFamily="34" charset="0"/>
              </a:rPr>
              <a:t> &gt;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zz</a:t>
            </a:r>
            <a:endParaRPr lang="en-US" baseline="-30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19200" y="4845051"/>
                <a:ext cx="4887877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xx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yy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zz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845051"/>
                <a:ext cx="4887877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4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Darcy’s Law in 3D, cont.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143000" y="1826568"/>
            <a:ext cx="189186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+mj-lt"/>
                <a:cs typeface="Times New Roman" pitchFamily="18" charset="0"/>
              </a:rPr>
              <a:t>General case: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1143000" y="4212104"/>
            <a:ext cx="3834704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+mj-lt"/>
                <a:cs typeface="Times New Roman" pitchFamily="18" charset="0"/>
              </a:rPr>
              <a:t>The tensor is symmetric, i.e.: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Times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k</a:t>
            </a:r>
            <a:r>
              <a:rPr lang="en-US" sz="2400" baseline="-30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yx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k</a:t>
            </a:r>
            <a:r>
              <a:rPr lang="en-US" sz="2400" baseline="-30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xy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pPr lvl="1"/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k</a:t>
            </a:r>
            <a:r>
              <a:rPr lang="en-US" sz="2400" baseline="-30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zx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k</a:t>
            </a:r>
            <a:r>
              <a:rPr lang="en-US" sz="2400" baseline="-30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xz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pPr lvl="1"/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k</a:t>
            </a:r>
            <a:r>
              <a:rPr lang="en-US" sz="2400" baseline="-30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zy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=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k</a:t>
            </a:r>
            <a:r>
              <a:rPr lang="en-US" sz="2400" baseline="-30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yz</a:t>
            </a:r>
            <a:endParaRPr lang="en-US" sz="2400" baseline="-30000" dirty="0"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0" y="2624715"/>
                <a:ext cx="4908716" cy="1311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xx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xy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xz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yx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yy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yz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zx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zy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zz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624715"/>
                <a:ext cx="4908716" cy="13113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4615</TotalTime>
  <Words>260</Words>
  <Application>Microsoft Office PowerPoint</Application>
  <PresentationFormat>On-screen Show (4:3)</PresentationFormat>
  <Paragraphs>71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Symbol</vt:lpstr>
      <vt:lpstr>Times</vt:lpstr>
      <vt:lpstr>Times New Roman</vt:lpstr>
      <vt:lpstr>Wingdings</vt:lpstr>
      <vt:lpstr>Wingdings 2</vt:lpstr>
      <vt:lpstr>Wingdings 3</vt:lpstr>
      <vt:lpstr>Module</vt:lpstr>
      <vt:lpstr>Equation</vt:lpstr>
      <vt:lpstr>Darcy’s Law in Multiple Dimensions</vt:lpstr>
      <vt:lpstr>Darcy’s Law in 2D</vt:lpstr>
      <vt:lpstr>Darcy’s Law in 2D</vt:lpstr>
      <vt:lpstr>Darcy’s Law in 2D</vt:lpstr>
      <vt:lpstr>Anisotropic Medium – General Case</vt:lpstr>
      <vt:lpstr>Coordinate Transformation</vt:lpstr>
      <vt:lpstr>Coord. Transformation, cont.</vt:lpstr>
      <vt:lpstr>Darcy’s Law in 3D</vt:lpstr>
      <vt:lpstr>Darcy’s Law in 3D, cont.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Norm Jones</dc:creator>
  <cp:lastModifiedBy>Norm Jones</cp:lastModifiedBy>
  <cp:revision>93</cp:revision>
  <cp:lastPrinted>2017-01-19T18:39:02Z</cp:lastPrinted>
  <dcterms:created xsi:type="dcterms:W3CDTF">2003-01-07T23:29:47Z</dcterms:created>
  <dcterms:modified xsi:type="dcterms:W3CDTF">2022-08-31T23:34:40Z</dcterms:modified>
</cp:coreProperties>
</file>