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9" r:id="rId11"/>
    <p:sldId id="268" r:id="rId1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FF00"/>
    <a:srgbClr val="FF0000"/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10"/>
    <p:restoredTop sz="94706"/>
  </p:normalViewPr>
  <p:slideViewPr>
    <p:cSldViewPr>
      <p:cViewPr varScale="1">
        <p:scale>
          <a:sx n="120" d="100"/>
          <a:sy n="120" d="100"/>
        </p:scale>
        <p:origin x="18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2942D14B-D5E5-49EA-BBE7-49E82BCB6F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341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37D9A296-45A8-404E-A038-87DCF9A7F6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750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CF0A86-1D6E-43EB-8209-5FA6DE4922B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041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8D3BFA-EEC3-4861-A25C-C6D3FD96B78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289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E9E46F-6F53-4390-8E62-A5B710B62F4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60DBA4-EE9B-485D-A906-202084A25D4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128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EBF3DF-E810-4A45-8D5D-0F043F96F37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99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29D3AD-893E-4D26-AEFE-347020D71B8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61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869B02-C1F5-47FA-8FF8-C0F103D0E13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441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49921D-E7DD-4408-A0E9-F49DF3F10DB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189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CAF064-771A-453F-8BFC-DC97561710D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169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A8F39B-7DBF-4376-89D3-2F86D2B0767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064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3AC574-E914-484C-BD6E-0AEB4444107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97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513556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0" y="5127625"/>
            <a:ext cx="9144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tIns="0" bIns="0" anchor="t"/>
          <a:lstStyle>
            <a:lvl1pPr algn="l">
              <a:defRPr sz="4700" b="1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44CA07-18D4-4B14-AAA0-94E959CBAC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B01CD8-CEE4-4E4E-AE82-6505B20F38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invGray">
          <a:xfrm>
            <a:off x="6599238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ltGray">
          <a:xfrm>
            <a:off x="6648450" y="0"/>
            <a:ext cx="25146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013" y="6376988"/>
            <a:ext cx="38369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5E8AD6-B151-4422-80BC-0C0FD66631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B3EF03-0C51-42FD-8EDF-F648ECF632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26019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0" y="2601913"/>
            <a:ext cx="9144000" cy="46037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tIns="0" rIns="91440" bIns="0" anchor="b"/>
          <a:lstStyle>
            <a:lvl1pPr algn="l">
              <a:defRPr sz="47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0D3441-988E-4257-A160-ACA4A18DA5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98AEA0-A544-43BB-8D7E-6EBAA465C7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8D4137-DE5E-4D51-9EF0-ABA86B3E8C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4722FD-1CD7-4BD5-A21F-DC64C29437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D18814-CCA3-4FCF-9018-4CA2200134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26BAA5-6EA4-4AF4-92BA-44524150F8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165100" y="1169988"/>
            <a:ext cx="2522538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300" y="1169988"/>
            <a:ext cx="5194300" cy="201612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138" y="1169988"/>
            <a:ext cx="733425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1E8689-6531-4D24-9179-F9C7150CEA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4000" cy="14335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29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74825"/>
            <a:ext cx="8229600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 smtClean="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B6396F37-8658-459C-8591-38495844A3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1" r:id="rId2"/>
    <p:sldLayoutId id="2147483697" r:id="rId3"/>
    <p:sldLayoutId id="2147483692" r:id="rId4"/>
    <p:sldLayoutId id="2147483693" r:id="rId5"/>
    <p:sldLayoutId id="2147483694" r:id="rId6"/>
    <p:sldLayoutId id="2147483698" r:id="rId7"/>
    <p:sldLayoutId id="2147483699" r:id="rId8"/>
    <p:sldLayoutId id="2147483700" r:id="rId9"/>
    <p:sldLayoutId id="2147483695" r:id="rId10"/>
    <p:sldLayoutId id="2147483701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4500" b="1" kern="1200">
          <a:solidFill>
            <a:srgbClr val="FFC8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9pPr>
      <a:extLst/>
    </p:titleStyle>
    <p:bodyStyle>
      <a:lvl1pPr marL="438150" indent="-319088" algn="l" rtl="0" fontAlgn="base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30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fontAlgn="base">
        <a:spcBef>
          <a:spcPct val="20000"/>
        </a:spcBef>
        <a:spcAft>
          <a:spcPct val="0"/>
        </a:spcAft>
        <a:buClr>
          <a:srgbClr val="E66C7D"/>
        </a:buClr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563" algn="l" rtl="0" fontAlgn="base">
        <a:spcBef>
          <a:spcPct val="20000"/>
        </a:spcBef>
        <a:spcAft>
          <a:spcPct val="0"/>
        </a:spcAft>
        <a:buClr>
          <a:srgbClr val="6BB76D"/>
        </a:buClr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75" indent="-182563" algn="l" rtl="0" fontAlgn="base">
        <a:spcBef>
          <a:spcPct val="20000"/>
        </a:spcBef>
        <a:spcAft>
          <a:spcPct val="0"/>
        </a:spcAft>
        <a:buClr>
          <a:srgbClr val="E88651"/>
        </a:buClr>
        <a:buFont typeface="Wingdings 3" pitchFamily="18" charset="2"/>
        <a:buChar char="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800" dirty="0">
                <a:solidFill>
                  <a:schemeClr val="accent1">
                    <a:satMod val="150000"/>
                  </a:schemeClr>
                </a:solidFill>
              </a:rPr>
              <a:t>Governing Equations</a:t>
            </a:r>
            <a:br>
              <a:rPr lang="en-US" sz="4800" dirty="0">
                <a:solidFill>
                  <a:schemeClr val="accent1">
                    <a:satMod val="150000"/>
                  </a:schemeClr>
                </a:solidFill>
              </a:rPr>
            </a:br>
            <a:r>
              <a:rPr lang="en-US" sz="4800" dirty="0">
                <a:solidFill>
                  <a:schemeClr val="accent1">
                    <a:satMod val="150000"/>
                  </a:schemeClr>
                </a:solidFill>
              </a:rPr>
              <a:t>2D Areal Flow Modeling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1828800"/>
            <a:ext cx="8077200" cy="1500188"/>
          </a:xfrm>
        </p:spPr>
        <p:txBody>
          <a:bodyPr/>
          <a:lstStyle/>
          <a:p>
            <a:r>
              <a:rPr lang="en-US" dirty="0"/>
              <a:t>CE EN 547 – BRIGHAM YOUNG 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25106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000">
                <a:solidFill>
                  <a:schemeClr val="accent1">
                    <a:satMod val="150000"/>
                  </a:schemeClr>
                </a:solidFill>
              </a:rPr>
              <a:t>Steady State Unconfined, cont.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1066800" y="1730375"/>
            <a:ext cx="2143125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sz="2800" dirty="0">
                <a:latin typeface="+mj-lt"/>
                <a:cs typeface="Times New Roman" pitchFamily="18" charset="0"/>
              </a:rPr>
              <a:t>Substituting:</a:t>
            </a:r>
            <a:endParaRPr lang="en-US" sz="2800" dirty="0">
              <a:latin typeface="+mj-lt"/>
            </a:endParaRP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1066800" y="4112747"/>
            <a:ext cx="1852815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sz="2800" dirty="0">
                <a:latin typeface="+mj-lt"/>
                <a:cs typeface="Times New Roman" pitchFamily="18" charset="0"/>
              </a:rPr>
              <a:t>Recall that:</a:t>
            </a:r>
            <a:endParaRPr lang="en-US" sz="2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729387" y="2619856"/>
                <a:ext cx="4491806" cy="9221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x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h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den>
                          </m:f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y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h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den>
                          </m:f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387" y="2619856"/>
                <a:ext cx="4491806" cy="9221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905000" y="4988542"/>
                <a:ext cx="2199320" cy="833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h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x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x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4988542"/>
                <a:ext cx="2199320" cy="8334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25106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000">
                <a:solidFill>
                  <a:schemeClr val="accent1">
                    <a:satMod val="150000"/>
                  </a:schemeClr>
                </a:solidFill>
              </a:rPr>
              <a:t>Steady State Unconfined, cont.</a:t>
            </a:r>
          </a:p>
        </p:txBody>
      </p:sp>
      <p:sp>
        <p:nvSpPr>
          <p:cNvPr id="10245" name="Rectangle 7"/>
          <p:cNvSpPr>
            <a:spLocks noChangeArrowheads="1"/>
          </p:cNvSpPr>
          <p:nvPr/>
        </p:nvSpPr>
        <p:spPr bwMode="auto">
          <a:xfrm>
            <a:off x="1066800" y="1828800"/>
            <a:ext cx="2417763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sz="3200">
                <a:latin typeface="+mj-lt"/>
                <a:cs typeface="Times New Roman" pitchFamily="18" charset="0"/>
              </a:rPr>
              <a:t>Substituting:</a:t>
            </a:r>
            <a:endParaRPr lang="en-US" sz="3200">
              <a:latin typeface="+mj-lt"/>
            </a:endParaRPr>
          </a:p>
        </p:txBody>
      </p:sp>
      <p:sp>
        <p:nvSpPr>
          <p:cNvPr id="10246" name="Rectangle 8"/>
          <p:cNvSpPr>
            <a:spLocks noChangeArrowheads="1"/>
          </p:cNvSpPr>
          <p:nvPr/>
        </p:nvSpPr>
        <p:spPr bwMode="auto">
          <a:xfrm>
            <a:off x="1143000" y="4035932"/>
            <a:ext cx="1970411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sz="3200" dirty="0">
                <a:latin typeface="+mj-lt"/>
                <a:cs typeface="Times New Roman" pitchFamily="18" charset="0"/>
              </a:rPr>
              <a:t>For </a:t>
            </a:r>
            <a:r>
              <a:rPr lang="en-US" sz="3200" dirty="0" err="1">
                <a:latin typeface="+mj-lt"/>
                <a:cs typeface="Times New Roman" pitchFamily="18" charset="0"/>
              </a:rPr>
              <a:t>k</a:t>
            </a:r>
            <a:r>
              <a:rPr lang="en-US" sz="3200" baseline="-30000" dirty="0" err="1">
                <a:latin typeface="+mj-lt"/>
                <a:cs typeface="Times New Roman" pitchFamily="18" charset="0"/>
              </a:rPr>
              <a:t>x</a:t>
            </a:r>
            <a:r>
              <a:rPr lang="en-US" sz="3200" dirty="0">
                <a:latin typeface="+mj-lt"/>
                <a:cs typeface="Times New Roman" pitchFamily="18" charset="0"/>
              </a:rPr>
              <a:t> = </a:t>
            </a:r>
            <a:r>
              <a:rPr lang="en-US" sz="3200" dirty="0" err="1">
                <a:latin typeface="+mj-lt"/>
                <a:cs typeface="Times New Roman" pitchFamily="18" charset="0"/>
              </a:rPr>
              <a:t>k</a:t>
            </a:r>
            <a:r>
              <a:rPr lang="en-US" sz="3200" baseline="-30000" dirty="0" err="1">
                <a:latin typeface="+mj-lt"/>
                <a:cs typeface="Times New Roman" pitchFamily="18" charset="0"/>
              </a:rPr>
              <a:t>y</a:t>
            </a:r>
            <a:r>
              <a:rPr lang="en-US" sz="3200" dirty="0">
                <a:latin typeface="+mj-lt"/>
                <a:cs typeface="Times New Roman" pitchFamily="18" charset="0"/>
              </a:rPr>
              <a:t>:</a:t>
            </a:r>
            <a:endParaRPr lang="en-US" sz="32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728158" y="2725622"/>
                <a:ext cx="4166845" cy="8965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y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58" y="2725622"/>
                <a:ext cx="4166845" cy="8965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828800" y="5123208"/>
                <a:ext cx="3003386" cy="8965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5123208"/>
                <a:ext cx="3003386" cy="8965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11430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2D Flow in a Confined Aquifer</a:t>
            </a:r>
          </a:p>
        </p:txBody>
      </p:sp>
      <p:sp>
        <p:nvSpPr>
          <p:cNvPr id="1029" name="Rectangle 7"/>
          <p:cNvSpPr>
            <a:spLocks noChangeArrowheads="1"/>
          </p:cNvSpPr>
          <p:nvPr/>
        </p:nvSpPr>
        <p:spPr bwMode="auto">
          <a:xfrm>
            <a:off x="685800" y="6002308"/>
            <a:ext cx="7825027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sz="2000" dirty="0">
                <a:latin typeface="+mn-lt"/>
                <a:cs typeface="Times New Roman" pitchFamily="18" charset="0"/>
              </a:rPr>
              <a:t>Assume horizontal flow, problem is then defined in terms of x and y.</a:t>
            </a:r>
            <a:endParaRPr lang="en-US" sz="2000" dirty="0">
              <a:latin typeface="+mn-lt"/>
            </a:endParaRPr>
          </a:p>
        </p:txBody>
      </p:sp>
      <p:graphicFrame>
        <p:nvGraphicFramePr>
          <p:cNvPr id="1026" name="Object 9"/>
          <p:cNvGraphicFramePr>
            <a:graphicFrameLocks noChangeAspect="1"/>
          </p:cNvGraphicFramePr>
          <p:nvPr/>
        </p:nvGraphicFramePr>
        <p:xfrm>
          <a:off x="1219200" y="1812925"/>
          <a:ext cx="6670675" cy="390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7016074" imgH="3873770" progId="Visio.Drawing.11">
                  <p:embed/>
                </p:oleObj>
              </mc:Choice>
              <mc:Fallback>
                <p:oleObj name="Visio" r:id="rId3" imgW="7016074" imgH="3873770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812925"/>
                        <a:ext cx="6670675" cy="3903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25106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Steady State Flow</a:t>
            </a: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0" y="25685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1752600" y="3654932"/>
            <a:ext cx="1768433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sz="3200" dirty="0">
                <a:latin typeface="+mj-lt"/>
                <a:cs typeface="Times New Roman" pitchFamily="18" charset="0"/>
              </a:rPr>
              <a:t>if </a:t>
            </a:r>
            <a:r>
              <a:rPr lang="en-US" sz="3200" dirty="0" err="1">
                <a:latin typeface="+mj-lt"/>
                <a:cs typeface="Times New Roman" pitchFamily="18" charset="0"/>
              </a:rPr>
              <a:t>k</a:t>
            </a:r>
            <a:r>
              <a:rPr lang="en-US" sz="3200" baseline="-30000" dirty="0" err="1">
                <a:latin typeface="+mj-lt"/>
                <a:cs typeface="Times New Roman" pitchFamily="18" charset="0"/>
              </a:rPr>
              <a:t>x</a:t>
            </a:r>
            <a:r>
              <a:rPr lang="en-US" sz="3200" dirty="0">
                <a:latin typeface="+mj-lt"/>
                <a:cs typeface="Times New Roman" pitchFamily="18" charset="0"/>
              </a:rPr>
              <a:t> = </a:t>
            </a:r>
            <a:r>
              <a:rPr lang="en-US" sz="3200" dirty="0" err="1">
                <a:latin typeface="+mj-lt"/>
                <a:cs typeface="Times New Roman" pitchFamily="18" charset="0"/>
              </a:rPr>
              <a:t>k</a:t>
            </a:r>
            <a:r>
              <a:rPr lang="en-US" sz="3200" baseline="-30000" dirty="0" err="1">
                <a:latin typeface="+mj-lt"/>
                <a:cs typeface="Times New Roman" pitchFamily="18" charset="0"/>
              </a:rPr>
              <a:t>y</a:t>
            </a:r>
            <a:r>
              <a:rPr lang="en-US" sz="3200" dirty="0">
                <a:latin typeface="+mj-lt"/>
                <a:cs typeface="Times New Roman" pitchFamily="18" charset="0"/>
              </a:rPr>
              <a:t>:</a:t>
            </a:r>
            <a:endParaRPr lang="en-US" sz="32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981200" y="2056765"/>
                <a:ext cx="3860288" cy="11646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 i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200" i="0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3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3200" i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3200" i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3200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sz="3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32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 i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200" i="0">
                              <a:latin typeface="Cambria Math" panose="02040503050406030204" pitchFamily="18" charset="0"/>
                            </a:rPr>
                            <m:t>y</m:t>
                          </m:r>
                        </m:sub>
                      </m:sSub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3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3200" i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3200" i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3200" i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p>
                              <m:r>
                                <a:rPr lang="en-US" sz="3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3200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2056765"/>
                <a:ext cx="3860288" cy="11646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209800" y="4800600"/>
                <a:ext cx="2885982" cy="11646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3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3200" i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3200" i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3200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sz="3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3200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3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3200" i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3200" i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3200" i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p>
                              <m:r>
                                <a:rPr lang="en-US" sz="3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3200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4800600"/>
                <a:ext cx="2885982" cy="11646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4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25106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Aquifer Thickness</a:t>
            </a: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762000" y="2049830"/>
            <a:ext cx="5244776" cy="163121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anchor="ctr">
            <a:spAutoFit/>
          </a:bodyPr>
          <a:lstStyle/>
          <a:p>
            <a:pPr eaLnBrk="1" hangingPunct="1"/>
            <a:r>
              <a:rPr lang="en-US" sz="2000" dirty="0">
                <a:latin typeface="+mn-lt"/>
                <a:cs typeface="Times New Roman" pitchFamily="18" charset="0"/>
              </a:rPr>
              <a:t>For the general case, we assumed a unit volume of the aquifer (1x1x1). To account for a variable aquifer thickness and to get the correction cross-sectional area of flow, we multiply both sides of the equation by b.</a:t>
            </a:r>
            <a:endParaRPr lang="en-US" sz="20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865691" y="4121100"/>
                <a:ext cx="4838312" cy="12986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i="0">
                          <a:latin typeface="Cambria Math" panose="02040503050406030204" pitchFamily="18" charset="0"/>
                        </a:rPr>
                        <m:t>b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600" i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600" i="0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36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3600" i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3600" i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3600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sz="36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36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600" i="0">
                          <a:latin typeface="Cambria Math" panose="02040503050406030204" pitchFamily="18" charset="0"/>
                        </a:rPr>
                        <m:t>b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600" i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600" i="0">
                              <a:latin typeface="Cambria Math" panose="02040503050406030204" pitchFamily="18" charset="0"/>
                            </a:rPr>
                            <m:t>y</m:t>
                          </m:r>
                        </m:sub>
                      </m:sSub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36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3600" i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3600" i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3600" i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p>
                              <m:r>
                                <a:rPr lang="en-US" sz="36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3600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691" y="4121100"/>
                <a:ext cx="4838312" cy="1298625"/>
              </a:xfrm>
              <a:prstGeom prst="rect">
                <a:avLst/>
              </a:prstGeom>
              <a:blipFill>
                <a:blip r:embed="rId3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be 4">
            <a:extLst>
              <a:ext uri="{FF2B5EF4-FFF2-40B4-BE49-F238E27FC236}">
                <a16:creationId xmlns:a16="http://schemas.microsoft.com/office/drawing/2014/main" id="{1667C6AD-D76A-1C4B-BBA1-CC033E80A5DB}"/>
              </a:ext>
            </a:extLst>
          </p:cNvPr>
          <p:cNvSpPr/>
          <p:nvPr/>
        </p:nvSpPr>
        <p:spPr>
          <a:xfrm>
            <a:off x="6893040" y="2057400"/>
            <a:ext cx="914400" cy="3352800"/>
          </a:xfrm>
          <a:prstGeom prst="cube">
            <a:avLst>
              <a:gd name="adj" fmla="val 25391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B6A1AD5-9C69-F64E-BA8B-CC5B37004D94}"/>
              </a:ext>
            </a:extLst>
          </p:cNvPr>
          <p:cNvCxnSpPr/>
          <p:nvPr/>
        </p:nvCxnSpPr>
        <p:spPr>
          <a:xfrm>
            <a:off x="6893040" y="5610225"/>
            <a:ext cx="609600" cy="1588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F1193B9-A415-9A44-8BBF-16E108243D4D}"/>
              </a:ext>
            </a:extLst>
          </p:cNvPr>
          <p:cNvCxnSpPr/>
          <p:nvPr/>
        </p:nvCxnSpPr>
        <p:spPr>
          <a:xfrm rot="5400000" flipH="1" flipV="1">
            <a:off x="7683615" y="5267325"/>
            <a:ext cx="304800" cy="30480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105E20-A583-284D-BE80-6F1635E70634}"/>
              </a:ext>
            </a:extLst>
          </p:cNvPr>
          <p:cNvCxnSpPr/>
          <p:nvPr/>
        </p:nvCxnSpPr>
        <p:spPr>
          <a:xfrm rot="5400000" flipH="1" flipV="1">
            <a:off x="6397720" y="3618687"/>
            <a:ext cx="3124200" cy="1627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AAFAE1D-9DFD-4344-9927-FA14DD3C5283}"/>
              </a:ext>
            </a:extLst>
          </p:cNvPr>
          <p:cNvSpPr txBox="1"/>
          <p:nvPr/>
        </p:nvSpPr>
        <p:spPr>
          <a:xfrm>
            <a:off x="7045440" y="5562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A10746-4B76-3648-8F4B-066F34841474}"/>
              </a:ext>
            </a:extLst>
          </p:cNvPr>
          <p:cNvSpPr txBox="1"/>
          <p:nvPr/>
        </p:nvSpPr>
        <p:spPr>
          <a:xfrm>
            <a:off x="7836015" y="54197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6D802A-68E0-0A46-A55A-3EA73A7EB42C}"/>
              </a:ext>
            </a:extLst>
          </p:cNvPr>
          <p:cNvSpPr txBox="1"/>
          <p:nvPr/>
        </p:nvSpPr>
        <p:spPr>
          <a:xfrm>
            <a:off x="7959840" y="358140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b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25106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Steady State, Confined, cont.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838200" y="2438400"/>
            <a:ext cx="2895600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dirty="0">
                <a:latin typeface="Arial" pitchFamily="34" charset="0"/>
              </a:rPr>
              <a:t>Define a new term, </a:t>
            </a:r>
            <a:r>
              <a:rPr lang="en-US" dirty="0" err="1">
                <a:solidFill>
                  <a:srgbClr val="FF0000"/>
                </a:solidFill>
                <a:latin typeface="Arial" pitchFamily="34" charset="0"/>
              </a:rPr>
              <a:t>transmissivity</a:t>
            </a:r>
            <a:r>
              <a:rPr lang="en-US" dirty="0">
                <a:latin typeface="Arial" pitchFamily="34" charset="0"/>
              </a:rPr>
              <a:t>:</a:t>
            </a:r>
          </a:p>
        </p:txBody>
      </p:sp>
      <p:sp>
        <p:nvSpPr>
          <p:cNvPr id="4102" name="Rectangle 7"/>
          <p:cNvSpPr>
            <a:spLocks noChangeArrowheads="1"/>
          </p:cNvSpPr>
          <p:nvPr/>
        </p:nvSpPr>
        <p:spPr bwMode="auto">
          <a:xfrm>
            <a:off x="1066800" y="3606800"/>
            <a:ext cx="1722438" cy="1570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sz="3200" dirty="0">
                <a:latin typeface="Times" charset="0"/>
                <a:cs typeface="Times New Roman" pitchFamily="18" charset="0"/>
              </a:rPr>
              <a:t>T = b k</a:t>
            </a:r>
            <a:endParaRPr lang="en-US" sz="3200" dirty="0"/>
          </a:p>
          <a:p>
            <a:r>
              <a:rPr lang="en-US" sz="3200" dirty="0" err="1">
                <a:latin typeface="Times" charset="0"/>
                <a:cs typeface="Times New Roman" pitchFamily="18" charset="0"/>
              </a:rPr>
              <a:t>T</a:t>
            </a:r>
            <a:r>
              <a:rPr lang="en-US" sz="3200" baseline="-30000" dirty="0" err="1">
                <a:latin typeface="Times" charset="0"/>
                <a:cs typeface="Times New Roman" pitchFamily="18" charset="0"/>
              </a:rPr>
              <a:t>x</a:t>
            </a:r>
            <a:r>
              <a:rPr lang="en-US" sz="3200" dirty="0">
                <a:latin typeface="Times" charset="0"/>
                <a:cs typeface="Times New Roman" pitchFamily="18" charset="0"/>
              </a:rPr>
              <a:t> = b </a:t>
            </a:r>
            <a:r>
              <a:rPr lang="en-US" sz="3200" dirty="0" err="1">
                <a:latin typeface="Times" charset="0"/>
                <a:cs typeface="Times New Roman" pitchFamily="18" charset="0"/>
              </a:rPr>
              <a:t>k</a:t>
            </a:r>
            <a:r>
              <a:rPr lang="en-US" sz="3200" baseline="-30000" dirty="0" err="1">
                <a:latin typeface="Times" charset="0"/>
                <a:cs typeface="Times New Roman" pitchFamily="18" charset="0"/>
              </a:rPr>
              <a:t>x</a:t>
            </a:r>
            <a:endParaRPr lang="en-US" sz="3200" dirty="0"/>
          </a:p>
          <a:p>
            <a:r>
              <a:rPr lang="en-US" sz="3200" dirty="0">
                <a:latin typeface="Times" charset="0"/>
                <a:cs typeface="Times New Roman" pitchFamily="18" charset="0"/>
              </a:rPr>
              <a:t>T</a:t>
            </a:r>
            <a:r>
              <a:rPr lang="en-US" sz="3200" baseline="-30000" dirty="0">
                <a:latin typeface="Times" charset="0"/>
                <a:cs typeface="Times New Roman" pitchFamily="18" charset="0"/>
              </a:rPr>
              <a:t>y</a:t>
            </a:r>
            <a:r>
              <a:rPr lang="en-US" sz="3200" dirty="0">
                <a:latin typeface="Times" charset="0"/>
                <a:cs typeface="Times New Roman" pitchFamily="18" charset="0"/>
              </a:rPr>
              <a:t> = b </a:t>
            </a:r>
            <a:r>
              <a:rPr lang="en-US" sz="3200" dirty="0" err="1">
                <a:latin typeface="Times" charset="0"/>
                <a:cs typeface="Times New Roman" pitchFamily="18" charset="0"/>
              </a:rPr>
              <a:t>k</a:t>
            </a:r>
            <a:r>
              <a:rPr lang="en-US" sz="3200" baseline="-30000" dirty="0" err="1">
                <a:latin typeface="Times" charset="0"/>
                <a:cs typeface="Times New Roman" pitchFamily="18" charset="0"/>
              </a:rPr>
              <a:t>y</a:t>
            </a:r>
            <a:endParaRPr lang="en-US" sz="3200" baseline="-30000" dirty="0">
              <a:latin typeface="Times" charset="0"/>
              <a:cs typeface="Times New Roman" pitchFamily="18" charset="0"/>
            </a:endParaRPr>
          </a:p>
        </p:txBody>
      </p:sp>
      <p:sp>
        <p:nvSpPr>
          <p:cNvPr id="4103" name="Rectangle 10"/>
          <p:cNvSpPr>
            <a:spLocks noChangeArrowheads="1"/>
          </p:cNvSpPr>
          <p:nvPr/>
        </p:nvSpPr>
        <p:spPr bwMode="auto">
          <a:xfrm>
            <a:off x="4876800" y="2270125"/>
            <a:ext cx="186213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dirty="0">
                <a:latin typeface="Arial" pitchFamily="34" charset="0"/>
                <a:cs typeface="Arial" pitchFamily="34" charset="0"/>
              </a:rPr>
              <a:t>Substituting:</a:t>
            </a:r>
          </a:p>
        </p:txBody>
      </p:sp>
      <p:sp>
        <p:nvSpPr>
          <p:cNvPr id="4104" name="Rectangle 11"/>
          <p:cNvSpPr>
            <a:spLocks noChangeArrowheads="1"/>
          </p:cNvSpPr>
          <p:nvPr/>
        </p:nvSpPr>
        <p:spPr bwMode="auto">
          <a:xfrm>
            <a:off x="4876800" y="4191000"/>
            <a:ext cx="31384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dirty="0">
                <a:latin typeface="Arial" pitchFamily="34" charset="0"/>
                <a:cs typeface="Arial" pitchFamily="34" charset="0"/>
              </a:rPr>
              <a:t>Typically, T</a:t>
            </a:r>
            <a:r>
              <a:rPr lang="en-US" baseline="-30000" dirty="0">
                <a:latin typeface="Arial" pitchFamily="34" charset="0"/>
                <a:cs typeface="Arial" pitchFamily="34" charset="0"/>
              </a:rPr>
              <a:t>x</a:t>
            </a:r>
            <a:r>
              <a:rPr lang="en-US" dirty="0">
                <a:latin typeface="Arial" pitchFamily="34" charset="0"/>
                <a:cs typeface="Arial" pitchFamily="34" charset="0"/>
              </a:rPr>
              <a:t> = T</a:t>
            </a:r>
            <a:r>
              <a:rPr lang="en-US" baseline="-30000" dirty="0">
                <a:latin typeface="Arial" pitchFamily="34" charset="0"/>
                <a:cs typeface="Arial" pitchFamily="34" charset="0"/>
              </a:rPr>
              <a:t>y</a:t>
            </a:r>
            <a:r>
              <a:rPr lang="en-US" dirty="0">
                <a:latin typeface="Arial" pitchFamily="34" charset="0"/>
                <a:cs typeface="Arial" pitchFamily="34" charset="0"/>
              </a:rPr>
              <a:t> and: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004495" y="3006553"/>
                <a:ext cx="2883097" cy="8965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y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495" y="3006553"/>
                <a:ext cx="2883097" cy="8965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257800" y="5057940"/>
                <a:ext cx="2210990" cy="8965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5057940"/>
                <a:ext cx="2210990" cy="8965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3" grpId="0"/>
      <p:bldP spid="4104" grpId="0"/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>
                <a:solidFill>
                  <a:schemeClr val="accent1">
                    <a:satMod val="150000"/>
                  </a:schemeClr>
                </a:solidFill>
              </a:rPr>
              <a:t>2D Flow in an Unconfined Aquifer </a:t>
            </a:r>
          </a:p>
        </p:txBody>
      </p:sp>
      <p:sp>
        <p:nvSpPr>
          <p:cNvPr id="5124" name="Rectangle 6"/>
          <p:cNvSpPr>
            <a:spLocks noChangeArrowheads="1"/>
          </p:cNvSpPr>
          <p:nvPr/>
        </p:nvSpPr>
        <p:spPr bwMode="auto">
          <a:xfrm>
            <a:off x="0" y="19288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5" name="Rectangle 7"/>
          <p:cNvSpPr>
            <a:spLocks noChangeArrowheads="1"/>
          </p:cNvSpPr>
          <p:nvPr/>
        </p:nvSpPr>
        <p:spPr bwMode="auto">
          <a:xfrm>
            <a:off x="685800" y="5715000"/>
            <a:ext cx="815340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eaLnBrk="1" hangingPunct="1"/>
            <a:r>
              <a:rPr lang="en-US" sz="2000" dirty="0">
                <a:latin typeface="+mj-lt"/>
                <a:cs typeface="Times New Roman" pitchFamily="18" charset="0"/>
              </a:rPr>
              <a:t>The upper boundary is now a free surface, and we have both vertical and horizontal flow.</a:t>
            </a:r>
            <a:endParaRPr lang="en-US" sz="2000" dirty="0">
              <a:latin typeface="+mj-lt"/>
            </a:endParaRPr>
          </a:p>
        </p:txBody>
      </p:sp>
      <p:graphicFrame>
        <p:nvGraphicFramePr>
          <p:cNvPr id="5122" name="Object 9"/>
          <p:cNvGraphicFramePr>
            <a:graphicFrameLocks noChangeAspect="1"/>
          </p:cNvGraphicFramePr>
          <p:nvPr/>
        </p:nvGraphicFramePr>
        <p:xfrm>
          <a:off x="1752600" y="1814512"/>
          <a:ext cx="5468938" cy="367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7016074" imgH="4487964" progId="Visio.Drawing.11">
                  <p:embed/>
                </p:oleObj>
              </mc:Choice>
              <mc:Fallback>
                <p:oleObj name="Visio" r:id="rId3" imgW="7016074" imgH="4487964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814512"/>
                        <a:ext cx="5468938" cy="3671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Unconfined, cont.</a:t>
            </a:r>
          </a:p>
        </p:txBody>
      </p:sp>
      <p:sp>
        <p:nvSpPr>
          <p:cNvPr id="6149" name="Rectangle 7"/>
          <p:cNvSpPr>
            <a:spLocks noChangeArrowheads="1"/>
          </p:cNvSpPr>
          <p:nvPr/>
        </p:nvSpPr>
        <p:spPr bwMode="auto">
          <a:xfrm>
            <a:off x="723900" y="1797050"/>
            <a:ext cx="739140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eaLnBrk="1" hangingPunct="1"/>
            <a:r>
              <a:rPr lang="en-US" sz="2000" dirty="0">
                <a:latin typeface="+mj-lt"/>
                <a:cs typeface="Times New Roman" pitchFamily="18" charset="0"/>
              </a:rPr>
              <a:t>In order to simplify the problem to two dimensions we use the </a:t>
            </a:r>
            <a:r>
              <a:rPr lang="en-US" sz="2000" dirty="0" err="1">
                <a:latin typeface="+mj-lt"/>
                <a:cs typeface="Times New Roman" pitchFamily="18" charset="0"/>
              </a:rPr>
              <a:t>Dupuit</a:t>
            </a:r>
            <a:r>
              <a:rPr lang="en-US" sz="2000" dirty="0">
                <a:latin typeface="+mj-lt"/>
                <a:cs typeface="Times New Roman" pitchFamily="18" charset="0"/>
              </a:rPr>
              <a:t> assumptions:</a:t>
            </a:r>
            <a:endParaRPr lang="en-US" sz="2000" dirty="0">
              <a:latin typeface="+mj-lt"/>
            </a:endParaRPr>
          </a:p>
        </p:txBody>
      </p:sp>
      <p:sp>
        <p:nvSpPr>
          <p:cNvPr id="6150" name="Rectangle 9"/>
          <p:cNvSpPr>
            <a:spLocks noChangeArrowheads="1"/>
          </p:cNvSpPr>
          <p:nvPr/>
        </p:nvSpPr>
        <p:spPr bwMode="auto">
          <a:xfrm>
            <a:off x="723900" y="4548555"/>
            <a:ext cx="7696200" cy="163121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eaLnBrk="1" hangingPunct="1"/>
            <a:r>
              <a:rPr lang="en-US" sz="2000" dirty="0">
                <a:latin typeface="+mj-lt"/>
                <a:cs typeface="Times New Roman" pitchFamily="18" charset="0"/>
              </a:rPr>
              <a:t>i</a:t>
            </a:r>
            <a:r>
              <a:rPr lang="en-US" sz="2000" baseline="-30000" dirty="0">
                <a:latin typeface="+mj-lt"/>
                <a:cs typeface="Times New Roman" pitchFamily="18" charset="0"/>
              </a:rPr>
              <a:t>x</a:t>
            </a:r>
            <a:r>
              <a:rPr lang="en-US" sz="2000" dirty="0">
                <a:latin typeface="+mj-lt"/>
                <a:cs typeface="Times New Roman" pitchFamily="18" charset="0"/>
              </a:rPr>
              <a:t>, </a:t>
            </a:r>
            <a:r>
              <a:rPr lang="en-US" sz="2000" dirty="0" err="1">
                <a:latin typeface="+mj-lt"/>
                <a:cs typeface="Times New Roman" pitchFamily="18" charset="0"/>
              </a:rPr>
              <a:t>i</a:t>
            </a:r>
            <a:r>
              <a:rPr lang="en-US" sz="2000" baseline="-30000" dirty="0" err="1">
                <a:latin typeface="+mj-lt"/>
                <a:cs typeface="Times New Roman" pitchFamily="18" charset="0"/>
              </a:rPr>
              <a:t>y</a:t>
            </a:r>
            <a:r>
              <a:rPr lang="en-US" sz="2000" dirty="0">
                <a:latin typeface="+mj-lt"/>
                <a:cs typeface="Times New Roman" pitchFamily="18" charset="0"/>
              </a:rPr>
              <a:t> = constant along vertical line (i.e. horizontal flow)</a:t>
            </a:r>
          </a:p>
          <a:p>
            <a:pPr eaLnBrk="1" hangingPunct="1"/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  <a:cs typeface="Times New Roman" pitchFamily="18" charset="0"/>
              </a:rPr>
              <a:t>Using the bottom of the aquifer as the datum, we can say that the thickness of the saturated region of the aquifer is equal to the total head, h (which is what we want to solve for).</a:t>
            </a:r>
            <a:endParaRPr lang="en-US" sz="20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371600" y="2955479"/>
                <a:ext cx="1566263" cy="10287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 i="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200" i="0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en-US" sz="32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3200" i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32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3200" i="0">
                              <a:latin typeface="Cambria Math" panose="02040503050406030204" pitchFamily="18" charset="0"/>
                            </a:rPr>
                            <m:t>x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955479"/>
                <a:ext cx="1566263" cy="10287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939231" y="2892385"/>
                <a:ext cx="1575881" cy="11132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 i="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200" i="0">
                              <a:latin typeface="Cambria Math" panose="02040503050406030204" pitchFamily="18" charset="0"/>
                            </a:rPr>
                            <m:t>y</m:t>
                          </m:r>
                        </m:sub>
                      </m:sSub>
                      <m:r>
                        <a:rPr lang="en-US" sz="32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3200" i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32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3200" i="0">
                              <a:latin typeface="Cambria Math" panose="02040503050406030204" pitchFamily="18" charset="0"/>
                            </a:rPr>
                            <m:t>y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9231" y="2892385"/>
                <a:ext cx="1575881" cy="11132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Steady State Flow</a:t>
            </a:r>
          </a:p>
        </p:txBody>
      </p:sp>
      <p:sp>
        <p:nvSpPr>
          <p:cNvPr id="7174" name="Rectangle 8"/>
          <p:cNvSpPr>
            <a:spLocks noChangeArrowheads="1"/>
          </p:cNvSpPr>
          <p:nvPr/>
        </p:nvSpPr>
        <p:spPr bwMode="auto">
          <a:xfrm>
            <a:off x="300831" y="1751132"/>
            <a:ext cx="812641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sz="2000" dirty="0">
                <a:latin typeface="+mj-lt"/>
                <a:cs typeface="Times New Roman" pitchFamily="18" charset="0"/>
              </a:rPr>
              <a:t>Based on these assumptions we can re-derive our governing equation:</a:t>
            </a:r>
            <a:endParaRPr lang="en-US" sz="2000" dirty="0">
              <a:latin typeface="+mj-lt"/>
            </a:endParaRPr>
          </a:p>
        </p:txBody>
      </p:sp>
      <p:sp>
        <p:nvSpPr>
          <p:cNvPr id="7175" name="Rectangle 9"/>
          <p:cNvSpPr>
            <a:spLocks noChangeArrowheads="1"/>
          </p:cNvSpPr>
          <p:nvPr/>
        </p:nvSpPr>
        <p:spPr bwMode="auto">
          <a:xfrm>
            <a:off x="0" y="44767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172" name="Object 15"/>
          <p:cNvGraphicFramePr>
            <a:graphicFrameLocks noChangeAspect="1"/>
          </p:cNvGraphicFramePr>
          <p:nvPr/>
        </p:nvGraphicFramePr>
        <p:xfrm>
          <a:off x="762000" y="2667000"/>
          <a:ext cx="3602038" cy="320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602587" imgH="3208591" progId="Visio.Drawing.11">
                  <p:embed/>
                </p:oleObj>
              </mc:Choice>
              <mc:Fallback>
                <p:oleObj name="Visio" r:id="rId3" imgW="3602587" imgH="3208591" progId="Visio.Drawing.11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667000"/>
                        <a:ext cx="3602038" cy="320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876800" y="2777234"/>
                <a:ext cx="2475358" cy="9115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en-US" sz="2800" i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x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sz="2800" i="0">
                          <a:latin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2777234"/>
                <a:ext cx="2475358" cy="9115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876800" y="4020952"/>
                <a:ext cx="2946640" cy="9115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en-US" sz="2800" i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x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4020952"/>
                <a:ext cx="2946640" cy="9115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25106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000">
                <a:solidFill>
                  <a:schemeClr val="accent1">
                    <a:satMod val="150000"/>
                  </a:schemeClr>
                </a:solidFill>
              </a:rPr>
              <a:t>Steady State Unconfined, cont.</a:t>
            </a:r>
          </a:p>
        </p:txBody>
      </p:sp>
      <p:sp>
        <p:nvSpPr>
          <p:cNvPr id="8198" name="Rectangle 8"/>
          <p:cNvSpPr>
            <a:spLocks noChangeArrowheads="1"/>
          </p:cNvSpPr>
          <p:nvPr/>
        </p:nvSpPr>
        <p:spPr bwMode="auto">
          <a:xfrm>
            <a:off x="990600" y="1872784"/>
            <a:ext cx="1557862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sz="2800" dirty="0">
                <a:latin typeface="+mj-lt"/>
                <a:cs typeface="Times New Roman" pitchFamily="18" charset="0"/>
              </a:rPr>
              <a:t>Likewise:</a:t>
            </a:r>
            <a:endParaRPr lang="en-US" sz="2800" dirty="0">
              <a:latin typeface="+mj-lt"/>
            </a:endParaRPr>
          </a:p>
        </p:txBody>
      </p:sp>
      <p:sp>
        <p:nvSpPr>
          <p:cNvPr id="8199" name="Rectangle 9"/>
          <p:cNvSpPr>
            <a:spLocks noChangeArrowheads="1"/>
          </p:cNvSpPr>
          <p:nvPr/>
        </p:nvSpPr>
        <p:spPr bwMode="auto">
          <a:xfrm>
            <a:off x="0" y="31051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00" name="Rectangle 10"/>
          <p:cNvSpPr>
            <a:spLocks noChangeArrowheads="1"/>
          </p:cNvSpPr>
          <p:nvPr/>
        </p:nvSpPr>
        <p:spPr bwMode="auto">
          <a:xfrm>
            <a:off x="990600" y="4188947"/>
            <a:ext cx="4267515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sz="2800" dirty="0">
                <a:latin typeface="+mj-lt"/>
                <a:cs typeface="Times New Roman" pitchFamily="18" charset="0"/>
              </a:rPr>
              <a:t>From conservation of mass:</a:t>
            </a:r>
            <a:endParaRPr lang="en-US" sz="2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600200" y="2622065"/>
                <a:ext cx="2188035" cy="857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y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y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y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622065"/>
                <a:ext cx="2188035" cy="8577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419600" y="2605846"/>
                <a:ext cx="2592633" cy="857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y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y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y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2605846"/>
                <a:ext cx="2592633" cy="8577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685007" y="5178501"/>
                <a:ext cx="2697212" cy="9256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q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x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q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y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007" y="5178501"/>
                <a:ext cx="2697212" cy="9256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0" grpId="0"/>
      <p:bldP spid="11" grpId="0"/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ppt/theme/themeOverride2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534</TotalTime>
  <Words>388</Words>
  <Application>Microsoft Office PowerPoint</Application>
  <PresentationFormat>On-screen Show (4:3)</PresentationFormat>
  <Paragraphs>63</Paragraphs>
  <Slides>11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Calibri</vt:lpstr>
      <vt:lpstr>Cambria Math</vt:lpstr>
      <vt:lpstr>Corbel</vt:lpstr>
      <vt:lpstr>Times</vt:lpstr>
      <vt:lpstr>Times New Roman</vt:lpstr>
      <vt:lpstr>Wingdings</vt:lpstr>
      <vt:lpstr>Wingdings 2</vt:lpstr>
      <vt:lpstr>Wingdings 3</vt:lpstr>
      <vt:lpstr>Module</vt:lpstr>
      <vt:lpstr>Visio</vt:lpstr>
      <vt:lpstr>Governing Equations 2D Areal Flow Modeling </vt:lpstr>
      <vt:lpstr>2D Flow in a Confined Aquifer</vt:lpstr>
      <vt:lpstr>Steady State Flow</vt:lpstr>
      <vt:lpstr>Aquifer Thickness</vt:lpstr>
      <vt:lpstr>Steady State, Confined, cont.</vt:lpstr>
      <vt:lpstr>2D Flow in an Unconfined Aquifer </vt:lpstr>
      <vt:lpstr>Unconfined, cont.</vt:lpstr>
      <vt:lpstr>Steady State Flow</vt:lpstr>
      <vt:lpstr>Steady State Unconfined, cont.</vt:lpstr>
      <vt:lpstr>Steady State Unconfined, cont.</vt:lpstr>
      <vt:lpstr>Steady State Unconfined, cont.</vt:lpstr>
    </vt:vector>
  </TitlesOfParts>
  <Company>Brigham Young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Areal Flow Modeling Governing Equations</dc:title>
  <dc:creator>Norm Jones</dc:creator>
  <cp:lastModifiedBy>Norm Jones</cp:lastModifiedBy>
  <cp:revision>42</cp:revision>
  <cp:lastPrinted>2015-01-22T00:48:19Z</cp:lastPrinted>
  <dcterms:created xsi:type="dcterms:W3CDTF">2003-04-04T13:55:09Z</dcterms:created>
  <dcterms:modified xsi:type="dcterms:W3CDTF">2022-09-07T23:09:19Z</dcterms:modified>
</cp:coreProperties>
</file>