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22"/>
  </p:handout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300" r:id="rId14"/>
    <p:sldId id="302" r:id="rId15"/>
    <p:sldId id="303" r:id="rId16"/>
    <p:sldId id="301" r:id="rId17"/>
    <p:sldId id="270" r:id="rId18"/>
    <p:sldId id="306" r:id="rId19"/>
    <p:sldId id="304" r:id="rId20"/>
    <p:sldId id="305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0" d="100"/>
          <a:sy n="120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F88273E-F871-403D-BA65-ACE42466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5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DA33-390E-4C32-9827-F8972B732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CDCA-C080-447F-BEA8-41EB151F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8FED-258A-4FF5-A245-477B748D9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2629-40A4-4586-8382-7ECE5DDC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855E-C721-4326-B0BF-57A8F0494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63D41-D017-4B4C-915B-7CB7EEE75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57A9-7CD7-444F-B9F4-A0491BA53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65DFC-07DF-4B34-BE15-3A3BCAAC2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A3212-2FFD-4375-9B0E-C28C80A7C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8AA28-7D4A-469C-823A-E59CBEC15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E824-BEAD-4785-A92E-353DC968C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7E1811B-EB27-414E-99D7-2B2700A56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2" r:id="rId4"/>
    <p:sldLayoutId id="2147483693" r:id="rId5"/>
    <p:sldLayoutId id="2147483694" r:id="rId6"/>
    <p:sldLayoutId id="2147483698" r:id="rId7"/>
    <p:sldLayoutId id="2147483699" r:id="rId8"/>
    <p:sldLayoutId id="2147483700" r:id="rId9"/>
    <p:sldLayoutId id="2147483695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Differential Equations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EN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609600" y="533400"/>
            <a:ext cx="259878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Combining terms: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633413" y="3429000"/>
            <a:ext cx="79299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If x, y, and z correspond to principal axes of permeability: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65630" y="1217286"/>
                <a:ext cx="4018728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30" y="1217286"/>
                <a:ext cx="4018728" cy="896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2600" y="2276845"/>
                <a:ext cx="6400800" cy="896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76845"/>
                <a:ext cx="6400800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5630" y="4322967"/>
                <a:ext cx="292958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30" y="4322967"/>
                <a:ext cx="2929584" cy="49564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5173985"/>
                <a:ext cx="454720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73985"/>
                <a:ext cx="4547206" cy="896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44538" y="381000"/>
            <a:ext cx="386355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More commonly written as: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685800" y="2217738"/>
            <a:ext cx="195897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z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685800" y="4343400"/>
            <a:ext cx="7696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The solution to any of these equations is a function describing h in terms of x, y, and z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257800" y="3200400"/>
            <a:ext cx="278473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"Laplace Equation"</a:t>
            </a: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2743200" y="5486400"/>
            <a:ext cx="17399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h(x, y, 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71600" y="1054136"/>
                <a:ext cx="4194482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054136"/>
                <a:ext cx="4194482" cy="896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42909" y="3058792"/>
                <a:ext cx="3081806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909" y="3058792"/>
                <a:ext cx="3081806" cy="896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8" grpId="0"/>
      <p:bldP spid="8199" grpId="0"/>
      <p:bldP spid="820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Boundary Conditions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571500" y="1905000"/>
            <a:ext cx="8001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As with any differential equation, before we can solve for h(x, y, z), we must define some boundary conditions.</a:t>
            </a:r>
          </a:p>
          <a:p>
            <a:pPr eaLnBrk="1" hangingPunct="1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The following slides illustrate how boundary conditions are determined on some typical problems.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772400" cy="46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828675"/>
            <a:ext cx="86391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895350"/>
            <a:ext cx="86582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900113"/>
            <a:ext cx="86391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Solution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dirty="0"/>
              <a:t>For simple cases we can solve for an analytical solution.</a:t>
            </a:r>
          </a:p>
          <a:p>
            <a:pPr marL="119062" indent="0">
              <a:buNone/>
            </a:pPr>
            <a:endParaRPr lang="en-US" dirty="0"/>
          </a:p>
          <a:p>
            <a:pPr marL="119062" indent="0">
              <a:buNone/>
            </a:pPr>
            <a:r>
              <a:rPr lang="en-US" dirty="0"/>
              <a:t>For more general (complicated) cases, we use a graphical solution (flow net) or a numerical solution (finite difference or finite element).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Sinks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4800" y="1846053"/>
            <a:ext cx="72564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Sources/sinks = wells, rivers, recharge, etc.</a:t>
            </a:r>
            <a:endParaRPr lang="en-US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4800" y="2379453"/>
            <a:ext cx="72564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Changes mass balance of governing equation: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04800" y="5791200"/>
                <a:ext cx="4516749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dirty="0">
                    <a:latin typeface="+mn-lt"/>
                    <a:cs typeface="Times New Roman" pitchFamily="18" charset="0"/>
                  </a:rPr>
                  <a:t>Where R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sources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sinks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791200"/>
                <a:ext cx="4516749" cy="461665"/>
              </a:xfrm>
              <a:prstGeom prst="rect">
                <a:avLst/>
              </a:prstGeom>
              <a:blipFill>
                <a:blip r:embed="rId2"/>
                <a:stretch>
                  <a:fillRect l="-2247" t="-8333" b="-30556"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4800" y="3810000"/>
            <a:ext cx="72564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Re-derivation leads to: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5800" y="3041076"/>
                <a:ext cx="6705600" cy="477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inflow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outflow</m:t>
                      </m:r>
                      <m:r>
                        <a:rPr lang="en-US" i="0" smtClean="0">
                          <a:latin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sources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sinks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1076"/>
                <a:ext cx="6705600" cy="477888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4592040"/>
                <a:ext cx="4416787" cy="896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592040"/>
                <a:ext cx="4416787" cy="896592"/>
              </a:xfrm>
              <a:prstGeom prst="rect">
                <a:avLst/>
              </a:prstGeom>
              <a:blipFill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Transient Flow</a:t>
            </a: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914400" y="1981200"/>
            <a:ext cx="725646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n-lt"/>
                <a:cs typeface="Times New Roman" pitchFamily="18" charset="0"/>
              </a:rPr>
              <a:t>The amount of water in the representative element may change over time due to expansion and contraction of the porous media.</a:t>
            </a:r>
            <a:endParaRPr lang="en-US" dirty="0">
              <a:latin typeface="+mn-lt"/>
            </a:endParaRPr>
          </a:p>
        </p:txBody>
      </p:sp>
      <p:sp>
        <p:nvSpPr>
          <p:cNvPr id="12294" name="Rectangle 9"/>
          <p:cNvSpPr>
            <a:spLocks noChangeArrowheads="1"/>
          </p:cNvSpPr>
          <p:nvPr/>
        </p:nvSpPr>
        <p:spPr bwMode="auto">
          <a:xfrm>
            <a:off x="1676400" y="5261743"/>
            <a:ext cx="4648200" cy="83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dirty="0">
                <a:latin typeface="+mn-lt"/>
                <a:cs typeface="Times New Roman" pitchFamily="18" charset="0"/>
              </a:rPr>
              <a:t>represents the change in mass stored in the system.</a:t>
            </a:r>
            <a:endParaRPr lang="en-US" dirty="0">
              <a:latin typeface="+mn-lt"/>
            </a:endParaRPr>
          </a:p>
        </p:txBody>
      </p:sp>
      <p:sp>
        <p:nvSpPr>
          <p:cNvPr id="7" name="Right Arrow 6"/>
          <p:cNvSpPr/>
          <p:nvPr/>
        </p:nvSpPr>
        <p:spPr>
          <a:xfrm rot="6123128" flipH="1">
            <a:off x="3701969" y="4526446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92834" y="3483676"/>
                <a:ext cx="67056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outflow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Δstorage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sources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sinks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4" y="3483676"/>
                <a:ext cx="6705600" cy="786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Background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sz="2800" dirty="0"/>
              <a:t>All of the flow conditions we have seen so far have been simple, 1-D problems where we could use Darcy’s Law directly.  In most applications, however, the geometry and soil properties are more complex, and a more complete governing equation is needed. </a:t>
            </a:r>
          </a:p>
          <a:p>
            <a:pPr marL="119062" indent="0">
              <a:buNone/>
            </a:pPr>
            <a:endParaRPr lang="en-US" sz="2800" dirty="0"/>
          </a:p>
          <a:p>
            <a:pPr marL="119062" indent="0">
              <a:buNone/>
            </a:pPr>
            <a:r>
              <a:rPr lang="en-US" sz="2800" dirty="0"/>
              <a:t>The following derivation is a general form of the 3D case.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Transient Flow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771525" y="1752600"/>
            <a:ext cx="7896225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Following a similar strategy, we can derive the following governing equation:</a:t>
            </a:r>
            <a:endParaRPr lang="en-US" dirty="0">
              <a:latin typeface="+mj-lt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838200" y="4057799"/>
            <a:ext cx="105907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where:</a:t>
            </a:r>
            <a:endParaRPr lang="en-US" dirty="0">
              <a:latin typeface="+mj-lt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371600" y="4719935"/>
            <a:ext cx="72564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S</a:t>
            </a:r>
            <a:r>
              <a:rPr lang="en-US" baseline="-25000" dirty="0">
                <a:latin typeface="+mj-lt"/>
                <a:cs typeface="Times New Roman" pitchFamily="18" charset="0"/>
              </a:rPr>
              <a:t>s</a:t>
            </a:r>
            <a:r>
              <a:rPr lang="en-US" dirty="0">
                <a:latin typeface="+mj-lt"/>
                <a:cs typeface="Times New Roman" pitchFamily="18" charset="0"/>
              </a:rPr>
              <a:t> = specific storage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838200" y="5562600"/>
            <a:ext cx="789622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We will review a full derivation of the transient terms later in the semester</a:t>
            </a:r>
            <a:endParaRPr lang="en-US" i="1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2858272"/>
                <a:ext cx="5486400" cy="89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58272"/>
                <a:ext cx="5486400" cy="896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3101975"/>
          </a:xfrm>
        </p:spPr>
        <p:txBody>
          <a:bodyPr/>
          <a:lstStyle/>
          <a:p>
            <a:r>
              <a:rPr lang="en-US" sz="2800" dirty="0"/>
              <a:t>Soil is saturated</a:t>
            </a:r>
          </a:p>
          <a:p>
            <a:pPr lvl="1"/>
            <a:r>
              <a:rPr lang="en-US" sz="2400" dirty="0"/>
              <a:t>We could derive the equations to describe unsaturated flow, but we will stick to saturated flow in this class.</a:t>
            </a:r>
          </a:p>
          <a:p>
            <a:r>
              <a:rPr lang="en-US" sz="2800" dirty="0"/>
              <a:t>Darcy's law is valid</a:t>
            </a:r>
          </a:p>
          <a:p>
            <a:r>
              <a:rPr lang="en-US" sz="2800" dirty="0"/>
              <a:t>Mass is conserved</a:t>
            </a:r>
          </a:p>
          <a:p>
            <a:pPr lvl="1"/>
            <a:r>
              <a:rPr lang="en-US" sz="2400" dirty="0"/>
              <a:t>i.e., what goes in must come out or be stored based on conservation of mass.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4983101"/>
                <a:ext cx="67056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outflow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Δstorage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sources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sinks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83101"/>
                <a:ext cx="6705600" cy="786177"/>
              </a:xfrm>
              <a:prstGeom prst="rect">
                <a:avLst/>
              </a:prstGeom>
              <a:blipFill>
                <a:blip r:embed="rId2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Saturated Flow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219200" y="4327268"/>
            <a:ext cx="42672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3600" dirty="0">
                <a:latin typeface="Arial" pitchFamily="34" charset="0"/>
                <a:cs typeface="Arial" pitchFamily="34" charset="0"/>
              </a:rPr>
              <a:t>inflow - outflow = 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D8FCB6-4818-334C-B3CC-41E9AF086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229600" cy="1958975"/>
          </a:xfrm>
        </p:spPr>
        <p:txBody>
          <a:bodyPr/>
          <a:lstStyle/>
          <a:p>
            <a:pPr marL="119062" indent="0">
              <a:buNone/>
            </a:pPr>
            <a:r>
              <a:rPr lang="en-US" sz="2800" dirty="0"/>
              <a:t>First, we will consider a special case where we have steady state conditions (system is in equilibrium - no change with time) and no sources/sinks. Thus, the two terms on right will be set to zero.</a:t>
            </a:r>
          </a:p>
        </p:txBody>
      </p:sp>
    </p:spTree>
    <p:extLst>
      <p:ext uri="{BB962C8B-B14F-4D97-AF65-F5344CB8AC3E}">
        <p14:creationId xmlns:p14="http://schemas.microsoft.com/office/powerpoint/2010/main" val="298362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Steady State Saturated Flow 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66800" y="1882775"/>
            <a:ext cx="33528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inflow - outflow = 0</a:t>
            </a:r>
          </a:p>
          <a:p>
            <a:pPr eaLnBrk="1" hangingPunct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mass flow rate = </a:t>
            </a:r>
            <a:r>
              <a:rPr lang="en-US" dirty="0">
                <a:latin typeface="Symbol" pitchFamily="18" charset="2"/>
                <a:cs typeface="Arial" pitchFamily="34" charset="0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295400" y="3276600"/>
          <a:ext cx="678815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34361" imgH="2307966" progId="Visio.Drawing.11">
                  <p:embed/>
                </p:oleObj>
              </mc:Choice>
              <mc:Fallback>
                <p:oleObj name="Visio" r:id="rId2" imgW="5434361" imgH="230796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678815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98450"/>
                <a:ext cx="8610600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8450"/>
                <a:ext cx="8610600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56502" y="1410164"/>
                <a:ext cx="2832507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02" y="1410164"/>
                <a:ext cx="2832507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358451"/>
                <a:ext cx="8991600" cy="9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dy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dxdz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451"/>
                <a:ext cx="8991600" cy="920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5600" y="3439873"/>
                <a:ext cx="2862579" cy="925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439873"/>
                <a:ext cx="2862579" cy="925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" y="4512419"/>
                <a:ext cx="9067800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infl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ow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outflow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dz</m:t>
                          </m:r>
                        </m:e>
                      </m:d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dxdy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4512419"/>
                <a:ext cx="9067800" cy="91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853" y="5715000"/>
                <a:ext cx="2816989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853" y="5715000"/>
                <a:ext cx="2816989" cy="8090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38200" y="838200"/>
            <a:ext cx="6048375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total</a:t>
            </a:r>
            <a:r>
              <a:rPr lang="en-US" dirty="0">
                <a:latin typeface="+mn-lt"/>
                <a:cs typeface="Times New Roman" pitchFamily="18" charset="0"/>
              </a:rPr>
              <a:t>	=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x</a:t>
            </a:r>
            <a:endParaRPr lang="en-US" sz="1400" dirty="0">
              <a:latin typeface="+mn-lt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	     +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y</a:t>
            </a:r>
            <a:endParaRPr lang="en-US" sz="1400" dirty="0">
              <a:latin typeface="+mn-lt"/>
            </a:endParaRPr>
          </a:p>
          <a:p>
            <a:pPr>
              <a:tabLst>
                <a:tab pos="2286000" algn="l"/>
              </a:tabLst>
            </a:pPr>
            <a:r>
              <a:rPr lang="en-US" dirty="0">
                <a:latin typeface="+mn-lt"/>
                <a:cs typeface="Times New Roman" pitchFamily="18" charset="0"/>
              </a:rPr>
              <a:t>	     + (inflow - outflow)</a:t>
            </a:r>
            <a:r>
              <a:rPr lang="en-US" baseline="-30000" dirty="0">
                <a:latin typeface="+mn-lt"/>
                <a:cs typeface="Times New Roman" pitchFamily="18" charset="0"/>
              </a:rPr>
              <a:t>z</a:t>
            </a:r>
            <a:r>
              <a:rPr lang="en-US" dirty="0">
                <a:latin typeface="+mn-lt"/>
                <a:cs typeface="Times New Roman" pitchFamily="18" charset="0"/>
              </a:rPr>
              <a:t> = 0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3443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2279615"/>
                <a:ext cx="8153400" cy="891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9615"/>
                <a:ext cx="8153400" cy="8918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3660067"/>
                <a:ext cx="6019800" cy="9207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60067"/>
                <a:ext cx="6019800" cy="920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5105400"/>
                <a:ext cx="4317720" cy="891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05400"/>
                <a:ext cx="4317720" cy="891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838200" y="381000"/>
            <a:ext cx="5943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Assume that the fluid density is constant: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914400" y="2141537"/>
            <a:ext cx="50866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Use Darcy's law to express velocity:</a:t>
            </a:r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4341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-304800" y="4953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400" y="1075511"/>
                <a:ext cx="3050643" cy="890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75511"/>
                <a:ext cx="3050643" cy="890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67280" y="2658144"/>
                <a:ext cx="3905621" cy="198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/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=−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yz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zx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zy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zz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80" y="2658144"/>
                <a:ext cx="3905621" cy="1989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7280" y="4800600"/>
                <a:ext cx="4334492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xx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den>
                          </m:f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xz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280" y="4800600"/>
                <a:ext cx="4334492" cy="777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5000" y="5782489"/>
                <a:ext cx="4443354" cy="762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82489"/>
                <a:ext cx="4443354" cy="762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933450" y="639763"/>
            <a:ext cx="477996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n-lt"/>
                <a:cs typeface="Times New Roman" pitchFamily="18" charset="0"/>
              </a:rPr>
              <a:t>Substituting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x</a:t>
            </a:r>
            <a:r>
              <a:rPr lang="en-US" sz="3200" dirty="0">
                <a:latin typeface="+mn-lt"/>
                <a:cs typeface="Times New Roman" pitchFamily="18" charset="0"/>
              </a:rPr>
              <a:t>,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y</a:t>
            </a:r>
            <a:r>
              <a:rPr lang="en-US" sz="3200" dirty="0">
                <a:latin typeface="+mn-lt"/>
                <a:cs typeface="Times New Roman" pitchFamily="18" charset="0"/>
              </a:rPr>
              <a:t>, and </a:t>
            </a:r>
            <a:r>
              <a:rPr lang="en-US" sz="3200" dirty="0" err="1">
                <a:latin typeface="+mn-lt"/>
                <a:cs typeface="Times New Roman" pitchFamily="18" charset="0"/>
              </a:rPr>
              <a:t>v</a:t>
            </a:r>
            <a:r>
              <a:rPr lang="en-US" sz="3200" baseline="-30000" dirty="0" err="1">
                <a:latin typeface="+mn-lt"/>
                <a:cs typeface="Times New Roman" pitchFamily="18" charset="0"/>
              </a:rPr>
              <a:t>z</a:t>
            </a:r>
            <a:r>
              <a:rPr lang="en-US" sz="3200" dirty="0">
                <a:latin typeface="+mn-lt"/>
                <a:cs typeface="Times New Roman" pitchFamily="18" charset="0"/>
              </a:rPr>
              <a:t>:</a:t>
            </a:r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0" y="4005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2600" y="1706563"/>
                <a:ext cx="4974503" cy="1030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706563"/>
                <a:ext cx="4974503" cy="1030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2905098"/>
                <a:ext cx="5334000" cy="103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05098"/>
                <a:ext cx="5334000" cy="103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4114800"/>
                <a:ext cx="5791200" cy="103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zx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zy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zz</m:t>
                          </m:r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5791200" cy="1030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633</TotalTime>
  <Words>699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Governing Differential Equations</vt:lpstr>
      <vt:lpstr>Background</vt:lpstr>
      <vt:lpstr>Assumptions</vt:lpstr>
      <vt:lpstr>Steady State Saturated Flow </vt:lpstr>
      <vt:lpstr>Steady State Saturated 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Boundary Conditions</vt:lpstr>
      <vt:lpstr>PowerPoint Presentation</vt:lpstr>
      <vt:lpstr>PowerPoint Presentation</vt:lpstr>
      <vt:lpstr>PowerPoint Presentation</vt:lpstr>
      <vt:lpstr>PowerPoint Presentation</vt:lpstr>
      <vt:lpstr>Solution</vt:lpstr>
      <vt:lpstr>Sources and Sinks</vt:lpstr>
      <vt:lpstr>Transient Flow</vt:lpstr>
      <vt:lpstr>Transient Flow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Differential Equations</dc:title>
  <dc:creator>Norm Jones</dc:creator>
  <cp:lastModifiedBy>Norm Jones</cp:lastModifiedBy>
  <cp:revision>80</cp:revision>
  <cp:lastPrinted>2019-09-17T14:41:57Z</cp:lastPrinted>
  <dcterms:created xsi:type="dcterms:W3CDTF">2003-01-09T19:17:04Z</dcterms:created>
  <dcterms:modified xsi:type="dcterms:W3CDTF">2022-09-07T20:50:47Z</dcterms:modified>
</cp:coreProperties>
</file>