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A7C5D-246D-42E0-B347-41F29C17AA94}" v="11" dt="2021-09-14T14:44:45.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varScale="1">
        <p:scale>
          <a:sx n="23" d="100"/>
          <a:sy n="23" d="100"/>
        </p:scale>
        <p:origin x="2100" y="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11/5/2022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4" name="Text Box 18909"/>
          <p:cNvSpPr txBox="1">
            <a:spLocks noChangeArrowheads="1"/>
          </p:cNvSpPr>
          <p:nvPr/>
        </p:nvSpPr>
        <p:spPr bwMode="auto">
          <a:xfrm>
            <a:off x="762000" y="13584339"/>
            <a:ext cx="15544800" cy="7004974"/>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2400" b="1" dirty="0">
                <a:latin typeface="Calibri" panose="020F0502020204030204" pitchFamily="34" charset="0"/>
                <a:ea typeface="PMingLiU" pitchFamily="18" charset="-120"/>
                <a:cs typeface="Calibri" panose="020F0502020204030204" pitchFamily="34" charset="0"/>
              </a:rPr>
              <a:t>Review Count Per School (Figure 1):</a:t>
            </a:r>
            <a:r>
              <a:rPr lang="en-US" altLang="zh-TW" sz="2400" dirty="0">
                <a:latin typeface="Calibri" panose="020F0502020204030204" pitchFamily="34" charset="0"/>
                <a:ea typeface="PMingLiU" pitchFamily="18" charset="-120"/>
                <a:cs typeface="Calibri" panose="020F0502020204030204" pitchFamily="34" charset="0"/>
              </a:rPr>
              <a:t> Figure 1 displays the frequency of reviews over time. The total number of reviews is displayed by the grey bar. The gold bars layered on top of the grey bars are reviews from KSU.</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eaLnBrk="1" hangingPunct="1"/>
            <a:r>
              <a:rPr lang="en-US" altLang="zh-TW" sz="2400" b="1" dirty="0">
                <a:latin typeface="Calibri" panose="020F0502020204030204" pitchFamily="34" charset="0"/>
                <a:ea typeface="PMingLiU" pitchFamily="18" charset="-120"/>
                <a:cs typeface="Calibri" panose="020F0502020204030204" pitchFamily="34" charset="0"/>
              </a:rPr>
              <a:t>Review Sentiment Count (Figure 2):</a:t>
            </a:r>
            <a:r>
              <a:rPr lang="en-US" altLang="zh-TW" sz="2400" dirty="0">
                <a:latin typeface="Calibri" panose="020F0502020204030204" pitchFamily="34" charset="0"/>
                <a:ea typeface="PMingLiU" pitchFamily="18" charset="-120"/>
                <a:cs typeface="Calibri" panose="020F0502020204030204" pitchFamily="34" charset="0"/>
              </a:rPr>
              <a:t> Figure 2 displays the results of the sentiment analysis on the review comments, which labelled 78,944 reviews as ‘Negative’ (red) and 207,341 reviews as ‘Positive’ (Green). To verify the results, a comparison was made between the overall ratings, the sentiment labels, and the count of reviews.</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eaLnBrk="1" hangingPunct="1"/>
            <a:r>
              <a:rPr lang="en-US" altLang="zh-TW" sz="2400" b="1" dirty="0">
                <a:latin typeface="Calibri" panose="020F0502020204030204" pitchFamily="34" charset="0"/>
                <a:ea typeface="PMingLiU" pitchFamily="18" charset="-120"/>
                <a:cs typeface="Calibri" panose="020F0502020204030204" pitchFamily="34" charset="0"/>
              </a:rPr>
              <a:t>Review Sentiment Count X Overall Review Rating (Figure 3):</a:t>
            </a:r>
            <a:r>
              <a:rPr lang="en-US" altLang="zh-TW" sz="2400" dirty="0">
                <a:latin typeface="Calibri" panose="020F0502020204030204" pitchFamily="34" charset="0"/>
                <a:ea typeface="PMingLiU" pitchFamily="18" charset="-120"/>
                <a:cs typeface="Calibri" panose="020F0502020204030204" pitchFamily="34" charset="0"/>
              </a:rPr>
              <a:t> Figure 3 displays the frequency of ‘Positive’ or ‘Negative’ reviews stratified by the overall review ratings. Plotted in green are reviews labelled ‘Positive’ while ‘Negative’ reviews are in red. From this plot, reviews given an overall rating of 3 or more typically have a comment with ‘Positive’ sentiment while reviews with ratings less than 3 typically have a negative sentiment.</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eaLnBrk="1" hangingPunct="1"/>
            <a:r>
              <a:rPr lang="en-US" altLang="zh-TW" sz="2400" b="1" dirty="0">
                <a:latin typeface="Calibri" panose="020F0502020204030204" pitchFamily="34" charset="0"/>
                <a:ea typeface="PMingLiU" pitchFamily="18" charset="-120"/>
                <a:cs typeface="Calibri" panose="020F0502020204030204" pitchFamily="34" charset="0"/>
              </a:rPr>
              <a:t>Average Overall Rating X Average Student Sentiment per School (Figure 4): </a:t>
            </a:r>
            <a:r>
              <a:rPr lang="en-US" altLang="zh-TW" sz="2400" dirty="0">
                <a:latin typeface="Calibri" panose="020F0502020204030204" pitchFamily="34" charset="0"/>
                <a:ea typeface="PMingLiU" pitchFamily="18" charset="-120"/>
                <a:cs typeface="Calibri" panose="020F0502020204030204" pitchFamily="34" charset="0"/>
              </a:rPr>
              <a:t>Figure 4 displays the results of aggregating both the sentiment of the review and the review’s overall rating to their respective medians for each school. These boxplots show the median student sentiment stratified over the average overall rating per school</a:t>
            </a:r>
          </a:p>
          <a:p>
            <a:pPr eaLnBrk="1" hangingPunct="1"/>
            <a:endParaRPr lang="en-US" altLang="zh-TW" sz="1000" b="1" dirty="0">
              <a:latin typeface="Calibri" panose="020F0502020204030204" pitchFamily="34" charset="0"/>
              <a:ea typeface="PMingLiU" pitchFamily="18" charset="-120"/>
              <a:cs typeface="Calibri" panose="020F0502020204030204" pitchFamily="34" charset="0"/>
            </a:endParaRPr>
          </a:p>
          <a:p>
            <a:pPr eaLnBrk="1" hangingPunct="1"/>
            <a:r>
              <a:rPr lang="en-US" altLang="zh-TW" sz="2400" b="1" dirty="0">
                <a:latin typeface="Calibri" panose="020F0502020204030204" pitchFamily="34" charset="0"/>
                <a:ea typeface="PMingLiU" pitchFamily="18" charset="-120"/>
                <a:cs typeface="Calibri" panose="020F0502020204030204" pitchFamily="34" charset="0"/>
              </a:rPr>
              <a:t>Spaghetti Plot of the Two-Year Withdrawal Rate (Figure 5):</a:t>
            </a:r>
            <a:r>
              <a:rPr lang="en-US" altLang="zh-TW" sz="2400" dirty="0">
                <a:latin typeface="Calibri" panose="020F0502020204030204" pitchFamily="34" charset="0"/>
                <a:ea typeface="PMingLiU" pitchFamily="18" charset="-120"/>
                <a:cs typeface="Calibri" panose="020F0502020204030204" pitchFamily="34" charset="0"/>
              </a:rPr>
              <a:t> Figure 5 displays the two-year withdrawal rate over time. On the horizontal axis, zero represents the earliest school year in the data (2001-2002) and each unit increase is the number of school years past the earliest school year Each line is the trajectory of an individual's school's withdrawal rate.</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eaLnBrk="1" hangingPunct="1"/>
            <a:r>
              <a:rPr lang="en-US" altLang="zh-TW" sz="2400" b="1" dirty="0">
                <a:latin typeface="Calibri" panose="020F0502020204030204" pitchFamily="34" charset="0"/>
                <a:ea typeface="PMingLiU" pitchFamily="18" charset="-120"/>
                <a:cs typeface="Calibri" panose="020F0502020204030204" pitchFamily="34" charset="0"/>
              </a:rPr>
              <a:t>Residual Plot (Figure 6):</a:t>
            </a:r>
            <a:r>
              <a:rPr lang="en-US" altLang="zh-TW" sz="2400" dirty="0">
                <a:latin typeface="Calibri" panose="020F0502020204030204" pitchFamily="34" charset="0"/>
                <a:ea typeface="PMingLiU" pitchFamily="18" charset="-120"/>
                <a:cs typeface="Calibri" panose="020F0502020204030204" pitchFamily="34" charset="0"/>
              </a:rPr>
              <a:t> This is where it will continue …</a:t>
            </a:r>
          </a:p>
        </p:txBody>
      </p:sp>
      <p:sp useBgFill="1">
        <p:nvSpPr>
          <p:cNvPr id="7" name="Text Box 14872"/>
          <p:cNvSpPr txBox="1">
            <a:spLocks noChangeArrowheads="1"/>
          </p:cNvSpPr>
          <p:nvPr/>
        </p:nvSpPr>
        <p:spPr bwMode="auto">
          <a:xfrm>
            <a:off x="16992601" y="4873341"/>
            <a:ext cx="26349959" cy="5896979"/>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marL="571500" indent="-571500" eaLnBrk="1" hangingPunct="1">
              <a:buFont typeface="Arial" panose="020B0604020202020204" pitchFamily="34" charset="0"/>
              <a:buChar char="•"/>
            </a:pPr>
            <a:r>
              <a:rPr lang="en-US" altLang="zh-TW" sz="2400" b="1" dirty="0">
                <a:latin typeface="Calibri" panose="020F0502020204030204" pitchFamily="34" charset="0"/>
                <a:ea typeface="PMingLiU" pitchFamily="18" charset="-120"/>
                <a:cs typeface="Calibri" panose="020F0502020204030204" pitchFamily="34" charset="0"/>
              </a:rPr>
              <a:t>Data Collection: </a:t>
            </a:r>
            <a:r>
              <a:rPr lang="en-US" altLang="zh-TW" sz="2400" dirty="0">
                <a:latin typeface="Calibri" panose="020F0502020204030204" pitchFamily="34" charset="0"/>
                <a:ea typeface="PMingLiU" pitchFamily="18" charset="-120"/>
                <a:cs typeface="Calibri" panose="020F0502020204030204" pitchFamily="34" charset="0"/>
              </a:rPr>
              <a:t>The data collection process utilized a GitHub repository under the name ‘ratemyprof-api’ that returns all professor review data for a given school’s SID. Since a school’s SID is assigned by Rate My Professor and is not in the CollegeScorecard dataset, the SID’s must be collected for each school. Python packages Requests and </a:t>
            </a:r>
            <a:r>
              <a:rPr lang="en-US" altLang="zh-TW" sz="2400" dirty="0" err="1">
                <a:latin typeface="Calibri" panose="020F0502020204030204" pitchFamily="34" charset="0"/>
                <a:ea typeface="PMingLiU" pitchFamily="18" charset="-120"/>
                <a:cs typeface="Calibri" panose="020F0502020204030204" pitchFamily="34" charset="0"/>
              </a:rPr>
              <a:t>BeautifulSoup</a:t>
            </a:r>
            <a:r>
              <a:rPr lang="en-US" altLang="zh-TW" sz="2400" dirty="0">
                <a:latin typeface="Calibri" panose="020F0502020204030204" pitchFamily="34" charset="0"/>
                <a:ea typeface="PMingLiU" pitchFamily="18" charset="-120"/>
                <a:cs typeface="Calibri" panose="020F0502020204030204" pitchFamily="34" charset="0"/>
              </a:rPr>
              <a:t> were used to search Rate My Professor for the school’s URL directory and collect 3,988 SID’s.</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marL="571500" indent="-571500" eaLnBrk="1" hangingPunct="1">
              <a:buFont typeface="Arial" panose="020B0604020202020204" pitchFamily="34" charset="0"/>
              <a:buChar char="•"/>
            </a:pPr>
            <a:r>
              <a:rPr lang="en-US" altLang="zh-TW" sz="2400" b="1" dirty="0">
                <a:latin typeface="Calibri" panose="020F0502020204030204" pitchFamily="34" charset="0"/>
                <a:ea typeface="PMingLiU" pitchFamily="18" charset="-120"/>
                <a:cs typeface="Calibri" panose="020F0502020204030204" pitchFamily="34" charset="0"/>
              </a:rPr>
              <a:t>Data Wrangling: </a:t>
            </a:r>
            <a:r>
              <a:rPr lang="en-US" altLang="zh-TW" sz="2400" dirty="0">
                <a:latin typeface="Calibri" panose="020F0502020204030204" pitchFamily="34" charset="0"/>
                <a:ea typeface="PMingLiU" pitchFamily="18" charset="-120"/>
                <a:cs typeface="Calibri" panose="020F0502020204030204" pitchFamily="34" charset="0"/>
              </a:rPr>
              <a:t>Due to the number of reviews Rate My Professor has for each school, this project will focus on post-secondary schools in Georgia where the highest degree offered is either a bachelor’s or a graduate degree. Some schools have very few reviews or only have reviews for one or two school years. Since a longitudinal model will be constructed from this data, these schools were dropped from the dataset. Lastly, the school years prior to 2001-2002 contain little to no data and were not used in this project. After filtering the data in this way 286,288 reviews remained for 97 Georgia schools over 18 school years (2001-2002 to 2018-2019). </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marL="571500" indent="-571500" eaLnBrk="1" hangingPunct="1">
              <a:buFont typeface="Arial" panose="020B0604020202020204" pitchFamily="34" charset="0"/>
              <a:buChar char="•"/>
            </a:pPr>
            <a:r>
              <a:rPr lang="en-US" altLang="zh-TW" sz="2400" b="1" dirty="0">
                <a:latin typeface="Calibri" panose="020F0502020204030204" pitchFamily="34" charset="0"/>
                <a:ea typeface="PMingLiU" pitchFamily="18" charset="-120"/>
                <a:cs typeface="Calibri" panose="020F0502020204030204" pitchFamily="34" charset="0"/>
              </a:rPr>
              <a:t>BERT:</a:t>
            </a:r>
            <a:r>
              <a:rPr lang="en-US" altLang="zh-TW" sz="2400" dirty="0">
                <a:latin typeface="Calibri" panose="020F0502020204030204" pitchFamily="34" charset="0"/>
                <a:ea typeface="PMingLiU" pitchFamily="18" charset="-120"/>
                <a:cs typeface="Calibri" panose="020F0502020204030204" pitchFamily="34" charset="0"/>
              </a:rPr>
              <a:t> </a:t>
            </a:r>
            <a:r>
              <a:rPr lang="en-US" altLang="zh-TW" sz="2400" b="1" dirty="0">
                <a:latin typeface="Calibri" panose="020F0502020204030204" pitchFamily="34" charset="0"/>
                <a:ea typeface="PMingLiU" pitchFamily="18" charset="-120"/>
                <a:cs typeface="Calibri" panose="020F0502020204030204" pitchFamily="34" charset="0"/>
              </a:rPr>
              <a:t>B</a:t>
            </a:r>
            <a:r>
              <a:rPr lang="en-US" altLang="zh-TW" sz="2400" dirty="0">
                <a:latin typeface="Calibri" panose="020F0502020204030204" pitchFamily="34" charset="0"/>
                <a:ea typeface="PMingLiU" pitchFamily="18" charset="-120"/>
                <a:cs typeface="Calibri" panose="020F0502020204030204" pitchFamily="34" charset="0"/>
              </a:rPr>
              <a:t>idirectional </a:t>
            </a:r>
            <a:r>
              <a:rPr lang="en-US" altLang="zh-TW" sz="2400" b="1" dirty="0">
                <a:latin typeface="Calibri" panose="020F0502020204030204" pitchFamily="34" charset="0"/>
                <a:ea typeface="PMingLiU" pitchFamily="18" charset="-120"/>
                <a:cs typeface="Calibri" panose="020F0502020204030204" pitchFamily="34" charset="0"/>
              </a:rPr>
              <a:t>E</a:t>
            </a:r>
            <a:r>
              <a:rPr lang="en-US" altLang="zh-TW" sz="2400" dirty="0">
                <a:latin typeface="Calibri" panose="020F0502020204030204" pitchFamily="34" charset="0"/>
                <a:ea typeface="PMingLiU" pitchFamily="18" charset="-120"/>
                <a:cs typeface="Calibri" panose="020F0502020204030204" pitchFamily="34" charset="0"/>
              </a:rPr>
              <a:t>ncoder </a:t>
            </a:r>
            <a:r>
              <a:rPr lang="en-US" altLang="zh-TW" sz="2400" b="1" dirty="0">
                <a:latin typeface="Calibri" panose="020F0502020204030204" pitchFamily="34" charset="0"/>
                <a:ea typeface="PMingLiU" pitchFamily="18" charset="-120"/>
                <a:cs typeface="Calibri" panose="020F0502020204030204" pitchFamily="34" charset="0"/>
              </a:rPr>
              <a:t>R</a:t>
            </a:r>
            <a:r>
              <a:rPr lang="en-US" altLang="zh-TW" sz="2400" dirty="0">
                <a:latin typeface="Calibri" panose="020F0502020204030204" pitchFamily="34" charset="0"/>
                <a:ea typeface="PMingLiU" pitchFamily="18" charset="-120"/>
                <a:cs typeface="Calibri" panose="020F0502020204030204" pitchFamily="34" charset="0"/>
              </a:rPr>
              <a:t>epresentations from </a:t>
            </a:r>
            <a:r>
              <a:rPr lang="en-US" altLang="zh-TW" sz="2400" b="1" dirty="0">
                <a:latin typeface="Calibri" panose="020F0502020204030204" pitchFamily="34" charset="0"/>
                <a:ea typeface="PMingLiU" pitchFamily="18" charset="-120"/>
                <a:cs typeface="Calibri" panose="020F0502020204030204" pitchFamily="34" charset="0"/>
              </a:rPr>
              <a:t>T</a:t>
            </a:r>
            <a:r>
              <a:rPr lang="en-US" altLang="zh-TW" sz="2400" dirty="0">
                <a:latin typeface="Calibri" panose="020F0502020204030204" pitchFamily="34" charset="0"/>
                <a:ea typeface="PMingLiU" pitchFamily="18" charset="-120"/>
                <a:cs typeface="Calibri" panose="020F0502020204030204" pitchFamily="34" charset="0"/>
              </a:rPr>
              <a:t>ransformers or BERT is a transformer-based machine learning technique used in natural language processing. A pretrained language model, such as ‘</a:t>
            </a:r>
            <a:r>
              <a:rPr lang="en-US" altLang="zh-TW" sz="2400" dirty="0" err="1">
                <a:latin typeface="Calibri" panose="020F0502020204030204" pitchFamily="34" charset="0"/>
                <a:ea typeface="PMingLiU" pitchFamily="18" charset="-120"/>
                <a:cs typeface="Calibri" panose="020F0502020204030204" pitchFamily="34" charset="0"/>
              </a:rPr>
              <a:t>siebert</a:t>
            </a:r>
            <a:r>
              <a:rPr lang="en-US" altLang="zh-TW" sz="2400" dirty="0">
                <a:latin typeface="Calibri" panose="020F0502020204030204" pitchFamily="34" charset="0"/>
                <a:ea typeface="PMingLiU" pitchFamily="18" charset="-120"/>
                <a:cs typeface="Calibri" panose="020F0502020204030204" pitchFamily="34" charset="0"/>
              </a:rPr>
              <a:t>/sentiment-</a:t>
            </a:r>
            <a:r>
              <a:rPr lang="en-US" altLang="zh-TW" sz="2400" dirty="0" err="1">
                <a:latin typeface="Calibri" panose="020F0502020204030204" pitchFamily="34" charset="0"/>
                <a:ea typeface="PMingLiU" pitchFamily="18" charset="-120"/>
                <a:cs typeface="Calibri" panose="020F0502020204030204" pitchFamily="34" charset="0"/>
              </a:rPr>
              <a:t>roberta</a:t>
            </a:r>
            <a:r>
              <a:rPr lang="en-US" altLang="zh-TW" sz="2400" dirty="0">
                <a:latin typeface="Calibri" panose="020F0502020204030204" pitchFamily="34" charset="0"/>
                <a:ea typeface="PMingLiU" pitchFamily="18" charset="-120"/>
                <a:cs typeface="Calibri" panose="020F0502020204030204" pitchFamily="34" charset="0"/>
              </a:rPr>
              <a:t>-large-English’, can be used in Hugging Face’s transformer pipeline for many natural language processing tasks, including sentiment analysis.</a:t>
            </a:r>
          </a:p>
          <a:p>
            <a:pPr eaLnBrk="1" hangingPunct="1"/>
            <a:endParaRPr lang="en-US" altLang="zh-TW" sz="1000" b="1" dirty="0">
              <a:latin typeface="Calibri" panose="020F0502020204030204" pitchFamily="34" charset="0"/>
              <a:ea typeface="PMingLiU" pitchFamily="18" charset="-120"/>
              <a:cs typeface="Calibri" panose="020F0502020204030204" pitchFamily="34" charset="0"/>
            </a:endParaRPr>
          </a:p>
          <a:p>
            <a:pPr marL="571500" indent="-571500" eaLnBrk="1" hangingPunct="1">
              <a:buFont typeface="Arial" panose="020B0604020202020204" pitchFamily="34" charset="0"/>
              <a:buChar char="•"/>
            </a:pPr>
            <a:r>
              <a:rPr lang="en-US" altLang="zh-TW" sz="2400" b="1" dirty="0">
                <a:latin typeface="Calibri" panose="020F0502020204030204" pitchFamily="34" charset="0"/>
                <a:ea typeface="PMingLiU" pitchFamily="18" charset="-120"/>
                <a:cs typeface="Calibri" panose="020F0502020204030204" pitchFamily="34" charset="0"/>
              </a:rPr>
              <a:t>Sentiment Analysis:</a:t>
            </a:r>
            <a:r>
              <a:rPr lang="en-US" altLang="zh-TW" sz="2400" dirty="0">
                <a:latin typeface="Calibri" panose="020F0502020204030204" pitchFamily="34" charset="0"/>
                <a:ea typeface="PMingLiU" pitchFamily="18" charset="-120"/>
                <a:cs typeface="Calibri" panose="020F0502020204030204" pitchFamily="34" charset="0"/>
              </a:rPr>
              <a:t> Sentiment analysis is a natural language processing technique to systematically identify the positive or negative emotional polarity of a given text. It is also known as opinion mining and is typically used to gain insight into consumer reviews of a product. This project used a pretrained language model on the comments left by student reviewers on Rate My Professor and then aggregated the sentiment score, a value between 0 (Negative) and 1 (POSITIVE), for each school with the median. </a:t>
            </a:r>
          </a:p>
          <a:p>
            <a:pPr eaLnBrk="1" hangingPunct="1"/>
            <a:endParaRPr lang="en-US" altLang="zh-TW" sz="1000" b="1" dirty="0">
              <a:latin typeface="Calibri" panose="020F0502020204030204" pitchFamily="34" charset="0"/>
              <a:ea typeface="PMingLiU" pitchFamily="18" charset="-120"/>
              <a:cs typeface="Calibri" panose="020F0502020204030204" pitchFamily="34" charset="0"/>
            </a:endParaRPr>
          </a:p>
          <a:p>
            <a:pPr marL="571500" indent="-571500" eaLnBrk="1" hangingPunct="1">
              <a:buFont typeface="Arial" panose="020B0604020202020204" pitchFamily="34" charset="0"/>
              <a:buChar char="•"/>
            </a:pPr>
            <a:r>
              <a:rPr lang="en-US" altLang="zh-TW" sz="2400" b="1" dirty="0">
                <a:latin typeface="Calibri" panose="020F0502020204030204" pitchFamily="34" charset="0"/>
                <a:ea typeface="PMingLiU" pitchFamily="18" charset="-120"/>
                <a:cs typeface="Calibri" panose="020F0502020204030204" pitchFamily="34" charset="0"/>
              </a:rPr>
              <a:t>Longitudinal Analysis:</a:t>
            </a:r>
            <a:r>
              <a:rPr lang="en-US" altLang="zh-TW" sz="2400" dirty="0">
                <a:latin typeface="Calibri" panose="020F0502020204030204" pitchFamily="34" charset="0"/>
                <a:ea typeface="PMingLiU" pitchFamily="18" charset="-120"/>
                <a:cs typeface="Calibri" panose="020F0502020204030204" pitchFamily="34" charset="0"/>
              </a:rPr>
              <a:t> Longitudinal data analysis seeks to partition the variance into time-invariant and time-variant pieces with a Multi-Level Model structure. This research project used a 2-level model where the level two unit of observation is schools, and the level one unit of observation is school year. </a:t>
            </a:r>
          </a:p>
        </p:txBody>
      </p:sp>
      <p:sp>
        <p:nvSpPr>
          <p:cNvPr id="8" name="AutoShape 15646"/>
          <p:cNvSpPr>
            <a:spLocks noChangeArrowheads="1"/>
          </p:cNvSpPr>
          <p:nvPr/>
        </p:nvSpPr>
        <p:spPr bwMode="auto">
          <a:xfrm>
            <a:off x="762000" y="3695700"/>
            <a:ext cx="1554480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Calibri" panose="020F0502020204030204" pitchFamily="34" charset="0"/>
                <a:cs typeface="Calibri" panose="020F0502020204030204" pitchFamily="34" charset="0"/>
              </a:rPr>
              <a:t>INTRODUCTION</a:t>
            </a:r>
            <a:endParaRPr lang="en-US" sz="4400" dirty="0">
              <a:latin typeface="Calibri" panose="020F0502020204030204" pitchFamily="34" charset="0"/>
              <a:cs typeface="Calibri" panose="020F0502020204030204" pitchFamily="34" charset="0"/>
            </a:endParaRPr>
          </a:p>
        </p:txBody>
      </p:sp>
      <p:sp>
        <p:nvSpPr>
          <p:cNvPr id="10" name="AutoShape 15648"/>
          <p:cNvSpPr>
            <a:spLocks noChangeArrowheads="1"/>
          </p:cNvSpPr>
          <p:nvPr/>
        </p:nvSpPr>
        <p:spPr bwMode="auto">
          <a:xfrm>
            <a:off x="16992600" y="3695700"/>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Calibri" panose="020F0502020204030204" pitchFamily="34" charset="0"/>
                <a:cs typeface="Calibri" panose="020F0502020204030204" pitchFamily="34" charset="0"/>
              </a:rPr>
              <a:t>METHODS</a:t>
            </a:r>
            <a:endParaRPr lang="en-US" sz="4400" dirty="0">
              <a:latin typeface="Calibri" panose="020F0502020204030204" pitchFamily="34" charset="0"/>
              <a:cs typeface="Calibri" panose="020F0502020204030204" pitchFamily="34" charset="0"/>
            </a:endParaRPr>
          </a:p>
        </p:txBody>
      </p:sp>
      <p:sp>
        <p:nvSpPr>
          <p:cNvPr id="17" name="AutoShape 19168"/>
          <p:cNvSpPr>
            <a:spLocks noChangeArrowheads="1"/>
          </p:cNvSpPr>
          <p:nvPr/>
        </p:nvSpPr>
        <p:spPr bwMode="auto">
          <a:xfrm>
            <a:off x="762000" y="12401216"/>
            <a:ext cx="1554480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Calibri" panose="020F0502020204030204" pitchFamily="34" charset="0"/>
                <a:cs typeface="Calibri" panose="020F0502020204030204" pitchFamily="34" charset="0"/>
              </a:rPr>
              <a:t>CONCLUSIONS</a:t>
            </a:r>
            <a:endParaRPr lang="en-US" sz="4400" dirty="0">
              <a:latin typeface="Calibri" panose="020F0502020204030204" pitchFamily="34" charset="0"/>
              <a:cs typeface="Calibri" panose="020F0502020204030204" pitchFamily="34" charset="0"/>
            </a:endParaRPr>
          </a:p>
        </p:txBody>
      </p:sp>
      <p:sp useBgFill="1">
        <p:nvSpPr>
          <p:cNvPr id="21" name="Text Box 18909"/>
          <p:cNvSpPr txBox="1">
            <a:spLocks noChangeArrowheads="1"/>
          </p:cNvSpPr>
          <p:nvPr/>
        </p:nvSpPr>
        <p:spPr bwMode="auto">
          <a:xfrm>
            <a:off x="762000" y="8013909"/>
            <a:ext cx="15544800" cy="4265763"/>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2400" b="1" dirty="0">
                <a:latin typeface="Calibri" panose="020F0502020204030204" pitchFamily="34" charset="0"/>
                <a:ea typeface="PMingLiU" pitchFamily="18" charset="-120"/>
                <a:cs typeface="Calibri" panose="020F0502020204030204" pitchFamily="34" charset="0"/>
              </a:rPr>
              <a:t>CollegeScorecard: </a:t>
            </a:r>
            <a:r>
              <a:rPr lang="en-US" altLang="zh-TW" sz="2400" dirty="0">
                <a:latin typeface="Calibri" panose="020F0502020204030204" pitchFamily="34" charset="0"/>
                <a:ea typeface="PMingLiU" pitchFamily="18" charset="-120"/>
                <a:cs typeface="Calibri" panose="020F0502020204030204" pitchFamily="34" charset="0"/>
              </a:rPr>
              <a:t>For this research project, the following 4 parameters were used:</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INSTNM: The name of the school.</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SCHOOL_YEAR: The school year (EX: 2020-2021) </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WDRAW_ORIG_YR2_RT: The two-year withdrawal rate for students that original began at the institution they withdrew from.</a:t>
            </a:r>
          </a:p>
          <a:p>
            <a:pPr lvl="1" indent="0" eaLnBrk="1" hangingPunct="1"/>
            <a:endParaRPr lang="en-US" altLang="zh-TW" sz="600" dirty="0">
              <a:latin typeface="Calibri" panose="020F0502020204030204" pitchFamily="34" charset="0"/>
              <a:ea typeface="PMingLiU" pitchFamily="18" charset="-120"/>
              <a:cs typeface="Calibri" panose="020F0502020204030204" pitchFamily="34" charset="0"/>
            </a:endParaRPr>
          </a:p>
          <a:p>
            <a:pPr eaLnBrk="1" hangingPunct="1"/>
            <a:r>
              <a:rPr lang="en-US" altLang="zh-TW" sz="2400" b="1" dirty="0">
                <a:latin typeface="Calibri" panose="020F0502020204030204" pitchFamily="34" charset="0"/>
                <a:ea typeface="PMingLiU" pitchFamily="18" charset="-120"/>
                <a:cs typeface="Calibri" panose="020F0502020204030204" pitchFamily="34" charset="0"/>
              </a:rPr>
              <a:t>Rate My Professor: </a:t>
            </a:r>
            <a:r>
              <a:rPr lang="en-US" altLang="zh-TW" sz="2400" dirty="0">
                <a:latin typeface="Calibri" panose="020F0502020204030204" pitchFamily="34" charset="0"/>
                <a:ea typeface="PMingLiU" pitchFamily="18" charset="-120"/>
                <a:cs typeface="Calibri" panose="020F0502020204030204" pitchFamily="34" charset="0"/>
              </a:rPr>
              <a:t>Following 6 parameters were used:</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REVIEW_IDs: Three ID variables identify distinct schools (SID),       </a:t>
            </a:r>
          </a:p>
          <a:p>
            <a:pPr marL="4530725" lvl="1" indent="0" eaLnBrk="1" hangingPunct="1"/>
            <a:r>
              <a:rPr lang="en-US" altLang="zh-TW" sz="2400" dirty="0">
                <a:latin typeface="Calibri" panose="020F0502020204030204" pitchFamily="34" charset="0"/>
                <a:ea typeface="PMingLiU" pitchFamily="18" charset="-120"/>
                <a:cs typeface="Calibri" panose="020F0502020204030204" pitchFamily="34" charset="0"/>
              </a:rPr>
              <a:t>professors (TID), and review instances (RID). </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DATE: The month-day-year of the review.</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OVERALL: A overall rating (1-5) given by the reviewer. </a:t>
            </a:r>
          </a:p>
          <a:p>
            <a:pPr marL="1314450" lvl="1" indent="-571500" eaLnBrk="1" hangingPunct="1">
              <a:buFont typeface="Wingdings" panose="05000000000000000000" pitchFamily="2" charset="2"/>
              <a:buChar char="§"/>
            </a:pPr>
            <a:r>
              <a:rPr lang="en-US" altLang="zh-TW" sz="2400" dirty="0">
                <a:latin typeface="Calibri" panose="020F0502020204030204" pitchFamily="34" charset="0"/>
                <a:ea typeface="PMingLiU" pitchFamily="18" charset="-120"/>
                <a:cs typeface="Calibri" panose="020F0502020204030204" pitchFamily="34" charset="0"/>
              </a:rPr>
              <a:t>COMMENTS: The reviewers' comments on the course.</a:t>
            </a:r>
          </a:p>
        </p:txBody>
      </p:sp>
      <p:sp>
        <p:nvSpPr>
          <p:cNvPr id="26" name="AutoShape 15648"/>
          <p:cNvSpPr>
            <a:spLocks noChangeArrowheads="1"/>
          </p:cNvSpPr>
          <p:nvPr/>
        </p:nvSpPr>
        <p:spPr bwMode="auto">
          <a:xfrm>
            <a:off x="16992600" y="12401216"/>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Calibri" panose="020F0502020204030204" pitchFamily="34" charset="0"/>
                <a:cs typeface="Calibri" panose="020F0502020204030204" pitchFamily="34" charset="0"/>
              </a:rPr>
              <a:t>RESULTS</a:t>
            </a:r>
            <a:endParaRPr lang="en-US" sz="4400" dirty="0">
              <a:latin typeface="Calibri" panose="020F0502020204030204" pitchFamily="34" charset="0"/>
              <a:cs typeface="Calibri" panose="020F0502020204030204" pitchFamily="34" charset="0"/>
            </a:endParaRPr>
          </a:p>
        </p:txBody>
      </p:sp>
      <p:pic>
        <p:nvPicPr>
          <p:cNvPr id="18" name="Picture 26"/>
          <p:cNvPicPr>
            <a:picLocks noChangeAspect="1"/>
          </p:cNvPicPr>
          <p:nvPr/>
        </p:nvPicPr>
        <p:blipFill>
          <a:blip r:embed="rId2"/>
          <a:srcRect/>
          <a:stretch/>
        </p:blipFill>
        <p:spPr bwMode="auto">
          <a:xfrm>
            <a:off x="484096" y="501273"/>
            <a:ext cx="9144692" cy="29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90"/>
          <p:cNvSpPr>
            <a:spLocks noChangeArrowheads="1"/>
          </p:cNvSpPr>
          <p:nvPr/>
        </p:nvSpPr>
        <p:spPr bwMode="auto">
          <a:xfrm>
            <a:off x="9921240" y="330683"/>
            <a:ext cx="24048720" cy="3090430"/>
          </a:xfrm>
          <a:prstGeom prst="rect">
            <a:avLst/>
          </a:prstGeom>
          <a:solidFill>
            <a:srgbClr val="FFCC00"/>
          </a:solidFill>
          <a:ln>
            <a:solidFill>
              <a:schemeClr val="tx1"/>
            </a:solidFill>
          </a:ln>
        </p:spPr>
        <p:txBody>
          <a:bodyPr wrap="square" lIns="225903" tIns="112951" rIns="225903" bIns="112951">
            <a:spAutoFit/>
          </a:bodyPr>
          <a:lstStyle/>
          <a:p>
            <a:pPr algn="ctr" defTabSz="2259013">
              <a:lnSpc>
                <a:spcPct val="100000"/>
              </a:lnSpc>
            </a:pPr>
            <a:r>
              <a:rPr lang="en-US" sz="6600" b="1" dirty="0">
                <a:latin typeface="Calibri" panose="020F0502020204030204" pitchFamily="34" charset="0"/>
                <a:cs typeface="Calibri" panose="020F0502020204030204" pitchFamily="34" charset="0"/>
              </a:rPr>
              <a:t>Title</a:t>
            </a:r>
            <a:br>
              <a:rPr lang="en-US" sz="6600" b="1" dirty="0">
                <a:latin typeface="Calibri" panose="020F0502020204030204" pitchFamily="34" charset="0"/>
                <a:cs typeface="Calibri" panose="020F0502020204030204" pitchFamily="34" charset="0"/>
              </a:rPr>
            </a:br>
            <a:r>
              <a:rPr lang="en-US" sz="6600" b="1" dirty="0">
                <a:latin typeface="Calibri" panose="020F0502020204030204" pitchFamily="34" charset="0"/>
                <a:cs typeface="Calibri" panose="020F0502020204030204" pitchFamily="34" charset="0"/>
              </a:rPr>
              <a:t>Nathaniel Jones</a:t>
            </a:r>
          </a:p>
          <a:p>
            <a:pPr algn="ctr" defTabSz="2259013">
              <a:lnSpc>
                <a:spcPct val="100000"/>
              </a:lnSpc>
            </a:pPr>
            <a:r>
              <a:rPr lang="en-US" sz="4800" b="1" dirty="0">
                <a:latin typeface="Calibri" panose="020F0502020204030204" pitchFamily="34" charset="0"/>
                <a:cs typeface="Calibri" panose="020F0502020204030204" pitchFamily="34" charset="0"/>
              </a:rPr>
              <a:t>Faculty Advisors:</a:t>
            </a:r>
            <a:endParaRPr lang="en-US" sz="6600" b="1" dirty="0">
              <a:latin typeface="Calibri" panose="020F0502020204030204" pitchFamily="34" charset="0"/>
              <a:cs typeface="Calibri" panose="020F0502020204030204" pitchFamily="34" charset="0"/>
            </a:endParaRPr>
          </a:p>
        </p:txBody>
      </p:sp>
      <p:sp useBgFill="1">
        <p:nvSpPr>
          <p:cNvPr id="14" name="Text Box 18909"/>
          <p:cNvSpPr txBox="1">
            <a:spLocks noChangeArrowheads="1"/>
          </p:cNvSpPr>
          <p:nvPr/>
        </p:nvSpPr>
        <p:spPr bwMode="auto">
          <a:xfrm>
            <a:off x="762000" y="4783691"/>
            <a:ext cx="15544800" cy="3219323"/>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2400" dirty="0">
                <a:latin typeface="Calibri" panose="020F0502020204030204" pitchFamily="34" charset="0"/>
                <a:ea typeface="PMingLiU" pitchFamily="18" charset="-120"/>
                <a:cs typeface="Calibri" panose="020F0502020204030204" pitchFamily="34" charset="0"/>
              </a:rPr>
              <a:t>The goal of this research is to study the change in the two-year withdrawal rate at post-secondary schools. To do this, data was scraped from Rate My Professor and merged with the CollegeScorecard dataset to determine which post-secondary schools have a positive or negative average student sentiment. Generalized Linear Model was be used to model the two-year withdrawal rate over time.</a:t>
            </a:r>
          </a:p>
          <a:p>
            <a:pPr eaLnBrk="1" hangingPunct="1"/>
            <a:endParaRPr lang="en-US" altLang="zh-TW" sz="1000" dirty="0">
              <a:latin typeface="Calibri" panose="020F0502020204030204" pitchFamily="34" charset="0"/>
              <a:ea typeface="PMingLiU" pitchFamily="18" charset="-120"/>
              <a:cs typeface="Calibri" panose="020F0502020204030204" pitchFamily="34" charset="0"/>
            </a:endParaRPr>
          </a:p>
          <a:p>
            <a:pPr eaLnBrk="1" hangingPunct="1"/>
            <a:r>
              <a:rPr lang="en-US" altLang="zh-TW" sz="2400" dirty="0">
                <a:latin typeface="Calibri" panose="020F0502020204030204" pitchFamily="34" charset="0"/>
                <a:ea typeface="PMingLiU" pitchFamily="18" charset="-120"/>
                <a:cs typeface="Calibri" panose="020F0502020204030204" pitchFamily="34" charset="0"/>
              </a:rPr>
              <a:t>To measure student sentiment, a pretrained language model was used on the comments and tags left by students on Rate My Professor to gauge positive or negative sentiment. Average student sentiment was aggregated across each school for each school year. The two-year withdrawal rate was modelled using the school year and average student sentiment for each school.</a:t>
            </a:r>
          </a:p>
        </p:txBody>
      </p:sp>
      <p:grpSp>
        <p:nvGrpSpPr>
          <p:cNvPr id="44" name="Group 43">
            <a:extLst>
              <a:ext uri="{FF2B5EF4-FFF2-40B4-BE49-F238E27FC236}">
                <a16:creationId xmlns:a16="http://schemas.microsoft.com/office/drawing/2014/main" id="{62606F66-BAA2-39D3-A40A-D820A77A4CC7}"/>
              </a:ext>
            </a:extLst>
          </p:cNvPr>
          <p:cNvGrpSpPr/>
          <p:nvPr/>
        </p:nvGrpSpPr>
        <p:grpSpPr>
          <a:xfrm>
            <a:off x="762000" y="28409224"/>
            <a:ext cx="15544800" cy="2354016"/>
            <a:chOff x="762000" y="22839699"/>
            <a:chExt cx="15544800" cy="2354016"/>
          </a:xfrm>
        </p:grpSpPr>
        <p:sp useBgFill="1">
          <p:nvSpPr>
            <p:cNvPr id="28" name="Text Box 18909"/>
            <p:cNvSpPr txBox="1">
              <a:spLocks noChangeArrowheads="1"/>
            </p:cNvSpPr>
            <p:nvPr/>
          </p:nvSpPr>
          <p:spPr bwMode="auto">
            <a:xfrm>
              <a:off x="762000" y="23974940"/>
              <a:ext cx="15544800" cy="1218775"/>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This is where I will continue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11" name="AutoShape 19168">
              <a:extLst>
                <a:ext uri="{FF2B5EF4-FFF2-40B4-BE49-F238E27FC236}">
                  <a16:creationId xmlns:a16="http://schemas.microsoft.com/office/drawing/2014/main" id="{CBB484FD-9A41-D7D3-2947-DA2DDE3417AE}"/>
                </a:ext>
              </a:extLst>
            </p:cNvPr>
            <p:cNvSpPr>
              <a:spLocks noChangeArrowheads="1"/>
            </p:cNvSpPr>
            <p:nvPr/>
          </p:nvSpPr>
          <p:spPr bwMode="auto">
            <a:xfrm>
              <a:off x="762000" y="22839699"/>
              <a:ext cx="1554480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Calibri" panose="020F0502020204030204" pitchFamily="34" charset="0"/>
                  <a:cs typeface="Calibri" panose="020F0502020204030204" pitchFamily="34" charset="0"/>
                </a:rPr>
                <a:t>CODE SNIPPET</a:t>
              </a:r>
              <a:endParaRPr lang="en-US" sz="4400" dirty="0">
                <a:latin typeface="Calibri" panose="020F0502020204030204" pitchFamily="34" charset="0"/>
                <a:cs typeface="Calibri" panose="020F0502020204030204" pitchFamily="34" charset="0"/>
              </a:endParaRPr>
            </a:p>
          </p:txBody>
        </p:sp>
      </p:grpSp>
      <p:sp>
        <p:nvSpPr>
          <p:cNvPr id="41" name="Text Box 18909">
            <a:extLst>
              <a:ext uri="{FF2B5EF4-FFF2-40B4-BE49-F238E27FC236}">
                <a16:creationId xmlns:a16="http://schemas.microsoft.com/office/drawing/2014/main" id="{4C688886-FB10-BCDD-8341-3E55ACE4B96B}"/>
              </a:ext>
            </a:extLst>
          </p:cNvPr>
          <p:cNvSpPr txBox="1">
            <a:spLocks noChangeArrowheads="1"/>
          </p:cNvSpPr>
          <p:nvPr/>
        </p:nvSpPr>
        <p:spPr bwMode="auto">
          <a:xfrm>
            <a:off x="46875934" y="19833408"/>
            <a:ext cx="8032956" cy="48011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6:</a:t>
            </a:r>
          </a:p>
        </p:txBody>
      </p:sp>
      <p:sp>
        <p:nvSpPr>
          <p:cNvPr id="42" name="Text Box 18909">
            <a:extLst>
              <a:ext uri="{FF2B5EF4-FFF2-40B4-BE49-F238E27FC236}">
                <a16:creationId xmlns:a16="http://schemas.microsoft.com/office/drawing/2014/main" id="{0E2D89FE-E88E-EBAF-A4CF-4DA72F8C8A1B}"/>
              </a:ext>
            </a:extLst>
          </p:cNvPr>
          <p:cNvSpPr txBox="1">
            <a:spLocks noChangeArrowheads="1"/>
          </p:cNvSpPr>
          <p:nvPr/>
        </p:nvSpPr>
        <p:spPr bwMode="auto">
          <a:xfrm>
            <a:off x="46875934" y="20773696"/>
            <a:ext cx="8032956" cy="48011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a:t>
            </a:r>
          </a:p>
        </p:txBody>
      </p:sp>
      <p:sp>
        <p:nvSpPr>
          <p:cNvPr id="43" name="Text Box 18909">
            <a:extLst>
              <a:ext uri="{FF2B5EF4-FFF2-40B4-BE49-F238E27FC236}">
                <a16:creationId xmlns:a16="http://schemas.microsoft.com/office/drawing/2014/main" id="{E86945E8-6788-0F6D-BB04-A478F8F4D709}"/>
              </a:ext>
            </a:extLst>
          </p:cNvPr>
          <p:cNvSpPr txBox="1">
            <a:spLocks noChangeArrowheads="1"/>
          </p:cNvSpPr>
          <p:nvPr/>
        </p:nvSpPr>
        <p:spPr bwMode="auto">
          <a:xfrm>
            <a:off x="46875934" y="21749527"/>
            <a:ext cx="8032956" cy="48011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a:t>
            </a:r>
          </a:p>
        </p:txBody>
      </p:sp>
      <p:grpSp>
        <p:nvGrpSpPr>
          <p:cNvPr id="49" name="Group 48">
            <a:extLst>
              <a:ext uri="{FF2B5EF4-FFF2-40B4-BE49-F238E27FC236}">
                <a16:creationId xmlns:a16="http://schemas.microsoft.com/office/drawing/2014/main" id="{CB055F0E-D774-A91F-D38F-65B988DC9651}"/>
              </a:ext>
            </a:extLst>
          </p:cNvPr>
          <p:cNvGrpSpPr/>
          <p:nvPr/>
        </p:nvGrpSpPr>
        <p:grpSpPr>
          <a:xfrm>
            <a:off x="17133717" y="24510674"/>
            <a:ext cx="8700852" cy="7529798"/>
            <a:chOff x="16849058" y="25262850"/>
            <a:chExt cx="8700852" cy="7529798"/>
          </a:xfrm>
        </p:grpSpPr>
        <p:pic>
          <p:nvPicPr>
            <p:cNvPr id="31" name="Picture 30" descr="Chart, box and whisker chart&#10;&#10;Description automatically generated">
              <a:extLst>
                <a:ext uri="{FF2B5EF4-FFF2-40B4-BE49-F238E27FC236}">
                  <a16:creationId xmlns:a16="http://schemas.microsoft.com/office/drawing/2014/main" id="{71A60499-D9F3-F8E1-550A-E856D475F110}"/>
                </a:ext>
              </a:extLst>
            </p:cNvPr>
            <p:cNvPicPr>
              <a:picLocks noChangeAspect="1"/>
            </p:cNvPicPr>
            <p:nvPr/>
          </p:nvPicPr>
          <p:blipFill rotWithShape="1">
            <a:blip r:embed="rId3"/>
            <a:srcRect l="2664" t="3861" b="2791"/>
            <a:stretch/>
          </p:blipFill>
          <p:spPr>
            <a:xfrm>
              <a:off x="18008600" y="26045160"/>
              <a:ext cx="7541310" cy="6428740"/>
            </a:xfrm>
            <a:prstGeom prst="rect">
              <a:avLst/>
            </a:prstGeom>
          </p:spPr>
        </p:pic>
        <p:sp>
          <p:nvSpPr>
            <p:cNvPr id="39" name="Text Box 18909">
              <a:extLst>
                <a:ext uri="{FF2B5EF4-FFF2-40B4-BE49-F238E27FC236}">
                  <a16:creationId xmlns:a16="http://schemas.microsoft.com/office/drawing/2014/main" id="{465A27C0-5710-F3E9-ED53-103047AA260F}"/>
                </a:ext>
              </a:extLst>
            </p:cNvPr>
            <p:cNvSpPr txBox="1">
              <a:spLocks noChangeArrowheads="1"/>
            </p:cNvSpPr>
            <p:nvPr/>
          </p:nvSpPr>
          <p:spPr bwMode="auto">
            <a:xfrm>
              <a:off x="18135259" y="25262850"/>
              <a:ext cx="7353641" cy="849443"/>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4: Boxplot of the School’s Median Student Sentiment stratified by the Median Overall Rating</a:t>
              </a:r>
            </a:p>
          </p:txBody>
        </p:sp>
        <p:sp>
          <p:nvSpPr>
            <p:cNvPr id="47" name="Text Box 18909">
              <a:extLst>
                <a:ext uri="{FF2B5EF4-FFF2-40B4-BE49-F238E27FC236}">
                  <a16:creationId xmlns:a16="http://schemas.microsoft.com/office/drawing/2014/main" id="{2E1B566A-BDB0-D0CF-89FD-6AECB2138AEB}"/>
                </a:ext>
              </a:extLst>
            </p:cNvPr>
            <p:cNvSpPr txBox="1">
              <a:spLocks noChangeArrowheads="1"/>
            </p:cNvSpPr>
            <p:nvPr/>
          </p:nvSpPr>
          <p:spPr bwMode="auto">
            <a:xfrm>
              <a:off x="16849058" y="28446648"/>
              <a:ext cx="1197308" cy="1034109"/>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Median Overall Rating</a:t>
              </a:r>
            </a:p>
          </p:txBody>
        </p:sp>
        <p:sp>
          <p:nvSpPr>
            <p:cNvPr id="48" name="Text Box 18909">
              <a:extLst>
                <a:ext uri="{FF2B5EF4-FFF2-40B4-BE49-F238E27FC236}">
                  <a16:creationId xmlns:a16="http://schemas.microsoft.com/office/drawing/2014/main" id="{F81A55A4-F979-77B1-BEC5-88B9DB4DA4F3}"/>
                </a:ext>
              </a:extLst>
            </p:cNvPr>
            <p:cNvSpPr txBox="1">
              <a:spLocks noChangeArrowheads="1"/>
            </p:cNvSpPr>
            <p:nvPr/>
          </p:nvSpPr>
          <p:spPr bwMode="auto">
            <a:xfrm>
              <a:off x="18135259" y="32374092"/>
              <a:ext cx="7353640" cy="418556"/>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Median Student Sentiment</a:t>
              </a:r>
            </a:p>
          </p:txBody>
        </p:sp>
      </p:grpSp>
      <p:grpSp>
        <p:nvGrpSpPr>
          <p:cNvPr id="52" name="Group 51">
            <a:extLst>
              <a:ext uri="{FF2B5EF4-FFF2-40B4-BE49-F238E27FC236}">
                <a16:creationId xmlns:a16="http://schemas.microsoft.com/office/drawing/2014/main" id="{11E0400F-0A61-B2AB-1AEF-B2FD21CFB49B}"/>
              </a:ext>
            </a:extLst>
          </p:cNvPr>
          <p:cNvGrpSpPr/>
          <p:nvPr/>
        </p:nvGrpSpPr>
        <p:grpSpPr>
          <a:xfrm>
            <a:off x="29923261" y="25030834"/>
            <a:ext cx="9848083" cy="6639406"/>
            <a:chOff x="25615558" y="26093231"/>
            <a:chExt cx="9848083" cy="6639406"/>
          </a:xfrm>
        </p:grpSpPr>
        <p:pic>
          <p:nvPicPr>
            <p:cNvPr id="34" name="Picture 33" descr="Chart&#10;&#10;Description automatically generated">
              <a:extLst>
                <a:ext uri="{FF2B5EF4-FFF2-40B4-BE49-F238E27FC236}">
                  <a16:creationId xmlns:a16="http://schemas.microsoft.com/office/drawing/2014/main" id="{2C5F5E31-2CC4-22C7-8614-C201ED68EB9D}"/>
                </a:ext>
              </a:extLst>
            </p:cNvPr>
            <p:cNvPicPr>
              <a:picLocks noChangeAspect="1"/>
            </p:cNvPicPr>
            <p:nvPr/>
          </p:nvPicPr>
          <p:blipFill rotWithShape="1">
            <a:blip r:embed="rId4"/>
            <a:srcRect l="6240" t="7164" r="2428" b="8322"/>
            <a:stretch/>
          </p:blipFill>
          <p:spPr>
            <a:xfrm>
              <a:off x="27059869" y="26553864"/>
              <a:ext cx="8403772" cy="5820228"/>
            </a:xfrm>
            <a:prstGeom prst="rect">
              <a:avLst/>
            </a:prstGeom>
          </p:spPr>
        </p:pic>
        <p:sp>
          <p:nvSpPr>
            <p:cNvPr id="40" name="Text Box 18909">
              <a:extLst>
                <a:ext uri="{FF2B5EF4-FFF2-40B4-BE49-F238E27FC236}">
                  <a16:creationId xmlns:a16="http://schemas.microsoft.com/office/drawing/2014/main" id="{4EEB5E22-49D4-D937-8AED-C4B14D320BD2}"/>
                </a:ext>
              </a:extLst>
            </p:cNvPr>
            <p:cNvSpPr txBox="1">
              <a:spLocks noChangeArrowheads="1"/>
            </p:cNvSpPr>
            <p:nvPr/>
          </p:nvSpPr>
          <p:spPr bwMode="auto">
            <a:xfrm>
              <a:off x="27515992" y="26093231"/>
              <a:ext cx="7878707" cy="48011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5: Spaghetti Plot of the Two-Year Withdrawal Rate</a:t>
              </a:r>
            </a:p>
          </p:txBody>
        </p:sp>
        <p:sp>
          <p:nvSpPr>
            <p:cNvPr id="50" name="Text Box 18909">
              <a:extLst>
                <a:ext uri="{FF2B5EF4-FFF2-40B4-BE49-F238E27FC236}">
                  <a16:creationId xmlns:a16="http://schemas.microsoft.com/office/drawing/2014/main" id="{3D854CEE-F54C-7E6D-7FDD-8FC0A8A8E760}"/>
                </a:ext>
              </a:extLst>
            </p:cNvPr>
            <p:cNvSpPr txBox="1">
              <a:spLocks noChangeArrowheads="1"/>
            </p:cNvSpPr>
            <p:nvPr/>
          </p:nvSpPr>
          <p:spPr bwMode="auto">
            <a:xfrm>
              <a:off x="27541393" y="32314081"/>
              <a:ext cx="7878706" cy="418556"/>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School Years Since the Earliest School Year (2001-2002)</a:t>
              </a:r>
            </a:p>
          </p:txBody>
        </p:sp>
        <p:sp>
          <p:nvSpPr>
            <p:cNvPr id="51" name="Text Box 18909">
              <a:extLst>
                <a:ext uri="{FF2B5EF4-FFF2-40B4-BE49-F238E27FC236}">
                  <a16:creationId xmlns:a16="http://schemas.microsoft.com/office/drawing/2014/main" id="{50B6BE13-94E2-9E6F-B236-20FAE5312744}"/>
                </a:ext>
              </a:extLst>
            </p:cNvPr>
            <p:cNvSpPr txBox="1">
              <a:spLocks noChangeArrowheads="1"/>
            </p:cNvSpPr>
            <p:nvPr/>
          </p:nvSpPr>
          <p:spPr bwMode="auto">
            <a:xfrm>
              <a:off x="25615558" y="28820916"/>
              <a:ext cx="1502570" cy="1034109"/>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Two-Year Withdrawal Rate</a:t>
              </a:r>
            </a:p>
          </p:txBody>
        </p:sp>
      </p:grpSp>
      <p:grpSp>
        <p:nvGrpSpPr>
          <p:cNvPr id="60" name="Group 59">
            <a:extLst>
              <a:ext uri="{FF2B5EF4-FFF2-40B4-BE49-F238E27FC236}">
                <a16:creationId xmlns:a16="http://schemas.microsoft.com/office/drawing/2014/main" id="{21D7B5B3-8ECB-71B0-F018-1BD7C11AF3DD}"/>
              </a:ext>
            </a:extLst>
          </p:cNvPr>
          <p:cNvGrpSpPr/>
          <p:nvPr/>
        </p:nvGrpSpPr>
        <p:grpSpPr>
          <a:xfrm>
            <a:off x="16134313" y="13582376"/>
            <a:ext cx="8990785" cy="7659356"/>
            <a:chOff x="16301813" y="17467050"/>
            <a:chExt cx="8990785" cy="7659356"/>
          </a:xfrm>
        </p:grpSpPr>
        <p:sp>
          <p:nvSpPr>
            <p:cNvPr id="23" name="Text Box 18909"/>
            <p:cNvSpPr txBox="1">
              <a:spLocks noChangeArrowheads="1"/>
            </p:cNvSpPr>
            <p:nvPr/>
          </p:nvSpPr>
          <p:spPr bwMode="auto">
            <a:xfrm>
              <a:off x="17833052" y="17467050"/>
              <a:ext cx="7459546" cy="48011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1 : Frequency of Reviews over Time</a:t>
              </a:r>
            </a:p>
          </p:txBody>
        </p:sp>
        <p:pic>
          <p:nvPicPr>
            <p:cNvPr id="15" name="Picture 14" descr="Chart&#10;&#10;Description automatically generated">
              <a:extLst>
                <a:ext uri="{FF2B5EF4-FFF2-40B4-BE49-F238E27FC236}">
                  <a16:creationId xmlns:a16="http://schemas.microsoft.com/office/drawing/2014/main" id="{FD33FB56-D0AB-AF9E-2511-1F076FB42F38}"/>
                </a:ext>
              </a:extLst>
            </p:cNvPr>
            <p:cNvPicPr>
              <a:picLocks noChangeAspect="1"/>
            </p:cNvPicPr>
            <p:nvPr/>
          </p:nvPicPr>
          <p:blipFill rotWithShape="1">
            <a:blip r:embed="rId5"/>
            <a:srcRect l="2427" t="3466" r="418" b="3176"/>
            <a:stretch/>
          </p:blipFill>
          <p:spPr>
            <a:xfrm>
              <a:off x="17297094" y="17878500"/>
              <a:ext cx="7995504" cy="6829350"/>
            </a:xfrm>
            <a:prstGeom prst="rect">
              <a:avLst/>
            </a:prstGeom>
          </p:spPr>
        </p:pic>
        <p:sp>
          <p:nvSpPr>
            <p:cNvPr id="53" name="Text Box 18909">
              <a:extLst>
                <a:ext uri="{FF2B5EF4-FFF2-40B4-BE49-F238E27FC236}">
                  <a16:creationId xmlns:a16="http://schemas.microsoft.com/office/drawing/2014/main" id="{ABF30142-988D-C5B8-61D8-2B16939EDFDA}"/>
                </a:ext>
              </a:extLst>
            </p:cNvPr>
            <p:cNvSpPr txBox="1">
              <a:spLocks noChangeArrowheads="1"/>
            </p:cNvSpPr>
            <p:nvPr/>
          </p:nvSpPr>
          <p:spPr bwMode="auto">
            <a:xfrm>
              <a:off x="16301813" y="20848561"/>
              <a:ext cx="958866" cy="726332"/>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School Year</a:t>
              </a:r>
            </a:p>
          </p:txBody>
        </p:sp>
        <p:sp>
          <p:nvSpPr>
            <p:cNvPr id="54" name="Text Box 18909">
              <a:extLst>
                <a:ext uri="{FF2B5EF4-FFF2-40B4-BE49-F238E27FC236}">
                  <a16:creationId xmlns:a16="http://schemas.microsoft.com/office/drawing/2014/main" id="{A640D43B-F89C-DA4C-F45D-882F629956FD}"/>
                </a:ext>
              </a:extLst>
            </p:cNvPr>
            <p:cNvSpPr txBox="1">
              <a:spLocks noChangeArrowheads="1"/>
            </p:cNvSpPr>
            <p:nvPr/>
          </p:nvSpPr>
          <p:spPr bwMode="auto">
            <a:xfrm>
              <a:off x="17938958" y="24707850"/>
              <a:ext cx="7353640" cy="418556"/>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Review Frequency</a:t>
              </a:r>
            </a:p>
          </p:txBody>
        </p:sp>
      </p:grpSp>
      <p:grpSp>
        <p:nvGrpSpPr>
          <p:cNvPr id="61" name="Group 60">
            <a:extLst>
              <a:ext uri="{FF2B5EF4-FFF2-40B4-BE49-F238E27FC236}">
                <a16:creationId xmlns:a16="http://schemas.microsoft.com/office/drawing/2014/main" id="{B245BAD7-68FE-EC02-87C9-C1853B7CC9A1}"/>
              </a:ext>
            </a:extLst>
          </p:cNvPr>
          <p:cNvGrpSpPr/>
          <p:nvPr/>
        </p:nvGrpSpPr>
        <p:grpSpPr>
          <a:xfrm>
            <a:off x="25472429" y="13580283"/>
            <a:ext cx="8945369" cy="7840082"/>
            <a:chOff x="25401815" y="17466976"/>
            <a:chExt cx="8945369" cy="7840082"/>
          </a:xfrm>
        </p:grpSpPr>
        <p:pic>
          <p:nvPicPr>
            <p:cNvPr id="20" name="Picture 19" descr="Chart, bar chart&#10;&#10;Description automatically generated">
              <a:extLst>
                <a:ext uri="{FF2B5EF4-FFF2-40B4-BE49-F238E27FC236}">
                  <a16:creationId xmlns:a16="http://schemas.microsoft.com/office/drawing/2014/main" id="{AA84D0D8-F0FC-D1C5-EFC4-92901F649F78}"/>
                </a:ext>
              </a:extLst>
            </p:cNvPr>
            <p:cNvPicPr>
              <a:picLocks noChangeAspect="1"/>
            </p:cNvPicPr>
            <p:nvPr/>
          </p:nvPicPr>
          <p:blipFill rotWithShape="1">
            <a:blip r:embed="rId6"/>
            <a:srcRect l="2845" b="2845"/>
            <a:stretch/>
          </p:blipFill>
          <p:spPr>
            <a:xfrm>
              <a:off x="26351680" y="17878501"/>
              <a:ext cx="7995504" cy="7107114"/>
            </a:xfrm>
            <a:prstGeom prst="rect">
              <a:avLst/>
            </a:prstGeom>
          </p:spPr>
        </p:pic>
        <p:sp>
          <p:nvSpPr>
            <p:cNvPr id="37" name="Text Box 18909">
              <a:extLst>
                <a:ext uri="{FF2B5EF4-FFF2-40B4-BE49-F238E27FC236}">
                  <a16:creationId xmlns:a16="http://schemas.microsoft.com/office/drawing/2014/main" id="{0397A89F-713C-4D89-AE85-E52102C63776}"/>
                </a:ext>
              </a:extLst>
            </p:cNvPr>
            <p:cNvSpPr txBox="1">
              <a:spLocks noChangeArrowheads="1"/>
            </p:cNvSpPr>
            <p:nvPr/>
          </p:nvSpPr>
          <p:spPr bwMode="auto">
            <a:xfrm>
              <a:off x="26818849" y="17466976"/>
              <a:ext cx="7459546" cy="48011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2: Frequency of Positive and Negative Sentiment</a:t>
              </a:r>
            </a:p>
          </p:txBody>
        </p:sp>
        <p:sp>
          <p:nvSpPr>
            <p:cNvPr id="55" name="Text Box 18909">
              <a:extLst>
                <a:ext uri="{FF2B5EF4-FFF2-40B4-BE49-F238E27FC236}">
                  <a16:creationId xmlns:a16="http://schemas.microsoft.com/office/drawing/2014/main" id="{7F2726B1-52E3-16F3-B908-9F482150F15E}"/>
                </a:ext>
              </a:extLst>
            </p:cNvPr>
            <p:cNvSpPr txBox="1">
              <a:spLocks noChangeArrowheads="1"/>
            </p:cNvSpPr>
            <p:nvPr/>
          </p:nvSpPr>
          <p:spPr bwMode="auto">
            <a:xfrm>
              <a:off x="25401815" y="20515400"/>
              <a:ext cx="1346559" cy="726332"/>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Review Frequency</a:t>
              </a:r>
            </a:p>
          </p:txBody>
        </p:sp>
        <p:sp>
          <p:nvSpPr>
            <p:cNvPr id="56" name="Text Box 18909">
              <a:extLst>
                <a:ext uri="{FF2B5EF4-FFF2-40B4-BE49-F238E27FC236}">
                  <a16:creationId xmlns:a16="http://schemas.microsoft.com/office/drawing/2014/main" id="{D56937A1-CC99-C374-5ADC-D424665276D0}"/>
                </a:ext>
              </a:extLst>
            </p:cNvPr>
            <p:cNvSpPr txBox="1">
              <a:spLocks noChangeArrowheads="1"/>
            </p:cNvSpPr>
            <p:nvPr/>
          </p:nvSpPr>
          <p:spPr bwMode="auto">
            <a:xfrm>
              <a:off x="26825932" y="24888502"/>
              <a:ext cx="7435493" cy="418556"/>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Student Sentiment Label</a:t>
              </a:r>
            </a:p>
          </p:txBody>
        </p:sp>
      </p:grpSp>
      <p:grpSp>
        <p:nvGrpSpPr>
          <p:cNvPr id="62" name="Group 61">
            <a:extLst>
              <a:ext uri="{FF2B5EF4-FFF2-40B4-BE49-F238E27FC236}">
                <a16:creationId xmlns:a16="http://schemas.microsoft.com/office/drawing/2014/main" id="{B2A74108-1D79-238E-9D75-EBB02624853A}"/>
              </a:ext>
            </a:extLst>
          </p:cNvPr>
          <p:cNvGrpSpPr/>
          <p:nvPr/>
        </p:nvGrpSpPr>
        <p:grpSpPr>
          <a:xfrm>
            <a:off x="34605565" y="13481863"/>
            <a:ext cx="8855060" cy="8050803"/>
            <a:chOff x="34633373" y="17075603"/>
            <a:chExt cx="8855060" cy="8050803"/>
          </a:xfrm>
        </p:grpSpPr>
        <p:pic>
          <p:nvPicPr>
            <p:cNvPr id="36" name="Picture 35" descr="Chart, bar chart&#10;&#10;Description automatically generated">
              <a:extLst>
                <a:ext uri="{FF2B5EF4-FFF2-40B4-BE49-F238E27FC236}">
                  <a16:creationId xmlns:a16="http://schemas.microsoft.com/office/drawing/2014/main" id="{67689B16-BA73-A04C-CAEE-F240A81CBB6B}"/>
                </a:ext>
              </a:extLst>
            </p:cNvPr>
            <p:cNvPicPr>
              <a:picLocks noChangeAspect="1"/>
            </p:cNvPicPr>
            <p:nvPr/>
          </p:nvPicPr>
          <p:blipFill rotWithShape="1">
            <a:blip r:embed="rId7"/>
            <a:srcRect l="2393" b="2971"/>
            <a:stretch/>
          </p:blipFill>
          <p:spPr>
            <a:xfrm>
              <a:off x="35684216" y="17878500"/>
              <a:ext cx="7804217" cy="6896025"/>
            </a:xfrm>
            <a:prstGeom prst="rect">
              <a:avLst/>
            </a:prstGeom>
          </p:spPr>
        </p:pic>
        <p:sp>
          <p:nvSpPr>
            <p:cNvPr id="38" name="Text Box 18909">
              <a:extLst>
                <a:ext uri="{FF2B5EF4-FFF2-40B4-BE49-F238E27FC236}">
                  <a16:creationId xmlns:a16="http://schemas.microsoft.com/office/drawing/2014/main" id="{9B4E75F9-D3FE-8CF2-3677-4A1F5F4ABAB4}"/>
                </a:ext>
              </a:extLst>
            </p:cNvPr>
            <p:cNvSpPr txBox="1">
              <a:spLocks noChangeArrowheads="1"/>
            </p:cNvSpPr>
            <p:nvPr/>
          </p:nvSpPr>
          <p:spPr bwMode="auto">
            <a:xfrm>
              <a:off x="36789989" y="17075603"/>
              <a:ext cx="5925554" cy="849443"/>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3: Frequency of Positive and Negative Sentiment stratified by Overall Rating</a:t>
              </a:r>
            </a:p>
          </p:txBody>
        </p:sp>
        <p:sp>
          <p:nvSpPr>
            <p:cNvPr id="58" name="Text Box 18909">
              <a:extLst>
                <a:ext uri="{FF2B5EF4-FFF2-40B4-BE49-F238E27FC236}">
                  <a16:creationId xmlns:a16="http://schemas.microsoft.com/office/drawing/2014/main" id="{0ECF93A3-C8BF-829A-2E65-95C2C62324B7}"/>
                </a:ext>
              </a:extLst>
            </p:cNvPr>
            <p:cNvSpPr txBox="1">
              <a:spLocks noChangeArrowheads="1"/>
            </p:cNvSpPr>
            <p:nvPr/>
          </p:nvSpPr>
          <p:spPr bwMode="auto">
            <a:xfrm>
              <a:off x="36122332" y="24707850"/>
              <a:ext cx="7353641" cy="418556"/>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Overall Review Rating</a:t>
              </a:r>
            </a:p>
          </p:txBody>
        </p:sp>
        <p:sp>
          <p:nvSpPr>
            <p:cNvPr id="59" name="Text Box 18909">
              <a:extLst>
                <a:ext uri="{FF2B5EF4-FFF2-40B4-BE49-F238E27FC236}">
                  <a16:creationId xmlns:a16="http://schemas.microsoft.com/office/drawing/2014/main" id="{8BE93876-0E01-D7C0-F037-7A6C7566AAFA}"/>
                </a:ext>
              </a:extLst>
            </p:cNvPr>
            <p:cNvSpPr txBox="1">
              <a:spLocks noChangeArrowheads="1"/>
            </p:cNvSpPr>
            <p:nvPr/>
          </p:nvSpPr>
          <p:spPr bwMode="auto">
            <a:xfrm>
              <a:off x="34633373" y="21068892"/>
              <a:ext cx="1327351" cy="726332"/>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Review Frequency</a:t>
              </a:r>
            </a:p>
          </p:txBody>
        </p:sp>
      </p:grpSp>
      <p:sp>
        <p:nvSpPr>
          <p:cNvPr id="63" name="Rectangle: Diagonal Corners Snipped 62">
            <a:extLst>
              <a:ext uri="{FF2B5EF4-FFF2-40B4-BE49-F238E27FC236}">
                <a16:creationId xmlns:a16="http://schemas.microsoft.com/office/drawing/2014/main" id="{007A7857-202B-7B3C-5ED5-FD0F75933D45}"/>
              </a:ext>
            </a:extLst>
          </p:cNvPr>
          <p:cNvSpPr/>
          <p:nvPr/>
        </p:nvSpPr>
        <p:spPr>
          <a:xfrm>
            <a:off x="17223864" y="24449490"/>
            <a:ext cx="9198429" cy="7590982"/>
          </a:xfrm>
          <a:prstGeom prst="snip2Diag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4707</TotalTime>
  <Words>1082</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Wingdings</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Nate Jones</cp:lastModifiedBy>
  <cp:revision>101</cp:revision>
  <cp:lastPrinted>2010-08-23T14:37:47Z</cp:lastPrinted>
  <dcterms:created xsi:type="dcterms:W3CDTF">2011-09-28T16:46:38Z</dcterms:created>
  <dcterms:modified xsi:type="dcterms:W3CDTF">2022-11-06T09:53:46Z</dcterms:modified>
</cp:coreProperties>
</file>