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64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51C"/>
    <a:srgbClr val="98910C"/>
    <a:srgbClr val="FFFFFF"/>
    <a:srgbClr val="5F7CBD"/>
    <a:srgbClr val="9AADD6"/>
    <a:srgbClr val="3A548C"/>
    <a:srgbClr val="22A884"/>
    <a:srgbClr val="46075B"/>
    <a:srgbClr val="3C4F8A"/>
    <a:srgbClr val="297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4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C8CB-6148-44F4-B472-8208DCD96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2BF7-5D37-467E-B099-67C91FA4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0730-8C7E-452A-99BE-C6A3CCA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720A-025D-4A46-AA88-56739F70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A834-6DCA-41B2-BCBF-93A4BF1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39F5-B840-4CD8-B7AF-EF9E1F1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4CC79-F037-4C4E-9451-F44083FF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76FB7-0565-4088-B1C1-405F559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2D1C-F172-4DB5-BC96-E3A140C5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FCBF-4CAF-4C18-A0E1-617AAFF4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4953-E498-44A6-8F87-2953D0E37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DA112-CF0E-497D-BB3C-706EAE918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5548-50F1-45ED-A28B-07BFA67A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18D6-5C3F-42EF-AF34-A6237949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A7B4-BD51-4711-B36B-7A35CCAD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7C8-7370-4020-BDE9-B1BB95E3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6E8A-2A27-4B42-8B83-C237074F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B210-7330-4D38-A0C4-7059936F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2917-1CAD-4F7D-8237-ACCE6E85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7B5A-7EE2-40FB-9656-28529751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C394-4518-413D-A652-F55FEFBC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B5FC-0F44-41D5-8EDD-47D97EED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B9D2-36E9-4985-8A49-6CEB139F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F7EB-1C44-4738-BEFA-57BA8F00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CD6B-2A58-4438-A793-B86B4F00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A2AB-E329-42B8-8295-8B5BE0B0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1702-06AB-4198-BEE1-75E4ACBA7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66A3-646C-483C-B0F8-AF04C003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B5FB-D7F6-4453-94E5-1C281902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3B19-CE20-484C-ABFE-AD88F9B1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61C2-AC38-483F-8E70-CE48E06B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0CAB-B651-4A71-AE35-87956D32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B076-C57D-4533-BE5A-EA6F530E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B189-6E2C-4A81-9726-B84C4548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E5469-93F0-4386-A50C-209D570AC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7B6B4-C4D3-428A-B895-44707B4E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B4F52-C649-4B54-B82B-F6D8DBB7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FF6E1-92A0-4B5C-9175-96D71221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C2981-867D-40AB-B2B7-B3FE4C82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D530-5949-48C1-9165-40D45F96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0A92-9251-4FB9-8A99-3C0CE39D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03DBE-5A9F-4108-AFAA-82D298F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2D5B1-F749-4DA6-ADDB-49902CFD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7F8E7-1779-4E7D-B39F-4D298698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1F90B-5517-4D1C-8BE0-CCC529F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6F95-7329-467C-877F-0C23999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1F23-4BDF-42CA-967C-8D4BED7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A82C-6FCF-48B8-92E9-E49EF947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8E3EA-DBCF-4A6D-BEF4-842D484F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2C9F-CD6B-44D8-BA38-5F5BA0E6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9741E-9270-4C95-929F-6AFA8E2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63C0D-6559-4FDE-A3EE-4FC7F05E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222-54DE-44CF-A9E6-636E96F4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8EFE9-9DF0-4173-A4EE-A2371B76D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B2A1E-4CBA-4C6F-9BEF-6D313275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149D-B690-4563-99E6-0B30E334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F434-5BE2-4683-9108-7928A9DD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1147-A7F4-41B8-8A6C-68E26D5A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A6759-1FC2-4ACD-923C-86B3DC60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4BB7-27A6-4039-AB4C-44B24D90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9E01-A1C4-4BF3-8A60-CFF8CDE9D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5BEF-ED15-4AFC-9F62-9B5665967845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8A8-752F-4ED7-BD9F-F70BC60D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5BBA-1E2F-4815-AC76-7501BD607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1209-8D00-446A-93BE-5E9D9962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515DDE-86F0-4ADD-8A04-B656F4F1F356}"/>
              </a:ext>
            </a:extLst>
          </p:cNvPr>
          <p:cNvSpPr/>
          <p:nvPr/>
        </p:nvSpPr>
        <p:spPr>
          <a:xfrm>
            <a:off x="-1096" y="551"/>
            <a:ext cx="12200878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5F7CBD">
                  <a:alpha val="76000"/>
                </a:srgbClr>
              </a:gs>
              <a:gs pos="61000">
                <a:srgbClr val="9AADD6"/>
              </a:gs>
              <a:gs pos="100000">
                <a:srgbClr val="3A548C">
                  <a:alpha val="73000"/>
                </a:srgbClr>
              </a:gs>
              <a:gs pos="3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E2C8F-C7AD-465A-8E9B-3450E3423804}"/>
              </a:ext>
            </a:extLst>
          </p:cNvPr>
          <p:cNvSpPr/>
          <p:nvPr/>
        </p:nvSpPr>
        <p:spPr>
          <a:xfrm flipV="1">
            <a:off x="-9975" y="4572000"/>
            <a:ext cx="12209756" cy="2295427"/>
          </a:xfrm>
          <a:prstGeom prst="rect">
            <a:avLst/>
          </a:prstGeom>
          <a:solidFill>
            <a:srgbClr val="46075B"/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 w="3429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B6D3C-ACFF-4AD2-B998-ACDBA33F04C1}"/>
              </a:ext>
            </a:extLst>
          </p:cNvPr>
          <p:cNvSpPr/>
          <p:nvPr/>
        </p:nvSpPr>
        <p:spPr>
          <a:xfrm>
            <a:off x="-9975" y="-12496"/>
            <a:ext cx="12209756" cy="2295427"/>
          </a:xfrm>
          <a:prstGeom prst="rect">
            <a:avLst/>
          </a:prstGeom>
          <a:solidFill>
            <a:srgbClr val="46075B"/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 w="3429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gonal Stripe 6">
            <a:extLst>
              <a:ext uri="{FF2B5EF4-FFF2-40B4-BE49-F238E27FC236}">
                <a16:creationId xmlns:a16="http://schemas.microsoft.com/office/drawing/2014/main" id="{334AD66B-D9DC-4A07-B7A1-9A6F92DA7067}"/>
              </a:ext>
            </a:extLst>
          </p:cNvPr>
          <p:cNvSpPr/>
          <p:nvPr/>
        </p:nvSpPr>
        <p:spPr>
          <a:xfrm>
            <a:off x="-18854" y="-8328"/>
            <a:ext cx="1437864" cy="1740024"/>
          </a:xfrm>
          <a:prstGeom prst="diagStripe">
            <a:avLst/>
          </a:prstGeom>
          <a:gradFill flip="none" rotWithShape="1">
            <a:gsLst>
              <a:gs pos="23000">
                <a:srgbClr val="22A884"/>
              </a:gs>
              <a:gs pos="68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19518DE7-2A7F-4F43-A20A-21A272295478}"/>
              </a:ext>
            </a:extLst>
          </p:cNvPr>
          <p:cNvSpPr/>
          <p:nvPr/>
        </p:nvSpPr>
        <p:spPr>
          <a:xfrm flipH="1" flipV="1">
            <a:off x="10770795" y="5127403"/>
            <a:ext cx="1437864" cy="1740024"/>
          </a:xfrm>
          <a:prstGeom prst="diagStripe">
            <a:avLst/>
          </a:prstGeom>
          <a:gradFill flip="none" rotWithShape="1">
            <a:gsLst>
              <a:gs pos="23000">
                <a:srgbClr val="22A884"/>
              </a:gs>
              <a:gs pos="68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164684" y="2685329"/>
            <a:ext cx="9860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Classification of Pell institutions</a:t>
            </a:r>
            <a:endParaRPr lang="en-US" sz="4000" b="1" dirty="0">
              <a:latin typeface="Montserrat" panose="00000500000000000000" pitchFamily="50" charset="0"/>
            </a:endParaRPr>
          </a:p>
        </p:txBody>
      </p:sp>
      <p:sp>
        <p:nvSpPr>
          <p:cNvPr id="11" name="Diagonal Stripe 10">
            <a:extLst>
              <a:ext uri="{FF2B5EF4-FFF2-40B4-BE49-F238E27FC236}">
                <a16:creationId xmlns:a16="http://schemas.microsoft.com/office/drawing/2014/main" id="{AB138109-F7A8-4722-9D0C-F62F1C6D9C9D}"/>
              </a:ext>
            </a:extLst>
          </p:cNvPr>
          <p:cNvSpPr/>
          <p:nvPr/>
        </p:nvSpPr>
        <p:spPr>
          <a:xfrm flipH="1">
            <a:off x="9312079" y="-12496"/>
            <a:ext cx="2878822" cy="3483792"/>
          </a:xfrm>
          <a:prstGeom prst="diagStripe">
            <a:avLst/>
          </a:prstGeom>
          <a:gradFill flip="none" rotWithShape="1">
            <a:gsLst>
              <a:gs pos="23000">
                <a:srgbClr val="EEE51C"/>
              </a:gs>
              <a:gs pos="68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iagonal Stripe 17">
            <a:extLst>
              <a:ext uri="{FF2B5EF4-FFF2-40B4-BE49-F238E27FC236}">
                <a16:creationId xmlns:a16="http://schemas.microsoft.com/office/drawing/2014/main" id="{AB00DD86-4473-4436-AA14-1F8148D89AC0}"/>
              </a:ext>
            </a:extLst>
          </p:cNvPr>
          <p:cNvSpPr/>
          <p:nvPr/>
        </p:nvSpPr>
        <p:spPr>
          <a:xfrm flipV="1">
            <a:off x="0" y="3383635"/>
            <a:ext cx="2878822" cy="3483792"/>
          </a:xfrm>
          <a:prstGeom prst="diagStripe">
            <a:avLst/>
          </a:prstGeom>
          <a:gradFill flip="none" rotWithShape="1">
            <a:gsLst>
              <a:gs pos="23000">
                <a:srgbClr val="EEE51C"/>
              </a:gs>
              <a:gs pos="68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8CA47-C3A6-472E-A903-31B0A805BA5B}"/>
              </a:ext>
            </a:extLst>
          </p:cNvPr>
          <p:cNvSpPr txBox="1"/>
          <p:nvPr/>
        </p:nvSpPr>
        <p:spPr>
          <a:xfrm>
            <a:off x="1164684" y="3623875"/>
            <a:ext cx="9860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ontserrat" panose="00000500000000000000" pitchFamily="50" charset="0"/>
              </a:rPr>
              <a:t>Nathaniel Jones</a:t>
            </a:r>
          </a:p>
          <a:p>
            <a:pPr algn="ctr"/>
            <a:r>
              <a:rPr lang="en-US" sz="2000" b="1" dirty="0">
                <a:latin typeface="Montserrat" panose="00000500000000000000" pitchFamily="50" charset="0"/>
              </a:rPr>
              <a:t>STAT 4310</a:t>
            </a:r>
          </a:p>
        </p:txBody>
      </p:sp>
    </p:spTree>
    <p:extLst>
      <p:ext uri="{BB962C8B-B14F-4D97-AF65-F5344CB8AC3E}">
        <p14:creationId xmlns:p14="http://schemas.microsoft.com/office/powerpoint/2010/main" val="175243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A4D67-C12F-4AB2-8167-F091E9AC7FB5}"/>
              </a:ext>
            </a:extLst>
          </p:cNvPr>
          <p:cNvGrpSpPr/>
          <p:nvPr/>
        </p:nvGrpSpPr>
        <p:grpSpPr>
          <a:xfrm>
            <a:off x="-18854" y="-8328"/>
            <a:ext cx="12227513" cy="6875755"/>
            <a:chOff x="-17757" y="-8878"/>
            <a:chExt cx="12227513" cy="68757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15DDE-86F0-4ADD-8A04-B656F4F1F356}"/>
                </a:ext>
              </a:extLst>
            </p:cNvPr>
            <p:cNvSpPr/>
            <p:nvPr/>
          </p:nvSpPr>
          <p:spPr>
            <a:xfrm>
              <a:off x="1" y="1"/>
              <a:ext cx="12200878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rgbClr val="5F7CBD">
                    <a:alpha val="76000"/>
                  </a:srgbClr>
                </a:gs>
                <a:gs pos="61000">
                  <a:srgbClr val="9AADD6"/>
                </a:gs>
                <a:gs pos="100000">
                  <a:srgbClr val="3A548C">
                    <a:alpha val="73000"/>
                  </a:srgbClr>
                </a:gs>
                <a:gs pos="3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E2C8F-C7AD-465A-8E9B-3450E3423804}"/>
                </a:ext>
              </a:extLst>
            </p:cNvPr>
            <p:cNvSpPr/>
            <p:nvPr/>
          </p:nvSpPr>
          <p:spPr>
            <a:xfrm flipV="1">
              <a:off x="-8878" y="5961353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6B6D3C-ACFF-4AD2-B998-ACDBA33F04C1}"/>
                </a:ext>
              </a:extLst>
            </p:cNvPr>
            <p:cNvSpPr/>
            <p:nvPr/>
          </p:nvSpPr>
          <p:spPr>
            <a:xfrm>
              <a:off x="-8878" y="-8878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34AD66B-D9DC-4A07-B7A1-9A6F92DA7067}"/>
                </a:ext>
              </a:extLst>
            </p:cNvPr>
            <p:cNvSpPr/>
            <p:nvPr/>
          </p:nvSpPr>
          <p:spPr>
            <a:xfrm>
              <a:off x="-17757" y="-8878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518DE7-2A7F-4F43-A20A-21A272295478}"/>
                </a:ext>
              </a:extLst>
            </p:cNvPr>
            <p:cNvSpPr/>
            <p:nvPr/>
          </p:nvSpPr>
          <p:spPr>
            <a:xfrm flipH="1" flipV="1">
              <a:off x="10771892" y="5126853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165782" y="213052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0C669-9326-4B5B-819A-30850C6CA8D1}"/>
              </a:ext>
            </a:extLst>
          </p:cNvPr>
          <p:cNvSpPr txBox="1"/>
          <p:nvPr/>
        </p:nvSpPr>
        <p:spPr>
          <a:xfrm>
            <a:off x="913436" y="3837932"/>
            <a:ext cx="67938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Munging: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1,419 variables contained no data, or the data was suppressed.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16 variables were not useful to this project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URLs, FSA ID, alias, program descriptions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523 variables with data also had missing values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Imputed with the median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783 variables remained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32F0D-554E-443D-AF51-C259C0CB3568}"/>
              </a:ext>
            </a:extLst>
          </p:cNvPr>
          <p:cNvSpPr txBox="1"/>
          <p:nvPr/>
        </p:nvSpPr>
        <p:spPr>
          <a:xfrm>
            <a:off x="925959" y="990519"/>
            <a:ext cx="1094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CollegeScoreCard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Released by the U.S. Department of Educations’ Integrated Post-secondary Education Data System (IPEDS)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recent school year 2017-18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6,806 observations with 2,384 variables.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CB7E7-FF88-4AAA-996D-2EEFCDF160A8}"/>
                  </a:ext>
                </a:extLst>
              </p:cNvPr>
              <p:cNvSpPr txBox="1"/>
              <p:nvPr/>
            </p:nvSpPr>
            <p:spPr>
              <a:xfrm>
                <a:off x="925959" y="2317563"/>
                <a:ext cx="524624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Unit of Analysis: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Post-Secondary institutions located in the U.S</a:t>
                </a:r>
              </a:p>
              <a:p>
                <a:pPr marL="1200150" lvl="2" indent="-285750">
                  <a:buFont typeface="Wingdings" panose="05000000000000000000" pitchFamily="2" charset="2"/>
                  <a:buChar char="q"/>
                </a:pPr>
                <a:r>
                  <a:rPr lang="en-US" sz="1400" i="1" u="sng" dirty="0"/>
                  <a:t>Pell category</a:t>
                </a:r>
              </a:p>
              <a:p>
                <a:pPr marL="1657350" lvl="3" indent="-285750">
                  <a:buFont typeface="Wingdings" panose="05000000000000000000" pitchFamily="2" charset="2"/>
                  <a:buChar char="q"/>
                </a:pPr>
                <a:r>
                  <a:rPr lang="en-US" sz="1400" b="1" dirty="0"/>
                  <a:t>Majority Pell</a:t>
                </a:r>
                <a:r>
                  <a:rPr lang="en-US" sz="1400" dirty="0"/>
                  <a:t> ( &gt; 50%, Value 0 )</a:t>
                </a:r>
              </a:p>
              <a:p>
                <a:pPr marL="1657350" lvl="3" indent="-285750">
                  <a:buFont typeface="Wingdings" panose="05000000000000000000" pitchFamily="2" charset="2"/>
                  <a:buChar char="q"/>
                </a:pPr>
                <a:r>
                  <a:rPr lang="en-US" sz="1400" b="1" dirty="0"/>
                  <a:t>Minority Pell </a:t>
                </a:r>
                <a:r>
                  <a:rPr lang="en-US" sz="1400" dirty="0"/>
                  <a:t>(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dirty="0"/>
                  <a:t> 50%, Value 1 )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5,789 observations remained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BCB7E7-FF88-4AAA-996D-2EEFCDF1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59" y="2317563"/>
                <a:ext cx="5246241" cy="1569660"/>
              </a:xfrm>
              <a:prstGeom prst="rect">
                <a:avLst/>
              </a:prstGeom>
              <a:blipFill>
                <a:blip r:embed="rId2"/>
                <a:stretch>
                  <a:fillRect l="-1045" t="-1938" b="-5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7DCE840-B235-4547-B599-4A6ED449CFF9}"/>
              </a:ext>
            </a:extLst>
          </p:cNvPr>
          <p:cNvGrpSpPr/>
          <p:nvPr/>
        </p:nvGrpSpPr>
        <p:grpSpPr>
          <a:xfrm>
            <a:off x="7707242" y="1705693"/>
            <a:ext cx="3558799" cy="2885250"/>
            <a:chOff x="7707242" y="1705693"/>
            <a:chExt cx="3558799" cy="2885250"/>
          </a:xfrm>
        </p:grpSpPr>
        <p:pic>
          <p:nvPicPr>
            <p:cNvPr id="3" name="Picture 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B11DE31-AABB-4A9D-9E3C-1DD0A6CCD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95"/>
            <a:stretch/>
          </p:blipFill>
          <p:spPr>
            <a:xfrm>
              <a:off x="7707242" y="2018246"/>
              <a:ext cx="3558799" cy="215370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8537EC-07D0-4583-AB16-130A234DB5CD}"/>
                </a:ext>
              </a:extLst>
            </p:cNvPr>
            <p:cNvSpPr txBox="1"/>
            <p:nvPr/>
          </p:nvSpPr>
          <p:spPr>
            <a:xfrm>
              <a:off x="8574313" y="1705693"/>
              <a:ext cx="2068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Pell Category count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A2CB6-8303-4E85-8A04-4660FD0BA107}"/>
                </a:ext>
              </a:extLst>
            </p:cNvPr>
            <p:cNvSpPr txBox="1"/>
            <p:nvPr/>
          </p:nvSpPr>
          <p:spPr>
            <a:xfrm>
              <a:off x="8528766" y="3780373"/>
              <a:ext cx="668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3463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DBE963-3245-441F-BE54-D01E30700E60}"/>
                </a:ext>
              </a:extLst>
            </p:cNvPr>
            <p:cNvSpPr txBox="1"/>
            <p:nvPr/>
          </p:nvSpPr>
          <p:spPr>
            <a:xfrm>
              <a:off x="10102296" y="3780373"/>
              <a:ext cx="668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2416</a:t>
              </a:r>
            </a:p>
          </p:txBody>
        </p:sp>
        <p:sp>
          <p:nvSpPr>
            <p:cNvPr id="20" name="Text Box 371">
              <a:extLst>
                <a:ext uri="{FF2B5EF4-FFF2-40B4-BE49-F238E27FC236}">
                  <a16:creationId xmlns:a16="http://schemas.microsoft.com/office/drawing/2014/main" id="{9B990525-F5A7-41B6-9F21-A4EB6B008892}"/>
                </a:ext>
              </a:extLst>
            </p:cNvPr>
            <p:cNvSpPr txBox="1"/>
            <p:nvPr/>
          </p:nvSpPr>
          <p:spPr>
            <a:xfrm>
              <a:off x="8366348" y="4094242"/>
              <a:ext cx="976203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Majority Pell institution</a:t>
              </a:r>
            </a:p>
          </p:txBody>
        </p:sp>
        <p:sp>
          <p:nvSpPr>
            <p:cNvPr id="21" name="Text Box 371">
              <a:extLst>
                <a:ext uri="{FF2B5EF4-FFF2-40B4-BE49-F238E27FC236}">
                  <a16:creationId xmlns:a16="http://schemas.microsoft.com/office/drawing/2014/main" id="{F22144D4-DB85-4AE0-A488-12AA753DC6FA}"/>
                </a:ext>
              </a:extLst>
            </p:cNvPr>
            <p:cNvSpPr txBox="1"/>
            <p:nvPr/>
          </p:nvSpPr>
          <p:spPr>
            <a:xfrm>
              <a:off x="9940188" y="4094242"/>
              <a:ext cx="976202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Minority Pell institution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3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A4D67-C12F-4AB2-8167-F091E9AC7FB5}"/>
              </a:ext>
            </a:extLst>
          </p:cNvPr>
          <p:cNvGrpSpPr/>
          <p:nvPr/>
        </p:nvGrpSpPr>
        <p:grpSpPr>
          <a:xfrm>
            <a:off x="-18854" y="-8328"/>
            <a:ext cx="12227513" cy="6875755"/>
            <a:chOff x="-17757" y="-8878"/>
            <a:chExt cx="12227513" cy="68757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15DDE-86F0-4ADD-8A04-B656F4F1F356}"/>
                </a:ext>
              </a:extLst>
            </p:cNvPr>
            <p:cNvSpPr/>
            <p:nvPr/>
          </p:nvSpPr>
          <p:spPr>
            <a:xfrm>
              <a:off x="1" y="1"/>
              <a:ext cx="12200878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rgbClr val="5F7CBD">
                    <a:alpha val="76000"/>
                  </a:srgbClr>
                </a:gs>
                <a:gs pos="61000">
                  <a:srgbClr val="9AADD6"/>
                </a:gs>
                <a:gs pos="100000">
                  <a:srgbClr val="3A548C">
                    <a:alpha val="73000"/>
                  </a:srgbClr>
                </a:gs>
                <a:gs pos="3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E2C8F-C7AD-465A-8E9B-3450E3423804}"/>
                </a:ext>
              </a:extLst>
            </p:cNvPr>
            <p:cNvSpPr/>
            <p:nvPr/>
          </p:nvSpPr>
          <p:spPr>
            <a:xfrm flipV="1">
              <a:off x="-8878" y="5961353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6B6D3C-ACFF-4AD2-B998-ACDBA33F04C1}"/>
                </a:ext>
              </a:extLst>
            </p:cNvPr>
            <p:cNvSpPr/>
            <p:nvPr/>
          </p:nvSpPr>
          <p:spPr>
            <a:xfrm>
              <a:off x="-8878" y="-8878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34AD66B-D9DC-4A07-B7A1-9A6F92DA7067}"/>
                </a:ext>
              </a:extLst>
            </p:cNvPr>
            <p:cNvSpPr/>
            <p:nvPr/>
          </p:nvSpPr>
          <p:spPr>
            <a:xfrm>
              <a:off x="-17757" y="-8878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518DE7-2A7F-4F43-A20A-21A272295478}"/>
                </a:ext>
              </a:extLst>
            </p:cNvPr>
            <p:cNvSpPr/>
            <p:nvPr/>
          </p:nvSpPr>
          <p:spPr>
            <a:xfrm flipH="1" flipV="1">
              <a:off x="10771892" y="5126853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165782" y="213052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Data Subgroupings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45C8D-3064-465C-A83C-5676C11C5610}"/>
              </a:ext>
            </a:extLst>
          </p:cNvPr>
          <p:cNvSpPr txBox="1"/>
          <p:nvPr/>
        </p:nvSpPr>
        <p:spPr>
          <a:xfrm>
            <a:off x="528651" y="1567266"/>
            <a:ext cx="5566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Identity and Geolocation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Target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One-Hot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Program Offerings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Principal component analysis (PCA)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" panose="00000500000000000000" pitchFamily="50" charset="0"/>
              </a:rPr>
              <a:t>38 components (80%)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Institutional Demographics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Target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One-Hot 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A6B65-A437-41CD-BFCD-182AA116BFAF}"/>
              </a:ext>
            </a:extLst>
          </p:cNvPr>
          <p:cNvSpPr txBox="1"/>
          <p:nvPr/>
        </p:nvSpPr>
        <p:spPr>
          <a:xfrm>
            <a:off x="6241343" y="1039322"/>
            <a:ext cx="6111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9C344-BBD9-41FB-823E-2621038EB69C}"/>
              </a:ext>
            </a:extLst>
          </p:cNvPr>
          <p:cNvSpPr txBox="1"/>
          <p:nvPr/>
        </p:nvSpPr>
        <p:spPr>
          <a:xfrm>
            <a:off x="6094903" y="1554094"/>
            <a:ext cx="476248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Student Demographics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One-Hot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Academic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PCA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" panose="00000500000000000000" pitchFamily="50" charset="0"/>
              </a:rPr>
              <a:t>5 components (82%)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Loan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50" charset="0"/>
              </a:rPr>
              <a:t>PCA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Montserrat" panose="00000500000000000000" pitchFamily="50" charset="0"/>
              </a:rPr>
              <a:t>3 components (81%)</a:t>
            </a:r>
          </a:p>
        </p:txBody>
      </p:sp>
    </p:spTree>
    <p:extLst>
      <p:ext uri="{BB962C8B-B14F-4D97-AF65-F5344CB8AC3E}">
        <p14:creationId xmlns:p14="http://schemas.microsoft.com/office/powerpoint/2010/main" val="233998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A4D67-C12F-4AB2-8167-F091E9AC7FB5}"/>
              </a:ext>
            </a:extLst>
          </p:cNvPr>
          <p:cNvGrpSpPr/>
          <p:nvPr/>
        </p:nvGrpSpPr>
        <p:grpSpPr>
          <a:xfrm>
            <a:off x="-18855" y="-306859"/>
            <a:ext cx="12227513" cy="6875755"/>
            <a:chOff x="-17757" y="-8878"/>
            <a:chExt cx="12227513" cy="68757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15DDE-86F0-4ADD-8A04-B656F4F1F356}"/>
                </a:ext>
              </a:extLst>
            </p:cNvPr>
            <p:cNvSpPr/>
            <p:nvPr/>
          </p:nvSpPr>
          <p:spPr>
            <a:xfrm>
              <a:off x="1" y="1"/>
              <a:ext cx="12200878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rgbClr val="5F7CBD">
                    <a:alpha val="76000"/>
                  </a:srgbClr>
                </a:gs>
                <a:gs pos="61000">
                  <a:srgbClr val="9AADD6"/>
                </a:gs>
                <a:gs pos="100000">
                  <a:srgbClr val="3A548C">
                    <a:alpha val="73000"/>
                  </a:srgbClr>
                </a:gs>
                <a:gs pos="3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E2C8F-C7AD-465A-8E9B-3450E3423804}"/>
                </a:ext>
              </a:extLst>
            </p:cNvPr>
            <p:cNvSpPr/>
            <p:nvPr/>
          </p:nvSpPr>
          <p:spPr>
            <a:xfrm flipV="1">
              <a:off x="-8878" y="5961353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6B6D3C-ACFF-4AD2-B998-ACDBA33F04C1}"/>
                </a:ext>
              </a:extLst>
            </p:cNvPr>
            <p:cNvSpPr/>
            <p:nvPr/>
          </p:nvSpPr>
          <p:spPr>
            <a:xfrm>
              <a:off x="-8878" y="-8878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34AD66B-D9DC-4A07-B7A1-9A6F92DA7067}"/>
                </a:ext>
              </a:extLst>
            </p:cNvPr>
            <p:cNvSpPr/>
            <p:nvPr/>
          </p:nvSpPr>
          <p:spPr>
            <a:xfrm>
              <a:off x="-17757" y="-8878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518DE7-2A7F-4F43-A20A-21A272295478}"/>
                </a:ext>
              </a:extLst>
            </p:cNvPr>
            <p:cNvSpPr/>
            <p:nvPr/>
          </p:nvSpPr>
          <p:spPr>
            <a:xfrm flipH="1" flipV="1">
              <a:off x="10771892" y="5126853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093663" y="-140620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Model Preprocess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A6B65-A437-41CD-BFCD-182AA116BFAF}"/>
              </a:ext>
            </a:extLst>
          </p:cNvPr>
          <p:cNvSpPr txBox="1"/>
          <p:nvPr/>
        </p:nvSpPr>
        <p:spPr>
          <a:xfrm>
            <a:off x="6241343" y="1039322"/>
            <a:ext cx="6111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46065-34CD-426C-A590-227150767C6C}"/>
              </a:ext>
            </a:extLst>
          </p:cNvPr>
          <p:cNvSpPr txBox="1"/>
          <p:nvPr/>
        </p:nvSpPr>
        <p:spPr>
          <a:xfrm>
            <a:off x="1295538" y="1591035"/>
            <a:ext cx="42349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Train-Test-Valid split</a:t>
            </a: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set: 3879 observations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set: 1000 observations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599 Majority Pell</a:t>
            </a:r>
          </a:p>
          <a:p>
            <a:pPr marL="1200150" lvl="2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401 Minority Pell</a:t>
            </a: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 set: 1000 observations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7C049-5D02-4E54-A90D-2ECC03200F68}"/>
              </a:ext>
            </a:extLst>
          </p:cNvPr>
          <p:cNvGrpSpPr/>
          <p:nvPr/>
        </p:nvGrpSpPr>
        <p:grpSpPr>
          <a:xfrm>
            <a:off x="5539407" y="1117628"/>
            <a:ext cx="5485714" cy="3704977"/>
            <a:chOff x="4888980" y="1239377"/>
            <a:chExt cx="5485714" cy="3704977"/>
          </a:xfrm>
        </p:grpSpPr>
        <p:pic>
          <p:nvPicPr>
            <p:cNvPr id="5" name="Picture 4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87EF1001-27CF-427B-92BB-4B8ACF587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66"/>
            <a:stretch/>
          </p:blipFill>
          <p:spPr>
            <a:xfrm>
              <a:off x="4888980" y="1239377"/>
              <a:ext cx="5485714" cy="3270711"/>
            </a:xfrm>
            <a:prstGeom prst="rect">
              <a:avLst/>
            </a:prstGeom>
          </p:spPr>
        </p:pic>
        <p:sp>
          <p:nvSpPr>
            <p:cNvPr id="18" name="Text Box 371">
              <a:extLst>
                <a:ext uri="{FF2B5EF4-FFF2-40B4-BE49-F238E27FC236}">
                  <a16:creationId xmlns:a16="http://schemas.microsoft.com/office/drawing/2014/main" id="{01D78C2B-7F04-4DF4-B85A-D93D0BB08403}"/>
                </a:ext>
              </a:extLst>
            </p:cNvPr>
            <p:cNvSpPr txBox="1"/>
            <p:nvPr/>
          </p:nvSpPr>
          <p:spPr>
            <a:xfrm>
              <a:off x="6161441" y="4438776"/>
              <a:ext cx="976203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Majority Pell institution</a:t>
              </a:r>
            </a:p>
          </p:txBody>
        </p:sp>
        <p:sp>
          <p:nvSpPr>
            <p:cNvPr id="20" name="Text Box 371">
              <a:extLst>
                <a:ext uri="{FF2B5EF4-FFF2-40B4-BE49-F238E27FC236}">
                  <a16:creationId xmlns:a16="http://schemas.microsoft.com/office/drawing/2014/main" id="{3EBE2ED3-DEA2-4AA2-8851-D8CC8FB7BA10}"/>
                </a:ext>
              </a:extLst>
            </p:cNvPr>
            <p:cNvSpPr txBox="1"/>
            <p:nvPr/>
          </p:nvSpPr>
          <p:spPr>
            <a:xfrm>
              <a:off x="8283921" y="4447653"/>
              <a:ext cx="976202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Minority Pell institution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F18E0BD-FC01-46BE-BAF6-525F092C4FB2}"/>
              </a:ext>
            </a:extLst>
          </p:cNvPr>
          <p:cNvSpPr txBox="1"/>
          <p:nvPr/>
        </p:nvSpPr>
        <p:spPr>
          <a:xfrm>
            <a:off x="6915105" y="1202478"/>
            <a:ext cx="37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 target variable counts</a:t>
            </a:r>
          </a:p>
        </p:txBody>
      </p:sp>
    </p:spTree>
    <p:extLst>
      <p:ext uri="{BB962C8B-B14F-4D97-AF65-F5344CB8AC3E}">
        <p14:creationId xmlns:p14="http://schemas.microsoft.com/office/powerpoint/2010/main" val="410907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A4D67-C12F-4AB2-8167-F091E9AC7FB5}"/>
              </a:ext>
            </a:extLst>
          </p:cNvPr>
          <p:cNvGrpSpPr/>
          <p:nvPr/>
        </p:nvGrpSpPr>
        <p:grpSpPr>
          <a:xfrm>
            <a:off x="-9427" y="-8328"/>
            <a:ext cx="12227513" cy="6876306"/>
            <a:chOff x="-17757" y="-8878"/>
            <a:chExt cx="12227513" cy="68763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15DDE-86F0-4ADD-8A04-B656F4F1F356}"/>
                </a:ext>
              </a:extLst>
            </p:cNvPr>
            <p:cNvSpPr/>
            <p:nvPr/>
          </p:nvSpPr>
          <p:spPr>
            <a:xfrm>
              <a:off x="-9426" y="9428"/>
              <a:ext cx="12200878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rgbClr val="5F7CBD">
                    <a:alpha val="76000"/>
                  </a:srgbClr>
                </a:gs>
                <a:gs pos="61000">
                  <a:srgbClr val="9AADD6"/>
                </a:gs>
                <a:gs pos="100000">
                  <a:srgbClr val="3A548C">
                    <a:alpha val="73000"/>
                  </a:srgbClr>
                </a:gs>
                <a:gs pos="3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E2C8F-C7AD-465A-8E9B-3450E3423804}"/>
                </a:ext>
              </a:extLst>
            </p:cNvPr>
            <p:cNvSpPr/>
            <p:nvPr/>
          </p:nvSpPr>
          <p:spPr>
            <a:xfrm flipV="1">
              <a:off x="-8878" y="5961353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6B6D3C-ACFF-4AD2-B998-ACDBA33F04C1}"/>
                </a:ext>
              </a:extLst>
            </p:cNvPr>
            <p:cNvSpPr/>
            <p:nvPr/>
          </p:nvSpPr>
          <p:spPr>
            <a:xfrm>
              <a:off x="-8878" y="-8878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34AD66B-D9DC-4A07-B7A1-9A6F92DA7067}"/>
                </a:ext>
              </a:extLst>
            </p:cNvPr>
            <p:cNvSpPr/>
            <p:nvPr/>
          </p:nvSpPr>
          <p:spPr>
            <a:xfrm>
              <a:off x="-17757" y="-8878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518DE7-2A7F-4F43-A20A-21A272295478}"/>
                </a:ext>
              </a:extLst>
            </p:cNvPr>
            <p:cNvSpPr/>
            <p:nvPr/>
          </p:nvSpPr>
          <p:spPr>
            <a:xfrm flipH="1" flipV="1">
              <a:off x="10771892" y="5126853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165782" y="213052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Modelling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45C8D-3064-465C-A83C-5676C11C5610}"/>
              </a:ext>
            </a:extLst>
          </p:cNvPr>
          <p:cNvSpPr txBox="1"/>
          <p:nvPr/>
        </p:nvSpPr>
        <p:spPr>
          <a:xfrm>
            <a:off x="1165781" y="1118418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tserrat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6E731-8499-4346-AD83-450B8CD42C26}"/>
              </a:ext>
            </a:extLst>
          </p:cNvPr>
          <p:cNvSpPr txBox="1"/>
          <p:nvPr/>
        </p:nvSpPr>
        <p:spPr>
          <a:xfrm>
            <a:off x="493333" y="1413063"/>
            <a:ext cx="56026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50" charset="0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test scores: 82% (Accuracy), 92.2% (AUC)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majority Pell classifications: 514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minority Pell classifications: 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50" charset="0"/>
              </a:rPr>
              <a:t>Logistic Regression with 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test scores: 87% (Accuracy), 95% (AUC)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majority Pell classifications: 511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minority Pell classifications: 354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50" charset="0"/>
              </a:rPr>
              <a:t>XGBoost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test scores: 81% (Accuracy), 92% (AUC)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majority Pell classifications: 494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minority Pell classifications: 338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50" charset="0"/>
              </a:rPr>
              <a:t>k-Nearest Neighbors with 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test scores: 87% (Accuracy), 95% (AUC)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majority Pell classifications: 511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Correct minority Pell classifications: 354</a:t>
            </a:r>
          </a:p>
          <a:p>
            <a:endParaRPr lang="en-US" sz="1600" dirty="0">
              <a:latin typeface="Montserrat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ACADC-BCC6-4CB4-BDB9-6772D435EF61}"/>
              </a:ext>
            </a:extLst>
          </p:cNvPr>
          <p:cNvSpPr txBox="1"/>
          <p:nvPr/>
        </p:nvSpPr>
        <p:spPr>
          <a:xfrm>
            <a:off x="6095999" y="1354620"/>
            <a:ext cx="607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50" charset="0"/>
              </a:rPr>
              <a:t>Principal Component Analysis (PCA)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80 Components accounted for 80% of the explained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PC1: Total outstanding federal DIRECT Loan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PC3: Total outstanding Parent PLUS Loan balance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02F9B9-205C-4B59-95D1-78BF70CA2FFF}"/>
              </a:ext>
            </a:extLst>
          </p:cNvPr>
          <p:cNvGrpSpPr/>
          <p:nvPr/>
        </p:nvGrpSpPr>
        <p:grpSpPr>
          <a:xfrm>
            <a:off x="6590428" y="2988895"/>
            <a:ext cx="4580492" cy="3102724"/>
            <a:chOff x="6590428" y="2988895"/>
            <a:chExt cx="4580492" cy="3102724"/>
          </a:xfrm>
        </p:grpSpPr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D658B7F0-6B16-44C3-AD7C-D25D85FAB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0428" y="4006755"/>
              <a:ext cx="1100135" cy="580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PC1 </a:t>
              </a:r>
            </a:p>
            <a:p>
              <a:pPr marL="0" marR="0" algn="ctr">
                <a:spcBef>
                  <a:spcPts val="0"/>
                </a:spcBef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(54% Explained Variance)</a:t>
              </a:r>
            </a:p>
          </p:txBody>
        </p:sp>
        <p:pic>
          <p:nvPicPr>
            <p:cNvPr id="19" name="Picture 18" descr="Chart, scatter chart&#10;&#10;Description automatically generated">
              <a:extLst>
                <a:ext uri="{FF2B5EF4-FFF2-40B4-BE49-F238E27FC236}">
                  <a16:creationId xmlns:a16="http://schemas.microsoft.com/office/drawing/2014/main" id="{A29D4E25-95DD-4B05-A862-3097B3219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4638" b="4050"/>
            <a:stretch/>
          </p:blipFill>
          <p:spPr bwMode="auto">
            <a:xfrm>
              <a:off x="7609918" y="2988895"/>
              <a:ext cx="3561002" cy="27420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464343A1-5E74-4ED9-B2E8-8D798FEBC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7575" y="5707304"/>
              <a:ext cx="2197020" cy="38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PC3 (13.5% Explained Variance)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99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A4D67-C12F-4AB2-8167-F091E9AC7FB5}"/>
              </a:ext>
            </a:extLst>
          </p:cNvPr>
          <p:cNvGrpSpPr/>
          <p:nvPr/>
        </p:nvGrpSpPr>
        <p:grpSpPr>
          <a:xfrm>
            <a:off x="-18854" y="-8328"/>
            <a:ext cx="12227513" cy="6875755"/>
            <a:chOff x="-17757" y="-8878"/>
            <a:chExt cx="12227513" cy="68757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15DDE-86F0-4ADD-8A04-B656F4F1F356}"/>
                </a:ext>
              </a:extLst>
            </p:cNvPr>
            <p:cNvSpPr/>
            <p:nvPr/>
          </p:nvSpPr>
          <p:spPr>
            <a:xfrm>
              <a:off x="1" y="1"/>
              <a:ext cx="12200878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rgbClr val="5F7CBD">
                    <a:alpha val="76000"/>
                  </a:srgbClr>
                </a:gs>
                <a:gs pos="61000">
                  <a:srgbClr val="9AADD6"/>
                </a:gs>
                <a:gs pos="100000">
                  <a:srgbClr val="3A548C">
                    <a:alpha val="73000"/>
                  </a:srgbClr>
                </a:gs>
                <a:gs pos="3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E2C8F-C7AD-465A-8E9B-3450E3423804}"/>
                </a:ext>
              </a:extLst>
            </p:cNvPr>
            <p:cNvSpPr/>
            <p:nvPr/>
          </p:nvSpPr>
          <p:spPr>
            <a:xfrm flipV="1">
              <a:off x="-8878" y="5961353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6B6D3C-ACFF-4AD2-B998-ACDBA33F04C1}"/>
                </a:ext>
              </a:extLst>
            </p:cNvPr>
            <p:cNvSpPr/>
            <p:nvPr/>
          </p:nvSpPr>
          <p:spPr>
            <a:xfrm>
              <a:off x="-8878" y="-8878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34AD66B-D9DC-4A07-B7A1-9A6F92DA7067}"/>
                </a:ext>
              </a:extLst>
            </p:cNvPr>
            <p:cNvSpPr/>
            <p:nvPr/>
          </p:nvSpPr>
          <p:spPr>
            <a:xfrm>
              <a:off x="-17757" y="-8878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518DE7-2A7F-4F43-A20A-21A272295478}"/>
                </a:ext>
              </a:extLst>
            </p:cNvPr>
            <p:cNvSpPr/>
            <p:nvPr/>
          </p:nvSpPr>
          <p:spPr>
            <a:xfrm flipH="1" flipV="1">
              <a:off x="10771892" y="5126853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165782" y="213052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Best Overall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45C8D-3064-465C-A83C-5676C11C5610}"/>
              </a:ext>
            </a:extLst>
          </p:cNvPr>
          <p:cNvSpPr txBox="1"/>
          <p:nvPr/>
        </p:nvSpPr>
        <p:spPr>
          <a:xfrm>
            <a:off x="700078" y="1109697"/>
            <a:ext cx="9860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Montserrat" panose="00000500000000000000" pitchFamily="50" charset="0"/>
              </a:rPr>
              <a:t>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train score: 86% (Accuracy), 94% (AUC)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test score: 84% (Accuracy), 92% (AUC)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50" charset="0"/>
              </a:rPr>
              <a:t>Best validation score: 83% (Accuracy), 92% (AUC)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latin typeface="Montserrat" panose="00000500000000000000" pitchFamily="50" charset="0"/>
              </a:rPr>
              <a:t>Most Important features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Montserrat" panose="00000500000000000000" pitchFamily="50" charset="0"/>
              </a:rPr>
              <a:t>Percent of Federal Loan Borrowers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Montserrat" panose="00000500000000000000" pitchFamily="50" charset="0"/>
              </a:rPr>
              <a:t>Accrediting Agency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95114E-C7C0-4F61-95CA-050B1D747A32}"/>
              </a:ext>
            </a:extLst>
          </p:cNvPr>
          <p:cNvGrpSpPr/>
          <p:nvPr/>
        </p:nvGrpSpPr>
        <p:grpSpPr>
          <a:xfrm>
            <a:off x="6646454" y="1136629"/>
            <a:ext cx="5089827" cy="3853334"/>
            <a:chOff x="6917219" y="117946"/>
            <a:chExt cx="5089827" cy="38533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060D6B-275E-4A96-A515-AC2A9512A12A}"/>
                </a:ext>
              </a:extLst>
            </p:cNvPr>
            <p:cNvGrpSpPr/>
            <p:nvPr/>
          </p:nvGrpSpPr>
          <p:grpSpPr>
            <a:xfrm>
              <a:off x="6917220" y="117946"/>
              <a:ext cx="5089826" cy="3426515"/>
              <a:chOff x="-860601" y="-1682207"/>
              <a:chExt cx="6879529" cy="4631567"/>
            </a:xfrm>
          </p:grpSpPr>
          <p:pic>
            <p:nvPicPr>
              <p:cNvPr id="19" name="Picture 18" descr="Chart, treemap chart&#10;&#10;Description automatically generated">
                <a:extLst>
                  <a:ext uri="{FF2B5EF4-FFF2-40B4-BE49-F238E27FC236}">
                    <a16:creationId xmlns:a16="http://schemas.microsoft.com/office/drawing/2014/main" id="{804D8F3D-F131-4FA2-A840-4E45067BB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37" b="10075"/>
              <a:stretch/>
            </p:blipFill>
            <p:spPr bwMode="auto">
              <a:xfrm>
                <a:off x="40287" y="-1682207"/>
                <a:ext cx="5978641" cy="4631567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0" name="Text Box 371">
                <a:extLst>
                  <a:ext uri="{FF2B5EF4-FFF2-40B4-BE49-F238E27FC236}">
                    <a16:creationId xmlns:a16="http://schemas.microsoft.com/office/drawing/2014/main" id="{DE5D4BA1-31DA-461E-82E7-B6B4585EFCBF}"/>
                  </a:ext>
                </a:extLst>
              </p:cNvPr>
              <p:cNvSpPr txBox="1"/>
              <p:nvPr/>
            </p:nvSpPr>
            <p:spPr>
              <a:xfrm>
                <a:off x="-860601" y="-439886"/>
                <a:ext cx="1079500" cy="67138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Actual</a:t>
                </a:r>
              </a:p>
              <a:p>
                <a:pPr marL="0" marR="0" algn="ctr">
                  <a:spcBef>
                    <a:spcPts val="0"/>
                  </a:spcBef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Majority Pell institution</a:t>
                </a:r>
              </a:p>
            </p:txBody>
          </p:sp>
        </p:grpSp>
        <p:sp>
          <p:nvSpPr>
            <p:cNvPr id="26" name="Text Box 371">
              <a:extLst>
                <a:ext uri="{FF2B5EF4-FFF2-40B4-BE49-F238E27FC236}">
                  <a16:creationId xmlns:a16="http://schemas.microsoft.com/office/drawing/2014/main" id="{D65890A7-8356-4A9E-8B60-E88CD70520AA}"/>
                </a:ext>
              </a:extLst>
            </p:cNvPr>
            <p:cNvSpPr txBox="1"/>
            <p:nvPr/>
          </p:nvSpPr>
          <p:spPr>
            <a:xfrm>
              <a:off x="6917219" y="2474680"/>
              <a:ext cx="798669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Actual</a:t>
              </a:r>
            </a:p>
            <a:p>
              <a:pPr marL="0" marR="0" algn="ctr">
                <a:spcBef>
                  <a:spcPts val="0"/>
                </a:spcBef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Minority Pell institution</a:t>
              </a:r>
            </a:p>
          </p:txBody>
        </p:sp>
        <p:sp>
          <p:nvSpPr>
            <p:cNvPr id="27" name="Text Box 371">
              <a:extLst>
                <a:ext uri="{FF2B5EF4-FFF2-40B4-BE49-F238E27FC236}">
                  <a16:creationId xmlns:a16="http://schemas.microsoft.com/office/drawing/2014/main" id="{5697CA6C-2418-462E-BE40-60AD38D80270}"/>
                </a:ext>
              </a:extLst>
            </p:cNvPr>
            <p:cNvSpPr txBox="1"/>
            <p:nvPr/>
          </p:nvSpPr>
          <p:spPr>
            <a:xfrm>
              <a:off x="8002460" y="3470445"/>
              <a:ext cx="798669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Predicted</a:t>
              </a:r>
            </a:p>
            <a:p>
              <a:pPr marL="0" marR="0" algn="ctr">
                <a:spcBef>
                  <a:spcPts val="0"/>
                </a:spcBef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Majority Pell institution</a:t>
              </a:r>
            </a:p>
          </p:txBody>
        </p:sp>
        <p:sp>
          <p:nvSpPr>
            <p:cNvPr id="28" name="Text Box 371">
              <a:extLst>
                <a:ext uri="{FF2B5EF4-FFF2-40B4-BE49-F238E27FC236}">
                  <a16:creationId xmlns:a16="http://schemas.microsoft.com/office/drawing/2014/main" id="{F170A7AA-8A5D-4FB4-B3C4-55B7B3999078}"/>
                </a:ext>
              </a:extLst>
            </p:cNvPr>
            <p:cNvSpPr txBox="1"/>
            <p:nvPr/>
          </p:nvSpPr>
          <p:spPr>
            <a:xfrm>
              <a:off x="9428693" y="3474579"/>
              <a:ext cx="798669" cy="4967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Predicted</a:t>
              </a:r>
            </a:p>
            <a:p>
              <a:pPr marL="0" marR="0" algn="ctr">
                <a:spcBef>
                  <a:spcPts val="0"/>
                </a:spcBef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Minority Pell institution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E0FC2-AD0D-4F42-AA16-1A3B6CEC77AB}"/>
              </a:ext>
            </a:extLst>
          </p:cNvPr>
          <p:cNvGrpSpPr/>
          <p:nvPr/>
        </p:nvGrpSpPr>
        <p:grpSpPr>
          <a:xfrm>
            <a:off x="1001290" y="3266415"/>
            <a:ext cx="5449629" cy="2242720"/>
            <a:chOff x="763993" y="3221857"/>
            <a:chExt cx="5449629" cy="22427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65FE37-F8FF-4167-981E-DF8E70A9E746}"/>
                </a:ext>
              </a:extLst>
            </p:cNvPr>
            <p:cNvSpPr/>
            <p:nvPr/>
          </p:nvSpPr>
          <p:spPr>
            <a:xfrm>
              <a:off x="917553" y="3354611"/>
              <a:ext cx="2700581" cy="21099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CE256D-4F0B-4666-9561-E3D5DA71CA29}"/>
                </a:ext>
              </a:extLst>
            </p:cNvPr>
            <p:cNvGrpSpPr/>
            <p:nvPr/>
          </p:nvGrpSpPr>
          <p:grpSpPr>
            <a:xfrm>
              <a:off x="763993" y="3221857"/>
              <a:ext cx="5449629" cy="2242720"/>
              <a:chOff x="3712800" y="2290253"/>
              <a:chExt cx="5449629" cy="2242720"/>
            </a:xfrm>
          </p:grpSpPr>
          <p:pic>
            <p:nvPicPr>
              <p:cNvPr id="25" name="Picture 24" descr="Chart, bar chart&#10;&#10;Description automatically generated">
                <a:extLst>
                  <a:ext uri="{FF2B5EF4-FFF2-40B4-BE49-F238E27FC236}">
                    <a16:creationId xmlns:a16="http://schemas.microsoft.com/office/drawing/2014/main" id="{500F27AF-412C-4321-B4F0-C96BC60DAF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44" t="6560" r="2784" b="437"/>
              <a:stretch/>
            </p:blipFill>
            <p:spPr bwMode="auto">
              <a:xfrm>
                <a:off x="6416458" y="2423007"/>
                <a:ext cx="2745971" cy="210996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3" name="Text Box 529">
                <a:extLst>
                  <a:ext uri="{FF2B5EF4-FFF2-40B4-BE49-F238E27FC236}">
                    <a16:creationId xmlns:a16="http://schemas.microsoft.com/office/drawing/2014/main" id="{5474C056-B8B9-4267-AA5A-7F9BFD6E7E65}"/>
                  </a:ext>
                </a:extLst>
              </p:cNvPr>
              <p:cNvSpPr txBox="1"/>
              <p:nvPr/>
            </p:nvSpPr>
            <p:spPr>
              <a:xfrm>
                <a:off x="3712800" y="2290253"/>
                <a:ext cx="2767881" cy="202599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Percent federal loan borrowers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Accrediting Agency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2-year cohort Proportion in forbearance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2-year completers cohort proportion in forbearance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Out-of-State Tuition &amp; Fees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10-year borrower repayment rate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In-State Tuition &amp; Fees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non-Pell students in the debt cohort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10-year monthly repayment amount for a completer</a:t>
                </a:r>
              </a:p>
              <a:p>
                <a:pPr marL="0" marR="0" algn="r">
                  <a:lnSpc>
                    <a:spcPct val="108000"/>
                  </a:lnSpc>
                  <a:spcBef>
                    <a:spcPts val="0"/>
                  </a:spcBef>
                  <a:spcAft>
                    <a:spcPts val="1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males in the debt cohort</a:t>
                </a: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6FC2B1A-55D7-464A-8FE9-6B1B3F5D1763}"/>
              </a:ext>
            </a:extLst>
          </p:cNvPr>
          <p:cNvSpPr/>
          <p:nvPr/>
        </p:nvSpPr>
        <p:spPr>
          <a:xfrm>
            <a:off x="1154850" y="3399169"/>
            <a:ext cx="5296070" cy="21099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A4D67-C12F-4AB2-8167-F091E9AC7FB5}"/>
              </a:ext>
            </a:extLst>
          </p:cNvPr>
          <p:cNvGrpSpPr/>
          <p:nvPr/>
        </p:nvGrpSpPr>
        <p:grpSpPr>
          <a:xfrm>
            <a:off x="-9427" y="-8328"/>
            <a:ext cx="12227513" cy="6875755"/>
            <a:chOff x="-17757" y="-8878"/>
            <a:chExt cx="12227513" cy="68757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15DDE-86F0-4ADD-8A04-B656F4F1F356}"/>
                </a:ext>
              </a:extLst>
            </p:cNvPr>
            <p:cNvSpPr/>
            <p:nvPr/>
          </p:nvSpPr>
          <p:spPr>
            <a:xfrm>
              <a:off x="1" y="1"/>
              <a:ext cx="12200878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rgbClr val="5F7CBD">
                    <a:alpha val="76000"/>
                  </a:srgbClr>
                </a:gs>
                <a:gs pos="61000">
                  <a:srgbClr val="9AADD6"/>
                </a:gs>
                <a:gs pos="100000">
                  <a:srgbClr val="3A548C">
                    <a:alpha val="73000"/>
                  </a:srgbClr>
                </a:gs>
                <a:gs pos="35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E2C8F-C7AD-465A-8E9B-3450E3423804}"/>
                </a:ext>
              </a:extLst>
            </p:cNvPr>
            <p:cNvSpPr/>
            <p:nvPr/>
          </p:nvSpPr>
          <p:spPr>
            <a:xfrm flipV="1">
              <a:off x="-8878" y="5961353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6B6D3C-ACFF-4AD2-B998-ACDBA33F04C1}"/>
                </a:ext>
              </a:extLst>
            </p:cNvPr>
            <p:cNvSpPr/>
            <p:nvPr/>
          </p:nvSpPr>
          <p:spPr>
            <a:xfrm>
              <a:off x="-8878" y="-8878"/>
              <a:ext cx="12209756" cy="905524"/>
            </a:xfrm>
            <a:prstGeom prst="rect">
              <a:avLst/>
            </a:prstGeom>
            <a:solidFill>
              <a:srgbClr val="46075B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softEdge">
              <a:bevelT w="34290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34AD66B-D9DC-4A07-B7A1-9A6F92DA7067}"/>
                </a:ext>
              </a:extLst>
            </p:cNvPr>
            <p:cNvSpPr/>
            <p:nvPr/>
          </p:nvSpPr>
          <p:spPr>
            <a:xfrm>
              <a:off x="-17757" y="-8878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gonal Stripe 12">
              <a:extLst>
                <a:ext uri="{FF2B5EF4-FFF2-40B4-BE49-F238E27FC236}">
                  <a16:creationId xmlns:a16="http://schemas.microsoft.com/office/drawing/2014/main" id="{19518DE7-2A7F-4F43-A20A-21A272295478}"/>
                </a:ext>
              </a:extLst>
            </p:cNvPr>
            <p:cNvSpPr/>
            <p:nvPr/>
          </p:nvSpPr>
          <p:spPr>
            <a:xfrm flipH="1" flipV="1">
              <a:off x="10771892" y="5126853"/>
              <a:ext cx="1437864" cy="1740024"/>
            </a:xfrm>
            <a:prstGeom prst="diagStripe">
              <a:avLst/>
            </a:prstGeom>
            <a:gradFill flip="none" rotWithShape="1">
              <a:gsLst>
                <a:gs pos="23000">
                  <a:srgbClr val="22A884"/>
                </a:gs>
                <a:gs pos="68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499433-55CA-42F6-9BB9-62D52D72864A}"/>
              </a:ext>
            </a:extLst>
          </p:cNvPr>
          <p:cNvSpPr txBox="1"/>
          <p:nvPr/>
        </p:nvSpPr>
        <p:spPr>
          <a:xfrm>
            <a:off x="1165782" y="213052"/>
            <a:ext cx="986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Discussion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45C8D-3064-465C-A83C-5676C11C5610}"/>
              </a:ext>
            </a:extLst>
          </p:cNvPr>
          <p:cNvSpPr txBox="1"/>
          <p:nvPr/>
        </p:nvSpPr>
        <p:spPr>
          <a:xfrm>
            <a:off x="1165781" y="1176239"/>
            <a:ext cx="59274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Future research projects</a:t>
            </a:r>
          </a:p>
          <a:p>
            <a:r>
              <a:rPr lang="en-US" sz="1600" dirty="0"/>
              <a:t>Short-term goals</a:t>
            </a:r>
            <a:endParaRPr lang="en-US" sz="2400" dirty="0"/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1600" dirty="0"/>
              <a:t>Regress the number of federal loan borrowers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1600" dirty="0"/>
              <a:t>Study the differences between accrediting agencies</a:t>
            </a:r>
          </a:p>
          <a:p>
            <a:endParaRPr lang="en-US" sz="500" dirty="0"/>
          </a:p>
          <a:p>
            <a:r>
              <a:rPr lang="en-US" sz="1600" dirty="0"/>
              <a:t>Long-term goals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1600" dirty="0"/>
              <a:t>Define institutional stewardship</a:t>
            </a:r>
          </a:p>
          <a:p>
            <a:pPr marL="342900" indent="-174625">
              <a:buFont typeface="Arial" panose="020B0604020202020204" pitchFamily="34" charset="0"/>
              <a:buChar char="•"/>
            </a:pPr>
            <a:r>
              <a:rPr lang="en-US" sz="1600" dirty="0"/>
              <a:t>Categorized institutions based on their stewardship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31543-950B-4130-9FB0-4D1FF9A3E9EE}"/>
              </a:ext>
            </a:extLst>
          </p:cNvPr>
          <p:cNvSpPr txBox="1"/>
          <p:nvPr/>
        </p:nvSpPr>
        <p:spPr>
          <a:xfrm>
            <a:off x="1165781" y="3804436"/>
            <a:ext cx="473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0136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539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.</dc:creator>
  <cp:lastModifiedBy>Nate Jones</cp:lastModifiedBy>
  <cp:revision>27</cp:revision>
  <dcterms:created xsi:type="dcterms:W3CDTF">2021-12-09T22:19:49Z</dcterms:created>
  <dcterms:modified xsi:type="dcterms:W3CDTF">2021-12-10T03:28:10Z</dcterms:modified>
</cp:coreProperties>
</file>