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9"/>
    <a:srgbClr val="FFCC2F"/>
    <a:srgbClr val="A0CCBD"/>
    <a:srgbClr val="1CB4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12" d="100"/>
          <a:sy n="112" d="100"/>
        </p:scale>
        <p:origin x="396"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7FE01-B2D3-4574-AB8C-5233A102FDDC}"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95723-A044-4FD6-A872-09FE154B8ABA}" type="slidenum">
              <a:rPr lang="en-US" smtClean="0"/>
              <a:t>‹#›</a:t>
            </a:fld>
            <a:endParaRPr lang="en-US"/>
          </a:p>
        </p:txBody>
      </p:sp>
    </p:spTree>
    <p:extLst>
      <p:ext uri="{BB962C8B-B14F-4D97-AF65-F5344CB8AC3E}">
        <p14:creationId xmlns:p14="http://schemas.microsoft.com/office/powerpoint/2010/main" val="390936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95723-A044-4FD6-A872-09FE154B8ABA}" type="slidenum">
              <a:rPr lang="en-US" smtClean="0"/>
              <a:t>1</a:t>
            </a:fld>
            <a:endParaRPr lang="en-US"/>
          </a:p>
        </p:txBody>
      </p:sp>
    </p:spTree>
    <p:extLst>
      <p:ext uri="{BB962C8B-B14F-4D97-AF65-F5344CB8AC3E}">
        <p14:creationId xmlns:p14="http://schemas.microsoft.com/office/powerpoint/2010/main" val="407257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91E-0D1A-4B22-82A8-6DB4EAE9F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9596E-36AE-4733-A4FE-3A168468A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72481D-F0A6-4795-BF69-BC704C11980B}"/>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5" name="Footer Placeholder 4">
            <a:extLst>
              <a:ext uri="{FF2B5EF4-FFF2-40B4-BE49-F238E27FC236}">
                <a16:creationId xmlns:a16="http://schemas.microsoft.com/office/drawing/2014/main" id="{D2D4EB3B-00E7-4104-AEC4-54A6F66FD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3DFA5-3445-461C-B68F-8430EDCD7F72}"/>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14504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D324-210E-4A46-A4CF-9B4B3062F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008BE-B282-4556-A031-B81330776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3FAB6-DA7A-4155-91CD-57716A93E682}"/>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5" name="Footer Placeholder 4">
            <a:extLst>
              <a:ext uri="{FF2B5EF4-FFF2-40B4-BE49-F238E27FC236}">
                <a16:creationId xmlns:a16="http://schemas.microsoft.com/office/drawing/2014/main" id="{E56A58D8-2439-4E22-9F1F-E6CA3CE38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A4560-687E-4F8F-8C5A-2D3F95633A43}"/>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350752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23B27-5494-445C-94FF-84535FB1B4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CEFF78-60E2-44E8-83FC-343F7CB40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3605A-A6B7-49EE-81A3-15529497B527}"/>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5" name="Footer Placeholder 4">
            <a:extLst>
              <a:ext uri="{FF2B5EF4-FFF2-40B4-BE49-F238E27FC236}">
                <a16:creationId xmlns:a16="http://schemas.microsoft.com/office/drawing/2014/main" id="{54820924-7B70-479E-9A79-A089D42DE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F1F63-BF9D-4B03-B133-749BDDF4420B}"/>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347098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FBDB-1853-4FDE-BCC6-FC029A8B86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CEADD-9244-43EE-8852-CD85D921CF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F46E3-88E3-4280-B06F-816561ACA5B6}"/>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5" name="Footer Placeholder 4">
            <a:extLst>
              <a:ext uri="{FF2B5EF4-FFF2-40B4-BE49-F238E27FC236}">
                <a16:creationId xmlns:a16="http://schemas.microsoft.com/office/drawing/2014/main" id="{0C73FF4E-1C49-4E7E-9B6F-4EB9837E7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8B3DF-BB7B-443F-916E-6F5320D8E29E}"/>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86410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C404-595E-4DF7-A542-E716EF805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B0F88-2C50-4F50-9797-4243D38F9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C1F4-EA12-4A9B-BC56-53C17BE095DB}"/>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5" name="Footer Placeholder 4">
            <a:extLst>
              <a:ext uri="{FF2B5EF4-FFF2-40B4-BE49-F238E27FC236}">
                <a16:creationId xmlns:a16="http://schemas.microsoft.com/office/drawing/2014/main" id="{4DDB0AAA-0E87-4839-A00D-6345454C1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41802-424A-48BC-8F16-DB824206FD7C}"/>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11659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2B5-24FD-427C-AD4D-53446C120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0D00F-1E6B-4629-9464-6186669B1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6E9CD-D6C7-410A-A046-D3B313D72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C0ACE4-78DA-46AC-A583-9CA9AE191CDF}"/>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6" name="Footer Placeholder 5">
            <a:extLst>
              <a:ext uri="{FF2B5EF4-FFF2-40B4-BE49-F238E27FC236}">
                <a16:creationId xmlns:a16="http://schemas.microsoft.com/office/drawing/2014/main" id="{09BC14E4-9BE5-4F5B-8C5A-5781EAECE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B427A-ACE9-4BF5-9798-16E8E9DE8226}"/>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166374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1B5A-B9DC-4F3F-AA9F-4AE0B2750A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92846-7142-4DE6-8CFE-25491AF25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7DFA0-9FCE-43B9-9A8E-028DF6564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317BF-B2C2-4A93-B64D-5D04401395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E554D-6346-4F82-AAE7-612B95EB6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503EA-D680-4F19-9844-BEB8F9701993}"/>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8" name="Footer Placeholder 7">
            <a:extLst>
              <a:ext uri="{FF2B5EF4-FFF2-40B4-BE49-F238E27FC236}">
                <a16:creationId xmlns:a16="http://schemas.microsoft.com/office/drawing/2014/main" id="{1B359426-127E-4005-8752-A16A1B0D3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FD675C-15FB-4749-AEC2-F4A5180BCB41}"/>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233694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62C4-A774-4B12-BB4C-463A1B5E7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28502-8F6C-4A85-9255-50260A2FFA75}"/>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4" name="Footer Placeholder 3">
            <a:extLst>
              <a:ext uri="{FF2B5EF4-FFF2-40B4-BE49-F238E27FC236}">
                <a16:creationId xmlns:a16="http://schemas.microsoft.com/office/drawing/2014/main" id="{A0681EFE-378B-4E0C-AA57-B729B5F200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AF3633-6727-4B22-8F94-6A4D24A5B54B}"/>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340965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E2F22-D447-4384-B5E6-44A382F399B5}"/>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3" name="Footer Placeholder 2">
            <a:extLst>
              <a:ext uri="{FF2B5EF4-FFF2-40B4-BE49-F238E27FC236}">
                <a16:creationId xmlns:a16="http://schemas.microsoft.com/office/drawing/2014/main" id="{91B12AD6-928F-4A23-A466-803F79F91C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F66371-4BED-43AD-93A2-44E69AB64AB0}"/>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64340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C376-8E73-41B6-9B4A-CCED8E248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1623E-FEA0-4C14-A790-7C0077F43D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916EA-602A-496C-8084-77C0BAD8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CE9F3-27D1-4C89-AF5B-06331832A073}"/>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6" name="Footer Placeholder 5">
            <a:extLst>
              <a:ext uri="{FF2B5EF4-FFF2-40B4-BE49-F238E27FC236}">
                <a16:creationId xmlns:a16="http://schemas.microsoft.com/office/drawing/2014/main" id="{47F90DB0-48B9-47E1-AC22-DE03CC8B3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41E17-6A33-4B0D-987E-8155C06AC93E}"/>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206173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F7A1-C99D-4C59-B2A5-BAFB790E5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3375C2-3A38-44EA-A8DF-9F762EAEB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FC5039-6EFE-40E3-A80F-F02BB205E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9ADDF-61EC-4FCB-9656-C9EEC6CD8B45}"/>
              </a:ext>
            </a:extLst>
          </p:cNvPr>
          <p:cNvSpPr>
            <a:spLocks noGrp="1"/>
          </p:cNvSpPr>
          <p:nvPr>
            <p:ph type="dt" sz="half" idx="10"/>
          </p:nvPr>
        </p:nvSpPr>
        <p:spPr/>
        <p:txBody>
          <a:bodyPr/>
          <a:lstStyle/>
          <a:p>
            <a:fld id="{FD492D3C-1134-400C-9F22-565CD174A4ED}" type="datetimeFigureOut">
              <a:rPr lang="en-US" smtClean="0"/>
              <a:t>4/16/2021</a:t>
            </a:fld>
            <a:endParaRPr lang="en-US"/>
          </a:p>
        </p:txBody>
      </p:sp>
      <p:sp>
        <p:nvSpPr>
          <p:cNvPr id="6" name="Footer Placeholder 5">
            <a:extLst>
              <a:ext uri="{FF2B5EF4-FFF2-40B4-BE49-F238E27FC236}">
                <a16:creationId xmlns:a16="http://schemas.microsoft.com/office/drawing/2014/main" id="{7442F775-9DD2-4C48-B202-39360439E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26142-A0E5-41B0-B99D-A46962387896}"/>
              </a:ext>
            </a:extLst>
          </p:cNvPr>
          <p:cNvSpPr>
            <a:spLocks noGrp="1"/>
          </p:cNvSpPr>
          <p:nvPr>
            <p:ph type="sldNum" sz="quarter" idx="12"/>
          </p:nvPr>
        </p:nvSpPr>
        <p:spPr/>
        <p:txBody>
          <a:bodyPr/>
          <a:lstStyle/>
          <a:p>
            <a:fld id="{37C66D7E-6325-455E-8797-72DCD4650C53}" type="slidenum">
              <a:rPr lang="en-US" smtClean="0"/>
              <a:t>‹#›</a:t>
            </a:fld>
            <a:endParaRPr lang="en-US"/>
          </a:p>
        </p:txBody>
      </p:sp>
    </p:spTree>
    <p:extLst>
      <p:ext uri="{BB962C8B-B14F-4D97-AF65-F5344CB8AC3E}">
        <p14:creationId xmlns:p14="http://schemas.microsoft.com/office/powerpoint/2010/main" val="23177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19D37-9DB2-4DF5-9D03-7195203BB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BEDEC-86D8-44DC-B06C-099FEECB0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5993F-5E69-4008-A7CC-67FE8C60A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92D3C-1134-400C-9F22-565CD174A4ED}" type="datetimeFigureOut">
              <a:rPr lang="en-US" smtClean="0"/>
              <a:t>4/16/2021</a:t>
            </a:fld>
            <a:endParaRPr lang="en-US"/>
          </a:p>
        </p:txBody>
      </p:sp>
      <p:sp>
        <p:nvSpPr>
          <p:cNvPr id="5" name="Footer Placeholder 4">
            <a:extLst>
              <a:ext uri="{FF2B5EF4-FFF2-40B4-BE49-F238E27FC236}">
                <a16:creationId xmlns:a16="http://schemas.microsoft.com/office/drawing/2014/main" id="{809029C2-70CA-4949-BD2A-09D9F7053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E159B-EE32-49CB-BB20-B8754D97A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66D7E-6325-455E-8797-72DCD4650C53}" type="slidenum">
              <a:rPr lang="en-US" smtClean="0"/>
              <a:t>‹#›</a:t>
            </a:fld>
            <a:endParaRPr lang="en-US"/>
          </a:p>
        </p:txBody>
      </p:sp>
    </p:spTree>
    <p:extLst>
      <p:ext uri="{BB962C8B-B14F-4D97-AF65-F5344CB8AC3E}">
        <p14:creationId xmlns:p14="http://schemas.microsoft.com/office/powerpoint/2010/main" val="310053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22.png"/><Relationship Id="rId21" Type="http://schemas.openxmlformats.org/officeDocument/2006/relationships/image" Target="../media/image32.png"/><Relationship Id="rId34" Type="http://schemas.openxmlformats.org/officeDocument/2006/relationships/image" Target="../media/image18.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17.png"/><Relationship Id="rId38" Type="http://schemas.openxmlformats.org/officeDocument/2006/relationships/image" Target="../media/image12.png"/><Relationship Id="rId2" Type="http://schemas.openxmlformats.org/officeDocument/2006/relationships/image" Target="../media/image14.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39.png"/><Relationship Id="rId1" Type="http://schemas.openxmlformats.org/officeDocument/2006/relationships/slideLayout" Target="../slideLayouts/slideLayout2.xml"/><Relationship Id="rId24" Type="http://schemas.openxmlformats.org/officeDocument/2006/relationships/image" Target="../media/image35.png"/><Relationship Id="rId32" Type="http://schemas.openxmlformats.org/officeDocument/2006/relationships/image" Target="../media/image16.png"/><Relationship Id="rId37" Type="http://schemas.openxmlformats.org/officeDocument/2006/relationships/image" Target="../media/image16.emf"/><Relationship Id="rId23" Type="http://schemas.openxmlformats.org/officeDocument/2006/relationships/image" Target="../media/image34.png"/><Relationship Id="rId28" Type="http://schemas.openxmlformats.org/officeDocument/2006/relationships/image" Target="../media/image15.png"/><Relationship Id="rId36" Type="http://schemas.openxmlformats.org/officeDocument/2006/relationships/image" Target="../media/image15.emf"/><Relationship Id="rId19" Type="http://schemas.openxmlformats.org/officeDocument/2006/relationships/image" Target="../media/image30.png"/><Relationship Id="rId31" Type="http://schemas.openxmlformats.org/officeDocument/2006/relationships/image" Target="../media/image42.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0A4D377C-3D16-45B1-ABED-E2BA92334998}"/>
              </a:ext>
            </a:extLst>
          </p:cNvPr>
          <p:cNvPicPr>
            <a:picLocks noChangeAspect="1"/>
          </p:cNvPicPr>
          <p:nvPr/>
        </p:nvPicPr>
        <p:blipFill>
          <a:blip r:embed="rId3"/>
          <a:stretch>
            <a:fillRect/>
          </a:stretch>
        </p:blipFill>
        <p:spPr>
          <a:xfrm>
            <a:off x="6299632" y="2108015"/>
            <a:ext cx="8482767" cy="2713092"/>
          </a:xfrm>
          <a:prstGeom prst="rect">
            <a:avLst/>
          </a:prstGeom>
        </p:spPr>
      </p:pic>
      <p:grpSp>
        <p:nvGrpSpPr>
          <p:cNvPr id="36" name="Group 35">
            <a:extLst>
              <a:ext uri="{FF2B5EF4-FFF2-40B4-BE49-F238E27FC236}">
                <a16:creationId xmlns:a16="http://schemas.microsoft.com/office/drawing/2014/main" id="{A650C683-06D0-494C-8BE6-C312AD6F03D6}"/>
              </a:ext>
            </a:extLst>
          </p:cNvPr>
          <p:cNvGrpSpPr/>
          <p:nvPr/>
        </p:nvGrpSpPr>
        <p:grpSpPr>
          <a:xfrm>
            <a:off x="0" y="10579"/>
            <a:ext cx="13248064" cy="6824238"/>
            <a:chOff x="0" y="10579"/>
            <a:chExt cx="13248064" cy="6824238"/>
          </a:xfrm>
        </p:grpSpPr>
        <p:grpSp>
          <p:nvGrpSpPr>
            <p:cNvPr id="33" name="Group 32">
              <a:extLst>
                <a:ext uri="{FF2B5EF4-FFF2-40B4-BE49-F238E27FC236}">
                  <a16:creationId xmlns:a16="http://schemas.microsoft.com/office/drawing/2014/main" id="{6FF5482D-B2FC-436F-8FB1-D64F62231DEB}"/>
                </a:ext>
              </a:extLst>
            </p:cNvPr>
            <p:cNvGrpSpPr/>
            <p:nvPr/>
          </p:nvGrpSpPr>
          <p:grpSpPr>
            <a:xfrm>
              <a:off x="9086328" y="65823"/>
              <a:ext cx="3056846" cy="963200"/>
              <a:chOff x="9086328" y="65823"/>
              <a:chExt cx="3056846" cy="963200"/>
            </a:xfrm>
          </p:grpSpPr>
          <p:pic>
            <p:nvPicPr>
              <p:cNvPr id="177" name="Picture 176" descr="Logo&#10;&#10;Description automatically generated">
                <a:extLst>
                  <a:ext uri="{FF2B5EF4-FFF2-40B4-BE49-F238E27FC236}">
                    <a16:creationId xmlns:a16="http://schemas.microsoft.com/office/drawing/2014/main" id="{151B5062-C69D-4508-9E1C-D33AFF0357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9337" y="438407"/>
                <a:ext cx="197664" cy="197664"/>
              </a:xfrm>
              <a:prstGeom prst="rect">
                <a:avLst/>
              </a:prstGeom>
            </p:spPr>
          </p:pic>
          <p:grpSp>
            <p:nvGrpSpPr>
              <p:cNvPr id="175" name="Group 174">
                <a:extLst>
                  <a:ext uri="{FF2B5EF4-FFF2-40B4-BE49-F238E27FC236}">
                    <a16:creationId xmlns:a16="http://schemas.microsoft.com/office/drawing/2014/main" id="{CA0B56DD-4767-4573-937A-6B6A263862F5}"/>
                  </a:ext>
                </a:extLst>
              </p:cNvPr>
              <p:cNvGrpSpPr/>
              <p:nvPr/>
            </p:nvGrpSpPr>
            <p:grpSpPr>
              <a:xfrm>
                <a:off x="9094055" y="69116"/>
                <a:ext cx="345677" cy="370793"/>
                <a:chOff x="5432609" y="6120891"/>
                <a:chExt cx="684193" cy="760662"/>
              </a:xfrm>
            </p:grpSpPr>
            <p:pic>
              <p:nvPicPr>
                <p:cNvPr id="172" name="Picture 171" descr="Icon&#10;&#10;Description automatically generated">
                  <a:extLst>
                    <a:ext uri="{FF2B5EF4-FFF2-40B4-BE49-F238E27FC236}">
                      <a16:creationId xmlns:a16="http://schemas.microsoft.com/office/drawing/2014/main" id="{4199484B-E862-43F7-BB9E-FC740D96D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2609" y="6120891"/>
                  <a:ext cx="684193" cy="568735"/>
                </a:xfrm>
                <a:prstGeom prst="rect">
                  <a:avLst/>
                </a:prstGeom>
              </p:spPr>
            </p:pic>
            <p:pic>
              <p:nvPicPr>
                <p:cNvPr id="174" name="Picture 173" descr="A picture containing text&#10;&#10;Description automatically generated">
                  <a:extLst>
                    <a:ext uri="{FF2B5EF4-FFF2-40B4-BE49-F238E27FC236}">
                      <a16:creationId xmlns:a16="http://schemas.microsoft.com/office/drawing/2014/main" id="{DA368263-277C-4119-A20D-BE9F697847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0161" y="6614853"/>
                  <a:ext cx="650489" cy="266700"/>
                </a:xfrm>
                <a:prstGeom prst="rect">
                  <a:avLst/>
                </a:prstGeom>
              </p:spPr>
            </p:pic>
          </p:grpSp>
          <p:sp>
            <p:nvSpPr>
              <p:cNvPr id="51" name="TextBox 50">
                <a:extLst>
                  <a:ext uri="{FF2B5EF4-FFF2-40B4-BE49-F238E27FC236}">
                    <a16:creationId xmlns:a16="http://schemas.microsoft.com/office/drawing/2014/main" id="{6A16C8F4-3B14-4856-BBDB-9743D10235C8}"/>
                  </a:ext>
                </a:extLst>
              </p:cNvPr>
              <p:cNvSpPr txBox="1"/>
              <p:nvPr/>
            </p:nvSpPr>
            <p:spPr>
              <a:xfrm>
                <a:off x="9086328" y="598136"/>
                <a:ext cx="2996374"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Faculty Advisors: Professor Michael Frankel &amp; Professor Susan Hardy</a:t>
                </a:r>
                <a:endParaRPr lang="en-US" sz="1100" dirty="0">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3955777E-C9D0-448D-9BD1-DDFC6AFDEF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6106" y="71136"/>
                <a:ext cx="1047068" cy="43715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E6C1ADC1-D9D9-4A92-9CE5-0F3AE3F3B5D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991998" y="65823"/>
                <a:ext cx="1047068" cy="414566"/>
              </a:xfrm>
              <a:prstGeom prst="rect">
                <a:avLst/>
              </a:prstGeom>
            </p:spPr>
          </p:pic>
          <p:pic>
            <p:nvPicPr>
              <p:cNvPr id="170" name="Picture 169" descr="Qr code&#10;&#10;Description automatically generated">
                <a:extLst>
                  <a:ext uri="{FF2B5EF4-FFF2-40B4-BE49-F238E27FC236}">
                    <a16:creationId xmlns:a16="http://schemas.microsoft.com/office/drawing/2014/main" id="{341BCAC6-C45F-4060-A313-F7C61D629DA4}"/>
                  </a:ext>
                </a:extLst>
              </p:cNvPr>
              <p:cNvPicPr>
                <a:picLocks noChangeAspect="1"/>
              </p:cNvPicPr>
              <p:nvPr/>
            </p:nvPicPr>
            <p:blipFill rotWithShape="1">
              <a:blip r:embed="rId9">
                <a:extLst>
                  <a:ext uri="{28A0092B-C50C-407E-A947-70E740481C1C}">
                    <a14:useLocalDpi xmlns:a14="http://schemas.microsoft.com/office/drawing/2010/main" val="0"/>
                  </a:ext>
                </a:extLst>
              </a:blip>
              <a:srcRect b="17492"/>
              <a:stretch/>
            </p:blipFill>
            <p:spPr>
              <a:xfrm>
                <a:off x="9439730" y="69759"/>
                <a:ext cx="573160" cy="573996"/>
              </a:xfrm>
              <a:prstGeom prst="rect">
                <a:avLst/>
              </a:prstGeom>
            </p:spPr>
          </p:pic>
        </p:grpSp>
        <p:grpSp>
          <p:nvGrpSpPr>
            <p:cNvPr id="31" name="Group 30">
              <a:extLst>
                <a:ext uri="{FF2B5EF4-FFF2-40B4-BE49-F238E27FC236}">
                  <a16:creationId xmlns:a16="http://schemas.microsoft.com/office/drawing/2014/main" id="{93DA0FCE-C060-47DE-A205-11AAB7CE4861}"/>
                </a:ext>
              </a:extLst>
            </p:cNvPr>
            <p:cNvGrpSpPr/>
            <p:nvPr/>
          </p:nvGrpSpPr>
          <p:grpSpPr>
            <a:xfrm>
              <a:off x="0" y="10579"/>
              <a:ext cx="13248064" cy="6824238"/>
              <a:chOff x="0" y="31872"/>
              <a:chExt cx="13248064" cy="6824238"/>
            </a:xfrm>
          </p:grpSpPr>
          <p:pic>
            <p:nvPicPr>
              <p:cNvPr id="27" name="Picture 26">
                <a:extLst>
                  <a:ext uri="{FF2B5EF4-FFF2-40B4-BE49-F238E27FC236}">
                    <a16:creationId xmlns:a16="http://schemas.microsoft.com/office/drawing/2014/main" id="{3D5A3E4E-D9C1-42E4-BA37-177C95AC21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88" y="31872"/>
                <a:ext cx="2217434" cy="706576"/>
              </a:xfrm>
              <a:prstGeom prst="rect">
                <a:avLst/>
              </a:prstGeom>
            </p:spPr>
          </p:pic>
          <p:grpSp>
            <p:nvGrpSpPr>
              <p:cNvPr id="75" name="Group 74">
                <a:extLst>
                  <a:ext uri="{FF2B5EF4-FFF2-40B4-BE49-F238E27FC236}">
                    <a16:creationId xmlns:a16="http://schemas.microsoft.com/office/drawing/2014/main" id="{02FE73D0-2D74-4201-B5BF-7EACFC27AA00}"/>
                  </a:ext>
                </a:extLst>
              </p:cNvPr>
              <p:cNvGrpSpPr/>
              <p:nvPr/>
            </p:nvGrpSpPr>
            <p:grpSpPr>
              <a:xfrm>
                <a:off x="2312723" y="35830"/>
                <a:ext cx="6758205" cy="845355"/>
                <a:chOff x="3021875" y="126516"/>
                <a:chExt cx="4881878" cy="1011236"/>
              </a:xfrm>
            </p:grpSpPr>
            <p:sp>
              <p:nvSpPr>
                <p:cNvPr id="32" name="Rectangle 31">
                  <a:extLst>
                    <a:ext uri="{FF2B5EF4-FFF2-40B4-BE49-F238E27FC236}">
                      <a16:creationId xmlns:a16="http://schemas.microsoft.com/office/drawing/2014/main" id="{FC4A2FA8-BEAA-4C05-A4A3-662161D80460}"/>
                    </a:ext>
                  </a:extLst>
                </p:cNvPr>
                <p:cNvSpPr/>
                <p:nvPr/>
              </p:nvSpPr>
              <p:spPr>
                <a:xfrm>
                  <a:off x="3021875" y="126516"/>
                  <a:ext cx="4881878" cy="894385"/>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F16B5749-93C2-41DE-8BA5-300DD8BEBF78}"/>
                    </a:ext>
                  </a:extLst>
                </p:cNvPr>
                <p:cNvSpPr txBox="1"/>
                <p:nvPr/>
              </p:nvSpPr>
              <p:spPr>
                <a:xfrm>
                  <a:off x="3021875" y="143691"/>
                  <a:ext cx="4881878" cy="994061"/>
                </a:xfrm>
                <a:prstGeom prst="rect">
                  <a:avLst/>
                </a:prstGeom>
                <a:noFill/>
              </p:spPr>
              <p:txBody>
                <a:bodyPr wrap="square" rtlCol="0">
                  <a:spAutoFit/>
                </a:bodyPr>
                <a:lstStyle/>
                <a:p>
                  <a:pPr algn="ctr"/>
                  <a:r>
                    <a:rPr lang="en-US" sz="1800" b="1" dirty="0">
                      <a:solidFill>
                        <a:schemeClr val="tx1"/>
                      </a:solidFill>
                      <a:latin typeface="Times New Roman" panose="02020603050405020304" pitchFamily="18" charset="0"/>
                      <a:cs typeface="Times New Roman" panose="02020603050405020304" pitchFamily="18" charset="0"/>
                    </a:rPr>
                    <a:t>Get that Number</a:t>
                  </a:r>
                </a:p>
                <a:p>
                  <a:pPr algn="ctr"/>
                  <a:r>
                    <a:rPr lang="en-US" sz="1200" b="1" dirty="0">
                      <a:solidFill>
                        <a:schemeClr val="tx1"/>
                      </a:solidFill>
                      <a:latin typeface="Times New Roman" panose="02020603050405020304" pitchFamily="18" charset="0"/>
                      <a:cs typeface="Times New Roman" panose="02020603050405020304" pitchFamily="18" charset="0"/>
                    </a:rPr>
                    <a:t>Approximate the inflection point from the interpolated equation.</a:t>
                  </a:r>
                </a:p>
                <a:p>
                  <a:pPr algn="ctr"/>
                  <a:endParaRPr lang="en-US"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D525E323-67DF-4EA0-9EE7-022031EA4E3F}"/>
                    </a:ext>
                  </a:extLst>
                </p:cNvPr>
                <p:cNvSpPr txBox="1"/>
                <p:nvPr/>
              </p:nvSpPr>
              <p:spPr>
                <a:xfrm>
                  <a:off x="4584257" y="649131"/>
                  <a:ext cx="1729364" cy="40498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Nathaniel Jones</a:t>
                  </a:r>
                </a:p>
              </p:txBody>
            </p:sp>
          </p:grpSp>
          <p:grpSp>
            <p:nvGrpSpPr>
              <p:cNvPr id="30" name="Group 29">
                <a:extLst>
                  <a:ext uri="{FF2B5EF4-FFF2-40B4-BE49-F238E27FC236}">
                    <a16:creationId xmlns:a16="http://schemas.microsoft.com/office/drawing/2014/main" id="{5A3C0028-D365-4C4B-8B70-3678BE11E093}"/>
                  </a:ext>
                </a:extLst>
              </p:cNvPr>
              <p:cNvGrpSpPr/>
              <p:nvPr/>
            </p:nvGrpSpPr>
            <p:grpSpPr>
              <a:xfrm>
                <a:off x="0" y="800582"/>
                <a:ext cx="13248064" cy="6055528"/>
                <a:chOff x="0" y="800582"/>
                <a:chExt cx="13248064" cy="6055528"/>
              </a:xfrm>
            </p:grpSpPr>
            <p:grpSp>
              <p:nvGrpSpPr>
                <p:cNvPr id="13" name="Group 12">
                  <a:extLst>
                    <a:ext uri="{FF2B5EF4-FFF2-40B4-BE49-F238E27FC236}">
                      <a16:creationId xmlns:a16="http://schemas.microsoft.com/office/drawing/2014/main" id="{465F67C0-B6A7-4A73-9AEC-9A2F5A4155F4}"/>
                    </a:ext>
                  </a:extLst>
                </p:cNvPr>
                <p:cNvGrpSpPr/>
                <p:nvPr/>
              </p:nvGrpSpPr>
              <p:grpSpPr>
                <a:xfrm>
                  <a:off x="7305988" y="896073"/>
                  <a:ext cx="5942076" cy="541811"/>
                  <a:chOff x="7328626" y="819128"/>
                  <a:chExt cx="5942076" cy="541811"/>
                </a:xfrm>
              </p:grpSpPr>
              <p:sp>
                <p:nvSpPr>
                  <p:cNvPr id="12" name="Rectangle 11">
                    <a:extLst>
                      <a:ext uri="{FF2B5EF4-FFF2-40B4-BE49-F238E27FC236}">
                        <a16:creationId xmlns:a16="http://schemas.microsoft.com/office/drawing/2014/main" id="{F0D1D385-DB74-4401-9C12-A4E281911F6D}"/>
                      </a:ext>
                    </a:extLst>
                  </p:cNvPr>
                  <p:cNvSpPr/>
                  <p:nvPr/>
                </p:nvSpPr>
                <p:spPr>
                  <a:xfrm>
                    <a:off x="8389991" y="819128"/>
                    <a:ext cx="3788567" cy="3266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72CB5C8A-4180-4E53-B0D8-D76775B33221}"/>
                      </a:ext>
                    </a:extLst>
                  </p:cNvPr>
                  <p:cNvPicPr>
                    <a:picLocks noChangeAspect="1"/>
                  </p:cNvPicPr>
                  <p:nvPr/>
                </p:nvPicPr>
                <p:blipFill>
                  <a:blip r:embed="rId11"/>
                  <a:stretch>
                    <a:fillRect/>
                  </a:stretch>
                </p:blipFill>
                <p:spPr>
                  <a:xfrm>
                    <a:off x="7328626" y="899167"/>
                    <a:ext cx="5942076" cy="461772"/>
                  </a:xfrm>
                  <a:prstGeom prst="rect">
                    <a:avLst/>
                  </a:prstGeom>
                  <a:ln>
                    <a:noFill/>
                  </a:ln>
                </p:spPr>
              </p:pic>
            </p:grpSp>
            <p:grpSp>
              <p:nvGrpSpPr>
                <p:cNvPr id="25" name="Group 24">
                  <a:extLst>
                    <a:ext uri="{FF2B5EF4-FFF2-40B4-BE49-F238E27FC236}">
                      <a16:creationId xmlns:a16="http://schemas.microsoft.com/office/drawing/2014/main" id="{35412C54-8228-4E88-B4DC-5C257722F68E}"/>
                    </a:ext>
                  </a:extLst>
                </p:cNvPr>
                <p:cNvGrpSpPr/>
                <p:nvPr/>
              </p:nvGrpSpPr>
              <p:grpSpPr>
                <a:xfrm>
                  <a:off x="0" y="800582"/>
                  <a:ext cx="2772498" cy="3466338"/>
                  <a:chOff x="0" y="800582"/>
                  <a:chExt cx="2772498" cy="3466338"/>
                </a:xfrm>
              </p:grpSpPr>
              <p:grpSp>
                <p:nvGrpSpPr>
                  <p:cNvPr id="56" name="Group 55">
                    <a:extLst>
                      <a:ext uri="{FF2B5EF4-FFF2-40B4-BE49-F238E27FC236}">
                        <a16:creationId xmlns:a16="http://schemas.microsoft.com/office/drawing/2014/main" id="{6292873A-CB36-422B-9CF6-B1920E56DC46}"/>
                      </a:ext>
                    </a:extLst>
                  </p:cNvPr>
                  <p:cNvGrpSpPr/>
                  <p:nvPr/>
                </p:nvGrpSpPr>
                <p:grpSpPr>
                  <a:xfrm>
                    <a:off x="39828" y="800582"/>
                    <a:ext cx="2609872" cy="339630"/>
                    <a:chOff x="172219" y="1534958"/>
                    <a:chExt cx="2133228" cy="401714"/>
                  </a:xfrm>
                </p:grpSpPr>
                <p:sp>
                  <p:nvSpPr>
                    <p:cNvPr id="38" name="Rectangle 37">
                      <a:extLst>
                        <a:ext uri="{FF2B5EF4-FFF2-40B4-BE49-F238E27FC236}">
                          <a16:creationId xmlns:a16="http://schemas.microsoft.com/office/drawing/2014/main" id="{2866AD41-78B9-4ACD-BC61-5F63E55EC279}"/>
                        </a:ext>
                      </a:extLst>
                    </p:cNvPr>
                    <p:cNvSpPr/>
                    <p:nvPr/>
                  </p:nvSpPr>
                  <p:spPr>
                    <a:xfrm>
                      <a:off x="172219" y="1560232"/>
                      <a:ext cx="2133228" cy="376440"/>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spc="50">
                        <a:solidFill>
                          <a:srgbClr val="FFCC2F"/>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05B76DE9-081E-4F80-86F5-6013749C5EB6}"/>
                        </a:ext>
                      </a:extLst>
                    </p:cNvPr>
                    <p:cNvSpPr txBox="1"/>
                    <p:nvPr/>
                  </p:nvSpPr>
                  <p:spPr>
                    <a:xfrm>
                      <a:off x="177001" y="1534958"/>
                      <a:ext cx="2128030" cy="338554"/>
                    </a:xfrm>
                    <a:prstGeom prst="rect">
                      <a:avLst/>
                    </a:prstGeom>
                    <a:noFill/>
                  </p:spPr>
                  <p:txBody>
                    <a:bodyPr wrap="square" rtlCol="0">
                      <a:spAutoFit/>
                    </a:bodyPr>
                    <a:lstStyle/>
                    <a:p>
                      <a:pPr algn="ctr"/>
                      <a:r>
                        <a:rPr lang="en-US" sz="1600" b="1" i="1" spc="50" dirty="0">
                          <a:latin typeface="Times New Roman" panose="02020603050405020304" pitchFamily="18" charset="0"/>
                          <a:cs typeface="Times New Roman" panose="02020603050405020304" pitchFamily="18" charset="0"/>
                        </a:rPr>
                        <a:t>Introduction</a:t>
                      </a:r>
                    </a:p>
                  </p:txBody>
                </p:sp>
              </p:grpSp>
              <p:sp>
                <p:nvSpPr>
                  <p:cNvPr id="45" name="TextBox 44">
                    <a:extLst>
                      <a:ext uri="{FF2B5EF4-FFF2-40B4-BE49-F238E27FC236}">
                        <a16:creationId xmlns:a16="http://schemas.microsoft.com/office/drawing/2014/main" id="{5B424269-1938-4E8F-9A5B-555DFB6E17A1}"/>
                      </a:ext>
                    </a:extLst>
                  </p:cNvPr>
                  <p:cNvSpPr txBox="1"/>
                  <p:nvPr/>
                </p:nvSpPr>
                <p:spPr>
                  <a:xfrm>
                    <a:off x="0" y="1163506"/>
                    <a:ext cx="2772498" cy="3103414"/>
                  </a:xfrm>
                  <a:prstGeom prst="rect">
                    <a:avLst/>
                  </a:prstGeom>
                  <a:noFill/>
                  <a:ln>
                    <a:noFill/>
                  </a:ln>
                </p:spPr>
                <p:txBody>
                  <a:bodyPr wrap="square" rtlCol="0">
                    <a:spAutoFit/>
                  </a:bodyPr>
                  <a:lstStyle/>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Imputation can misrepresent the data if the tolerance of imputed values is set too high. If this tolerance is set too low, one risks losing information that may produce a better model.</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The point of inflection between the loss of information and the misrepresentation of the data is critical to ensure we have the maximum information we have to model and minimum error that model produces.</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This data was collected by running a SAS macro created by KSU professors to impute missing data. This researcher collected the input for the percent of observations that need imputing and the number of variables left in the data frame after the imputation macro completed.</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The code and data used to find the results of this project can be found by following the QR code in the top right corner and clicking on the GitHub icon.</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Overall, 43 observations were collected from this macro and used during this procedure and is included with the code file.</a:t>
                    </a:r>
                  </a:p>
                </p:txBody>
              </p:sp>
            </p:grpSp>
            <p:grpSp>
              <p:nvGrpSpPr>
                <p:cNvPr id="26" name="Group 25">
                  <a:extLst>
                    <a:ext uri="{FF2B5EF4-FFF2-40B4-BE49-F238E27FC236}">
                      <a16:creationId xmlns:a16="http://schemas.microsoft.com/office/drawing/2014/main" id="{DDFB6CEA-B0E8-4E47-95D2-CAA04E5D7CFA}"/>
                    </a:ext>
                  </a:extLst>
                </p:cNvPr>
                <p:cNvGrpSpPr/>
                <p:nvPr/>
              </p:nvGrpSpPr>
              <p:grpSpPr>
                <a:xfrm>
                  <a:off x="5083" y="4143950"/>
                  <a:ext cx="2880525" cy="2707415"/>
                  <a:chOff x="5083" y="4143950"/>
                  <a:chExt cx="2880525" cy="2707415"/>
                </a:xfrm>
              </p:grpSpPr>
              <p:grpSp>
                <p:nvGrpSpPr>
                  <p:cNvPr id="58" name="Group 57">
                    <a:extLst>
                      <a:ext uri="{FF2B5EF4-FFF2-40B4-BE49-F238E27FC236}">
                        <a16:creationId xmlns:a16="http://schemas.microsoft.com/office/drawing/2014/main" id="{78FD565D-B7E8-4767-A8CE-AC936E99DFC2}"/>
                      </a:ext>
                    </a:extLst>
                  </p:cNvPr>
                  <p:cNvGrpSpPr/>
                  <p:nvPr/>
                </p:nvGrpSpPr>
                <p:grpSpPr>
                  <a:xfrm>
                    <a:off x="29729" y="4143950"/>
                    <a:ext cx="2855879" cy="376440"/>
                    <a:chOff x="9350604" y="1560232"/>
                    <a:chExt cx="2817197" cy="376440"/>
                  </a:xfrm>
                </p:grpSpPr>
                <p:sp>
                  <p:nvSpPr>
                    <p:cNvPr id="40" name="Rectangle 39">
                      <a:extLst>
                        <a:ext uri="{FF2B5EF4-FFF2-40B4-BE49-F238E27FC236}">
                          <a16:creationId xmlns:a16="http://schemas.microsoft.com/office/drawing/2014/main" id="{9DA60A43-C9C6-49B8-8789-82B5ECF8F2B5}"/>
                        </a:ext>
                      </a:extLst>
                    </p:cNvPr>
                    <p:cNvSpPr/>
                    <p:nvPr/>
                  </p:nvSpPr>
                  <p:spPr>
                    <a:xfrm>
                      <a:off x="9350604" y="1560232"/>
                      <a:ext cx="2669177" cy="376440"/>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spc="5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BC3DDB3B-8638-44C5-BBE3-D2CC0399E270}"/>
                        </a:ext>
                      </a:extLst>
                    </p:cNvPr>
                    <p:cNvSpPr txBox="1"/>
                    <p:nvPr/>
                  </p:nvSpPr>
                  <p:spPr>
                    <a:xfrm>
                      <a:off x="9416656" y="1578177"/>
                      <a:ext cx="2751145" cy="323165"/>
                    </a:xfrm>
                    <a:prstGeom prst="rect">
                      <a:avLst/>
                    </a:prstGeom>
                    <a:noFill/>
                  </p:spPr>
                  <p:txBody>
                    <a:bodyPr wrap="square" rtlCol="0">
                      <a:spAutoFit/>
                    </a:bodyPr>
                    <a:lstStyle/>
                    <a:p>
                      <a:r>
                        <a:rPr lang="en-US" sz="1500" b="1" i="1" spc="50" dirty="0">
                          <a:latin typeface="Times New Roman" panose="02020603050405020304" pitchFamily="18" charset="0"/>
                          <a:cs typeface="Times New Roman" panose="02020603050405020304" pitchFamily="18" charset="0"/>
                        </a:rPr>
                        <a:t>Results &amp; Recommendations</a:t>
                      </a:r>
                    </a:p>
                  </p:txBody>
                </p:sp>
              </p:grpSp>
              <p:sp>
                <p:nvSpPr>
                  <p:cNvPr id="47" name="TextBox 46">
                    <a:extLst>
                      <a:ext uri="{FF2B5EF4-FFF2-40B4-BE49-F238E27FC236}">
                        <a16:creationId xmlns:a16="http://schemas.microsoft.com/office/drawing/2014/main" id="{E4C7DC5D-4EDA-4D08-8EC9-CD8A9A92240B}"/>
                      </a:ext>
                    </a:extLst>
                  </p:cNvPr>
                  <p:cNvSpPr txBox="1"/>
                  <p:nvPr/>
                </p:nvSpPr>
                <p:spPr>
                  <a:xfrm>
                    <a:off x="5083" y="4543041"/>
                    <a:ext cx="2830471" cy="2308324"/>
                  </a:xfrm>
                  <a:prstGeom prst="rect">
                    <a:avLst/>
                  </a:prstGeom>
                  <a:solidFill>
                    <a:schemeClr val="bg1"/>
                  </a:solidFill>
                  <a:ln>
                    <a:solidFill>
                      <a:schemeClr val="bg1"/>
                    </a:solidFill>
                  </a:ln>
                </p:spPr>
                <p:txBody>
                  <a:bodyPr wrap="square" rtlCol="0">
                    <a:spAutoFit/>
                  </a:bodyPr>
                  <a:lstStyle/>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Through least-squares approximation, a Python code interpolated the weights by solving the matrix equation in Figure 4. The weights for the first 50 polynomials were interpolated, and it was found that the highest adjusted R-squared value came from the 10th degree polynomial.</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To quickly find an inflection point, the bisection method uses the second derivative of the interpolated polynomial and the range of values between 0.35 and 0.55. After 12 iterations, a sufficiently small tolerance was achieved at the point 0.4382 (Figure 3).</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Extreme care must be taken when handling missing values to ensure misrepresentation and data loss are minimized. This method takes several precautions to ensure that the imputed data is representative of the original observations.</a:t>
                    </a:r>
                  </a:p>
                </p:txBody>
              </p:sp>
            </p:grpSp>
            <p:grpSp>
              <p:nvGrpSpPr>
                <p:cNvPr id="29" name="Group 28">
                  <a:extLst>
                    <a:ext uri="{FF2B5EF4-FFF2-40B4-BE49-F238E27FC236}">
                      <a16:creationId xmlns:a16="http://schemas.microsoft.com/office/drawing/2014/main" id="{5F816C55-1C64-472A-96ED-847FEF81519F}"/>
                    </a:ext>
                  </a:extLst>
                </p:cNvPr>
                <p:cNvGrpSpPr/>
                <p:nvPr/>
              </p:nvGrpSpPr>
              <p:grpSpPr>
                <a:xfrm>
                  <a:off x="2637267" y="818378"/>
                  <a:ext cx="9637375" cy="3528825"/>
                  <a:chOff x="2637267" y="818378"/>
                  <a:chExt cx="9637375" cy="3528825"/>
                </a:xfrm>
              </p:grpSpPr>
              <p:grpSp>
                <p:nvGrpSpPr>
                  <p:cNvPr id="57" name="Group 56">
                    <a:extLst>
                      <a:ext uri="{FF2B5EF4-FFF2-40B4-BE49-F238E27FC236}">
                        <a16:creationId xmlns:a16="http://schemas.microsoft.com/office/drawing/2014/main" id="{C91F6657-C5E3-4274-90E3-D29FE107A171}"/>
                      </a:ext>
                    </a:extLst>
                  </p:cNvPr>
                  <p:cNvGrpSpPr/>
                  <p:nvPr/>
                </p:nvGrpSpPr>
                <p:grpSpPr>
                  <a:xfrm>
                    <a:off x="2694417" y="818378"/>
                    <a:ext cx="5671916" cy="323179"/>
                    <a:chOff x="3021876" y="1556660"/>
                    <a:chExt cx="6148250" cy="380012"/>
                  </a:xfrm>
                </p:grpSpPr>
                <p:sp>
                  <p:nvSpPr>
                    <p:cNvPr id="39" name="Rectangle 38">
                      <a:extLst>
                        <a:ext uri="{FF2B5EF4-FFF2-40B4-BE49-F238E27FC236}">
                          <a16:creationId xmlns:a16="http://schemas.microsoft.com/office/drawing/2014/main" id="{66B19BBC-A04A-465A-8C15-1E3F50AE8C86}"/>
                        </a:ext>
                      </a:extLst>
                    </p:cNvPr>
                    <p:cNvSpPr/>
                    <p:nvPr/>
                  </p:nvSpPr>
                  <p:spPr>
                    <a:xfrm>
                      <a:off x="3021876" y="1560232"/>
                      <a:ext cx="6148250" cy="376440"/>
                    </a:xfrm>
                    <a:prstGeom prst="rect">
                      <a:avLst/>
                    </a:prstGeom>
                    <a:solidFill>
                      <a:srgbClr val="FFCC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spc="5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C7E1425-209F-4399-8844-A2C26C4C8241}"/>
                        </a:ext>
                      </a:extLst>
                    </p:cNvPr>
                    <p:cNvSpPr txBox="1"/>
                    <p:nvPr/>
                  </p:nvSpPr>
                  <p:spPr>
                    <a:xfrm>
                      <a:off x="4590662" y="1556660"/>
                      <a:ext cx="3062971" cy="338554"/>
                    </a:xfrm>
                    <a:prstGeom prst="rect">
                      <a:avLst/>
                    </a:prstGeom>
                    <a:noFill/>
                  </p:spPr>
                  <p:txBody>
                    <a:bodyPr wrap="square" rtlCol="0">
                      <a:spAutoFit/>
                    </a:bodyPr>
                    <a:lstStyle/>
                    <a:p>
                      <a:pPr algn="ctr"/>
                      <a:r>
                        <a:rPr lang="en-US" sz="1600" b="1" i="1" spc="50" dirty="0">
                          <a:latin typeface="Times New Roman" panose="02020603050405020304" pitchFamily="18" charset="0"/>
                          <a:cs typeface="Times New Roman" panose="02020603050405020304" pitchFamily="18" charset="0"/>
                        </a:rPr>
                        <a:t>Methods</a:t>
                      </a:r>
                    </a:p>
                  </p:txBody>
                </p:sp>
              </p:grpSp>
              <p:grpSp>
                <p:nvGrpSpPr>
                  <p:cNvPr id="28" name="Group 27">
                    <a:extLst>
                      <a:ext uri="{FF2B5EF4-FFF2-40B4-BE49-F238E27FC236}">
                        <a16:creationId xmlns:a16="http://schemas.microsoft.com/office/drawing/2014/main" id="{A9AA89B4-20FA-4AEE-A0F4-D6244734B1AF}"/>
                      </a:ext>
                    </a:extLst>
                  </p:cNvPr>
                  <p:cNvGrpSpPr/>
                  <p:nvPr/>
                </p:nvGrpSpPr>
                <p:grpSpPr>
                  <a:xfrm>
                    <a:off x="2637267" y="1142774"/>
                    <a:ext cx="9637375" cy="3204429"/>
                    <a:chOff x="2637267" y="1142774"/>
                    <a:chExt cx="9637375" cy="3204429"/>
                  </a:xfrm>
                </p:grpSpPr>
                <p:grpSp>
                  <p:nvGrpSpPr>
                    <p:cNvPr id="3" name="Group 2">
                      <a:extLst>
                        <a:ext uri="{FF2B5EF4-FFF2-40B4-BE49-F238E27FC236}">
                          <a16:creationId xmlns:a16="http://schemas.microsoft.com/office/drawing/2014/main" id="{E5DAEFF1-77CB-4E02-99F4-C0E41E749AE2}"/>
                        </a:ext>
                      </a:extLst>
                    </p:cNvPr>
                    <p:cNvGrpSpPr/>
                    <p:nvPr/>
                  </p:nvGrpSpPr>
                  <p:grpSpPr>
                    <a:xfrm>
                      <a:off x="2637267" y="1142774"/>
                      <a:ext cx="9637375" cy="3134413"/>
                      <a:chOff x="2698241" y="1131166"/>
                      <a:chExt cx="9637375" cy="3134413"/>
                    </a:xfrm>
                  </p:grpSpPr>
                  <p:sp>
                    <p:nvSpPr>
                      <p:cNvPr id="46" name="TextBox 45">
                        <a:extLst>
                          <a:ext uri="{FF2B5EF4-FFF2-40B4-BE49-F238E27FC236}">
                            <a16:creationId xmlns:a16="http://schemas.microsoft.com/office/drawing/2014/main" id="{4BF33D03-52F8-4AF8-A7FD-441FD1940613}"/>
                          </a:ext>
                        </a:extLst>
                      </p:cNvPr>
                      <p:cNvSpPr txBox="1"/>
                      <p:nvPr/>
                    </p:nvSpPr>
                    <p:spPr>
                      <a:xfrm>
                        <a:off x="2698241" y="2372753"/>
                        <a:ext cx="5955137" cy="1892826"/>
                      </a:xfrm>
                      <a:prstGeom prst="rect">
                        <a:avLst/>
                      </a:prstGeom>
                      <a:noFill/>
                      <a:ln>
                        <a:noFill/>
                      </a:ln>
                    </p:spPr>
                    <p:txBody>
                      <a:bodyPr wrap="square" rtlCol="0">
                        <a:spAutoFit/>
                      </a:bodyPr>
                      <a:lstStyle/>
                      <a:p>
                        <a:pPr marL="173736" indent="-173736">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Second Derivative: </a:t>
                        </a:r>
                        <a:r>
                          <a:rPr lang="en-US" sz="900" dirty="0">
                            <a:latin typeface="Times New Roman" panose="02020603050405020304" pitchFamily="18" charset="0"/>
                            <a:cs typeface="Times New Roman" panose="02020603050405020304" pitchFamily="18" charset="0"/>
                          </a:rPr>
                          <a:t>A function’s concavity, or curvature, is used to determine the direction of the function by the sign of the output at a given </a:t>
                        </a:r>
                        <a:r>
                          <a:rPr lang="en-US" sz="900" i="1" dirty="0">
                            <a:latin typeface="Times New Roman" panose="02020603050405020304" pitchFamily="18" charset="0"/>
                            <a:cs typeface="Times New Roman" panose="02020603050405020304" pitchFamily="18" charset="0"/>
                          </a:rPr>
                          <a:t>x</a:t>
                        </a:r>
                        <a:r>
                          <a:rPr lang="en-US" sz="900" dirty="0">
                            <a:latin typeface="Times New Roman" panose="02020603050405020304" pitchFamily="18" charset="0"/>
                            <a:cs typeface="Times New Roman" panose="02020603050405020304" pitchFamily="18" charset="0"/>
                          </a:rPr>
                          <a:t>. If the sign is negative, then the rate of change for the function is decreasing causing the curve to be concave down; if it is positive, then the curve will be concave up. An inflection point of the function is the point at which the sign changes from one to the other, or when the rate of change is equal to zero. This concept employs the data, the interpolated polynomial, and the bisection method to quickly find local points of inflection over a range of interest. </a:t>
                        </a:r>
                      </a:p>
                      <a:p>
                        <a:pPr marL="173736" indent="-173736">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Bisection Method: </a:t>
                        </a:r>
                        <a:r>
                          <a:rPr lang="en-US" sz="900" dirty="0">
                            <a:latin typeface="Times New Roman" panose="02020603050405020304" pitchFamily="18" charset="0"/>
                            <a:cs typeface="Times New Roman" panose="02020603050405020304" pitchFamily="18" charset="0"/>
                          </a:rPr>
                          <a:t>The bisection method helps determine the root, or zero, of a given function over a given range. This method utilizes the differing in the signs of the values on either side of zero to converge on the value of interest in the range of the function. This method employs the interpolated polynomial and its second derivative to quickly find local points of inflection in the given range. The midpoint is calculated alongside the evaluation of the midpoint and righthand endpoint by the second derivative of the function. We then move the endpoint that produces a value of similar signs to the value found by the midpoint. In this case, we used the range of values between 0.35 and 0.55 to determine a local point of inflection at 0.4382 (Figure 3) for the interpolated polynomial of degree 10. This allows the researcher to maximize the usefulness of a logistical model that will use the data imputed at a cut off point.</a:t>
                        </a:r>
                      </a:p>
                    </p:txBody>
                  </p:sp>
                  <p:sp>
                    <p:nvSpPr>
                      <p:cNvPr id="133" name="TextBox 132">
                        <a:extLst>
                          <a:ext uri="{FF2B5EF4-FFF2-40B4-BE49-F238E27FC236}">
                            <a16:creationId xmlns:a16="http://schemas.microsoft.com/office/drawing/2014/main" id="{4DEDD55C-CD73-4395-B4E4-680B396A4C68}"/>
                          </a:ext>
                        </a:extLst>
                      </p:cNvPr>
                      <p:cNvSpPr txBox="1"/>
                      <p:nvPr/>
                    </p:nvSpPr>
                    <p:spPr>
                      <a:xfrm>
                        <a:off x="2710166" y="1131166"/>
                        <a:ext cx="9625450" cy="1477328"/>
                      </a:xfrm>
                      <a:prstGeom prst="rect">
                        <a:avLst/>
                      </a:prstGeom>
                      <a:noFill/>
                      <a:ln>
                        <a:noFill/>
                      </a:ln>
                    </p:spPr>
                    <p:txBody>
                      <a:bodyPr wrap="square" rtlCol="0">
                        <a:spAutoFit/>
                      </a:bodyPr>
                      <a:lstStyle/>
                      <a:p>
                        <a:pPr marL="171450" indent="-171450">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Least-Squares Approximation: </a:t>
                        </a:r>
                        <a:r>
                          <a:rPr lang="en-US" sz="900" dirty="0">
                            <a:latin typeface="Times New Roman" panose="02020603050405020304" pitchFamily="18" charset="0"/>
                            <a:cs typeface="Times New Roman" panose="02020603050405020304" pitchFamily="18" charset="0"/>
                          </a:rPr>
                          <a:t>The least-squares approximation method determines an unknown relationship between two related variables, </a:t>
                        </a:r>
                        <a:r>
                          <a:rPr lang="en-US" sz="900" i="1" dirty="0">
                            <a:latin typeface="Times New Roman" panose="02020603050405020304" pitchFamily="18" charset="0"/>
                            <a:cs typeface="Times New Roman" panose="02020603050405020304" pitchFamily="18" charset="0"/>
                          </a:rPr>
                          <a:t>x</a:t>
                        </a:r>
                        <a:r>
                          <a:rPr lang="en-US" sz="900" dirty="0">
                            <a:latin typeface="Times New Roman" panose="02020603050405020304" pitchFamily="18" charset="0"/>
                            <a:cs typeface="Times New Roman" panose="02020603050405020304" pitchFamily="18" charset="0"/>
                          </a:rPr>
                          <a:t> and </a:t>
                        </a:r>
                        <a:r>
                          <a:rPr lang="en-US" sz="900" i="1" dirty="0">
                            <a:latin typeface="Times New Roman" panose="02020603050405020304" pitchFamily="18" charset="0"/>
                            <a:cs typeface="Times New Roman" panose="02020603050405020304" pitchFamily="18" charset="0"/>
                          </a:rPr>
                          <a:t>y</a:t>
                        </a:r>
                        <a:r>
                          <a:rPr lang="en-US" sz="900" dirty="0">
                            <a:latin typeface="Times New Roman" panose="02020603050405020304" pitchFamily="18" charset="0"/>
                            <a:cs typeface="Times New Roman" panose="02020603050405020304" pitchFamily="18" charset="0"/>
                          </a:rPr>
                          <a:t>, by minimizing error in approximation. In general, it uses a Taylor polynomial of degree </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to approximate a cost function for the difference between the general polynomial and the observed </a:t>
                        </a:r>
                        <a:r>
                          <a:rPr lang="en-US" sz="900" i="1" dirty="0">
                            <a:latin typeface="Times New Roman" panose="02020603050405020304" pitchFamily="18" charset="0"/>
                            <a:cs typeface="Times New Roman" panose="02020603050405020304" pitchFamily="18" charset="0"/>
                          </a:rPr>
                          <a:t>y</a:t>
                        </a:r>
                        <a:r>
                          <a:rPr lang="en-US" sz="900" dirty="0">
                            <a:latin typeface="Times New Roman" panose="02020603050405020304" pitchFamily="18" charset="0"/>
                            <a:cs typeface="Times New Roman" panose="02020603050405020304" pitchFamily="18" charset="0"/>
                          </a:rPr>
                          <a:t> values. This will provide the expression used to derive the interpolating polynomial by computing the partial derivatives with respect to each weight. Set each derivative to zero before simplifying the expression by moving all values without an </a:t>
                        </a:r>
                        <a:r>
                          <a:rPr lang="en-US" sz="900" i="1" dirty="0">
                            <a:latin typeface="Times New Roman" panose="02020603050405020304" pitchFamily="18" charset="0"/>
                            <a:cs typeface="Times New Roman" panose="02020603050405020304" pitchFamily="18" charset="0"/>
                          </a:rPr>
                          <a:t>x</a:t>
                        </a:r>
                        <a:r>
                          <a:rPr lang="en-US" sz="900" dirty="0">
                            <a:latin typeface="Times New Roman" panose="02020603050405020304" pitchFamily="18" charset="0"/>
                            <a:cs typeface="Times New Roman" panose="02020603050405020304" pitchFamily="18" charset="0"/>
                          </a:rPr>
                          <a:t> to the right side, resulting in a matrix of </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equations with </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unknown values: the coefficients of the general Taylor polynomial. The leading entry in this special </a:t>
                        </a:r>
                        <a:r>
                          <a:rPr lang="en-US" sz="900" i="1" dirty="0" err="1">
                            <a:latin typeface="Times New Roman" panose="02020603050405020304" pitchFamily="18" charset="0"/>
                            <a:cs typeface="Times New Roman" panose="02020603050405020304" pitchFamily="18" charset="0"/>
                          </a:rPr>
                          <a:t>n</a:t>
                        </a:r>
                        <a:r>
                          <a:rPr lang="en-US" sz="900" dirty="0" err="1">
                            <a:latin typeface="Times New Roman" panose="02020603050405020304" pitchFamily="18" charset="0"/>
                            <a:cs typeface="Times New Roman" panose="02020603050405020304" pitchFamily="18" charset="0"/>
                          </a:rPr>
                          <a:t>x</a:t>
                        </a:r>
                        <a:r>
                          <a:rPr lang="en-US" sz="900" i="1" dirty="0" err="1">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matrix is the data's sum raised to the 2</a:t>
                        </a:r>
                        <a:r>
                          <a:rPr lang="en-US" sz="900" i="1" dirty="0">
                            <a:latin typeface="Times New Roman" panose="02020603050405020304" pitchFamily="18" charset="0"/>
                            <a:cs typeface="Times New Roman" panose="02020603050405020304" pitchFamily="18" charset="0"/>
                          </a:rPr>
                          <a:t>n</a:t>
                        </a:r>
                        <a:r>
                          <a:rPr lang="en-US" sz="900" dirty="0">
                            <a:latin typeface="Times New Roman" panose="02020603050405020304" pitchFamily="18" charset="0"/>
                            <a:cs typeface="Times New Roman" panose="02020603050405020304" pitchFamily="18" charset="0"/>
                          </a:rPr>
                          <a:t> power, and the following entries perform the same summation with exponent values one less than their adjacent entries to the left and above. This is the iterative process that the user can code into Python. One can then find the multiplicative product between the inverse of the calculated matrix and the residual matrix to calculate the coefficient weights of the interpolating polynomial.</a:t>
                        </a:r>
                      </a:p>
                      <a:p>
                        <a:pPr marL="171450" indent="-171450">
                          <a:buFont typeface="Arial" panose="020B0604020202020204" pitchFamily="34" charset="0"/>
                          <a:buChar char="•"/>
                        </a:pPr>
                        <a:r>
                          <a:rPr lang="en-US" sz="900" b="1" u="sng" dirty="0">
                            <a:latin typeface="Times New Roman" panose="02020603050405020304" pitchFamily="18" charset="0"/>
                            <a:cs typeface="Times New Roman" panose="02020603050405020304" pitchFamily="18" charset="0"/>
                          </a:rPr>
                          <a:t>Adjusted R-Square: </a:t>
                        </a:r>
                        <a:r>
                          <a:rPr lang="en-US" sz="900" dirty="0">
                            <a:latin typeface="Times New Roman" panose="02020603050405020304" pitchFamily="18" charset="0"/>
                            <a:cs typeface="Times New Roman" panose="02020603050405020304" pitchFamily="18" charset="0"/>
                          </a:rPr>
                          <a:t>The adjusted R-squared can be used to determine if the addition of a parameter is useful to model. This value can be found by summing the squared error in prediction, weighting this value by the difference between the sample size and number of parameters, and dividing it by the mean squared error, weighted by the sample size minus one. This report found that the highest adjusted R-Squared (.9919) was achieved by the polynomial of degree 10 (Table 1). </a:t>
                        </a:r>
                        <a:endParaRPr lang="en-US" sz="900" b="1"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900" dirty="0">
                          <a:latin typeface="Times New Roman" panose="02020603050405020304" pitchFamily="18" charset="0"/>
                          <a:cs typeface="Times New Roman" panose="02020603050405020304" pitchFamily="18" charset="0"/>
                        </a:endParaRPr>
                      </a:p>
                    </p:txBody>
                  </p:sp>
                </p:grpSp>
                <p:sp>
                  <p:nvSpPr>
                    <p:cNvPr id="137" name="Rectangle 136">
                      <a:extLst>
                        <a:ext uri="{FF2B5EF4-FFF2-40B4-BE49-F238E27FC236}">
                          <a16:creationId xmlns:a16="http://schemas.microsoft.com/office/drawing/2014/main" id="{1C4C3EE4-60D6-448C-85D5-0D4F2DB58FA0}"/>
                        </a:ext>
                      </a:extLst>
                    </p:cNvPr>
                    <p:cNvSpPr/>
                    <p:nvPr/>
                  </p:nvSpPr>
                  <p:spPr>
                    <a:xfrm>
                      <a:off x="2677059" y="1163898"/>
                      <a:ext cx="9494211" cy="318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4" name="Group 23">
                  <a:extLst>
                    <a:ext uri="{FF2B5EF4-FFF2-40B4-BE49-F238E27FC236}">
                      <a16:creationId xmlns:a16="http://schemas.microsoft.com/office/drawing/2014/main" id="{E35E862A-125C-4D37-A7D1-6334DECB0319}"/>
                    </a:ext>
                  </a:extLst>
                </p:cNvPr>
                <p:cNvGrpSpPr/>
                <p:nvPr/>
              </p:nvGrpSpPr>
              <p:grpSpPr>
                <a:xfrm>
                  <a:off x="2715014" y="4071666"/>
                  <a:ext cx="9546743" cy="2784444"/>
                  <a:chOff x="2715014" y="4071666"/>
                  <a:chExt cx="9546743" cy="2784444"/>
                </a:xfrm>
              </p:grpSpPr>
              <p:grpSp>
                <p:nvGrpSpPr>
                  <p:cNvPr id="22" name="Group 21">
                    <a:extLst>
                      <a:ext uri="{FF2B5EF4-FFF2-40B4-BE49-F238E27FC236}">
                        <a16:creationId xmlns:a16="http://schemas.microsoft.com/office/drawing/2014/main" id="{DF04716E-749E-4EB1-BEA1-028F86F54E66}"/>
                      </a:ext>
                    </a:extLst>
                  </p:cNvPr>
                  <p:cNvGrpSpPr/>
                  <p:nvPr/>
                </p:nvGrpSpPr>
                <p:grpSpPr>
                  <a:xfrm>
                    <a:off x="2715014" y="4071666"/>
                    <a:ext cx="9546743" cy="2784444"/>
                    <a:chOff x="2715014" y="4071666"/>
                    <a:chExt cx="9546743" cy="2784444"/>
                  </a:xfrm>
                </p:grpSpPr>
                <p:grpSp>
                  <p:nvGrpSpPr>
                    <p:cNvPr id="8" name="Group 7">
                      <a:extLst>
                        <a:ext uri="{FF2B5EF4-FFF2-40B4-BE49-F238E27FC236}">
                          <a16:creationId xmlns:a16="http://schemas.microsoft.com/office/drawing/2014/main" id="{C27BB8F5-63A4-4370-A1F3-45F45936820F}"/>
                        </a:ext>
                      </a:extLst>
                    </p:cNvPr>
                    <p:cNvGrpSpPr/>
                    <p:nvPr/>
                  </p:nvGrpSpPr>
                  <p:grpSpPr>
                    <a:xfrm>
                      <a:off x="2715014" y="4261764"/>
                      <a:ext cx="1529125" cy="2383924"/>
                      <a:chOff x="2630534" y="4468132"/>
                      <a:chExt cx="1529125" cy="2383924"/>
                    </a:xfrm>
                  </p:grpSpPr>
                  <p:pic>
                    <p:nvPicPr>
                      <p:cNvPr id="6" name="Picture 5">
                        <a:extLst>
                          <a:ext uri="{FF2B5EF4-FFF2-40B4-BE49-F238E27FC236}">
                            <a16:creationId xmlns:a16="http://schemas.microsoft.com/office/drawing/2014/main" id="{57F9F43C-0623-471D-BC50-131FC4CDF0C4}"/>
                          </a:ext>
                        </a:extLst>
                      </p:cNvPr>
                      <p:cNvPicPr>
                        <a:picLocks noChangeAspect="1"/>
                      </p:cNvPicPr>
                      <p:nvPr/>
                    </p:nvPicPr>
                    <p:blipFill>
                      <a:blip r:embed="rId12"/>
                      <a:stretch>
                        <a:fillRect/>
                      </a:stretch>
                    </p:blipFill>
                    <p:spPr>
                      <a:xfrm>
                        <a:off x="2831440" y="4996938"/>
                        <a:ext cx="1054980" cy="1855118"/>
                      </a:xfrm>
                      <a:prstGeom prst="rect">
                        <a:avLst/>
                      </a:prstGeom>
                    </p:spPr>
                  </p:pic>
                  <p:sp>
                    <p:nvSpPr>
                      <p:cNvPr id="7" name="TextBox 6">
                        <a:extLst>
                          <a:ext uri="{FF2B5EF4-FFF2-40B4-BE49-F238E27FC236}">
                            <a16:creationId xmlns:a16="http://schemas.microsoft.com/office/drawing/2014/main" id="{D4CC4C2B-3CE5-4EA6-BFBC-74B8333E68FE}"/>
                          </a:ext>
                        </a:extLst>
                      </p:cNvPr>
                      <p:cNvSpPr txBox="1"/>
                      <p:nvPr/>
                    </p:nvSpPr>
                    <p:spPr>
                      <a:xfrm>
                        <a:off x="2630534" y="4468132"/>
                        <a:ext cx="1529125" cy="553998"/>
                      </a:xfrm>
                      <a:prstGeom prst="rect">
                        <a:avLst/>
                      </a:prstGeom>
                      <a:noFill/>
                    </p:spPr>
                    <p:txBody>
                      <a:bodyPr wrap="square" rtlCol="0">
                        <a:spAutoFit/>
                      </a:bodyPr>
                      <a:lstStyle/>
                      <a:p>
                        <a:pPr algn="ctr"/>
                        <a:r>
                          <a:rPr lang="en-US" sz="1000" i="1" u="sng" dirty="0">
                            <a:latin typeface="Times New Roman" panose="02020603050405020304" pitchFamily="18" charset="0"/>
                            <a:cs typeface="Times New Roman" panose="02020603050405020304" pitchFamily="18" charset="0"/>
                          </a:rPr>
                          <a:t>Table 1: </a:t>
                        </a:r>
                        <a:r>
                          <a:rPr lang="en-US" sz="1000" dirty="0">
                            <a:latin typeface="Times New Roman" panose="02020603050405020304" pitchFamily="18" charset="0"/>
                            <a:cs typeface="Times New Roman" panose="02020603050405020304" pitchFamily="18" charset="0"/>
                          </a:rPr>
                          <a:t>Adjusted           R-Squared for the interpolating polynomials.</a:t>
                        </a:r>
                      </a:p>
                    </p:txBody>
                  </p:sp>
                </p:grpSp>
                <p:grpSp>
                  <p:nvGrpSpPr>
                    <p:cNvPr id="21" name="Group 20">
                      <a:extLst>
                        <a:ext uri="{FF2B5EF4-FFF2-40B4-BE49-F238E27FC236}">
                          <a16:creationId xmlns:a16="http://schemas.microsoft.com/office/drawing/2014/main" id="{89FBAE88-B59F-46C5-9A5F-83A6378FFFB5}"/>
                        </a:ext>
                      </a:extLst>
                    </p:cNvPr>
                    <p:cNvGrpSpPr/>
                    <p:nvPr/>
                  </p:nvGrpSpPr>
                  <p:grpSpPr>
                    <a:xfrm>
                      <a:off x="4061323" y="4249408"/>
                      <a:ext cx="2736958" cy="2599997"/>
                      <a:chOff x="4061323" y="4249408"/>
                      <a:chExt cx="2736958" cy="2599997"/>
                    </a:xfrm>
                  </p:grpSpPr>
                  <p:sp>
                    <p:nvSpPr>
                      <p:cNvPr id="63" name="TextBox 62">
                        <a:extLst>
                          <a:ext uri="{FF2B5EF4-FFF2-40B4-BE49-F238E27FC236}">
                            <a16:creationId xmlns:a16="http://schemas.microsoft.com/office/drawing/2014/main" id="{8AF9FB04-C332-41A2-9B53-25D9B3DE37BD}"/>
                          </a:ext>
                        </a:extLst>
                      </p:cNvPr>
                      <p:cNvSpPr txBox="1"/>
                      <p:nvPr/>
                    </p:nvSpPr>
                    <p:spPr>
                      <a:xfrm>
                        <a:off x="4135504" y="4249408"/>
                        <a:ext cx="2662777" cy="553998"/>
                      </a:xfrm>
                      <a:prstGeom prst="rect">
                        <a:avLst/>
                      </a:prstGeom>
                      <a:noFill/>
                    </p:spPr>
                    <p:txBody>
                      <a:bodyPr wrap="square" rtlCol="0">
                        <a:spAutoFit/>
                      </a:bodyPr>
                      <a:lstStyle/>
                      <a:p>
                        <a:pPr algn="ctr"/>
                        <a:r>
                          <a:rPr lang="en-US" sz="1000" i="1" u="sng" dirty="0">
                            <a:latin typeface="Times New Roman" panose="02020603050405020304" pitchFamily="18" charset="0"/>
                            <a:cs typeface="Times New Roman" panose="02020603050405020304" pitchFamily="18" charset="0"/>
                          </a:rPr>
                          <a:t>Figure 1: </a:t>
                        </a:r>
                        <a:r>
                          <a:rPr lang="en-US" sz="1000" dirty="0">
                            <a:latin typeface="Times New Roman" panose="02020603050405020304" pitchFamily="18" charset="0"/>
                            <a:cs typeface="Times New Roman" panose="02020603050405020304" pitchFamily="18" charset="0"/>
                          </a:rPr>
                          <a:t>Scatterplot for the percent of data that needs to be imputed by the number of variables after imputation of the data.</a:t>
                        </a:r>
                      </a:p>
                    </p:txBody>
                  </p:sp>
                  <p:pic>
                    <p:nvPicPr>
                      <p:cNvPr id="4" name="Picture 3">
                        <a:extLst>
                          <a:ext uri="{FF2B5EF4-FFF2-40B4-BE49-F238E27FC236}">
                            <a16:creationId xmlns:a16="http://schemas.microsoft.com/office/drawing/2014/main" id="{BE647B8D-E32A-4B23-BE00-2D8CC8DADD90}"/>
                          </a:ext>
                        </a:extLst>
                      </p:cNvPr>
                      <p:cNvPicPr>
                        <a:picLocks noChangeAspect="1"/>
                      </p:cNvPicPr>
                      <p:nvPr/>
                    </p:nvPicPr>
                    <p:blipFill>
                      <a:blip r:embed="rId13"/>
                      <a:stretch>
                        <a:fillRect/>
                      </a:stretch>
                    </p:blipFill>
                    <p:spPr>
                      <a:xfrm>
                        <a:off x="4061323" y="4764573"/>
                        <a:ext cx="2657466" cy="2084832"/>
                      </a:xfrm>
                      <a:prstGeom prst="rect">
                        <a:avLst/>
                      </a:prstGeom>
                    </p:spPr>
                  </p:pic>
                </p:grpSp>
                <p:grpSp>
                  <p:nvGrpSpPr>
                    <p:cNvPr id="19" name="Group 18">
                      <a:extLst>
                        <a:ext uri="{FF2B5EF4-FFF2-40B4-BE49-F238E27FC236}">
                          <a16:creationId xmlns:a16="http://schemas.microsoft.com/office/drawing/2014/main" id="{DEFA2DF3-7BFE-486C-A307-33C3153E632E}"/>
                        </a:ext>
                      </a:extLst>
                    </p:cNvPr>
                    <p:cNvGrpSpPr/>
                    <p:nvPr/>
                  </p:nvGrpSpPr>
                  <p:grpSpPr>
                    <a:xfrm>
                      <a:off x="6747544" y="4071666"/>
                      <a:ext cx="2657466" cy="2784050"/>
                      <a:chOff x="6747544" y="4071666"/>
                      <a:chExt cx="2657466" cy="2784050"/>
                    </a:xfrm>
                  </p:grpSpPr>
                  <p:pic>
                    <p:nvPicPr>
                      <p:cNvPr id="5" name="Picture 4">
                        <a:extLst>
                          <a:ext uri="{FF2B5EF4-FFF2-40B4-BE49-F238E27FC236}">
                            <a16:creationId xmlns:a16="http://schemas.microsoft.com/office/drawing/2014/main" id="{796AC924-8531-47AE-9D42-C35A178924E6}"/>
                          </a:ext>
                        </a:extLst>
                      </p:cNvPr>
                      <p:cNvPicPr>
                        <a:picLocks noChangeAspect="1"/>
                      </p:cNvPicPr>
                      <p:nvPr/>
                    </p:nvPicPr>
                    <p:blipFill>
                      <a:blip r:embed="rId14"/>
                      <a:stretch>
                        <a:fillRect/>
                      </a:stretch>
                    </p:blipFill>
                    <p:spPr>
                      <a:xfrm>
                        <a:off x="6747544" y="4770884"/>
                        <a:ext cx="2657466" cy="2084832"/>
                      </a:xfrm>
                      <a:prstGeom prst="rect">
                        <a:avLst/>
                      </a:prstGeom>
                    </p:spPr>
                  </p:pic>
                  <p:sp>
                    <p:nvSpPr>
                      <p:cNvPr id="120" name="TextBox 119">
                        <a:extLst>
                          <a:ext uri="{FF2B5EF4-FFF2-40B4-BE49-F238E27FC236}">
                            <a16:creationId xmlns:a16="http://schemas.microsoft.com/office/drawing/2014/main" id="{D9667956-092C-4BFB-94B0-1C1398D4A6A2}"/>
                          </a:ext>
                        </a:extLst>
                      </p:cNvPr>
                      <p:cNvSpPr txBox="1"/>
                      <p:nvPr/>
                    </p:nvSpPr>
                    <p:spPr>
                      <a:xfrm>
                        <a:off x="7118455" y="4071666"/>
                        <a:ext cx="2179504" cy="646331"/>
                      </a:xfrm>
                      <a:prstGeom prst="rect">
                        <a:avLst/>
                      </a:prstGeom>
                      <a:noFill/>
                    </p:spPr>
                    <p:txBody>
                      <a:bodyPr wrap="square" rtlCol="0">
                        <a:spAutoFit/>
                      </a:bodyPr>
                      <a:lstStyle/>
                      <a:p>
                        <a:pPr algn="ctr"/>
                        <a:r>
                          <a:rPr lang="en-US" sz="900" i="1" u="sng" dirty="0">
                            <a:latin typeface="Times New Roman" panose="02020603050405020304" pitchFamily="18" charset="0"/>
                            <a:cs typeface="Times New Roman" panose="02020603050405020304" pitchFamily="18" charset="0"/>
                          </a:rPr>
                          <a:t>Figure 2: </a:t>
                        </a:r>
                        <a:r>
                          <a:rPr lang="en-US" sz="900" dirty="0">
                            <a:latin typeface="Times New Roman" panose="02020603050405020304" pitchFamily="18" charset="0"/>
                            <a:cs typeface="Times New Roman" panose="02020603050405020304" pitchFamily="18" charset="0"/>
                          </a:rPr>
                          <a:t>Scatterplot for the percent of data that needs to be imputed by the number of variables after imputation with the interpolating polynomial of degree 10.</a:t>
                        </a:r>
                      </a:p>
                    </p:txBody>
                  </p:sp>
                </p:grpSp>
                <p:grpSp>
                  <p:nvGrpSpPr>
                    <p:cNvPr id="20" name="Group 19">
                      <a:extLst>
                        <a:ext uri="{FF2B5EF4-FFF2-40B4-BE49-F238E27FC236}">
                          <a16:creationId xmlns:a16="http://schemas.microsoft.com/office/drawing/2014/main" id="{6D723EB7-E7F5-4273-BB22-5EAFD5D303DB}"/>
                        </a:ext>
                      </a:extLst>
                    </p:cNvPr>
                    <p:cNvGrpSpPr/>
                    <p:nvPr/>
                  </p:nvGrpSpPr>
                  <p:grpSpPr>
                    <a:xfrm>
                      <a:off x="9456541" y="4099001"/>
                      <a:ext cx="2805216" cy="2757109"/>
                      <a:chOff x="9456541" y="4099001"/>
                      <a:chExt cx="2805216" cy="2757109"/>
                    </a:xfrm>
                  </p:grpSpPr>
                  <p:sp>
                    <p:nvSpPr>
                      <p:cNvPr id="123" name="TextBox 122">
                        <a:extLst>
                          <a:ext uri="{FF2B5EF4-FFF2-40B4-BE49-F238E27FC236}">
                            <a16:creationId xmlns:a16="http://schemas.microsoft.com/office/drawing/2014/main" id="{047AE210-AF3C-446C-8094-C468D8B0B65B}"/>
                          </a:ext>
                        </a:extLst>
                      </p:cNvPr>
                      <p:cNvSpPr txBox="1"/>
                      <p:nvPr/>
                    </p:nvSpPr>
                    <p:spPr>
                      <a:xfrm>
                        <a:off x="9510352" y="4099001"/>
                        <a:ext cx="2751405" cy="707886"/>
                      </a:xfrm>
                      <a:prstGeom prst="rect">
                        <a:avLst/>
                      </a:prstGeom>
                      <a:noFill/>
                    </p:spPr>
                    <p:txBody>
                      <a:bodyPr wrap="square" rtlCol="0">
                        <a:spAutoFit/>
                      </a:bodyPr>
                      <a:lstStyle/>
                      <a:p>
                        <a:pPr algn="ctr"/>
                        <a:r>
                          <a:rPr lang="en-US" sz="1000" i="1" u="sng" dirty="0">
                            <a:latin typeface="Times New Roman" panose="02020603050405020304" pitchFamily="18" charset="0"/>
                            <a:cs typeface="Times New Roman" panose="02020603050405020304" pitchFamily="18" charset="0"/>
                          </a:rPr>
                          <a:t>Figure 3: </a:t>
                        </a:r>
                        <a:r>
                          <a:rPr lang="en-US" sz="1000" dirty="0">
                            <a:latin typeface="Times New Roman" panose="02020603050405020304" pitchFamily="18" charset="0"/>
                            <a:cs typeface="Times New Roman" panose="02020603050405020304" pitchFamily="18" charset="0"/>
                          </a:rPr>
                          <a:t>Scatterplot for the percent of data that needs to be imputed by the number of variables after imputation with the interpolating polynomial of degree 10 and its second derivative.</a:t>
                        </a:r>
                      </a:p>
                    </p:txBody>
                  </p:sp>
                  <p:pic>
                    <p:nvPicPr>
                      <p:cNvPr id="9" name="Picture 8">
                        <a:extLst>
                          <a:ext uri="{FF2B5EF4-FFF2-40B4-BE49-F238E27FC236}">
                            <a16:creationId xmlns:a16="http://schemas.microsoft.com/office/drawing/2014/main" id="{62E68916-DD3F-44D8-A48E-7C2141FECA6C}"/>
                          </a:ext>
                        </a:extLst>
                      </p:cNvPr>
                      <p:cNvPicPr>
                        <a:picLocks noChangeAspect="1"/>
                      </p:cNvPicPr>
                      <p:nvPr/>
                    </p:nvPicPr>
                    <p:blipFill>
                      <a:blip r:embed="rId15"/>
                      <a:stretch>
                        <a:fillRect/>
                      </a:stretch>
                    </p:blipFill>
                    <p:spPr>
                      <a:xfrm>
                        <a:off x="9456541" y="4771278"/>
                        <a:ext cx="2660246" cy="2084832"/>
                      </a:xfrm>
                      <a:prstGeom prst="rect">
                        <a:avLst/>
                      </a:prstGeom>
                    </p:spPr>
                  </p:pic>
                </p:grpSp>
              </p:grpSp>
              <p:sp>
                <p:nvSpPr>
                  <p:cNvPr id="18" name="Rectangle 17">
                    <a:extLst>
                      <a:ext uri="{FF2B5EF4-FFF2-40B4-BE49-F238E27FC236}">
                        <a16:creationId xmlns:a16="http://schemas.microsoft.com/office/drawing/2014/main" id="{CA2A5796-13DF-4133-A3EA-CDE926353FCC}"/>
                      </a:ext>
                    </a:extLst>
                  </p:cNvPr>
                  <p:cNvSpPr/>
                  <p:nvPr/>
                </p:nvSpPr>
                <p:spPr>
                  <a:xfrm>
                    <a:off x="2909825" y="6362700"/>
                    <a:ext cx="1061076" cy="1381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102" name="Group 101">
            <a:extLst>
              <a:ext uri="{FF2B5EF4-FFF2-40B4-BE49-F238E27FC236}">
                <a16:creationId xmlns:a16="http://schemas.microsoft.com/office/drawing/2014/main" id="{1520C102-4AF7-49AE-A568-BEDA0DB07CF9}"/>
              </a:ext>
            </a:extLst>
          </p:cNvPr>
          <p:cNvGrpSpPr/>
          <p:nvPr/>
        </p:nvGrpSpPr>
        <p:grpSpPr>
          <a:xfrm>
            <a:off x="-440751" y="29888"/>
            <a:ext cx="12265151" cy="6858000"/>
            <a:chOff x="0" y="0"/>
            <a:chExt cx="12265151" cy="6858000"/>
          </a:xfrm>
        </p:grpSpPr>
        <p:grpSp>
          <p:nvGrpSpPr>
            <p:cNvPr id="80" name="Group 79">
              <a:extLst>
                <a:ext uri="{FF2B5EF4-FFF2-40B4-BE49-F238E27FC236}">
                  <a16:creationId xmlns:a16="http://schemas.microsoft.com/office/drawing/2014/main" id="{3B87E462-AE2C-49B5-BA37-CEA8142F6903}"/>
                </a:ext>
              </a:extLst>
            </p:cNvPr>
            <p:cNvGrpSpPr/>
            <p:nvPr/>
          </p:nvGrpSpPr>
          <p:grpSpPr>
            <a:xfrm>
              <a:off x="76199" y="0"/>
              <a:ext cx="12188952" cy="6858000"/>
              <a:chOff x="76199" y="0"/>
              <a:chExt cx="12188952" cy="6858000"/>
            </a:xfrm>
          </p:grpSpPr>
          <p:cxnSp>
            <p:nvCxnSpPr>
              <p:cNvPr id="71" name="Straight Connector 70">
                <a:extLst>
                  <a:ext uri="{FF2B5EF4-FFF2-40B4-BE49-F238E27FC236}">
                    <a16:creationId xmlns:a16="http://schemas.microsoft.com/office/drawing/2014/main" id="{6A009D6B-1368-4F58-AE55-258F7A2E5398}"/>
                  </a:ext>
                </a:extLst>
              </p:cNvPr>
              <p:cNvCxnSpPr>
                <a:cxnSpLocks/>
              </p:cNvCxnSpPr>
              <p:nvPr/>
            </p:nvCxnSpPr>
            <p:spPr>
              <a:xfrm>
                <a:off x="76199" y="3429000"/>
                <a:ext cx="12188952"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1EDA697-49C0-41B4-8DFD-4C43FE1E36ED}"/>
                  </a:ext>
                </a:extLst>
              </p:cNvPr>
              <p:cNvCxnSpPr>
                <a:cxnSpLocks/>
              </p:cNvCxnSpPr>
              <p:nvPr/>
            </p:nvCxnSpPr>
            <p:spPr>
              <a:xfrm>
                <a:off x="8132064" y="1127855"/>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16F42DB-2595-490C-927F-027FB24202D5}"/>
                  </a:ext>
                </a:extLst>
              </p:cNvPr>
              <p:cNvCxnSpPr>
                <a:cxnSpLocks/>
              </p:cNvCxnSpPr>
              <p:nvPr/>
            </p:nvCxnSpPr>
            <p:spPr>
              <a:xfrm>
                <a:off x="4066032" y="986127"/>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BB2FC1-0890-4BE5-AEA4-7A4F6D5CF2C8}"/>
                  </a:ext>
                </a:extLst>
              </p:cNvPr>
              <p:cNvCxnSpPr>
                <a:cxnSpLocks/>
              </p:cNvCxnSpPr>
              <p:nvPr/>
            </p:nvCxnSpPr>
            <p:spPr>
              <a:xfrm>
                <a:off x="6096000" y="0"/>
                <a:ext cx="0" cy="685800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467F926-7018-414D-A648-E6607D7472F0}"/>
                  </a:ext>
                </a:extLst>
              </p:cNvPr>
              <p:cNvCxnSpPr>
                <a:cxnSpLocks/>
              </p:cNvCxnSpPr>
              <p:nvPr/>
            </p:nvCxnSpPr>
            <p:spPr>
              <a:xfrm>
                <a:off x="6102096" y="1127855"/>
                <a:ext cx="2029968"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B7AA05E-A263-4D96-A410-F7C04AF70111}"/>
                  </a:ext>
                </a:extLst>
              </p:cNvPr>
              <p:cNvCxnSpPr>
                <a:cxnSpLocks/>
              </p:cNvCxnSpPr>
              <p:nvPr/>
            </p:nvCxnSpPr>
            <p:spPr>
              <a:xfrm>
                <a:off x="6276975" y="3429000"/>
                <a:ext cx="0" cy="342900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a:extLst>
                <a:ext uri="{FF2B5EF4-FFF2-40B4-BE49-F238E27FC236}">
                  <a16:creationId xmlns:a16="http://schemas.microsoft.com/office/drawing/2014/main" id="{6271BBA0-38BD-4287-B5CF-5B793284CF56}"/>
                </a:ext>
              </a:extLst>
            </p:cNvPr>
            <p:cNvCxnSpPr>
              <a:cxnSpLocks/>
            </p:cNvCxnSpPr>
            <p:nvPr/>
          </p:nvCxnSpPr>
          <p:spPr>
            <a:xfrm>
              <a:off x="8125968" y="1180192"/>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03A3DD-94EB-45A5-90AA-8C1BCB0FD045}"/>
                </a:ext>
              </a:extLst>
            </p:cNvPr>
            <p:cNvCxnSpPr>
              <a:cxnSpLocks/>
            </p:cNvCxnSpPr>
            <p:nvPr/>
          </p:nvCxnSpPr>
          <p:spPr>
            <a:xfrm>
              <a:off x="0" y="1229999"/>
              <a:ext cx="170793"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EDD7CC-5AB0-47BE-B065-D2FFEDB928C0}"/>
                </a:ext>
              </a:extLst>
            </p:cNvPr>
            <p:cNvCxnSpPr>
              <a:cxnSpLocks/>
            </p:cNvCxnSpPr>
            <p:nvPr/>
          </p:nvCxnSpPr>
          <p:spPr>
            <a:xfrm>
              <a:off x="12019780" y="1229999"/>
              <a:ext cx="170793"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4C1E879-2A96-474B-8029-665E9635DE32}"/>
                </a:ext>
              </a:extLst>
            </p:cNvPr>
            <p:cNvCxnSpPr>
              <a:cxnSpLocks/>
            </p:cNvCxnSpPr>
            <p:nvPr/>
          </p:nvCxnSpPr>
          <p:spPr>
            <a:xfrm>
              <a:off x="0" y="1169759"/>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E8DE5C2-3A81-426C-837D-D229BCF01272}"/>
                </a:ext>
              </a:extLst>
            </p:cNvPr>
            <p:cNvCxnSpPr>
              <a:cxnSpLocks/>
            </p:cNvCxnSpPr>
            <p:nvPr/>
          </p:nvCxnSpPr>
          <p:spPr>
            <a:xfrm>
              <a:off x="2029968" y="1119060"/>
              <a:ext cx="4059936"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D89C0A6-6711-49E3-96D9-08FA9D58EA41}"/>
                </a:ext>
              </a:extLst>
            </p:cNvPr>
            <p:cNvCxnSpPr>
              <a:cxnSpLocks/>
            </p:cNvCxnSpPr>
            <p:nvPr/>
          </p:nvCxnSpPr>
          <p:spPr>
            <a:xfrm>
              <a:off x="0" y="1119060"/>
              <a:ext cx="2029968" cy="0"/>
            </a:xfrm>
            <a:prstGeom prst="line">
              <a:avLst/>
            </a:prstGeom>
            <a:ln>
              <a:solidFill>
                <a:schemeClr val="accent1">
                  <a:alpha val="2000"/>
                </a:schemeClr>
              </a:solidFill>
            </a:ln>
          </p:spPr>
          <p:style>
            <a:lnRef idx="1">
              <a:schemeClr val="accent1"/>
            </a:lnRef>
            <a:fillRef idx="0">
              <a:schemeClr val="accent1"/>
            </a:fillRef>
            <a:effectRef idx="0">
              <a:schemeClr val="accent1"/>
            </a:effectRef>
            <a:fontRef idx="minor">
              <a:schemeClr val="tx1"/>
            </a:fontRef>
          </p:style>
        </p:cxnSp>
      </p:grpSp>
      <p:sp>
        <p:nvSpPr>
          <p:cNvPr id="278" name="Rectangle 277">
            <a:extLst>
              <a:ext uri="{FF2B5EF4-FFF2-40B4-BE49-F238E27FC236}">
                <a16:creationId xmlns:a16="http://schemas.microsoft.com/office/drawing/2014/main" id="{4F749F41-68A8-46CE-A392-8CB46154F1C7}"/>
              </a:ext>
            </a:extLst>
          </p:cNvPr>
          <p:cNvSpPr/>
          <p:nvPr/>
        </p:nvSpPr>
        <p:spPr>
          <a:xfrm>
            <a:off x="9567863" y="4356441"/>
            <a:ext cx="2610695" cy="24909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556FEFE0-2DDE-47E3-BC78-47CB80CC335C}"/>
              </a:ext>
            </a:extLst>
          </p:cNvPr>
          <p:cNvSpPr/>
          <p:nvPr/>
        </p:nvSpPr>
        <p:spPr>
          <a:xfrm>
            <a:off x="7087977" y="4373399"/>
            <a:ext cx="2470580" cy="24909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6E9A83FF-8DA5-49D2-901F-586B49135D37}"/>
              </a:ext>
            </a:extLst>
          </p:cNvPr>
          <p:cNvSpPr/>
          <p:nvPr/>
        </p:nvSpPr>
        <p:spPr>
          <a:xfrm>
            <a:off x="4555817" y="4372422"/>
            <a:ext cx="2519133" cy="24909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159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9D89D606-2B55-4C0E-8344-14BFBA6C302B}"/>
              </a:ext>
            </a:extLst>
          </p:cNvPr>
          <p:cNvSpPr/>
          <p:nvPr/>
        </p:nvSpPr>
        <p:spPr>
          <a:xfrm>
            <a:off x="531702" y="307910"/>
            <a:ext cx="4549582" cy="839726"/>
          </a:xfrm>
          <a:prstGeom prst="rect">
            <a:avLst/>
          </a:prstGeom>
          <a:solidFill>
            <a:srgbClr val="FFC62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934D1582-5E50-4230-B7D7-04D2D5422597}"/>
              </a:ext>
            </a:extLst>
          </p:cNvPr>
          <p:cNvGrpSpPr/>
          <p:nvPr/>
        </p:nvGrpSpPr>
        <p:grpSpPr>
          <a:xfrm>
            <a:off x="682185" y="1984052"/>
            <a:ext cx="4652760" cy="2074320"/>
            <a:chOff x="1783832" y="1290931"/>
            <a:chExt cx="4652760" cy="2074320"/>
          </a:xfrm>
        </p:grpSpPr>
        <p:grpSp>
          <p:nvGrpSpPr>
            <p:cNvPr id="116" name="Group 115">
              <a:extLst>
                <a:ext uri="{FF2B5EF4-FFF2-40B4-BE49-F238E27FC236}">
                  <a16:creationId xmlns:a16="http://schemas.microsoft.com/office/drawing/2014/main" id="{CC7128FE-B606-4B92-9B2B-BE06AED942FD}"/>
                </a:ext>
              </a:extLst>
            </p:cNvPr>
            <p:cNvGrpSpPr/>
            <p:nvPr/>
          </p:nvGrpSpPr>
          <p:grpSpPr>
            <a:xfrm>
              <a:off x="1783832" y="1558792"/>
              <a:ext cx="1184277" cy="461665"/>
              <a:chOff x="1507607" y="1623883"/>
              <a:chExt cx="1184277" cy="461665"/>
            </a:xfrm>
          </p:grpSpPr>
          <p:cxnSp>
            <p:nvCxnSpPr>
              <p:cNvPr id="122" name="Straight Arrow Connector 121">
                <a:extLst>
                  <a:ext uri="{FF2B5EF4-FFF2-40B4-BE49-F238E27FC236}">
                    <a16:creationId xmlns:a16="http://schemas.microsoft.com/office/drawing/2014/main" id="{5A49CAE2-8EB4-4B49-829E-FEA7C8021DEB}"/>
                  </a:ext>
                </a:extLst>
              </p:cNvPr>
              <p:cNvCxnSpPr>
                <a:cxnSpLocks/>
                <a:stCxn id="125" idx="3"/>
              </p:cNvCxnSpPr>
              <p:nvPr/>
            </p:nvCxnSpPr>
            <p:spPr>
              <a:xfrm>
                <a:off x="2362015" y="1864399"/>
                <a:ext cx="32986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867C5A77-75DF-4349-96CE-5C06F0D25220}"/>
                  </a:ext>
                </a:extLst>
              </p:cNvPr>
              <p:cNvGrpSpPr/>
              <p:nvPr/>
            </p:nvGrpSpPr>
            <p:grpSpPr>
              <a:xfrm>
                <a:off x="1507607" y="1623883"/>
                <a:ext cx="1136067" cy="461665"/>
                <a:chOff x="1532774" y="1851178"/>
                <a:chExt cx="1136067" cy="461665"/>
              </a:xfrm>
            </p:grpSpPr>
            <p:sp>
              <p:nvSpPr>
                <p:cNvPr id="124" name="TextBox 123">
                  <a:extLst>
                    <a:ext uri="{FF2B5EF4-FFF2-40B4-BE49-F238E27FC236}">
                      <a16:creationId xmlns:a16="http://schemas.microsoft.com/office/drawing/2014/main" id="{7A1373A6-8F6F-4BED-8454-D64BAEDEFD7B}"/>
                    </a:ext>
                  </a:extLst>
                </p:cNvPr>
                <p:cNvSpPr txBox="1"/>
                <p:nvPr/>
              </p:nvSpPr>
              <p:spPr>
                <a:xfrm>
                  <a:off x="1586493" y="1851178"/>
                  <a:ext cx="10823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a:t>
                  </a:r>
                </a:p>
              </p:txBody>
            </p:sp>
            <p:sp>
              <p:nvSpPr>
                <p:cNvPr id="125" name="Flowchart: Terminator 124">
                  <a:extLst>
                    <a:ext uri="{FF2B5EF4-FFF2-40B4-BE49-F238E27FC236}">
                      <a16:creationId xmlns:a16="http://schemas.microsoft.com/office/drawing/2014/main" id="{CE4BE759-C269-4B60-8B6A-1800B22AE0EE}"/>
                    </a:ext>
                  </a:extLst>
                </p:cNvPr>
                <p:cNvSpPr/>
                <p:nvPr/>
              </p:nvSpPr>
              <p:spPr>
                <a:xfrm>
                  <a:off x="1532774" y="1903876"/>
                  <a:ext cx="854408" cy="375635"/>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7" name="Group 116">
              <a:extLst>
                <a:ext uri="{FF2B5EF4-FFF2-40B4-BE49-F238E27FC236}">
                  <a16:creationId xmlns:a16="http://schemas.microsoft.com/office/drawing/2014/main" id="{D30B6FA6-6E27-4B44-A05B-D03F2922C2A7}"/>
                </a:ext>
              </a:extLst>
            </p:cNvPr>
            <p:cNvGrpSpPr/>
            <p:nvPr/>
          </p:nvGrpSpPr>
          <p:grpSpPr>
            <a:xfrm>
              <a:off x="2973618" y="1290931"/>
              <a:ext cx="3462974" cy="2074320"/>
              <a:chOff x="2973618" y="1290931"/>
              <a:chExt cx="3462974" cy="2074320"/>
            </a:xfrm>
          </p:grpSpPr>
          <p:cxnSp>
            <p:nvCxnSpPr>
              <p:cNvPr id="118" name="Straight Arrow Connector 117">
                <a:extLst>
                  <a:ext uri="{FF2B5EF4-FFF2-40B4-BE49-F238E27FC236}">
                    <a16:creationId xmlns:a16="http://schemas.microsoft.com/office/drawing/2014/main" id="{9BC005A2-DE3E-40F8-A35E-84B645E40624}"/>
                  </a:ext>
                </a:extLst>
              </p:cNvPr>
              <p:cNvCxnSpPr>
                <a:cxnSpLocks/>
                <a:stCxn id="121" idx="2"/>
              </p:cNvCxnSpPr>
              <p:nvPr/>
            </p:nvCxnSpPr>
            <p:spPr>
              <a:xfrm>
                <a:off x="4705105" y="2528835"/>
                <a:ext cx="0" cy="8364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23726367-7F5B-4CDA-9587-DAE221D93C97}"/>
                  </a:ext>
                </a:extLst>
              </p:cNvPr>
              <p:cNvGrpSpPr/>
              <p:nvPr/>
            </p:nvGrpSpPr>
            <p:grpSpPr>
              <a:xfrm>
                <a:off x="2973618" y="1290931"/>
                <a:ext cx="3462974" cy="1237904"/>
                <a:chOff x="2973618" y="1290931"/>
                <a:chExt cx="3462974" cy="1237904"/>
              </a:xfrm>
            </p:grpSpPr>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76C74B79-56E9-4891-A6B1-DA93D2B6881D}"/>
                        </a:ext>
                      </a:extLst>
                    </p:cNvPr>
                    <p:cNvSpPr txBox="1"/>
                    <p:nvPr/>
                  </p:nvSpPr>
                  <p:spPr>
                    <a:xfrm>
                      <a:off x="3226030" y="1290931"/>
                      <a:ext cx="2782719" cy="1237903"/>
                    </a:xfrm>
                    <a:prstGeom prst="rect">
                      <a:avLst/>
                    </a:prstGeom>
                    <a:noFill/>
                  </p:spPr>
                  <p:txBody>
                    <a:bodyPr wrap="square" rtlCol="0">
                      <a:spAutoFit/>
                    </a:bodyPr>
                    <a:lstStyle/>
                    <a:p>
                      <a:pPr algn="ctr"/>
                      <a:r>
                        <a:rPr lang="en-US" u="sng" dirty="0">
                          <a:latin typeface="Times New Roman" panose="02020603050405020304" pitchFamily="18" charset="0"/>
                          <a:cs typeface="Times New Roman" panose="02020603050405020304" pitchFamily="18" charset="0"/>
                        </a:rPr>
                        <a:t>Map the Data:</a:t>
                      </a:r>
                    </a:p>
                    <a:p>
                      <a:r>
                        <a:rPr lang="en-US" dirty="0">
                          <a:latin typeface="Times New Roman" panose="02020603050405020304" pitchFamily="18" charset="0"/>
                          <a:cs typeface="Times New Roman" panose="02020603050405020304" pitchFamily="18" charset="0"/>
                        </a:rPr>
                        <a:t>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dirty="0">
                          <a:latin typeface="Times New Roman" panose="02020603050405020304" pitchFamily="18" charset="0"/>
                          <a:cs typeface="Times New Roman" panose="02020603050405020304" pitchFamily="18" charset="0"/>
                        </a:rPr>
                        <a:t> in range </a:t>
                      </a:r>
                      <a14:m>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for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dirty="0">
                          <a:latin typeface="Times New Roman" panose="02020603050405020304" pitchFamily="18" charset="0"/>
                          <a:cs typeface="Times New Roman" panose="02020603050405020304" pitchFamily="18" charset="0"/>
                        </a:rPr>
                        <a:t> in range </a:t>
                      </a:r>
                      <a14:m>
                        <m:oMath xmlns:m="http://schemas.openxmlformats.org/officeDocument/2006/math">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𝐴</m:t>
                              </m:r>
                            </m:e>
                            <m:sub>
                              <m:r>
                                <a:rPr lang="en-US" b="0" i="1" smtClean="0">
                                  <a:latin typeface="Cambria Math" panose="02040503050406030204" pitchFamily="18" charset="0"/>
                                  <a:cs typeface="Times New Roman" panose="02020603050405020304" pitchFamily="18" charset="0"/>
                                </a:rPr>
                                <m:t>𝑖𝑗</m:t>
                              </m:r>
                            </m:sub>
                          </m:sSub>
                          <m:r>
                            <a:rPr lang="en-US" b="0" i="1" smtClean="0">
                              <a:latin typeface="Cambria Math" panose="02040503050406030204" pitchFamily="18" charset="0"/>
                              <a:cs typeface="Times New Roman" panose="02020603050405020304" pitchFamily="18" charset="0"/>
                            </a:rPr>
                            <m:t>=</m:t>
                          </m:r>
                          <m:r>
                            <m:rPr>
                              <m:sty m:val="p"/>
                            </m:rPr>
                            <a:rPr lang="el-GR" b="0" i="1" smtClean="0">
                              <a:latin typeface="Cambria Math" panose="02040503050406030204" pitchFamily="18" charset="0"/>
                              <a:cs typeface="Times New Roman" panose="02020603050405020304" pitchFamily="18" charset="0"/>
                            </a:rPr>
                            <m:t>Σ</m:t>
                          </m:r>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𝑖</m:t>
                              </m:r>
                            </m:sup>
                          </m:sSup>
                          <m:r>
                            <a:rPr lang="en-US" b="0" i="1"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20" name="TextBox 119">
                      <a:extLst>
                        <a:ext uri="{FF2B5EF4-FFF2-40B4-BE49-F238E27FC236}">
                          <a16:creationId xmlns:a16="http://schemas.microsoft.com/office/drawing/2014/main" id="{76C74B79-56E9-4891-A6B1-DA93D2B6881D}"/>
                        </a:ext>
                      </a:extLst>
                    </p:cNvPr>
                    <p:cNvSpPr txBox="1">
                      <a:spLocks noRot="1" noChangeAspect="1" noMove="1" noResize="1" noEditPoints="1" noAdjustHandles="1" noChangeArrowheads="1" noChangeShapeType="1" noTextEdit="1"/>
                    </p:cNvSpPr>
                    <p:nvPr/>
                  </p:nvSpPr>
                  <p:spPr>
                    <a:xfrm>
                      <a:off x="3226030" y="1290931"/>
                      <a:ext cx="2782719" cy="1237903"/>
                    </a:xfrm>
                    <a:prstGeom prst="rect">
                      <a:avLst/>
                    </a:prstGeom>
                    <a:blipFill>
                      <a:blip r:embed="rId2"/>
                      <a:stretch>
                        <a:fillRect l="-1751" t="-2451" b="-1471"/>
                      </a:stretch>
                    </a:blipFill>
                  </p:spPr>
                  <p:txBody>
                    <a:bodyPr/>
                    <a:lstStyle/>
                    <a:p>
                      <a:r>
                        <a:rPr lang="en-US">
                          <a:noFill/>
                        </a:rPr>
                        <a:t> </a:t>
                      </a:r>
                    </a:p>
                  </p:txBody>
                </p:sp>
              </mc:Fallback>
            </mc:AlternateContent>
            <p:sp>
              <p:nvSpPr>
                <p:cNvPr id="121" name="Flowchart: Terminator 120">
                  <a:extLst>
                    <a:ext uri="{FF2B5EF4-FFF2-40B4-BE49-F238E27FC236}">
                      <a16:creationId xmlns:a16="http://schemas.microsoft.com/office/drawing/2014/main" id="{C2D3B783-8383-4D5F-BFC9-A0C4749E2F87}"/>
                    </a:ext>
                  </a:extLst>
                </p:cNvPr>
                <p:cNvSpPr/>
                <p:nvPr/>
              </p:nvSpPr>
              <p:spPr>
                <a:xfrm>
                  <a:off x="2973618" y="1290931"/>
                  <a:ext cx="3462974" cy="1237904"/>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37" name="Group 136">
            <a:extLst>
              <a:ext uri="{FF2B5EF4-FFF2-40B4-BE49-F238E27FC236}">
                <a16:creationId xmlns:a16="http://schemas.microsoft.com/office/drawing/2014/main" id="{94E4F37B-E954-46C9-BC6E-1676D30C2EC3}"/>
              </a:ext>
            </a:extLst>
          </p:cNvPr>
          <p:cNvGrpSpPr/>
          <p:nvPr/>
        </p:nvGrpSpPr>
        <p:grpSpPr>
          <a:xfrm>
            <a:off x="3484904" y="3594463"/>
            <a:ext cx="10695251" cy="2782887"/>
            <a:chOff x="3796313" y="2510651"/>
            <a:chExt cx="10047053" cy="2259904"/>
          </a:xfrm>
        </p:grpSpPr>
        <p:grpSp>
          <p:nvGrpSpPr>
            <p:cNvPr id="92" name="Group 91">
              <a:extLst>
                <a:ext uri="{FF2B5EF4-FFF2-40B4-BE49-F238E27FC236}">
                  <a16:creationId xmlns:a16="http://schemas.microsoft.com/office/drawing/2014/main" id="{8535BCAC-FA68-403A-BC45-FA4F7F8568EE}"/>
                </a:ext>
              </a:extLst>
            </p:cNvPr>
            <p:cNvGrpSpPr/>
            <p:nvPr/>
          </p:nvGrpSpPr>
          <p:grpSpPr>
            <a:xfrm>
              <a:off x="3796313" y="2579259"/>
              <a:ext cx="10047053" cy="2023899"/>
              <a:chOff x="1072473" y="1559302"/>
              <a:chExt cx="10047053" cy="2023899"/>
            </a:xfrm>
          </p:grpSpPr>
          <p:grpSp>
            <p:nvGrpSpPr>
              <p:cNvPr id="20" name="Group 19">
                <a:extLst>
                  <a:ext uri="{FF2B5EF4-FFF2-40B4-BE49-F238E27FC236}">
                    <a16:creationId xmlns:a16="http://schemas.microsoft.com/office/drawing/2014/main" id="{CD64444A-EA90-48DF-BE1D-DF4F0F24AD76}"/>
                  </a:ext>
                </a:extLst>
              </p:cNvPr>
              <p:cNvGrpSpPr/>
              <p:nvPr/>
            </p:nvGrpSpPr>
            <p:grpSpPr>
              <a:xfrm>
                <a:off x="1072473" y="1559302"/>
                <a:ext cx="9323698" cy="1988503"/>
                <a:chOff x="-3045541" y="-1286"/>
                <a:chExt cx="9323698" cy="1988503"/>
              </a:xfrm>
            </p:grpSpPr>
            <p:grpSp>
              <p:nvGrpSpPr>
                <p:cNvPr id="54" name="Group 53">
                  <a:extLst>
                    <a:ext uri="{FF2B5EF4-FFF2-40B4-BE49-F238E27FC236}">
                      <a16:creationId xmlns:a16="http://schemas.microsoft.com/office/drawing/2014/main" id="{A2F62D79-9AA8-4AE1-B12D-9138C6378FFE}"/>
                    </a:ext>
                  </a:extLst>
                </p:cNvPr>
                <p:cNvGrpSpPr/>
                <p:nvPr/>
              </p:nvGrpSpPr>
              <p:grpSpPr>
                <a:xfrm>
                  <a:off x="-3045541" y="-1286"/>
                  <a:ext cx="9323698" cy="1988503"/>
                  <a:chOff x="-3045541" y="-1286"/>
                  <a:chExt cx="9323698" cy="1988503"/>
                </a:xfrm>
              </p:grpSpPr>
              <p:grpSp>
                <p:nvGrpSpPr>
                  <p:cNvPr id="60" name="Group 59">
                    <a:extLst>
                      <a:ext uri="{FF2B5EF4-FFF2-40B4-BE49-F238E27FC236}">
                        <a16:creationId xmlns:a16="http://schemas.microsoft.com/office/drawing/2014/main" id="{F82B3AA1-DC80-4003-9996-D3D9B49CFFEF}"/>
                      </a:ext>
                    </a:extLst>
                  </p:cNvPr>
                  <p:cNvGrpSpPr/>
                  <p:nvPr/>
                </p:nvGrpSpPr>
                <p:grpSpPr>
                  <a:xfrm>
                    <a:off x="-3045541" y="121672"/>
                    <a:ext cx="9323698" cy="1865545"/>
                    <a:chOff x="-3045541" y="121672"/>
                    <a:chExt cx="9323698" cy="1865545"/>
                  </a:xfrm>
                </p:grpSpPr>
                <p:grpSp>
                  <p:nvGrpSpPr>
                    <p:cNvPr id="62" name="Group 61">
                      <a:extLst>
                        <a:ext uri="{FF2B5EF4-FFF2-40B4-BE49-F238E27FC236}">
                          <a16:creationId xmlns:a16="http://schemas.microsoft.com/office/drawing/2014/main" id="{F21CA8CB-E9DE-43AB-AC2F-D01F5EAF34E7}"/>
                        </a:ext>
                      </a:extLst>
                    </p:cNvPr>
                    <p:cNvGrpSpPr/>
                    <p:nvPr/>
                  </p:nvGrpSpPr>
                  <p:grpSpPr>
                    <a:xfrm>
                      <a:off x="-3045541" y="121672"/>
                      <a:ext cx="9323698" cy="1865545"/>
                      <a:chOff x="-3045541" y="121672"/>
                      <a:chExt cx="9323698" cy="1865545"/>
                    </a:xfrm>
                  </p:grpSpPr>
                  <p:grpSp>
                    <p:nvGrpSpPr>
                      <p:cNvPr id="72" name="Group 71">
                        <a:extLst>
                          <a:ext uri="{FF2B5EF4-FFF2-40B4-BE49-F238E27FC236}">
                            <a16:creationId xmlns:a16="http://schemas.microsoft.com/office/drawing/2014/main" id="{C5A596FE-B62B-4F06-8108-74E85031A169}"/>
                          </a:ext>
                        </a:extLst>
                      </p:cNvPr>
                      <p:cNvGrpSpPr/>
                      <p:nvPr/>
                    </p:nvGrpSpPr>
                    <p:grpSpPr>
                      <a:xfrm>
                        <a:off x="-118925" y="121672"/>
                        <a:ext cx="3417881" cy="1865545"/>
                        <a:chOff x="-118925" y="121672"/>
                        <a:chExt cx="3417881" cy="1865545"/>
                      </a:xfrm>
                    </p:grpSpPr>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27E2A9A3-A545-4752-886D-9EB2C55D70B7}"/>
                                </a:ext>
                              </a:extLst>
                            </p:cNvPr>
                            <p:cNvSpPr txBox="1"/>
                            <p:nvPr/>
                          </p:nvSpPr>
                          <p:spPr>
                            <a:xfrm>
                              <a:off x="860416" y="121673"/>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05" name="TextBox 204">
                              <a:extLst>
                                <a:ext uri="{FF2B5EF4-FFF2-40B4-BE49-F238E27FC236}">
                                  <a16:creationId xmlns:a16="http://schemas.microsoft.com/office/drawing/2014/main" id="{B2BF455A-EF62-497B-A2CA-ABD43B475B7C}"/>
                                </a:ext>
                              </a:extLst>
                            </p:cNvPr>
                            <p:cNvSpPr txBox="1">
                              <a:spLocks noRot="1" noChangeAspect="1" noMove="1" noResize="1" noEditPoints="1" noAdjustHandles="1" noChangeArrowheads="1" noChangeShapeType="1" noTextEdit="1"/>
                            </p:cNvSpPr>
                            <p:nvPr/>
                          </p:nvSpPr>
                          <p:spPr>
                            <a:xfrm>
                              <a:off x="860416" y="121673"/>
                              <a:ext cx="1483578" cy="596638"/>
                            </a:xfrm>
                            <a:prstGeom prst="rect">
                              <a:avLst/>
                            </a:prstGeom>
                            <a:blipFill>
                              <a:blip r:embed="rId16"/>
                              <a:stretch>
                                <a:fillRect l="-13992" t="-95918" r="-16461"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DB24716-47AC-46AE-9E07-8CD836727FB3}"/>
                                </a:ext>
                              </a:extLst>
                            </p:cNvPr>
                            <p:cNvSpPr txBox="1"/>
                            <p:nvPr/>
                          </p:nvSpPr>
                          <p:spPr>
                            <a:xfrm>
                              <a:off x="1815378" y="636067"/>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18" name="TextBox 217">
                              <a:extLst>
                                <a:ext uri="{FF2B5EF4-FFF2-40B4-BE49-F238E27FC236}">
                                  <a16:creationId xmlns:a16="http://schemas.microsoft.com/office/drawing/2014/main" id="{154609CA-01C1-4DD6-AC97-DDC33E4B7603}"/>
                                </a:ext>
                              </a:extLst>
                            </p:cNvPr>
                            <p:cNvSpPr txBox="1">
                              <a:spLocks noRot="1" noChangeAspect="1" noMove="1" noResize="1" noEditPoints="1" noAdjustHandles="1" noChangeArrowheads="1" noChangeShapeType="1" noTextEdit="1"/>
                            </p:cNvSpPr>
                            <p:nvPr/>
                          </p:nvSpPr>
                          <p:spPr>
                            <a:xfrm>
                              <a:off x="1815378" y="636067"/>
                              <a:ext cx="1483578" cy="596638"/>
                            </a:xfrm>
                            <a:prstGeom prst="rect">
                              <a:avLst/>
                            </a:prstGeom>
                            <a:blipFill>
                              <a:blip r:embed="rId17"/>
                              <a:stretch>
                                <a:fillRect l="-11934" t="-95918" r="-18519"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D8562A6-24F8-408B-8321-F2B6A753D01A}"/>
                                </a:ext>
                              </a:extLst>
                            </p:cNvPr>
                            <p:cNvSpPr txBox="1"/>
                            <p:nvPr/>
                          </p:nvSpPr>
                          <p:spPr>
                            <a:xfrm>
                              <a:off x="1755192" y="121672"/>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sup>
                                            </m:sSubSup>
                                          </m:e>
                                        </m:d>
                                      </m:e>
                                    </m:nary>
                                  </m:oMath>
                                </m:oMathPara>
                              </a14:m>
                              <a:endParaRPr lang="en-US" dirty="0"/>
                            </a:p>
                          </p:txBody>
                        </p:sp>
                      </mc:Choice>
                      <mc:Fallback xmlns="">
                        <p:sp>
                          <p:nvSpPr>
                            <p:cNvPr id="222" name="TextBox 221">
                              <a:extLst>
                                <a:ext uri="{FF2B5EF4-FFF2-40B4-BE49-F238E27FC236}">
                                  <a16:creationId xmlns:a16="http://schemas.microsoft.com/office/drawing/2014/main" id="{19B24ADF-AA75-4314-B46B-3B38C6CA02DA}"/>
                                </a:ext>
                              </a:extLst>
                            </p:cNvPr>
                            <p:cNvSpPr txBox="1">
                              <a:spLocks noRot="1" noChangeAspect="1" noMove="1" noResize="1" noEditPoints="1" noAdjustHandles="1" noChangeArrowheads="1" noChangeShapeType="1" noTextEdit="1"/>
                            </p:cNvSpPr>
                            <p:nvPr/>
                          </p:nvSpPr>
                          <p:spPr>
                            <a:xfrm>
                              <a:off x="1755192" y="121672"/>
                              <a:ext cx="1483578" cy="596638"/>
                            </a:xfrm>
                            <a:prstGeom prst="rect">
                              <a:avLst/>
                            </a:prstGeom>
                            <a:blipFill>
                              <a:blip r:embed="rId18"/>
                              <a:stretch>
                                <a:fillRect l="-6584" t="-95918" r="-23868"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CBF6E30-DA5F-4CFB-93E2-EB3982098382}"/>
                                </a:ext>
                              </a:extLst>
                            </p:cNvPr>
                            <p:cNvSpPr txBox="1"/>
                            <p:nvPr/>
                          </p:nvSpPr>
                          <p:spPr>
                            <a:xfrm>
                              <a:off x="795072" y="1384742"/>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11" name="TextBox 210">
                              <a:extLst>
                                <a:ext uri="{FF2B5EF4-FFF2-40B4-BE49-F238E27FC236}">
                                  <a16:creationId xmlns:a16="http://schemas.microsoft.com/office/drawing/2014/main" id="{DBFC30F8-890C-4656-93E8-2B926A7C5D8F}"/>
                                </a:ext>
                              </a:extLst>
                            </p:cNvPr>
                            <p:cNvSpPr txBox="1">
                              <a:spLocks noRot="1" noChangeAspect="1" noMove="1" noResize="1" noEditPoints="1" noAdjustHandles="1" noChangeArrowheads="1" noChangeShapeType="1" noTextEdit="1"/>
                            </p:cNvSpPr>
                            <p:nvPr/>
                          </p:nvSpPr>
                          <p:spPr>
                            <a:xfrm>
                              <a:off x="795072" y="1384742"/>
                              <a:ext cx="1483578" cy="596638"/>
                            </a:xfrm>
                            <a:prstGeom prst="rect">
                              <a:avLst/>
                            </a:prstGeom>
                            <a:blipFill>
                              <a:blip r:embed="rId19"/>
                              <a:stretch>
                                <a:fillRect l="-11475" t="-95918" r="-18443"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D877E2B-A3BF-4764-82D1-60AA1537AF6C}"/>
                                </a:ext>
                              </a:extLst>
                            </p:cNvPr>
                            <p:cNvSpPr txBox="1"/>
                            <p:nvPr/>
                          </p:nvSpPr>
                          <p:spPr>
                            <a:xfrm>
                              <a:off x="1755192" y="1385805"/>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0</m:t>
                                                </m:r>
                                              </m:sup>
                                            </m:sSubSup>
                                          </m:e>
                                        </m:d>
                                      </m:e>
                                    </m:nary>
                                  </m:oMath>
                                </m:oMathPara>
                              </a14:m>
                              <a:endParaRPr lang="en-US" dirty="0"/>
                            </a:p>
                          </p:txBody>
                        </p:sp>
                      </mc:Choice>
                      <mc:Fallback xmlns="">
                        <p:sp>
                          <p:nvSpPr>
                            <p:cNvPr id="220" name="TextBox 219">
                              <a:extLst>
                                <a:ext uri="{FF2B5EF4-FFF2-40B4-BE49-F238E27FC236}">
                                  <a16:creationId xmlns:a16="http://schemas.microsoft.com/office/drawing/2014/main" id="{61E2DB2D-7F41-4BC8-B232-7C133E32543C}"/>
                                </a:ext>
                              </a:extLst>
                            </p:cNvPr>
                            <p:cNvSpPr txBox="1">
                              <a:spLocks noRot="1" noChangeAspect="1" noMove="1" noResize="1" noEditPoints="1" noAdjustHandles="1" noChangeArrowheads="1" noChangeShapeType="1" noTextEdit="1"/>
                            </p:cNvSpPr>
                            <p:nvPr/>
                          </p:nvSpPr>
                          <p:spPr>
                            <a:xfrm>
                              <a:off x="1755192" y="1385805"/>
                              <a:ext cx="1483578" cy="596638"/>
                            </a:xfrm>
                            <a:prstGeom prst="rect">
                              <a:avLst/>
                            </a:prstGeom>
                            <a:blipFill>
                              <a:blip r:embed="rId20"/>
                              <a:stretch>
                                <a:fillRect l="-6584" t="-95918" r="-23868"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E27CCCF-B120-4344-9E86-28DBA9490FA0}"/>
                                </a:ext>
                              </a:extLst>
                            </p:cNvPr>
                            <p:cNvSpPr txBox="1"/>
                            <p:nvPr/>
                          </p:nvSpPr>
                          <p:spPr>
                            <a:xfrm>
                              <a:off x="-84644" y="126821"/>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sup>
                                            </m:sSubSup>
                                          </m:e>
                                        </m:d>
                                      </m:e>
                                    </m:nary>
                                  </m:oMath>
                                </m:oMathPara>
                              </a14:m>
                              <a:endParaRPr lang="en-US" dirty="0"/>
                            </a:p>
                          </p:txBody>
                        </p:sp>
                      </mc:Choice>
                      <mc:Fallback xmlns="">
                        <p:sp>
                          <p:nvSpPr>
                            <p:cNvPr id="18" name="TextBox 17">
                              <a:extLst>
                                <a:ext uri="{FF2B5EF4-FFF2-40B4-BE49-F238E27FC236}">
                                  <a16:creationId xmlns:a16="http://schemas.microsoft.com/office/drawing/2014/main" id="{BAACFA66-234A-482E-A703-9A0953A2F062}"/>
                                </a:ext>
                              </a:extLst>
                            </p:cNvPr>
                            <p:cNvSpPr txBox="1">
                              <a:spLocks noRot="1" noChangeAspect="1" noMove="1" noResize="1" noEditPoints="1" noAdjustHandles="1" noChangeArrowheads="1" noChangeShapeType="1" noTextEdit="1"/>
                            </p:cNvSpPr>
                            <p:nvPr/>
                          </p:nvSpPr>
                          <p:spPr>
                            <a:xfrm>
                              <a:off x="-84644" y="126821"/>
                              <a:ext cx="1483578" cy="596638"/>
                            </a:xfrm>
                            <a:prstGeom prst="rect">
                              <a:avLst/>
                            </a:prstGeom>
                            <a:blipFill>
                              <a:blip r:embed="rId21"/>
                              <a:stretch>
                                <a:fillRect l="-9053" t="-95918" r="-21399"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6B87047-C531-453E-A9FA-9BF7D757C9A6}"/>
                                </a:ext>
                              </a:extLst>
                            </p:cNvPr>
                            <p:cNvSpPr txBox="1"/>
                            <p:nvPr/>
                          </p:nvSpPr>
                          <p:spPr>
                            <a:xfrm>
                              <a:off x="-18054" y="635263"/>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r>
                                                  <a:rPr lang="en-US" sz="1200" b="0" i="1" smtClean="0">
                                                    <a:latin typeface="Cambria Math" panose="02040503050406030204" pitchFamily="18" charset="0"/>
                                                  </a:rPr>
                                                  <m:t>−1</m:t>
                                                </m:r>
                                              </m:sup>
                                            </m:sSubSup>
                                          </m:e>
                                        </m:d>
                                      </m:e>
                                    </m:nary>
                                  </m:oMath>
                                </m:oMathPara>
                              </a14:m>
                              <a:endParaRPr lang="en-US" dirty="0"/>
                            </a:p>
                          </p:txBody>
                        </p:sp>
                      </mc:Choice>
                      <mc:Fallback xmlns="">
                        <p:sp>
                          <p:nvSpPr>
                            <p:cNvPr id="201" name="TextBox 200">
                              <a:extLst>
                                <a:ext uri="{FF2B5EF4-FFF2-40B4-BE49-F238E27FC236}">
                                  <a16:creationId xmlns:a16="http://schemas.microsoft.com/office/drawing/2014/main" id="{D17CE892-4932-4DAB-BE30-66CEA5E7694C}"/>
                                </a:ext>
                              </a:extLst>
                            </p:cNvPr>
                            <p:cNvSpPr txBox="1">
                              <a:spLocks noRot="1" noChangeAspect="1" noMove="1" noResize="1" noEditPoints="1" noAdjustHandles="1" noChangeArrowheads="1" noChangeShapeType="1" noTextEdit="1"/>
                            </p:cNvSpPr>
                            <p:nvPr/>
                          </p:nvSpPr>
                          <p:spPr>
                            <a:xfrm>
                              <a:off x="-18054" y="635263"/>
                              <a:ext cx="1483578" cy="596638"/>
                            </a:xfrm>
                            <a:prstGeom prst="rect">
                              <a:avLst/>
                            </a:prstGeom>
                            <a:blipFill>
                              <a:blip r:embed="rId22"/>
                              <a:stretch>
                                <a:fillRect l="-13992" t="-95918" r="-16461"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00177C4C-6847-48FD-A5F7-1099ADAC3B61}"/>
                                </a:ext>
                              </a:extLst>
                            </p:cNvPr>
                            <p:cNvSpPr txBox="1"/>
                            <p:nvPr/>
                          </p:nvSpPr>
                          <p:spPr>
                            <a:xfrm>
                              <a:off x="-118925" y="1390579"/>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𝑛</m:t>
                                                </m:r>
                                              </m:sup>
                                            </m:sSubSup>
                                          </m:e>
                                        </m:d>
                                      </m:e>
                                    </m:nary>
                                  </m:oMath>
                                </m:oMathPara>
                              </a14:m>
                              <a:endParaRPr lang="en-US" dirty="0"/>
                            </a:p>
                          </p:txBody>
                        </p:sp>
                      </mc:Choice>
                      <mc:Fallback xmlns="">
                        <p:sp>
                          <p:nvSpPr>
                            <p:cNvPr id="221" name="TextBox 220">
                              <a:extLst>
                                <a:ext uri="{FF2B5EF4-FFF2-40B4-BE49-F238E27FC236}">
                                  <a16:creationId xmlns:a16="http://schemas.microsoft.com/office/drawing/2014/main" id="{4870103D-2981-4D92-8AB6-BE8AC16AB956}"/>
                                </a:ext>
                              </a:extLst>
                            </p:cNvPr>
                            <p:cNvSpPr txBox="1">
                              <a:spLocks noRot="1" noChangeAspect="1" noMove="1" noResize="1" noEditPoints="1" noAdjustHandles="1" noChangeArrowheads="1" noChangeShapeType="1" noTextEdit="1"/>
                            </p:cNvSpPr>
                            <p:nvPr/>
                          </p:nvSpPr>
                          <p:spPr>
                            <a:xfrm>
                              <a:off x="-118925" y="1390579"/>
                              <a:ext cx="1483578" cy="596638"/>
                            </a:xfrm>
                            <a:prstGeom prst="rect">
                              <a:avLst/>
                            </a:prstGeom>
                            <a:blipFill>
                              <a:blip r:embed="rId23"/>
                              <a:stretch>
                                <a:fillRect l="-6148" t="-95918" r="-23770" b="-147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56A3CFC-17E2-4DA2-A8A7-58057B8C99BF}"/>
                                </a:ext>
                              </a:extLst>
                            </p:cNvPr>
                            <p:cNvSpPr txBox="1"/>
                            <p:nvPr/>
                          </p:nvSpPr>
                          <p:spPr>
                            <a:xfrm>
                              <a:off x="841656" y="637253"/>
                              <a:ext cx="1483578" cy="5966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=0</m:t>
                                        </m:r>
                                      </m:sub>
                                      <m:sup>
                                        <m:r>
                                          <a:rPr lang="en-US" sz="1200" b="0" i="1" smtClean="0">
                                            <a:latin typeface="Cambria Math" panose="02040503050406030204" pitchFamily="18" charset="0"/>
                                          </a:rPr>
                                          <m:t>𝑛</m:t>
                                        </m:r>
                                      </m:sup>
                                      <m:e>
                                        <m:d>
                                          <m:dPr>
                                            <m:ctrlPr>
                                              <a:rPr lang="en-US" sz="1200" i="1" smtClean="0">
                                                <a:latin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2</m:t>
                                                </m:r>
                                                <m:r>
                                                  <a:rPr lang="en-US" sz="1200" b="0" i="1" smtClean="0">
                                                    <a:latin typeface="Cambria Math" panose="02040503050406030204" pitchFamily="18" charset="0"/>
                                                  </a:rPr>
                                                  <m:t>𝑛</m:t>
                                                </m:r>
                                                <m:r>
                                                  <a:rPr lang="en-US" sz="1200" b="0" i="1" smtClean="0">
                                                    <a:latin typeface="Cambria Math" panose="02040503050406030204" pitchFamily="18" charset="0"/>
                                                  </a:rPr>
                                                  <m:t>−2</m:t>
                                                </m:r>
                                              </m:sup>
                                            </m:sSubSup>
                                          </m:e>
                                        </m:d>
                                      </m:e>
                                    </m:nary>
                                  </m:oMath>
                                </m:oMathPara>
                              </a14:m>
                              <a:endParaRPr lang="en-US" dirty="0"/>
                            </a:p>
                          </p:txBody>
                        </p:sp>
                      </mc:Choice>
                      <mc:Fallback xmlns="">
                        <p:sp>
                          <p:nvSpPr>
                            <p:cNvPr id="223" name="TextBox 222">
                              <a:extLst>
                                <a:ext uri="{FF2B5EF4-FFF2-40B4-BE49-F238E27FC236}">
                                  <a16:creationId xmlns:a16="http://schemas.microsoft.com/office/drawing/2014/main" id="{6745FF5F-729E-4D55-80F1-D9ACFEE47841}"/>
                                </a:ext>
                              </a:extLst>
                            </p:cNvPr>
                            <p:cNvSpPr txBox="1">
                              <a:spLocks noRot="1" noChangeAspect="1" noMove="1" noResize="1" noEditPoints="1" noAdjustHandles="1" noChangeArrowheads="1" noChangeShapeType="1" noTextEdit="1"/>
                            </p:cNvSpPr>
                            <p:nvPr/>
                          </p:nvSpPr>
                          <p:spPr>
                            <a:xfrm>
                              <a:off x="841656" y="637253"/>
                              <a:ext cx="1483578" cy="596638"/>
                            </a:xfrm>
                            <a:prstGeom prst="rect">
                              <a:avLst/>
                            </a:prstGeom>
                            <a:blipFill>
                              <a:blip r:embed="rId24"/>
                              <a:stretch>
                                <a:fillRect l="-13992" t="-95918" r="-16461" b="-147959"/>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64D2C8A9-54DF-4F2D-89D8-98F03F8BC352}"/>
                          </a:ext>
                        </a:extLst>
                      </p:cNvPr>
                      <p:cNvGrpSpPr/>
                      <p:nvPr/>
                    </p:nvGrpSpPr>
                    <p:grpSpPr>
                      <a:xfrm>
                        <a:off x="-3045541" y="1149810"/>
                        <a:ext cx="9323698" cy="372410"/>
                        <a:chOff x="-3045541" y="1149810"/>
                        <a:chExt cx="9323698" cy="372410"/>
                      </a:xfrm>
                    </p:grpSpPr>
                    <p:grpSp>
                      <p:nvGrpSpPr>
                        <p:cNvPr id="74" name="Group 73">
                          <a:extLst>
                            <a:ext uri="{FF2B5EF4-FFF2-40B4-BE49-F238E27FC236}">
                              <a16:creationId xmlns:a16="http://schemas.microsoft.com/office/drawing/2014/main" id="{011CFF59-76DE-4045-AC40-DFC457B8A137}"/>
                            </a:ext>
                          </a:extLst>
                        </p:cNvPr>
                        <p:cNvGrpSpPr/>
                        <p:nvPr/>
                      </p:nvGrpSpPr>
                      <p:grpSpPr>
                        <a:xfrm>
                          <a:off x="-2195351" y="1149810"/>
                          <a:ext cx="8473508" cy="372410"/>
                          <a:chOff x="-2195351" y="1149810"/>
                          <a:chExt cx="8473508" cy="372410"/>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A029FE6F-96D4-4E38-B385-1F5D152B3E4C}"/>
                                  </a:ext>
                                </a:extLst>
                              </p:cNvPr>
                              <p:cNvSpPr txBox="1"/>
                              <p:nvPr/>
                            </p:nvSpPr>
                            <p:spPr>
                              <a:xfrm>
                                <a:off x="-2195351" y="1149810"/>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224" name="TextBox 223">
                                <a:extLst>
                                  <a:ext uri="{FF2B5EF4-FFF2-40B4-BE49-F238E27FC236}">
                                    <a16:creationId xmlns:a16="http://schemas.microsoft.com/office/drawing/2014/main" id="{86E53795-212A-430C-B31F-8872C11524B3}"/>
                                  </a:ext>
                                </a:extLst>
                              </p:cNvPr>
                              <p:cNvSpPr txBox="1">
                                <a:spLocks noRot="1" noChangeAspect="1" noMove="1" noResize="1" noEditPoints="1" noAdjustHandles="1" noChangeArrowheads="1" noChangeShapeType="1" noTextEdit="1"/>
                              </p:cNvSpPr>
                              <p:nvPr/>
                            </p:nvSpPr>
                            <p:spPr>
                              <a:xfrm>
                                <a:off x="-2195351" y="1149810"/>
                                <a:ext cx="7464424"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7FA2982-734A-49C2-8A40-95480A587992}"/>
                                  </a:ext>
                                </a:extLst>
                              </p:cNvPr>
                              <p:cNvSpPr txBox="1"/>
                              <p:nvPr/>
                            </p:nvSpPr>
                            <p:spPr>
                              <a:xfrm>
                                <a:off x="-1186267" y="1152888"/>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219" name="TextBox 218">
                                <a:extLst>
                                  <a:ext uri="{FF2B5EF4-FFF2-40B4-BE49-F238E27FC236}">
                                    <a16:creationId xmlns:a16="http://schemas.microsoft.com/office/drawing/2014/main" id="{DFF893F0-A68E-40D9-AFF7-37F1693696B9}"/>
                                  </a:ext>
                                </a:extLst>
                              </p:cNvPr>
                              <p:cNvSpPr txBox="1">
                                <a:spLocks noRot="1" noChangeAspect="1" noMove="1" noResize="1" noEditPoints="1" noAdjustHandles="1" noChangeArrowheads="1" noChangeShapeType="1" noTextEdit="1"/>
                              </p:cNvSpPr>
                              <p:nvPr/>
                            </p:nvSpPr>
                            <p:spPr>
                              <a:xfrm>
                                <a:off x="-1186267" y="1152888"/>
                                <a:ext cx="7464424" cy="369332"/>
                              </a:xfrm>
                              <a:prstGeom prst="rect">
                                <a:avLst/>
                              </a:prstGeom>
                              <a:blipFill>
                                <a:blip r:embed="rId2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6A083FD-6AD8-424B-B402-515EF9AFA600}"/>
                                </a:ext>
                              </a:extLst>
                            </p:cNvPr>
                            <p:cNvSpPr txBox="1"/>
                            <p:nvPr/>
                          </p:nvSpPr>
                          <p:spPr>
                            <a:xfrm>
                              <a:off x="-3045541" y="1150288"/>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170" name="TextBox 169">
                              <a:extLst>
                                <a:ext uri="{FF2B5EF4-FFF2-40B4-BE49-F238E27FC236}">
                                  <a16:creationId xmlns:a16="http://schemas.microsoft.com/office/drawing/2014/main" id="{5B29D02A-A3A8-45FE-A4B8-CB55918854D4}"/>
                                </a:ext>
                              </a:extLst>
                            </p:cNvPr>
                            <p:cNvSpPr txBox="1">
                              <a:spLocks noRot="1" noChangeAspect="1" noMove="1" noResize="1" noEditPoints="1" noAdjustHandles="1" noChangeArrowheads="1" noChangeShapeType="1" noTextEdit="1"/>
                            </p:cNvSpPr>
                            <p:nvPr/>
                          </p:nvSpPr>
                          <p:spPr>
                            <a:xfrm>
                              <a:off x="-3045541" y="1150288"/>
                              <a:ext cx="7464424" cy="369332"/>
                            </a:xfrm>
                            <a:prstGeom prst="rect">
                              <a:avLst/>
                            </a:prstGeom>
                            <a:blipFill>
                              <a:blip r:embed="rId27"/>
                              <a:stretch>
                                <a:fillRect/>
                              </a:stretch>
                            </a:blipFill>
                          </p:spPr>
                          <p:txBody>
                            <a:bodyPr/>
                            <a:lstStyle/>
                            <a:p>
                              <a:r>
                                <a:rPr lang="en-US">
                                  <a:noFill/>
                                </a:rPr>
                                <a:t> </a:t>
                              </a:r>
                            </a:p>
                          </p:txBody>
                        </p:sp>
                      </mc:Fallback>
                    </mc:AlternateContent>
                  </p:grpSp>
                </p:grpSp>
                <p:grpSp>
                  <p:nvGrpSpPr>
                    <p:cNvPr id="63" name="Group 62">
                      <a:extLst>
                        <a:ext uri="{FF2B5EF4-FFF2-40B4-BE49-F238E27FC236}">
                          <a16:creationId xmlns:a16="http://schemas.microsoft.com/office/drawing/2014/main" id="{C4314564-B507-44D7-AA86-EF0938C2FE75}"/>
                        </a:ext>
                      </a:extLst>
                    </p:cNvPr>
                    <p:cNvGrpSpPr/>
                    <p:nvPr/>
                  </p:nvGrpSpPr>
                  <p:grpSpPr>
                    <a:xfrm>
                      <a:off x="240068" y="152693"/>
                      <a:ext cx="2677672" cy="1805552"/>
                      <a:chOff x="240068" y="152693"/>
                      <a:chExt cx="2677672" cy="1805552"/>
                    </a:xfrm>
                  </p:grpSpPr>
                  <p:grpSp>
                    <p:nvGrpSpPr>
                      <p:cNvPr id="64" name="Group 63">
                        <a:extLst>
                          <a:ext uri="{FF2B5EF4-FFF2-40B4-BE49-F238E27FC236}">
                            <a16:creationId xmlns:a16="http://schemas.microsoft.com/office/drawing/2014/main" id="{607C2F71-A151-467C-9230-D84417A7409B}"/>
                          </a:ext>
                        </a:extLst>
                      </p:cNvPr>
                      <p:cNvGrpSpPr/>
                      <p:nvPr/>
                    </p:nvGrpSpPr>
                    <p:grpSpPr>
                      <a:xfrm>
                        <a:off x="240068" y="152693"/>
                        <a:ext cx="57700" cy="1798355"/>
                        <a:chOff x="1651054" y="389651"/>
                        <a:chExt cx="45720" cy="1395631"/>
                      </a:xfrm>
                    </p:grpSpPr>
                    <p:cxnSp>
                      <p:nvCxnSpPr>
                        <p:cNvPr id="69" name="Straight Connector 68">
                          <a:extLst>
                            <a:ext uri="{FF2B5EF4-FFF2-40B4-BE49-F238E27FC236}">
                              <a16:creationId xmlns:a16="http://schemas.microsoft.com/office/drawing/2014/main" id="{08E36DC3-54D7-419B-9926-A17B2D69804D}"/>
                            </a:ext>
                          </a:extLst>
                        </p:cNvPr>
                        <p:cNvCxnSpPr/>
                        <p:nvPr/>
                      </p:nvCxnSpPr>
                      <p:spPr>
                        <a:xfrm>
                          <a:off x="1651054" y="389652"/>
                          <a:ext cx="0" cy="1395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6627BD-9CF5-4482-ADE4-4FC3F792976E}"/>
                            </a:ext>
                          </a:extLst>
                        </p:cNvPr>
                        <p:cNvCxnSpPr>
                          <a:cxnSpLocks/>
                        </p:cNvCxnSpPr>
                        <p:nvPr/>
                      </p:nvCxnSpPr>
                      <p:spPr>
                        <a:xfrm flipH="1">
                          <a:off x="1652747" y="1785281"/>
                          <a:ext cx="440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381A36D-E7BC-454F-99EF-F5973964B035}"/>
                            </a:ext>
                          </a:extLst>
                        </p:cNvPr>
                        <p:cNvCxnSpPr>
                          <a:cxnSpLocks/>
                        </p:cNvCxnSpPr>
                        <p:nvPr/>
                      </p:nvCxnSpPr>
                      <p:spPr>
                        <a:xfrm flipH="1">
                          <a:off x="1651054" y="389651"/>
                          <a:ext cx="440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FD1249E1-D8F5-4A13-B661-B27623AA44DE}"/>
                          </a:ext>
                        </a:extLst>
                      </p:cNvPr>
                      <p:cNvGrpSpPr/>
                      <p:nvPr/>
                    </p:nvGrpSpPr>
                    <p:grpSpPr>
                      <a:xfrm>
                        <a:off x="2850022" y="154122"/>
                        <a:ext cx="67718" cy="1804123"/>
                        <a:chOff x="9406012" y="2431018"/>
                        <a:chExt cx="45719" cy="1395489"/>
                      </a:xfrm>
                    </p:grpSpPr>
                    <p:cxnSp>
                      <p:nvCxnSpPr>
                        <p:cNvPr id="66" name="Straight Connector 65">
                          <a:extLst>
                            <a:ext uri="{FF2B5EF4-FFF2-40B4-BE49-F238E27FC236}">
                              <a16:creationId xmlns:a16="http://schemas.microsoft.com/office/drawing/2014/main" id="{BF5AEFDB-63F6-41E2-AEF9-DB90D4791E4B}"/>
                            </a:ext>
                          </a:extLst>
                        </p:cNvPr>
                        <p:cNvCxnSpPr>
                          <a:cxnSpLocks/>
                        </p:cNvCxnSpPr>
                        <p:nvPr/>
                      </p:nvCxnSpPr>
                      <p:spPr>
                        <a:xfrm>
                          <a:off x="9451731" y="2431018"/>
                          <a:ext cx="0" cy="1395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488EB93-BDC3-44F0-BF8D-2530EA12E554}"/>
                            </a:ext>
                          </a:extLst>
                        </p:cNvPr>
                        <p:cNvCxnSpPr>
                          <a:cxnSpLocks/>
                        </p:cNvCxnSpPr>
                        <p:nvPr/>
                      </p:nvCxnSpPr>
                      <p:spPr>
                        <a:xfrm flipH="1">
                          <a:off x="9406012" y="3826507"/>
                          <a:ext cx="4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16385F0-7E6C-4DB9-AEDF-97E9BA199A4D}"/>
                            </a:ext>
                          </a:extLst>
                        </p:cNvPr>
                        <p:cNvCxnSpPr>
                          <a:cxnSpLocks/>
                        </p:cNvCxnSpPr>
                        <p:nvPr/>
                      </p:nvCxnSpPr>
                      <p:spPr>
                        <a:xfrm flipH="1">
                          <a:off x="9406012" y="2431018"/>
                          <a:ext cx="4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1" name="TextBox 60">
                    <a:extLst>
                      <a:ext uri="{FF2B5EF4-FFF2-40B4-BE49-F238E27FC236}">
                        <a16:creationId xmlns:a16="http://schemas.microsoft.com/office/drawing/2014/main" id="{A94F1B9C-5469-41D9-B990-B347F72CC2DF}"/>
                      </a:ext>
                    </a:extLst>
                  </p:cNvPr>
                  <p:cNvSpPr txBox="1"/>
                  <p:nvPr/>
                </p:nvSpPr>
                <p:spPr>
                  <a:xfrm>
                    <a:off x="2855809" y="-1286"/>
                    <a:ext cx="499531" cy="246221"/>
                  </a:xfrm>
                  <a:prstGeom prst="rect">
                    <a:avLst/>
                  </a:prstGeom>
                  <a:noFill/>
                </p:spPr>
                <p:txBody>
                  <a:bodyPr wrap="square" rtlCol="0">
                    <a:spAutoFit/>
                  </a:bodyPr>
                  <a:lstStyle/>
                  <a:p>
                    <a:r>
                      <a:rPr lang="en-US" sz="1000" dirty="0"/>
                      <a:t>-1</a:t>
                    </a:r>
                    <a:endParaRPr lang="en-US" dirty="0"/>
                  </a:p>
                </p:txBody>
              </p:sp>
            </p:grpSp>
            <p:grpSp>
              <p:nvGrpSpPr>
                <p:cNvPr id="55" name="Group 54">
                  <a:extLst>
                    <a:ext uri="{FF2B5EF4-FFF2-40B4-BE49-F238E27FC236}">
                      <a16:creationId xmlns:a16="http://schemas.microsoft.com/office/drawing/2014/main" id="{34C5DEB6-06BB-4E02-A028-0996185895DC}"/>
                    </a:ext>
                  </a:extLst>
                </p:cNvPr>
                <p:cNvGrpSpPr/>
                <p:nvPr/>
              </p:nvGrpSpPr>
              <p:grpSpPr>
                <a:xfrm>
                  <a:off x="-1929627" y="245938"/>
                  <a:ext cx="8004071" cy="1620208"/>
                  <a:chOff x="-1929627" y="245938"/>
                  <a:chExt cx="8004071" cy="1620208"/>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B648537-DE39-4697-972A-033910EBA4B9}"/>
                          </a:ext>
                        </a:extLst>
                      </p:cNvPr>
                      <p:cNvSpPr txBox="1"/>
                      <p:nvPr/>
                    </p:nvSpPr>
                    <p:spPr>
                      <a:xfrm>
                        <a:off x="-1929627" y="1148987"/>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p:txBody>
                  </p:sp>
                </mc:Choice>
                <mc:Fallback xmlns="">
                  <p:sp>
                    <p:nvSpPr>
                      <p:cNvPr id="57" name="TextBox 56">
                        <a:extLst>
                          <a:ext uri="{FF2B5EF4-FFF2-40B4-BE49-F238E27FC236}">
                            <a16:creationId xmlns:a16="http://schemas.microsoft.com/office/drawing/2014/main" id="{4B648537-DE39-4697-972A-033910EBA4B9}"/>
                          </a:ext>
                        </a:extLst>
                      </p:cNvPr>
                      <p:cNvSpPr txBox="1">
                        <a:spLocks noRot="1" noChangeAspect="1" noMove="1" noResize="1" noEditPoints="1" noAdjustHandles="1" noChangeArrowheads="1" noChangeShapeType="1" noTextEdit="1"/>
                      </p:cNvSpPr>
                      <p:nvPr/>
                    </p:nvSpPr>
                    <p:spPr>
                      <a:xfrm>
                        <a:off x="-1929627" y="1148987"/>
                        <a:ext cx="7975600"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B728EE7-1D52-4B67-890D-9720E91A94E4}"/>
                          </a:ext>
                        </a:extLst>
                      </p:cNvPr>
                      <p:cNvSpPr txBox="1"/>
                      <p:nvPr/>
                    </p:nvSpPr>
                    <p:spPr>
                      <a:xfrm>
                        <a:off x="-1909622" y="1496814"/>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i="1" smtClean="0">
                                  <a:latin typeface="Cambria Math" panose="02040503050406030204" pitchFamily="18" charset="0"/>
                                </a:rPr>
                                <m:t>⋯</m:t>
                              </m:r>
                            </m:oMath>
                          </m:oMathPara>
                        </a14:m>
                        <a:endParaRPr lang="en-US" dirty="0"/>
                      </a:p>
                    </p:txBody>
                  </p:sp>
                </mc:Choice>
                <mc:Fallback xmlns="">
                  <p:sp>
                    <p:nvSpPr>
                      <p:cNvPr id="213" name="TextBox 212">
                        <a:extLst>
                          <a:ext uri="{FF2B5EF4-FFF2-40B4-BE49-F238E27FC236}">
                            <a16:creationId xmlns:a16="http://schemas.microsoft.com/office/drawing/2014/main" id="{2E3FA6B0-000B-44A9-A92D-F135E7B98EF2}"/>
                          </a:ext>
                        </a:extLst>
                      </p:cNvPr>
                      <p:cNvSpPr txBox="1">
                        <a:spLocks noRot="1" noChangeAspect="1" noMove="1" noResize="1" noEditPoints="1" noAdjustHandles="1" noChangeArrowheads="1" noChangeShapeType="1" noTextEdit="1"/>
                      </p:cNvSpPr>
                      <p:nvPr/>
                    </p:nvSpPr>
                    <p:spPr>
                      <a:xfrm>
                        <a:off x="-1909622" y="1496814"/>
                        <a:ext cx="7975600"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511C53B-4969-490D-97EA-9D6444D29BDA}"/>
                          </a:ext>
                        </a:extLst>
                      </p:cNvPr>
                      <p:cNvSpPr txBox="1"/>
                      <p:nvPr/>
                    </p:nvSpPr>
                    <p:spPr>
                      <a:xfrm>
                        <a:off x="-1901156" y="245938"/>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i="1" smtClean="0">
                                  <a:latin typeface="Cambria Math" panose="02040503050406030204" pitchFamily="18" charset="0"/>
                                </a:rPr>
                                <m:t>⋯</m:t>
                              </m:r>
                            </m:oMath>
                          </m:oMathPara>
                        </a14:m>
                        <a:endParaRPr lang="en-US" dirty="0"/>
                      </a:p>
                    </p:txBody>
                  </p:sp>
                </mc:Choice>
                <mc:Fallback xmlns="">
                  <p:sp>
                    <p:nvSpPr>
                      <p:cNvPr id="171" name="TextBox 170">
                        <a:extLst>
                          <a:ext uri="{FF2B5EF4-FFF2-40B4-BE49-F238E27FC236}">
                            <a16:creationId xmlns:a16="http://schemas.microsoft.com/office/drawing/2014/main" id="{AAE88416-2884-4FDB-80CB-8937920B4CBB}"/>
                          </a:ext>
                        </a:extLst>
                      </p:cNvPr>
                      <p:cNvSpPr txBox="1">
                        <a:spLocks noRot="1" noChangeAspect="1" noMove="1" noResize="1" noEditPoints="1" noAdjustHandles="1" noChangeArrowheads="1" noChangeShapeType="1" noTextEdit="1"/>
                      </p:cNvSpPr>
                      <p:nvPr/>
                    </p:nvSpPr>
                    <p:spPr>
                      <a:xfrm>
                        <a:off x="-1901156" y="245938"/>
                        <a:ext cx="7975600"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0625301-31EE-4D68-B5CD-448FF335C5DE}"/>
                          </a:ext>
                        </a:extLst>
                      </p:cNvPr>
                      <p:cNvSpPr txBox="1"/>
                      <p:nvPr/>
                    </p:nvSpPr>
                    <p:spPr>
                      <a:xfrm>
                        <a:off x="-1909622" y="749014"/>
                        <a:ext cx="7975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i="1" smtClean="0">
                                  <a:latin typeface="Cambria Math" panose="02040503050406030204" pitchFamily="18" charset="0"/>
                                </a:rPr>
                                <m:t>⋯</m:t>
                              </m:r>
                            </m:oMath>
                          </m:oMathPara>
                        </a14:m>
                        <a:endParaRPr lang="en-US" dirty="0"/>
                      </a:p>
                    </p:txBody>
                  </p:sp>
                </mc:Choice>
                <mc:Fallback xmlns="">
                  <p:sp>
                    <p:nvSpPr>
                      <p:cNvPr id="225" name="TextBox 224">
                        <a:extLst>
                          <a:ext uri="{FF2B5EF4-FFF2-40B4-BE49-F238E27FC236}">
                            <a16:creationId xmlns:a16="http://schemas.microsoft.com/office/drawing/2014/main" id="{0BF7239D-EEDF-4935-AD3E-3059CFD71B6E}"/>
                          </a:ext>
                        </a:extLst>
                      </p:cNvPr>
                      <p:cNvSpPr txBox="1">
                        <a:spLocks noRot="1" noChangeAspect="1" noMove="1" noResize="1" noEditPoints="1" noAdjustHandles="1" noChangeArrowheads="1" noChangeShapeType="1" noTextEdit="1"/>
                      </p:cNvSpPr>
                      <p:nvPr/>
                    </p:nvSpPr>
                    <p:spPr>
                      <a:xfrm>
                        <a:off x="-1909622" y="749014"/>
                        <a:ext cx="7975600" cy="369332"/>
                      </a:xfrm>
                      <a:prstGeom prst="rect">
                        <a:avLst/>
                      </a:prstGeom>
                      <a:blipFill>
                        <a:blip r:embed="rId31"/>
                        <a:stretch>
                          <a:fillRect/>
                        </a:stretch>
                      </a:blipFill>
                    </p:spPr>
                    <p:txBody>
                      <a:bodyPr/>
                      <a:lstStyle/>
                      <a:p>
                        <a:r>
                          <a:rPr lang="en-US">
                            <a:noFill/>
                          </a:rPr>
                          <a:t> </a:t>
                        </a:r>
                      </a:p>
                    </p:txBody>
                  </p:sp>
                </mc:Fallback>
              </mc:AlternateContent>
            </p:grpSp>
          </p:grpSp>
          <p:grpSp>
            <p:nvGrpSpPr>
              <p:cNvPr id="88" name="Group 87">
                <a:extLst>
                  <a:ext uri="{FF2B5EF4-FFF2-40B4-BE49-F238E27FC236}">
                    <a16:creationId xmlns:a16="http://schemas.microsoft.com/office/drawing/2014/main" id="{A30ACD2D-ED32-4B64-9EA8-24A3260F9847}"/>
                  </a:ext>
                </a:extLst>
              </p:cNvPr>
              <p:cNvGrpSpPr/>
              <p:nvPr/>
            </p:nvGrpSpPr>
            <p:grpSpPr>
              <a:xfrm>
                <a:off x="3655102" y="1639922"/>
                <a:ext cx="7464424" cy="1943279"/>
                <a:chOff x="3705627" y="1940997"/>
                <a:chExt cx="7464424" cy="1943279"/>
              </a:xfrm>
            </p:grpSpPr>
            <p:grpSp>
              <p:nvGrpSpPr>
                <p:cNvPr id="29" name="Group 28">
                  <a:extLst>
                    <a:ext uri="{FF2B5EF4-FFF2-40B4-BE49-F238E27FC236}">
                      <a16:creationId xmlns:a16="http://schemas.microsoft.com/office/drawing/2014/main" id="{DA4A7611-B996-43E2-B78C-D86908941031}"/>
                    </a:ext>
                  </a:extLst>
                </p:cNvPr>
                <p:cNvGrpSpPr/>
                <p:nvPr/>
              </p:nvGrpSpPr>
              <p:grpSpPr>
                <a:xfrm>
                  <a:off x="8067098" y="1940997"/>
                  <a:ext cx="640496" cy="1845633"/>
                  <a:chOff x="2703475" y="558800"/>
                  <a:chExt cx="640496" cy="184563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A88AE35-D3A0-4904-9319-EB2F8C58E0D4}"/>
                          </a:ext>
                        </a:extLst>
                      </p:cNvPr>
                      <p:cNvSpPr txBox="1"/>
                      <p:nvPr/>
                    </p:nvSpPr>
                    <p:spPr>
                      <a:xfrm>
                        <a:off x="2703475" y="1192078"/>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oMath>
                          </m:oMathPara>
                        </a14:m>
                        <a:endParaRPr lang="en-US" sz="2800" dirty="0"/>
                      </a:p>
                    </p:txBody>
                  </p:sp>
                </mc:Choice>
                <mc:Fallback xmlns="">
                  <p:sp>
                    <p:nvSpPr>
                      <p:cNvPr id="42" name="TextBox 41">
                        <a:extLst>
                          <a:ext uri="{FF2B5EF4-FFF2-40B4-BE49-F238E27FC236}">
                            <a16:creationId xmlns:a16="http://schemas.microsoft.com/office/drawing/2014/main" id="{0A88AE35-D3A0-4904-9319-EB2F8C58E0D4}"/>
                          </a:ext>
                        </a:extLst>
                      </p:cNvPr>
                      <p:cNvSpPr txBox="1">
                        <a:spLocks noRot="1" noChangeAspect="1" noMove="1" noResize="1" noEditPoints="1" noAdjustHandles="1" noChangeArrowheads="1" noChangeShapeType="1" noTextEdit="1"/>
                      </p:cNvSpPr>
                      <p:nvPr/>
                    </p:nvSpPr>
                    <p:spPr>
                      <a:xfrm>
                        <a:off x="2703475" y="1192078"/>
                        <a:ext cx="349455" cy="430887"/>
                      </a:xfrm>
                      <a:prstGeom prst="rect">
                        <a:avLst/>
                      </a:prstGeom>
                      <a:blipFill>
                        <a:blip r:embed="rId32"/>
                        <a:stretch>
                          <a:fillRect/>
                        </a:stretch>
                      </a:blipFill>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9FA912CE-E37D-4521-B1CC-772492DF6EB2}"/>
                      </a:ext>
                    </a:extLst>
                  </p:cNvPr>
                  <p:cNvGrpSpPr/>
                  <p:nvPr/>
                </p:nvGrpSpPr>
                <p:grpSpPr>
                  <a:xfrm>
                    <a:off x="3033581" y="558800"/>
                    <a:ext cx="310390" cy="1845633"/>
                    <a:chOff x="4006066" y="941338"/>
                    <a:chExt cx="310390" cy="1845633"/>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B6EB5BB-13A2-4323-B682-51819684A6E6}"/>
                            </a:ext>
                          </a:extLst>
                        </p:cNvPr>
                        <p:cNvSpPr txBox="1"/>
                        <p:nvPr/>
                      </p:nvSpPr>
                      <p:spPr>
                        <a:xfrm>
                          <a:off x="4006066" y="941338"/>
                          <a:ext cx="310390" cy="1845633"/>
                        </a:xfrm>
                        <a:prstGeom prst="rect">
                          <a:avLst/>
                        </a:prstGeom>
                        <a:noFill/>
                      </p:spPr>
                      <p:txBody>
                        <a:bodyPr wrap="square" rtlCol="0">
                          <a:spAutoFit/>
                        </a:bodyPr>
                        <a:lstStyle/>
                        <a:p>
                          <a:r>
                            <a:rPr lang="en-US" sz="2400" dirty="0">
                              <a:ln w="0">
                                <a:noFill/>
                              </a:ln>
                            </a:rPr>
                            <a:t>a</a:t>
                          </a:r>
                        </a:p>
                        <a:p>
                          <a:r>
                            <a:rPr lang="en-US" sz="2400" dirty="0">
                              <a:ln w="0">
                                <a:noFill/>
                              </a:ln>
                            </a:rPr>
                            <a:t>b</a:t>
                          </a:r>
                        </a:p>
                        <a:p>
                          <a:r>
                            <a:rPr lang="en-US" sz="2400" dirty="0">
                              <a:ln w="0">
                                <a:noFill/>
                              </a:ln>
                            </a:rPr>
                            <a:t>c</a:t>
                          </a:r>
                        </a:p>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smtClean="0">
                                        <a:ln w="0">
                                          <a:noFill/>
                                        </a:ln>
                                        <a:latin typeface="Cambria Math" panose="02040503050406030204" pitchFamily="18" charset="0"/>
                                      </a:rPr>
                                    </m:ctrlPr>
                                  </m:mPr>
                                  <m:mr>
                                    <m:e>
                                      <m:r>
                                        <m:rPr>
                                          <m:brk m:alnAt="7"/>
                                        </m:rPr>
                                        <a:rPr lang="en-US" sz="2400" i="1" smtClean="0">
                                          <a:ln w="0">
                                            <a:noFill/>
                                          </a:ln>
                                          <a:latin typeface="Cambria Math" panose="02040503050406030204" pitchFamily="18" charset="0"/>
                                        </a:rPr>
                                        <m:t>⋮</m:t>
                                      </m:r>
                                    </m:e>
                                  </m:mr>
                                  <m:mr>
                                    <m:e>
                                      <m:r>
                                        <a:rPr lang="en-US" sz="2400" b="0" i="1" smtClean="0">
                                          <a:ln w="0">
                                            <a:noFill/>
                                          </a:ln>
                                          <a:latin typeface="Cambria Math" panose="02040503050406030204" pitchFamily="18" charset="0"/>
                                        </a:rPr>
                                        <m:t>𝑛</m:t>
                                      </m:r>
                                    </m:e>
                                  </m:mr>
                                </m:m>
                              </m:oMath>
                            </m:oMathPara>
                          </a14:m>
                          <a:endParaRPr lang="en-US" sz="2400" dirty="0">
                            <a:ln w="0">
                              <a:noFill/>
                            </a:ln>
                          </a:endParaRPr>
                        </a:p>
                      </p:txBody>
                    </p:sp>
                  </mc:Choice>
                  <mc:Fallback xmlns="">
                    <p:sp>
                      <p:nvSpPr>
                        <p:cNvPr id="44" name="TextBox 43">
                          <a:extLst>
                            <a:ext uri="{FF2B5EF4-FFF2-40B4-BE49-F238E27FC236}">
                              <a16:creationId xmlns:a16="http://schemas.microsoft.com/office/drawing/2014/main" id="{1B6EB5BB-13A2-4323-B682-51819684A6E6}"/>
                            </a:ext>
                          </a:extLst>
                        </p:cNvPr>
                        <p:cNvSpPr txBox="1">
                          <a:spLocks noRot="1" noChangeAspect="1" noMove="1" noResize="1" noEditPoints="1" noAdjustHandles="1" noChangeArrowheads="1" noChangeShapeType="1" noTextEdit="1"/>
                        </p:cNvSpPr>
                        <p:nvPr/>
                      </p:nvSpPr>
                      <p:spPr>
                        <a:xfrm>
                          <a:off x="4006066" y="941338"/>
                          <a:ext cx="310390" cy="1845633"/>
                        </a:xfrm>
                        <a:prstGeom prst="rect">
                          <a:avLst/>
                        </a:prstGeom>
                        <a:blipFill>
                          <a:blip r:embed="rId33"/>
                          <a:stretch>
                            <a:fillRect l="-29630" t="-2145" r="-31481"/>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DDDB3907-2822-4520-A464-38F5C9C78C7A}"/>
                        </a:ext>
                      </a:extLst>
                    </p:cNvPr>
                    <p:cNvGrpSpPr/>
                    <p:nvPr/>
                  </p:nvGrpSpPr>
                  <p:grpSpPr>
                    <a:xfrm>
                      <a:off x="4052285" y="1006603"/>
                      <a:ext cx="255803" cy="1710110"/>
                      <a:chOff x="4052285" y="1006603"/>
                      <a:chExt cx="255803" cy="1710110"/>
                    </a:xfrm>
                  </p:grpSpPr>
                  <p:grpSp>
                    <p:nvGrpSpPr>
                      <p:cNvPr id="46" name="Group 45">
                        <a:extLst>
                          <a:ext uri="{FF2B5EF4-FFF2-40B4-BE49-F238E27FC236}">
                            <a16:creationId xmlns:a16="http://schemas.microsoft.com/office/drawing/2014/main" id="{B5CBF837-504A-45B7-9AED-A3D913804D37}"/>
                          </a:ext>
                        </a:extLst>
                      </p:cNvPr>
                      <p:cNvGrpSpPr/>
                      <p:nvPr/>
                    </p:nvGrpSpPr>
                    <p:grpSpPr>
                      <a:xfrm>
                        <a:off x="4052285" y="1006603"/>
                        <a:ext cx="45719" cy="1710110"/>
                        <a:chOff x="8171622" y="2882021"/>
                        <a:chExt cx="55109" cy="1226084"/>
                      </a:xfrm>
                    </p:grpSpPr>
                    <p:cxnSp>
                      <p:nvCxnSpPr>
                        <p:cNvPr id="51" name="Straight Connector 50">
                          <a:extLst>
                            <a:ext uri="{FF2B5EF4-FFF2-40B4-BE49-F238E27FC236}">
                              <a16:creationId xmlns:a16="http://schemas.microsoft.com/office/drawing/2014/main" id="{A39672EF-C024-4ABA-A125-AE48A2B02E1F}"/>
                            </a:ext>
                          </a:extLst>
                        </p:cNvPr>
                        <p:cNvCxnSpPr/>
                        <p:nvPr/>
                      </p:nvCxnSpPr>
                      <p:spPr>
                        <a:xfrm>
                          <a:off x="8171622" y="2882022"/>
                          <a:ext cx="0" cy="1226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95B0AA-554C-4601-AC66-2E207A996F17}"/>
                            </a:ext>
                          </a:extLst>
                        </p:cNvPr>
                        <p:cNvCxnSpPr>
                          <a:cxnSpLocks/>
                        </p:cNvCxnSpPr>
                        <p:nvPr/>
                      </p:nvCxnSpPr>
                      <p:spPr>
                        <a:xfrm flipH="1">
                          <a:off x="8173663" y="4108104"/>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B16D33-1AA1-4B56-85C9-3A173C3E3757}"/>
                            </a:ext>
                          </a:extLst>
                        </p:cNvPr>
                        <p:cNvCxnSpPr>
                          <a:cxnSpLocks/>
                        </p:cNvCxnSpPr>
                        <p:nvPr/>
                      </p:nvCxnSpPr>
                      <p:spPr>
                        <a:xfrm flipH="1">
                          <a:off x="8171622" y="2882021"/>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8BFD4214-04CB-4124-84E9-16128742B750}"/>
                          </a:ext>
                        </a:extLst>
                      </p:cNvPr>
                      <p:cNvGrpSpPr/>
                      <p:nvPr/>
                    </p:nvGrpSpPr>
                    <p:grpSpPr>
                      <a:xfrm>
                        <a:off x="4262369" y="1006603"/>
                        <a:ext cx="45719" cy="1710110"/>
                        <a:chOff x="8428944" y="2882021"/>
                        <a:chExt cx="53068" cy="1226083"/>
                      </a:xfrm>
                    </p:grpSpPr>
                    <p:cxnSp>
                      <p:nvCxnSpPr>
                        <p:cNvPr id="48" name="Straight Connector 47">
                          <a:extLst>
                            <a:ext uri="{FF2B5EF4-FFF2-40B4-BE49-F238E27FC236}">
                              <a16:creationId xmlns:a16="http://schemas.microsoft.com/office/drawing/2014/main" id="{F807D7B4-3C78-412D-B00E-13980E60F05D}"/>
                            </a:ext>
                          </a:extLst>
                        </p:cNvPr>
                        <p:cNvCxnSpPr>
                          <a:cxnSpLocks/>
                        </p:cNvCxnSpPr>
                        <p:nvPr/>
                      </p:nvCxnSpPr>
                      <p:spPr>
                        <a:xfrm>
                          <a:off x="8482012" y="2882021"/>
                          <a:ext cx="0" cy="1226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284B04-D8F1-485F-B7A8-66E146A689E3}"/>
                            </a:ext>
                          </a:extLst>
                        </p:cNvPr>
                        <p:cNvCxnSpPr>
                          <a:cxnSpLocks/>
                        </p:cNvCxnSpPr>
                        <p:nvPr/>
                      </p:nvCxnSpPr>
                      <p:spPr>
                        <a:xfrm flipH="1">
                          <a:off x="8428944" y="4108104"/>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5BDC8A-2A9F-4A34-98E2-33A911093474}"/>
                            </a:ext>
                          </a:extLst>
                        </p:cNvPr>
                        <p:cNvCxnSpPr>
                          <a:cxnSpLocks/>
                        </p:cNvCxnSpPr>
                        <p:nvPr/>
                      </p:nvCxnSpPr>
                      <p:spPr>
                        <a:xfrm flipH="1">
                          <a:off x="8428944" y="2882021"/>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nvGrpSpPr>
                <p:cNvPr id="87" name="Group 86">
                  <a:extLst>
                    <a:ext uri="{FF2B5EF4-FFF2-40B4-BE49-F238E27FC236}">
                      <a16:creationId xmlns:a16="http://schemas.microsoft.com/office/drawing/2014/main" id="{EC5A2D37-E1ED-43AA-8A2E-B6F8270A05C0}"/>
                    </a:ext>
                  </a:extLst>
                </p:cNvPr>
                <p:cNvGrpSpPr/>
                <p:nvPr/>
              </p:nvGrpSpPr>
              <p:grpSpPr>
                <a:xfrm>
                  <a:off x="3705627" y="2088004"/>
                  <a:ext cx="7464424" cy="1796272"/>
                  <a:chOff x="1100484" y="2639528"/>
                  <a:chExt cx="7464424" cy="1796272"/>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ECDAEBF-CD0E-4E75-8244-2C9E786CB105}"/>
                          </a:ext>
                        </a:extLst>
                      </p:cNvPr>
                      <p:cNvSpPr txBox="1"/>
                      <p:nvPr/>
                    </p:nvSpPr>
                    <p:spPr>
                      <a:xfrm>
                        <a:off x="1100484" y="3051125"/>
                        <a:ext cx="7464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US" sz="1800" i="1" smtClean="0">
                                  <a:ln w="0">
                                    <a:noFill/>
                                  </a:ln>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6ECDAEBF-CD0E-4E75-8244-2C9E786CB105}"/>
                          </a:ext>
                        </a:extLst>
                      </p:cNvPr>
                      <p:cNvSpPr txBox="1">
                        <a:spLocks noRot="1" noChangeAspect="1" noMove="1" noResize="1" noEditPoints="1" noAdjustHandles="1" noChangeArrowheads="1" noChangeShapeType="1" noTextEdit="1"/>
                      </p:cNvSpPr>
                      <p:nvPr/>
                    </p:nvSpPr>
                    <p:spPr>
                      <a:xfrm>
                        <a:off x="1100484" y="3051125"/>
                        <a:ext cx="7464424" cy="369332"/>
                      </a:xfrm>
                      <a:prstGeom prst="rect">
                        <a:avLst/>
                      </a:prstGeom>
                      <a:blipFill>
                        <a:blip r:embed="rId34"/>
                        <a:stretch>
                          <a:fillRect/>
                        </a:stretch>
                      </a:blipFill>
                    </p:spPr>
                    <p:txBody>
                      <a:bodyPr/>
                      <a:lstStyle/>
                      <a:p>
                        <a:r>
                          <a:rPr lang="en-US">
                            <a:noFill/>
                          </a:rPr>
                          <a:t> </a:t>
                        </a:r>
                      </a:p>
                    </p:txBody>
                  </p:sp>
                </mc:Fallback>
              </mc:AlternateContent>
              <p:pic>
                <p:nvPicPr>
                  <p:cNvPr id="31" name="Picture 30">
                    <a:extLst>
                      <a:ext uri="{FF2B5EF4-FFF2-40B4-BE49-F238E27FC236}">
                        <a16:creationId xmlns:a16="http://schemas.microsoft.com/office/drawing/2014/main" id="{E37BD1D4-54D4-4252-9D6E-BC4BE26EC601}"/>
                      </a:ext>
                    </a:extLst>
                  </p:cNvPr>
                  <p:cNvPicPr>
                    <a:picLocks noChangeAspect="1"/>
                  </p:cNvPicPr>
                  <p:nvPr/>
                </p:nvPicPr>
                <p:blipFill>
                  <a:blip r:embed="rId35"/>
                  <a:stretch>
                    <a:fillRect/>
                  </a:stretch>
                </p:blipFill>
                <p:spPr>
                  <a:xfrm>
                    <a:off x="2387209" y="3407636"/>
                    <a:ext cx="5320100" cy="552613"/>
                  </a:xfrm>
                  <a:prstGeom prst="rect">
                    <a:avLst/>
                  </a:prstGeom>
                </p:spPr>
              </p:pic>
              <p:pic>
                <p:nvPicPr>
                  <p:cNvPr id="32" name="Picture 31">
                    <a:extLst>
                      <a:ext uri="{FF2B5EF4-FFF2-40B4-BE49-F238E27FC236}">
                        <a16:creationId xmlns:a16="http://schemas.microsoft.com/office/drawing/2014/main" id="{AA3989E3-530D-4BD9-8EA9-F159DFC72B53}"/>
                      </a:ext>
                    </a:extLst>
                  </p:cNvPr>
                  <p:cNvPicPr>
                    <a:picLocks noChangeAspect="1"/>
                  </p:cNvPicPr>
                  <p:nvPr/>
                </p:nvPicPr>
                <p:blipFill>
                  <a:blip r:embed="rId36"/>
                  <a:stretch>
                    <a:fillRect/>
                  </a:stretch>
                </p:blipFill>
                <p:spPr>
                  <a:xfrm>
                    <a:off x="2340583" y="3883187"/>
                    <a:ext cx="5320100" cy="552613"/>
                  </a:xfrm>
                  <a:prstGeom prst="rect">
                    <a:avLst/>
                  </a:prstGeom>
                </p:spPr>
              </p:pic>
              <p:grpSp>
                <p:nvGrpSpPr>
                  <p:cNvPr id="33" name="Group 32">
                    <a:extLst>
                      <a:ext uri="{FF2B5EF4-FFF2-40B4-BE49-F238E27FC236}">
                        <a16:creationId xmlns:a16="http://schemas.microsoft.com/office/drawing/2014/main" id="{50BBFB2B-D8B4-4FC4-8F43-563850284003}"/>
                      </a:ext>
                    </a:extLst>
                  </p:cNvPr>
                  <p:cNvGrpSpPr/>
                  <p:nvPr/>
                </p:nvGrpSpPr>
                <p:grpSpPr>
                  <a:xfrm>
                    <a:off x="5381970" y="2639528"/>
                    <a:ext cx="45719" cy="1715446"/>
                    <a:chOff x="8428944" y="2882021"/>
                    <a:chExt cx="53068" cy="1226083"/>
                  </a:xfrm>
                </p:grpSpPr>
                <p:cxnSp>
                  <p:nvCxnSpPr>
                    <p:cNvPr id="39" name="Straight Connector 38">
                      <a:extLst>
                        <a:ext uri="{FF2B5EF4-FFF2-40B4-BE49-F238E27FC236}">
                          <a16:creationId xmlns:a16="http://schemas.microsoft.com/office/drawing/2014/main" id="{1D6FA246-DDAB-4427-AB43-3E92D2AE7F3A}"/>
                        </a:ext>
                      </a:extLst>
                    </p:cNvPr>
                    <p:cNvCxnSpPr>
                      <a:cxnSpLocks/>
                    </p:cNvCxnSpPr>
                    <p:nvPr/>
                  </p:nvCxnSpPr>
                  <p:spPr>
                    <a:xfrm>
                      <a:off x="8482012" y="2882021"/>
                      <a:ext cx="0" cy="12260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7F2548-9E5B-4D16-96E0-6EECC655A5B1}"/>
                        </a:ext>
                      </a:extLst>
                    </p:cNvPr>
                    <p:cNvCxnSpPr>
                      <a:cxnSpLocks/>
                    </p:cNvCxnSpPr>
                    <p:nvPr/>
                  </p:nvCxnSpPr>
                  <p:spPr>
                    <a:xfrm flipH="1">
                      <a:off x="8428944" y="4108104"/>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FD0A95-7B04-4C2C-A0F5-94D2C6A16FA7}"/>
                        </a:ext>
                      </a:extLst>
                    </p:cNvPr>
                    <p:cNvCxnSpPr>
                      <a:cxnSpLocks/>
                    </p:cNvCxnSpPr>
                    <p:nvPr/>
                  </p:nvCxnSpPr>
                  <p:spPr>
                    <a:xfrm flipH="1">
                      <a:off x="8428944" y="2882021"/>
                      <a:ext cx="530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A827BD78-C4A1-4013-8ED0-C6FC8D6CE66F}"/>
                      </a:ext>
                    </a:extLst>
                  </p:cNvPr>
                  <p:cNvGrpSpPr/>
                  <p:nvPr/>
                </p:nvGrpSpPr>
                <p:grpSpPr>
                  <a:xfrm>
                    <a:off x="2090196" y="2645407"/>
                    <a:ext cx="5942076" cy="617220"/>
                    <a:chOff x="-711949" y="3364433"/>
                    <a:chExt cx="5942076" cy="617220"/>
                  </a:xfrm>
                </p:grpSpPr>
                <p:grpSp>
                  <p:nvGrpSpPr>
                    <p:cNvPr id="35" name="Group 34">
                      <a:extLst>
                        <a:ext uri="{FF2B5EF4-FFF2-40B4-BE49-F238E27FC236}">
                          <a16:creationId xmlns:a16="http://schemas.microsoft.com/office/drawing/2014/main" id="{3983C3B7-44F4-4C27-A326-8924ECC32FB7}"/>
                        </a:ext>
                      </a:extLst>
                    </p:cNvPr>
                    <p:cNvGrpSpPr/>
                    <p:nvPr/>
                  </p:nvGrpSpPr>
                  <p:grpSpPr>
                    <a:xfrm>
                      <a:off x="-711949" y="3364433"/>
                      <a:ext cx="5942076" cy="617220"/>
                      <a:chOff x="-711949" y="3364433"/>
                      <a:chExt cx="5942076" cy="617220"/>
                    </a:xfrm>
                  </p:grpSpPr>
                  <p:pic>
                    <p:nvPicPr>
                      <p:cNvPr id="37" name="Picture 36">
                        <a:extLst>
                          <a:ext uri="{FF2B5EF4-FFF2-40B4-BE49-F238E27FC236}">
                            <a16:creationId xmlns:a16="http://schemas.microsoft.com/office/drawing/2014/main" id="{7CAA7705-37AB-4D6D-A3A9-521E2F643DB2}"/>
                          </a:ext>
                        </a:extLst>
                      </p:cNvPr>
                      <p:cNvPicPr>
                        <a:picLocks noChangeAspect="1"/>
                      </p:cNvPicPr>
                      <p:nvPr/>
                    </p:nvPicPr>
                    <p:blipFill>
                      <a:blip r:embed="rId37"/>
                      <a:stretch>
                        <a:fillRect/>
                      </a:stretch>
                    </p:blipFill>
                    <p:spPr>
                      <a:xfrm>
                        <a:off x="-711949" y="3364433"/>
                        <a:ext cx="5942076" cy="617220"/>
                      </a:xfrm>
                      <a:prstGeom prst="rect">
                        <a:avLst/>
                      </a:prstGeom>
                    </p:spPr>
                  </p:pic>
                  <p:sp>
                    <p:nvSpPr>
                      <p:cNvPr id="38" name="Rectangle 37">
                        <a:extLst>
                          <a:ext uri="{FF2B5EF4-FFF2-40B4-BE49-F238E27FC236}">
                            <a16:creationId xmlns:a16="http://schemas.microsoft.com/office/drawing/2014/main" id="{A5F48CB4-C4A9-4B13-AACE-0F51AF564A89}"/>
                          </a:ext>
                        </a:extLst>
                      </p:cNvPr>
                      <p:cNvSpPr/>
                      <p:nvPr/>
                    </p:nvSpPr>
                    <p:spPr>
                      <a:xfrm>
                        <a:off x="2466898" y="3524627"/>
                        <a:ext cx="61990" cy="94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82E79DF9-8581-4A06-AF82-518DA0893A4F}"/>
                        </a:ext>
                      </a:extLst>
                    </p:cNvPr>
                    <p:cNvSpPr txBox="1"/>
                    <p:nvPr/>
                  </p:nvSpPr>
                  <p:spPr>
                    <a:xfrm>
                      <a:off x="2365813" y="3451172"/>
                      <a:ext cx="293997" cy="230832"/>
                    </a:xfrm>
                    <a:prstGeom prst="rect">
                      <a:avLst/>
                    </a:prstGeom>
                    <a:noFill/>
                  </p:spPr>
                  <p:txBody>
                    <a:bodyPr wrap="square" rtlCol="0">
                      <a:spAutoFit/>
                    </a:bodyPr>
                    <a:lstStyle/>
                    <a:p>
                      <a:r>
                        <a:rPr lang="en-US" sz="900" dirty="0"/>
                        <a:t>n</a:t>
                      </a:r>
                      <a:endParaRPr lang="en-US" dirty="0"/>
                    </a:p>
                  </p:txBody>
                </p:sp>
              </p:grpSp>
              <p:cxnSp>
                <p:nvCxnSpPr>
                  <p:cNvPr id="26" name="Straight Connector 25">
                    <a:extLst>
                      <a:ext uri="{FF2B5EF4-FFF2-40B4-BE49-F238E27FC236}">
                        <a16:creationId xmlns:a16="http://schemas.microsoft.com/office/drawing/2014/main" id="{C8E20335-4F6A-4F25-A33F-3B692F65D6F7}"/>
                      </a:ext>
                    </a:extLst>
                  </p:cNvPr>
                  <p:cNvCxnSpPr/>
                  <p:nvPr/>
                </p:nvCxnSpPr>
                <p:spPr>
                  <a:xfrm>
                    <a:off x="4632431" y="2640495"/>
                    <a:ext cx="0" cy="172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4CDDAE-3243-45AA-9C36-AC6ED68EFFCE}"/>
                      </a:ext>
                    </a:extLst>
                  </p:cNvPr>
                  <p:cNvCxnSpPr>
                    <a:cxnSpLocks/>
                  </p:cNvCxnSpPr>
                  <p:nvPr/>
                </p:nvCxnSpPr>
                <p:spPr>
                  <a:xfrm flipH="1">
                    <a:off x="4634154" y="4368243"/>
                    <a:ext cx="447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E1097D-9391-4E67-ACAD-4D1A64A53AD9}"/>
                      </a:ext>
                    </a:extLst>
                  </p:cNvPr>
                  <p:cNvCxnSpPr>
                    <a:cxnSpLocks/>
                  </p:cNvCxnSpPr>
                  <p:nvPr/>
                </p:nvCxnSpPr>
                <p:spPr>
                  <a:xfrm flipH="1">
                    <a:off x="4632431" y="2640494"/>
                    <a:ext cx="447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09" name="Flowchart: Terminator 108">
              <a:extLst>
                <a:ext uri="{FF2B5EF4-FFF2-40B4-BE49-F238E27FC236}">
                  <a16:creationId xmlns:a16="http://schemas.microsoft.com/office/drawing/2014/main" id="{02B664F2-5232-4154-83C6-2946DE6EFEA2}"/>
                </a:ext>
              </a:extLst>
            </p:cNvPr>
            <p:cNvSpPr/>
            <p:nvPr/>
          </p:nvSpPr>
          <p:spPr>
            <a:xfrm>
              <a:off x="6611702" y="2510651"/>
              <a:ext cx="5232773" cy="2259904"/>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7EB67BAF-C49A-43C7-9C2B-EBC73F5F34BA}"/>
              </a:ext>
            </a:extLst>
          </p:cNvPr>
          <p:cNvSpPr txBox="1"/>
          <p:nvPr/>
        </p:nvSpPr>
        <p:spPr>
          <a:xfrm>
            <a:off x="500699" y="246974"/>
            <a:ext cx="4580585"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Least-Squares Approximations Computational Procedure</a:t>
            </a:r>
          </a:p>
        </p:txBody>
      </p:sp>
      <p:pic>
        <p:nvPicPr>
          <p:cNvPr id="135" name="Picture 134">
            <a:extLst>
              <a:ext uri="{FF2B5EF4-FFF2-40B4-BE49-F238E27FC236}">
                <a16:creationId xmlns:a16="http://schemas.microsoft.com/office/drawing/2014/main" id="{5ADA628A-A87B-4568-B466-1314287CB891}"/>
              </a:ext>
            </a:extLst>
          </p:cNvPr>
          <p:cNvPicPr>
            <a:picLocks noChangeAspect="1"/>
          </p:cNvPicPr>
          <p:nvPr/>
        </p:nvPicPr>
        <p:blipFill>
          <a:blip r:embed="rId38"/>
          <a:stretch>
            <a:fillRect/>
          </a:stretch>
        </p:blipFill>
        <p:spPr>
          <a:xfrm>
            <a:off x="7029555" y="193960"/>
            <a:ext cx="4282596" cy="2874192"/>
          </a:xfrm>
          <a:prstGeom prst="rect">
            <a:avLst/>
          </a:prstGeom>
        </p:spPr>
      </p:pic>
      <p:cxnSp>
        <p:nvCxnSpPr>
          <p:cNvPr id="141" name="Straight Arrow Connector 140">
            <a:extLst>
              <a:ext uri="{FF2B5EF4-FFF2-40B4-BE49-F238E27FC236}">
                <a16:creationId xmlns:a16="http://schemas.microsoft.com/office/drawing/2014/main" id="{7F7A197E-25FC-437D-BD61-0D42384417DE}"/>
              </a:ext>
            </a:extLst>
          </p:cNvPr>
          <p:cNvCxnSpPr>
            <a:cxnSpLocks/>
          </p:cNvCxnSpPr>
          <p:nvPr/>
        </p:nvCxnSpPr>
        <p:spPr>
          <a:xfrm>
            <a:off x="6121200" y="4975825"/>
            <a:ext cx="36073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AD3E5616-D47B-4B7A-A37B-4B4C35B978F7}"/>
              </a:ext>
            </a:extLst>
          </p:cNvPr>
          <p:cNvGrpSpPr/>
          <p:nvPr/>
        </p:nvGrpSpPr>
        <p:grpSpPr>
          <a:xfrm>
            <a:off x="-450070" y="4058372"/>
            <a:ext cx="6955595" cy="1834906"/>
            <a:chOff x="721873" y="4524989"/>
            <a:chExt cx="6321479" cy="2019182"/>
          </a:xfrm>
        </p:grpSpPr>
        <p:sp>
          <p:nvSpPr>
            <p:cNvPr id="112" name="Double Bracket 111">
              <a:extLst>
                <a:ext uri="{FF2B5EF4-FFF2-40B4-BE49-F238E27FC236}">
                  <a16:creationId xmlns:a16="http://schemas.microsoft.com/office/drawing/2014/main" id="{2DBA1999-6A09-4EC4-B6B4-2CC13FA7EC3A}"/>
                </a:ext>
              </a:extLst>
            </p:cNvPr>
            <p:cNvSpPr/>
            <p:nvPr/>
          </p:nvSpPr>
          <p:spPr>
            <a:xfrm>
              <a:off x="1543745" y="4853163"/>
              <a:ext cx="4705800" cy="1505156"/>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3" name="Group 112">
              <a:extLst>
                <a:ext uri="{FF2B5EF4-FFF2-40B4-BE49-F238E27FC236}">
                  <a16:creationId xmlns:a16="http://schemas.microsoft.com/office/drawing/2014/main" id="{65C68BE8-956C-4C10-89A7-D9B9DA00A704}"/>
                </a:ext>
              </a:extLst>
            </p:cNvPr>
            <p:cNvGrpSpPr/>
            <p:nvPr/>
          </p:nvGrpSpPr>
          <p:grpSpPr>
            <a:xfrm>
              <a:off x="721873" y="4524989"/>
              <a:ext cx="6321479" cy="2019182"/>
              <a:chOff x="621497" y="3344306"/>
              <a:chExt cx="6321479" cy="2019182"/>
            </a:xfrm>
          </p:grpSpPr>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A7A7BB0-7BBA-463F-9AE7-8721201007DC}"/>
                      </a:ext>
                    </a:extLst>
                  </p:cNvPr>
                  <p:cNvSpPr txBox="1"/>
                  <p:nvPr/>
                </p:nvSpPr>
                <p:spPr>
                  <a:xfrm>
                    <a:off x="621497" y="3344306"/>
                    <a:ext cx="6321479" cy="182262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1" i="1" u="sng" smtClean="0">
                                  <a:latin typeface="Cambria Math" panose="02040503050406030204" pitchFamily="18" charset="0"/>
                                  <a:cs typeface="Times New Roman" panose="02020603050405020304" pitchFamily="18" charset="0"/>
                                </a:rPr>
                              </m:ctrlPr>
                            </m:sSubPr>
                            <m:e>
                              <m:r>
                                <a:rPr lang="en-US" b="1" i="1" u="sng" smtClean="0">
                                  <a:latin typeface="Cambria Math" panose="02040503050406030204" pitchFamily="18" charset="0"/>
                                  <a:cs typeface="Times New Roman" panose="02020603050405020304" pitchFamily="18" charset="0"/>
                                </a:rPr>
                                <m:t>𝑨</m:t>
                              </m:r>
                            </m:e>
                            <m:sub>
                              <m:r>
                                <a:rPr lang="en-US" b="1" i="1" u="sng" smtClean="0">
                                  <a:latin typeface="Cambria Math" panose="02040503050406030204" pitchFamily="18" charset="0"/>
                                  <a:cs typeface="Times New Roman" panose="02020603050405020304" pitchFamily="18" charset="0"/>
                                </a:rPr>
                                <m:t>𝒊𝒋</m:t>
                              </m:r>
                            </m:sub>
                          </m:sSub>
                          <m:r>
                            <a:rPr lang="en-US" b="1" i="1" u="sng" smtClean="0">
                              <a:latin typeface="Cambria Math" panose="02040503050406030204" pitchFamily="18" charset="0"/>
                              <a:cs typeface="Times New Roman" panose="02020603050405020304" pitchFamily="18" charset="0"/>
                            </a:rPr>
                            <m:t>=</m:t>
                          </m:r>
                          <m:r>
                            <a:rPr lang="el-GR" b="1" i="1" u="sng" smtClean="0">
                              <a:latin typeface="Cambria Math" panose="02040503050406030204" pitchFamily="18" charset="0"/>
                              <a:cs typeface="Times New Roman" panose="02020603050405020304" pitchFamily="18" charset="0"/>
                            </a:rPr>
                            <m:t>𝜮</m:t>
                          </m:r>
                          <m:r>
                            <a:rPr lang="en-US" b="1" i="1" u="sng" smtClean="0">
                              <a:latin typeface="Cambria Math" panose="02040503050406030204" pitchFamily="18" charset="0"/>
                              <a:cs typeface="Times New Roman" panose="02020603050405020304" pitchFamily="18" charset="0"/>
                            </a:rPr>
                            <m:t>(</m:t>
                          </m:r>
                          <m:sSup>
                            <m:sSupPr>
                              <m:ctrlPr>
                                <a:rPr lang="en-US" b="1" i="1" u="sng" smtClean="0">
                                  <a:latin typeface="Cambria Math" panose="02040503050406030204" pitchFamily="18" charset="0"/>
                                  <a:cs typeface="Times New Roman" panose="02020603050405020304" pitchFamily="18" charset="0"/>
                                </a:rPr>
                              </m:ctrlPr>
                            </m:sSupPr>
                            <m:e>
                              <m:r>
                                <a:rPr lang="en-US" b="1" i="1" u="sng" smtClean="0">
                                  <a:latin typeface="Cambria Math" panose="02040503050406030204" pitchFamily="18" charset="0"/>
                                  <a:cs typeface="Times New Roman" panose="02020603050405020304" pitchFamily="18" charset="0"/>
                                </a:rPr>
                                <m:t>𝒙</m:t>
                              </m:r>
                            </m:e>
                            <m:sup>
                              <m:r>
                                <a:rPr lang="en-US" b="1" i="1" u="sng" smtClean="0">
                                  <a:latin typeface="Cambria Math" panose="02040503050406030204" pitchFamily="18" charset="0"/>
                                  <a:cs typeface="Times New Roman" panose="02020603050405020304" pitchFamily="18" charset="0"/>
                                </a:rPr>
                                <m:t>𝟐</m:t>
                              </m:r>
                              <m:r>
                                <a:rPr lang="en-US" b="1" i="1" u="sng" smtClean="0">
                                  <a:latin typeface="Cambria Math" panose="02040503050406030204" pitchFamily="18" charset="0"/>
                                  <a:cs typeface="Times New Roman" panose="02020603050405020304" pitchFamily="18" charset="0"/>
                                </a:rPr>
                                <m:t>𝒏</m:t>
                              </m:r>
                              <m:r>
                                <a:rPr lang="en-US" b="1" i="1" u="sng" smtClean="0">
                                  <a:latin typeface="Cambria Math" panose="02040503050406030204" pitchFamily="18" charset="0"/>
                                  <a:cs typeface="Times New Roman" panose="02020603050405020304" pitchFamily="18" charset="0"/>
                                </a:rPr>
                                <m:t>−</m:t>
                              </m:r>
                              <m:r>
                                <a:rPr lang="en-US" b="1" i="1" u="sng" smtClean="0">
                                  <a:latin typeface="Cambria Math" panose="02040503050406030204" pitchFamily="18" charset="0"/>
                                  <a:cs typeface="Times New Roman" panose="02020603050405020304" pitchFamily="18" charset="0"/>
                                </a:rPr>
                                <m:t>𝒋</m:t>
                              </m:r>
                              <m:r>
                                <a:rPr lang="en-US" b="1" i="1" u="sng" smtClean="0">
                                  <a:latin typeface="Cambria Math" panose="02040503050406030204" pitchFamily="18" charset="0"/>
                                  <a:cs typeface="Times New Roman" panose="02020603050405020304" pitchFamily="18" charset="0"/>
                                </a:rPr>
                                <m:t>−</m:t>
                              </m:r>
                              <m:r>
                                <a:rPr lang="en-US" b="1" i="1" u="sng" smtClean="0">
                                  <a:latin typeface="Cambria Math" panose="02040503050406030204" pitchFamily="18" charset="0"/>
                                  <a:cs typeface="Times New Roman" panose="02020603050405020304" pitchFamily="18" charset="0"/>
                                </a:rPr>
                                <m:t>𝒊</m:t>
                              </m:r>
                            </m:sup>
                          </m:sSup>
                          <m:r>
                            <a:rPr lang="en-US" b="1" i="1" u="sng" smtClean="0">
                              <a:latin typeface="Cambria Math" panose="02040503050406030204" pitchFamily="18" charset="0"/>
                              <a:cs typeface="Times New Roman" panose="02020603050405020304" pitchFamily="18" charset="0"/>
                            </a:rPr>
                            <m:t>)</m:t>
                          </m:r>
                        </m:oMath>
                      </m:oMathPara>
                    </a14:m>
                    <a:endParaRPr lang="en-US" b="1" i="1" u="sng"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0,0</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−0−0</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1,0</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−1−0</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m:t>
                                      </m:r>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m:t>
                                  </m:r>
                                </m:sup>
                              </m:sSup>
                            </m:e>
                          </m:d>
                        </m:oMath>
                      </m:oMathPara>
                    </a14:m>
                    <a:endParaRPr lang="en-US"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0,1</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−0−1</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1,1</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−1−1</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p>
                              </m:sSup>
                            </m:e>
                          </m:d>
                        </m:oMath>
                      </m:oMathPara>
                    </a14:m>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𝑛</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𝑛</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𝑛</m:t>
                                          </m:r>
                                        </m:e>
                                      </m:d>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𝑛</m:t>
                                  </m:r>
                                </m:sup>
                              </m:sSup>
                            </m:e>
                          </m:d>
                          <m:r>
                            <a:rPr lang="en-US" b="0" i="1" smtClean="0">
                              <a:latin typeface="Cambria Math" panose="02040503050406030204" pitchFamily="18" charset="0"/>
                              <a:cs typeface="Times New Roman" panose="02020603050405020304" pitchFamily="18" charset="0"/>
                            </a:rPr>
                            <m:t>… </m:t>
                          </m:r>
                          <m:r>
                            <m:rPr>
                              <m:sty m:val="p"/>
                            </m:rPr>
                            <a:rPr lang="el-GR" b="0" i="1" smtClean="0">
                              <a:latin typeface="Cambria Math" panose="02040503050406030204" pitchFamily="18" charset="0"/>
                              <a:cs typeface="Times New Roman" panose="02020603050405020304" pitchFamily="18" charset="0"/>
                            </a:rPr>
                            <m:t>Σ</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sub>
                                  </m:sSub>
                                </m:e>
                                <m:sup>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sup>
                              </m:sSup>
                            </m:e>
                          </m:d>
                        </m:oMath>
                      </m:oMathPara>
                    </a14:m>
                    <a:endParaRPr lang="en-US" b="0" dirty="0">
                      <a:latin typeface="Times New Roman" panose="02020603050405020304" pitchFamily="18" charset="0"/>
                      <a:cs typeface="Times New Roman" panose="02020603050405020304" pitchFamily="18" charset="0"/>
                    </a:endParaRPr>
                  </a:p>
                </p:txBody>
              </p:sp>
            </mc:Choice>
            <mc:Fallback xmlns="">
              <p:sp>
                <p:nvSpPr>
                  <p:cNvPr id="114" name="TextBox 113">
                    <a:extLst>
                      <a:ext uri="{FF2B5EF4-FFF2-40B4-BE49-F238E27FC236}">
                        <a16:creationId xmlns:a16="http://schemas.microsoft.com/office/drawing/2014/main" id="{6A7A7BB0-7BBA-463F-9AE7-8721201007DC}"/>
                      </a:ext>
                    </a:extLst>
                  </p:cNvPr>
                  <p:cNvSpPr txBox="1">
                    <a:spLocks noRot="1" noChangeAspect="1" noMove="1" noResize="1" noEditPoints="1" noAdjustHandles="1" noChangeArrowheads="1" noChangeShapeType="1" noTextEdit="1"/>
                  </p:cNvSpPr>
                  <p:nvPr/>
                </p:nvSpPr>
                <p:spPr>
                  <a:xfrm>
                    <a:off x="621497" y="3344306"/>
                    <a:ext cx="6321479" cy="1822625"/>
                  </a:xfrm>
                  <a:prstGeom prst="rect">
                    <a:avLst/>
                  </a:prstGeom>
                  <a:blipFill>
                    <a:blip r:embed="rId39"/>
                    <a:stretch>
                      <a:fillRect b="-1476"/>
                    </a:stretch>
                  </a:blipFill>
                </p:spPr>
                <p:txBody>
                  <a:bodyPr/>
                  <a:lstStyle/>
                  <a:p>
                    <a:r>
                      <a:rPr lang="en-US">
                        <a:noFill/>
                      </a:rPr>
                      <a:t> </a:t>
                    </a:r>
                  </a:p>
                </p:txBody>
              </p:sp>
            </mc:Fallback>
          </mc:AlternateContent>
          <p:sp>
            <p:nvSpPr>
              <p:cNvPr id="115" name="Flowchart: Terminator 114">
                <a:extLst>
                  <a:ext uri="{FF2B5EF4-FFF2-40B4-BE49-F238E27FC236}">
                    <a16:creationId xmlns:a16="http://schemas.microsoft.com/office/drawing/2014/main" id="{BB15E3DF-EAC5-4E5C-B098-0CC667EA6AB4}"/>
                  </a:ext>
                </a:extLst>
              </p:cNvPr>
              <p:cNvSpPr/>
              <p:nvPr/>
            </p:nvSpPr>
            <p:spPr>
              <a:xfrm>
                <a:off x="1062566" y="3350472"/>
                <a:ext cx="5531123" cy="2013016"/>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5162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AC42B21-3A0B-4F07-87EA-EB8582960DCC}"/>
              </a:ext>
            </a:extLst>
          </p:cNvPr>
          <p:cNvSpPr/>
          <p:nvPr/>
        </p:nvSpPr>
        <p:spPr>
          <a:xfrm>
            <a:off x="447869" y="209551"/>
            <a:ext cx="6111551" cy="563328"/>
          </a:xfrm>
          <a:prstGeom prst="rect">
            <a:avLst/>
          </a:prstGeom>
          <a:solidFill>
            <a:srgbClr val="FFC62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9F54A7C-965C-43C6-9DCF-1F519BA46F9B}"/>
              </a:ext>
            </a:extLst>
          </p:cNvPr>
          <p:cNvSpPr txBox="1"/>
          <p:nvPr/>
        </p:nvSpPr>
        <p:spPr>
          <a:xfrm>
            <a:off x="210095" y="135054"/>
            <a:ext cx="6587097" cy="646331"/>
          </a:xfrm>
          <a:prstGeom prst="rect">
            <a:avLst/>
          </a:prstGeom>
          <a:noFill/>
          <a:ln w="19050">
            <a:noFill/>
          </a:ln>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The Bisection Method road map</a:t>
            </a:r>
          </a:p>
        </p:txBody>
      </p:sp>
      <p:grpSp>
        <p:nvGrpSpPr>
          <p:cNvPr id="57" name="Group 56">
            <a:extLst>
              <a:ext uri="{FF2B5EF4-FFF2-40B4-BE49-F238E27FC236}">
                <a16:creationId xmlns:a16="http://schemas.microsoft.com/office/drawing/2014/main" id="{2444D292-5C17-4635-A355-E6DD9C260E72}"/>
              </a:ext>
            </a:extLst>
          </p:cNvPr>
          <p:cNvGrpSpPr/>
          <p:nvPr/>
        </p:nvGrpSpPr>
        <p:grpSpPr>
          <a:xfrm>
            <a:off x="219728" y="1616937"/>
            <a:ext cx="11782079" cy="4681709"/>
            <a:chOff x="285229" y="1112337"/>
            <a:chExt cx="11782079" cy="4681709"/>
          </a:xfrm>
        </p:grpSpPr>
        <p:cxnSp>
          <p:nvCxnSpPr>
            <p:cNvPr id="9" name="Straight Arrow Connector 8">
              <a:extLst>
                <a:ext uri="{FF2B5EF4-FFF2-40B4-BE49-F238E27FC236}">
                  <a16:creationId xmlns:a16="http://schemas.microsoft.com/office/drawing/2014/main" id="{BA81D5E1-0663-4BDB-920D-8FB28AD31030}"/>
                </a:ext>
              </a:extLst>
            </p:cNvPr>
            <p:cNvCxnSpPr>
              <a:cxnSpLocks/>
              <a:endCxn id="23" idx="0"/>
            </p:cNvCxnSpPr>
            <p:nvPr/>
          </p:nvCxnSpPr>
          <p:spPr>
            <a:xfrm>
              <a:off x="6224051" y="1803633"/>
              <a:ext cx="1" cy="2066327"/>
            </a:xfrm>
            <a:prstGeom prst="straightConnector1">
              <a:avLst/>
            </a:prstGeom>
            <a:ln w="57150">
              <a:solidFill>
                <a:srgbClr val="FFC629"/>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0B93BC16-4AB9-4160-AD61-E910EC1A74F3}"/>
                </a:ext>
              </a:extLst>
            </p:cNvPr>
            <p:cNvCxnSpPr>
              <a:cxnSpLocks/>
              <a:stCxn id="23" idx="3"/>
              <a:endCxn id="19" idx="1"/>
            </p:cNvCxnSpPr>
            <p:nvPr/>
          </p:nvCxnSpPr>
          <p:spPr>
            <a:xfrm>
              <a:off x="7767622" y="4820067"/>
              <a:ext cx="17578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67F2C269-0E55-4DE7-A480-7BD3693DA44C}"/>
                </a:ext>
              </a:extLst>
            </p:cNvPr>
            <p:cNvGrpSpPr/>
            <p:nvPr/>
          </p:nvGrpSpPr>
          <p:grpSpPr>
            <a:xfrm>
              <a:off x="2574306" y="2623404"/>
              <a:ext cx="3649745" cy="313709"/>
              <a:chOff x="2574306" y="2623404"/>
              <a:chExt cx="3649745" cy="313709"/>
            </a:xfrm>
          </p:grpSpPr>
          <p:cxnSp>
            <p:nvCxnSpPr>
              <p:cNvPr id="6" name="Straight Connector 5">
                <a:extLst>
                  <a:ext uri="{FF2B5EF4-FFF2-40B4-BE49-F238E27FC236}">
                    <a16:creationId xmlns:a16="http://schemas.microsoft.com/office/drawing/2014/main" id="{9CC172B6-5415-46F1-99FE-24C9688EB95C}"/>
                  </a:ext>
                </a:extLst>
              </p:cNvPr>
              <p:cNvCxnSpPr>
                <a:cxnSpLocks/>
              </p:cNvCxnSpPr>
              <p:nvPr/>
            </p:nvCxnSpPr>
            <p:spPr>
              <a:xfrm flipV="1">
                <a:off x="2602547" y="2647276"/>
                <a:ext cx="0" cy="289837"/>
              </a:xfrm>
              <a:prstGeom prst="line">
                <a:avLst/>
              </a:prstGeom>
              <a:ln w="57150">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F33957-0542-4C4B-B4AB-B26814101B06}"/>
                  </a:ext>
                </a:extLst>
              </p:cNvPr>
              <p:cNvCxnSpPr>
                <a:cxnSpLocks/>
              </p:cNvCxnSpPr>
              <p:nvPr/>
            </p:nvCxnSpPr>
            <p:spPr>
              <a:xfrm flipV="1">
                <a:off x="2574306" y="2623404"/>
                <a:ext cx="3649745" cy="34786"/>
              </a:xfrm>
              <a:prstGeom prst="straightConnector1">
                <a:avLst/>
              </a:prstGeom>
              <a:ln w="57150">
                <a:solidFill>
                  <a:srgbClr val="FFC62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CDCA3422-44B5-4BEB-B39B-079F6929206C}"/>
                </a:ext>
              </a:extLst>
            </p:cNvPr>
            <p:cNvCxnSpPr>
              <a:cxnSpLocks/>
            </p:cNvCxnSpPr>
            <p:nvPr/>
          </p:nvCxnSpPr>
          <p:spPr>
            <a:xfrm flipH="1">
              <a:off x="3953978" y="4728049"/>
              <a:ext cx="716493" cy="0"/>
            </a:xfrm>
            <a:prstGeom prst="straightConnector1">
              <a:avLst/>
            </a:prstGeom>
            <a:ln w="57150">
              <a:solidFill>
                <a:srgbClr val="FFC629"/>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7CDCF96-123F-4475-A316-0B7872644610}"/>
                </a:ext>
              </a:extLst>
            </p:cNvPr>
            <p:cNvGrpSpPr/>
            <p:nvPr/>
          </p:nvGrpSpPr>
          <p:grpSpPr>
            <a:xfrm>
              <a:off x="285229" y="2937114"/>
              <a:ext cx="3668749" cy="2772728"/>
              <a:chOff x="285229" y="2937114"/>
              <a:chExt cx="3668749" cy="277272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9C6B5B2-1020-4878-9FB5-84411E388CF0}"/>
                      </a:ext>
                    </a:extLst>
                  </p:cNvPr>
                  <p:cNvSpPr txBox="1"/>
                  <p:nvPr/>
                </p:nvSpPr>
                <p:spPr>
                  <a:xfrm>
                    <a:off x="394816" y="3074511"/>
                    <a:ext cx="3477490" cy="2585323"/>
                  </a:xfrm>
                  <a:prstGeom prst="rect">
                    <a:avLst/>
                  </a:prstGeom>
                  <a:noFill/>
                  <a:ln w="19050">
                    <a:noFill/>
                  </a:ln>
                </p:spPr>
                <p:txBody>
                  <a:bodyPr wrap="square" rtlCol="0">
                    <a:spAutoFit/>
                  </a:bodyPr>
                  <a:lstStyle/>
                  <a:p>
                    <a:pPr algn="ctr"/>
                    <a:r>
                      <a:rPr lang="en-US" u="sng" dirty="0">
                        <a:latin typeface="Times New Roman" panose="02020603050405020304" pitchFamily="18" charset="0"/>
                        <a:cs typeface="Times New Roman" panose="02020603050405020304" pitchFamily="18" charset="0"/>
                      </a:rPr>
                      <a:t>Recursion: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𝑓</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𝑚</m:t>
                            </m:r>
                          </m:e>
                        </m:d>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𝑓</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𝑏</m:t>
                            </m:r>
                          </m:e>
                        </m:d>
                        <m:r>
                          <a:rPr lang="en-US" b="0" i="1" smtClean="0">
                            <a:latin typeface="Cambria Math" panose="02040503050406030204" pitchFamily="18" charset="0"/>
                            <a:cs typeface="Times New Roman" panose="02020603050405020304" pitchFamily="18" charset="0"/>
                          </a:rPr>
                          <m:t>&lt;0</m:t>
                        </m:r>
                      </m:oMath>
                    </a14:m>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Then the inflection point is   	between </a:t>
                    </a:r>
                    <a14:m>
                      <m:oMath xmlns:m="http://schemas.openxmlformats.org/officeDocument/2006/math">
                        <m:r>
                          <a:rPr lang="en-US" b="0" i="1" smtClean="0">
                            <a:latin typeface="Cambria Math" panose="02040503050406030204" pitchFamily="18" charset="0"/>
                            <a:cs typeface="Times New Roman" panose="02020603050405020304" pitchFamily="18" charset="0"/>
                          </a:rPr>
                          <m:t>𝑚</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𝑏</m:t>
                        </m:r>
                      </m:oMath>
                    </a14:m>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Else, the inflection point is 	between </a:t>
                    </a:r>
                    <a14:m>
                      <m:oMath xmlns:m="http://schemas.openxmlformats.org/officeDocument/2006/math">
                        <m:r>
                          <a:rPr lang="en-US" b="0" i="1" smtClean="0">
                            <a:latin typeface="Cambria Math" panose="02040503050406030204" pitchFamily="18" charset="0"/>
                            <a:cs typeface="Times New Roman" panose="02020603050405020304" pitchFamily="18" charset="0"/>
                          </a:rPr>
                          <m:t>𝑎</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Move the endpoint to the midpoint to zoom in on the interval.</a:t>
                    </a:r>
                  </a:p>
                </p:txBody>
              </p:sp>
            </mc:Choice>
            <mc:Fallback xmlns="">
              <p:sp>
                <p:nvSpPr>
                  <p:cNvPr id="7" name="TextBox 6">
                    <a:extLst>
                      <a:ext uri="{FF2B5EF4-FFF2-40B4-BE49-F238E27FC236}">
                        <a16:creationId xmlns:a16="http://schemas.microsoft.com/office/drawing/2014/main" id="{59C6B5B2-1020-4878-9FB5-84411E388CF0}"/>
                      </a:ext>
                    </a:extLst>
                  </p:cNvPr>
                  <p:cNvSpPr txBox="1">
                    <a:spLocks noRot="1" noChangeAspect="1" noMove="1" noResize="1" noEditPoints="1" noAdjustHandles="1" noChangeArrowheads="1" noChangeShapeType="1" noTextEdit="1"/>
                  </p:cNvSpPr>
                  <p:nvPr/>
                </p:nvSpPr>
                <p:spPr>
                  <a:xfrm>
                    <a:off x="394816" y="3074511"/>
                    <a:ext cx="3477490" cy="2585323"/>
                  </a:xfrm>
                  <a:prstGeom prst="rect">
                    <a:avLst/>
                  </a:prstGeom>
                  <a:blipFill>
                    <a:blip r:embed="rId2"/>
                    <a:stretch>
                      <a:fillRect l="-1053" t="-1179" b="-2830"/>
                    </a:stretch>
                  </a:blipFill>
                  <a:ln w="19050">
                    <a:noFill/>
                  </a:ln>
                </p:spPr>
                <p:txBody>
                  <a:bodyPr/>
                  <a:lstStyle/>
                  <a:p>
                    <a:r>
                      <a:rPr lang="en-US">
                        <a:noFill/>
                      </a:rPr>
                      <a:t> </a:t>
                    </a:r>
                  </a:p>
                </p:txBody>
              </p:sp>
            </mc:Fallback>
          </mc:AlternateContent>
          <p:sp>
            <p:nvSpPr>
              <p:cNvPr id="14" name="Flowchart: Terminator 13">
                <a:extLst>
                  <a:ext uri="{FF2B5EF4-FFF2-40B4-BE49-F238E27FC236}">
                    <a16:creationId xmlns:a16="http://schemas.microsoft.com/office/drawing/2014/main" id="{A130F3A9-6553-434C-B5BD-1014C9E244F5}"/>
                  </a:ext>
                </a:extLst>
              </p:cNvPr>
              <p:cNvSpPr/>
              <p:nvPr/>
            </p:nvSpPr>
            <p:spPr>
              <a:xfrm>
                <a:off x="285229" y="2937114"/>
                <a:ext cx="3668749" cy="2772728"/>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8F715018-B975-435E-AF1A-B3794761D49A}"/>
                </a:ext>
              </a:extLst>
            </p:cNvPr>
            <p:cNvGrpSpPr/>
            <p:nvPr/>
          </p:nvGrpSpPr>
          <p:grpSpPr>
            <a:xfrm>
              <a:off x="4680481" y="3869960"/>
              <a:ext cx="3087141" cy="1924086"/>
              <a:chOff x="4470756" y="2931842"/>
              <a:chExt cx="3087141" cy="2123289"/>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C682C02-8455-4A8D-9A36-45F47DB64F0D}"/>
                      </a:ext>
                    </a:extLst>
                  </p:cNvPr>
                  <p:cNvSpPr txBox="1"/>
                  <p:nvPr/>
                </p:nvSpPr>
                <p:spPr>
                  <a:xfrm>
                    <a:off x="4634101" y="2986221"/>
                    <a:ext cx="2923796" cy="2068910"/>
                  </a:xfrm>
                  <a:prstGeom prst="rect">
                    <a:avLst/>
                  </a:prstGeom>
                  <a:noFill/>
                  <a:ln w="19050" cap="rnd" cmpd="sng">
                    <a:noFill/>
                    <a:round/>
                    <a:extLst>
                      <a:ext uri="{C807C97D-BFC1-408E-A445-0C87EB9F89A2}">
                        <ask:lineSketchStyleProps xmlns:ask="http://schemas.microsoft.com/office/drawing/2018/sketchyshapes" sd="1219033472">
                          <a:custGeom>
                            <a:avLst/>
                            <a:gdLst>
                              <a:gd name="connsiteX0" fmla="*/ 0 w 2923796"/>
                              <a:gd name="connsiteY0" fmla="*/ 0 h 2001445"/>
                              <a:gd name="connsiteX1" fmla="*/ 555521 w 2923796"/>
                              <a:gd name="connsiteY1" fmla="*/ 0 h 2001445"/>
                              <a:gd name="connsiteX2" fmla="*/ 1052567 w 2923796"/>
                              <a:gd name="connsiteY2" fmla="*/ 0 h 2001445"/>
                              <a:gd name="connsiteX3" fmla="*/ 1695802 w 2923796"/>
                              <a:gd name="connsiteY3" fmla="*/ 0 h 2001445"/>
                              <a:gd name="connsiteX4" fmla="*/ 2251323 w 2923796"/>
                              <a:gd name="connsiteY4" fmla="*/ 0 h 2001445"/>
                              <a:gd name="connsiteX5" fmla="*/ 2923796 w 2923796"/>
                              <a:gd name="connsiteY5" fmla="*/ 0 h 2001445"/>
                              <a:gd name="connsiteX6" fmla="*/ 2923796 w 2923796"/>
                              <a:gd name="connsiteY6" fmla="*/ 540390 h 2001445"/>
                              <a:gd name="connsiteX7" fmla="*/ 2923796 w 2923796"/>
                              <a:gd name="connsiteY7" fmla="*/ 1040751 h 2001445"/>
                              <a:gd name="connsiteX8" fmla="*/ 2923796 w 2923796"/>
                              <a:gd name="connsiteY8" fmla="*/ 1541113 h 2001445"/>
                              <a:gd name="connsiteX9" fmla="*/ 2923796 w 2923796"/>
                              <a:gd name="connsiteY9" fmla="*/ 2001445 h 2001445"/>
                              <a:gd name="connsiteX10" fmla="*/ 2397513 w 2923796"/>
                              <a:gd name="connsiteY10" fmla="*/ 2001445 h 2001445"/>
                              <a:gd name="connsiteX11" fmla="*/ 1812754 w 2923796"/>
                              <a:gd name="connsiteY11" fmla="*/ 2001445 h 2001445"/>
                              <a:gd name="connsiteX12" fmla="*/ 1257232 w 2923796"/>
                              <a:gd name="connsiteY12" fmla="*/ 2001445 h 2001445"/>
                              <a:gd name="connsiteX13" fmla="*/ 613997 w 2923796"/>
                              <a:gd name="connsiteY13" fmla="*/ 2001445 h 2001445"/>
                              <a:gd name="connsiteX14" fmla="*/ 0 w 2923796"/>
                              <a:gd name="connsiteY14" fmla="*/ 2001445 h 2001445"/>
                              <a:gd name="connsiteX15" fmla="*/ 0 w 2923796"/>
                              <a:gd name="connsiteY15" fmla="*/ 1541113 h 2001445"/>
                              <a:gd name="connsiteX16" fmla="*/ 0 w 2923796"/>
                              <a:gd name="connsiteY16" fmla="*/ 1040751 h 2001445"/>
                              <a:gd name="connsiteX17" fmla="*/ 0 w 2923796"/>
                              <a:gd name="connsiteY17" fmla="*/ 560405 h 2001445"/>
                              <a:gd name="connsiteX18" fmla="*/ 0 w 2923796"/>
                              <a:gd name="connsiteY18" fmla="*/ 0 h 20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3796" h="2001445" extrusionOk="0">
                                <a:moveTo>
                                  <a:pt x="0" y="0"/>
                                </a:moveTo>
                                <a:cubicBezTo>
                                  <a:pt x="263201" y="-38819"/>
                                  <a:pt x="381390" y="39394"/>
                                  <a:pt x="555521" y="0"/>
                                </a:cubicBezTo>
                                <a:cubicBezTo>
                                  <a:pt x="729652" y="-39394"/>
                                  <a:pt x="918405" y="16024"/>
                                  <a:pt x="1052567" y="0"/>
                                </a:cubicBezTo>
                                <a:cubicBezTo>
                                  <a:pt x="1186729" y="-16024"/>
                                  <a:pt x="1439647" y="69009"/>
                                  <a:pt x="1695802" y="0"/>
                                </a:cubicBezTo>
                                <a:cubicBezTo>
                                  <a:pt x="1951958" y="-69009"/>
                                  <a:pt x="2070581" y="23810"/>
                                  <a:pt x="2251323" y="0"/>
                                </a:cubicBezTo>
                                <a:cubicBezTo>
                                  <a:pt x="2432065" y="-23810"/>
                                  <a:pt x="2742520" y="54698"/>
                                  <a:pt x="2923796" y="0"/>
                                </a:cubicBezTo>
                                <a:cubicBezTo>
                                  <a:pt x="2942238" y="174370"/>
                                  <a:pt x="2881963" y="377780"/>
                                  <a:pt x="2923796" y="540390"/>
                                </a:cubicBezTo>
                                <a:cubicBezTo>
                                  <a:pt x="2965629" y="703000"/>
                                  <a:pt x="2893148" y="912553"/>
                                  <a:pt x="2923796" y="1040751"/>
                                </a:cubicBezTo>
                                <a:cubicBezTo>
                                  <a:pt x="2954444" y="1168949"/>
                                  <a:pt x="2869978" y="1434052"/>
                                  <a:pt x="2923796" y="1541113"/>
                                </a:cubicBezTo>
                                <a:cubicBezTo>
                                  <a:pt x="2977614" y="1648174"/>
                                  <a:pt x="2873716" y="1880458"/>
                                  <a:pt x="2923796" y="2001445"/>
                                </a:cubicBezTo>
                                <a:cubicBezTo>
                                  <a:pt x="2787359" y="2042041"/>
                                  <a:pt x="2618794" y="1962403"/>
                                  <a:pt x="2397513" y="2001445"/>
                                </a:cubicBezTo>
                                <a:cubicBezTo>
                                  <a:pt x="2176232" y="2040487"/>
                                  <a:pt x="2076593" y="1945205"/>
                                  <a:pt x="1812754" y="2001445"/>
                                </a:cubicBezTo>
                                <a:cubicBezTo>
                                  <a:pt x="1548915" y="2057685"/>
                                  <a:pt x="1374922" y="1941029"/>
                                  <a:pt x="1257232" y="2001445"/>
                                </a:cubicBezTo>
                                <a:cubicBezTo>
                                  <a:pt x="1139542" y="2061861"/>
                                  <a:pt x="926911" y="1969418"/>
                                  <a:pt x="613997" y="2001445"/>
                                </a:cubicBezTo>
                                <a:cubicBezTo>
                                  <a:pt x="301084" y="2033472"/>
                                  <a:pt x="209512" y="1928732"/>
                                  <a:pt x="0" y="2001445"/>
                                </a:cubicBezTo>
                                <a:cubicBezTo>
                                  <a:pt x="-2391" y="1800326"/>
                                  <a:pt x="8851" y="1660744"/>
                                  <a:pt x="0" y="1541113"/>
                                </a:cubicBezTo>
                                <a:cubicBezTo>
                                  <a:pt x="-8851" y="1421482"/>
                                  <a:pt x="14904" y="1201953"/>
                                  <a:pt x="0" y="1040751"/>
                                </a:cubicBezTo>
                                <a:cubicBezTo>
                                  <a:pt x="-14904" y="879549"/>
                                  <a:pt x="32372" y="674830"/>
                                  <a:pt x="0" y="560405"/>
                                </a:cubicBezTo>
                                <a:cubicBezTo>
                                  <a:pt x="-32372" y="445980"/>
                                  <a:pt x="17450" y="202201"/>
                                  <a:pt x="0" y="0"/>
                                </a:cubicBezTo>
                                <a:close/>
                              </a:path>
                            </a:pathLst>
                          </a:custGeom>
                          <ask:type>
                            <ask:lineSketchNone/>
                          </ask:type>
                        </ask:lineSketchStyleProps>
                      </a:ext>
                    </a:extLst>
                  </a:ln>
                </p:spPr>
                <p:txBody>
                  <a:bodyPr wrap="square" rtlCol="0">
                    <a:spAutoFit/>
                  </a:bodyPr>
                  <a:lstStyle/>
                  <a:p>
                    <a:pPr algn="ctr"/>
                    <a:r>
                      <a:rPr lang="en-US" b="0" u="sng" dirty="0">
                        <a:latin typeface="Times New Roman" panose="02020603050405020304" pitchFamily="18" charset="0"/>
                        <a:cs typeface="Times New Roman" panose="02020603050405020304" pitchFamily="18" charset="0"/>
                      </a:rPr>
                      <a:t>Success Check:</a:t>
                    </a:r>
                  </a:p>
                  <a:p>
                    <a:r>
                      <a:rPr lang="en-US" b="0" dirty="0">
                        <a:latin typeface="Times New Roman" panose="02020603050405020304" pitchFamily="18" charset="0"/>
                        <a:cs typeface="Times New Roman" panose="02020603050405020304" pitchFamily="18" charset="0"/>
                      </a:rPr>
                      <a:t>Step 1. </a:t>
                    </a:r>
                    <a14:m>
                      <m:oMath xmlns:m="http://schemas.openxmlformats.org/officeDocument/2006/math">
                        <m:r>
                          <a:rPr lang="en-US" b="0" i="1" dirty="0" smtClean="0">
                            <a:latin typeface="Cambria Math" panose="02040503050406030204" pitchFamily="18" charset="0"/>
                            <a:cs typeface="Times New Roman" panose="02020603050405020304" pitchFamily="18" charset="0"/>
                          </a:rPr>
                          <m:t>𝑚</m:t>
                        </m:r>
                        <m:r>
                          <a:rPr lang="en-US" b="0" i="1" dirty="0" smtClean="0">
                            <a:latin typeface="Cambria Math" panose="02040503050406030204" pitchFamily="18" charset="0"/>
                            <a:cs typeface="Times New Roman" panose="02020603050405020304" pitchFamily="18" charset="0"/>
                          </a:rPr>
                          <m:t>= </m:t>
                        </m:r>
                        <m:f>
                          <m:fPr>
                            <m:ctrlPr>
                              <a:rPr lang="en-US" b="0" i="1" dirty="0" smtClean="0">
                                <a:latin typeface="Cambria Math" panose="02040503050406030204" pitchFamily="18" charset="0"/>
                                <a:cs typeface="Times New Roman" panose="02020603050405020304" pitchFamily="18" charset="0"/>
                              </a:rPr>
                            </m:ctrlPr>
                          </m:fPr>
                          <m:num>
                            <m:r>
                              <a:rPr lang="en-US" b="0" i="1" dirty="0" smtClean="0">
                                <a:latin typeface="Cambria Math" panose="02040503050406030204" pitchFamily="18" charset="0"/>
                                <a:cs typeface="Times New Roman" panose="02020603050405020304" pitchFamily="18" charset="0"/>
                              </a:rPr>
                              <m:t>𝑎</m:t>
                            </m:r>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𝑏</m:t>
                            </m:r>
                          </m:num>
                          <m:den>
                            <m:r>
                              <a:rPr lang="en-US" b="0" i="1" dirty="0" smtClean="0">
                                <a:latin typeface="Cambria Math" panose="02040503050406030204" pitchFamily="18" charset="0"/>
                                <a:cs typeface="Times New Roman" panose="02020603050405020304" pitchFamily="18" charset="0"/>
                              </a:rPr>
                              <m:t>2</m:t>
                            </m:r>
                          </m:den>
                        </m:f>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If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𝑓</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𝑚</m:t>
                            </m:r>
                          </m:e>
                        </m:d>
                        <m:r>
                          <a:rPr lang="en-US" b="0" i="1" smtClean="0">
                            <a:latin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is sufficiently close to zero, </a:t>
                    </a:r>
                  </a:p>
                  <a:p>
                    <a:r>
                      <a:rPr lang="en-US" dirty="0">
                        <a:latin typeface="Times New Roman" panose="02020603050405020304" pitchFamily="18" charset="0"/>
                        <a:cs typeface="Times New Roman" panose="02020603050405020304" pitchFamily="18" charset="0"/>
                      </a:rPr>
                      <a:t>       Then return (go right).</a:t>
                    </a:r>
                  </a:p>
                  <a:p>
                    <a:r>
                      <a:rPr lang="en-US" dirty="0">
                        <a:latin typeface="Times New Roman" panose="02020603050405020304" pitchFamily="18" charset="0"/>
                        <a:cs typeface="Times New Roman" panose="02020603050405020304" pitchFamily="18" charset="0"/>
                      </a:rPr>
                      <a:t>       Else, yield (go left).</a:t>
                    </a:r>
                  </a:p>
                </p:txBody>
              </p:sp>
            </mc:Choice>
            <mc:Fallback xmlns="">
              <p:sp>
                <p:nvSpPr>
                  <p:cNvPr id="22" name="TextBox 21">
                    <a:extLst>
                      <a:ext uri="{FF2B5EF4-FFF2-40B4-BE49-F238E27FC236}">
                        <a16:creationId xmlns:a16="http://schemas.microsoft.com/office/drawing/2014/main" id="{CC682C02-8455-4A8D-9A36-45F47DB64F0D}"/>
                      </a:ext>
                    </a:extLst>
                  </p:cNvPr>
                  <p:cNvSpPr txBox="1">
                    <a:spLocks noRot="1" noChangeAspect="1" noMove="1" noResize="1" noEditPoints="1" noAdjustHandles="1" noChangeArrowheads="1" noChangeShapeType="1" noTextEdit="1"/>
                  </p:cNvSpPr>
                  <p:nvPr/>
                </p:nvSpPr>
                <p:spPr>
                  <a:xfrm>
                    <a:off x="4634101" y="2986221"/>
                    <a:ext cx="2923796" cy="2068910"/>
                  </a:xfrm>
                  <a:prstGeom prst="rect">
                    <a:avLst/>
                  </a:prstGeom>
                  <a:blipFill>
                    <a:blip r:embed="rId3"/>
                    <a:stretch>
                      <a:fillRect l="-1879" t="-1954" b="-4560"/>
                    </a:stretch>
                  </a:blipFill>
                  <a:ln w="19050" cap="rnd" cmpd="sng">
                    <a:noFill/>
                    <a:round/>
                    <a:extLst>
                      <a:ext uri="{C807C97D-BFC1-408E-A445-0C87EB9F89A2}">
                        <ask:lineSketchStyleProps xmlns:ask="http://schemas.microsoft.com/office/drawing/2018/sketchyshapes" sd="1219033472">
                          <a:custGeom>
                            <a:avLst/>
                            <a:gdLst>
                              <a:gd name="connsiteX0" fmla="*/ 0 w 2923796"/>
                              <a:gd name="connsiteY0" fmla="*/ 0 h 2001445"/>
                              <a:gd name="connsiteX1" fmla="*/ 555521 w 2923796"/>
                              <a:gd name="connsiteY1" fmla="*/ 0 h 2001445"/>
                              <a:gd name="connsiteX2" fmla="*/ 1052567 w 2923796"/>
                              <a:gd name="connsiteY2" fmla="*/ 0 h 2001445"/>
                              <a:gd name="connsiteX3" fmla="*/ 1695802 w 2923796"/>
                              <a:gd name="connsiteY3" fmla="*/ 0 h 2001445"/>
                              <a:gd name="connsiteX4" fmla="*/ 2251323 w 2923796"/>
                              <a:gd name="connsiteY4" fmla="*/ 0 h 2001445"/>
                              <a:gd name="connsiteX5" fmla="*/ 2923796 w 2923796"/>
                              <a:gd name="connsiteY5" fmla="*/ 0 h 2001445"/>
                              <a:gd name="connsiteX6" fmla="*/ 2923796 w 2923796"/>
                              <a:gd name="connsiteY6" fmla="*/ 540390 h 2001445"/>
                              <a:gd name="connsiteX7" fmla="*/ 2923796 w 2923796"/>
                              <a:gd name="connsiteY7" fmla="*/ 1040751 h 2001445"/>
                              <a:gd name="connsiteX8" fmla="*/ 2923796 w 2923796"/>
                              <a:gd name="connsiteY8" fmla="*/ 1541113 h 2001445"/>
                              <a:gd name="connsiteX9" fmla="*/ 2923796 w 2923796"/>
                              <a:gd name="connsiteY9" fmla="*/ 2001445 h 2001445"/>
                              <a:gd name="connsiteX10" fmla="*/ 2397513 w 2923796"/>
                              <a:gd name="connsiteY10" fmla="*/ 2001445 h 2001445"/>
                              <a:gd name="connsiteX11" fmla="*/ 1812754 w 2923796"/>
                              <a:gd name="connsiteY11" fmla="*/ 2001445 h 2001445"/>
                              <a:gd name="connsiteX12" fmla="*/ 1257232 w 2923796"/>
                              <a:gd name="connsiteY12" fmla="*/ 2001445 h 2001445"/>
                              <a:gd name="connsiteX13" fmla="*/ 613997 w 2923796"/>
                              <a:gd name="connsiteY13" fmla="*/ 2001445 h 2001445"/>
                              <a:gd name="connsiteX14" fmla="*/ 0 w 2923796"/>
                              <a:gd name="connsiteY14" fmla="*/ 2001445 h 2001445"/>
                              <a:gd name="connsiteX15" fmla="*/ 0 w 2923796"/>
                              <a:gd name="connsiteY15" fmla="*/ 1541113 h 2001445"/>
                              <a:gd name="connsiteX16" fmla="*/ 0 w 2923796"/>
                              <a:gd name="connsiteY16" fmla="*/ 1040751 h 2001445"/>
                              <a:gd name="connsiteX17" fmla="*/ 0 w 2923796"/>
                              <a:gd name="connsiteY17" fmla="*/ 560405 h 2001445"/>
                              <a:gd name="connsiteX18" fmla="*/ 0 w 2923796"/>
                              <a:gd name="connsiteY18" fmla="*/ 0 h 20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3796" h="2001445" extrusionOk="0">
                                <a:moveTo>
                                  <a:pt x="0" y="0"/>
                                </a:moveTo>
                                <a:cubicBezTo>
                                  <a:pt x="263201" y="-38819"/>
                                  <a:pt x="381390" y="39394"/>
                                  <a:pt x="555521" y="0"/>
                                </a:cubicBezTo>
                                <a:cubicBezTo>
                                  <a:pt x="729652" y="-39394"/>
                                  <a:pt x="918405" y="16024"/>
                                  <a:pt x="1052567" y="0"/>
                                </a:cubicBezTo>
                                <a:cubicBezTo>
                                  <a:pt x="1186729" y="-16024"/>
                                  <a:pt x="1439647" y="69009"/>
                                  <a:pt x="1695802" y="0"/>
                                </a:cubicBezTo>
                                <a:cubicBezTo>
                                  <a:pt x="1951958" y="-69009"/>
                                  <a:pt x="2070581" y="23810"/>
                                  <a:pt x="2251323" y="0"/>
                                </a:cubicBezTo>
                                <a:cubicBezTo>
                                  <a:pt x="2432065" y="-23810"/>
                                  <a:pt x="2742520" y="54698"/>
                                  <a:pt x="2923796" y="0"/>
                                </a:cubicBezTo>
                                <a:cubicBezTo>
                                  <a:pt x="2942238" y="174370"/>
                                  <a:pt x="2881963" y="377780"/>
                                  <a:pt x="2923796" y="540390"/>
                                </a:cubicBezTo>
                                <a:cubicBezTo>
                                  <a:pt x="2965629" y="703000"/>
                                  <a:pt x="2893148" y="912553"/>
                                  <a:pt x="2923796" y="1040751"/>
                                </a:cubicBezTo>
                                <a:cubicBezTo>
                                  <a:pt x="2954444" y="1168949"/>
                                  <a:pt x="2869978" y="1434052"/>
                                  <a:pt x="2923796" y="1541113"/>
                                </a:cubicBezTo>
                                <a:cubicBezTo>
                                  <a:pt x="2977614" y="1648174"/>
                                  <a:pt x="2873716" y="1880458"/>
                                  <a:pt x="2923796" y="2001445"/>
                                </a:cubicBezTo>
                                <a:cubicBezTo>
                                  <a:pt x="2787359" y="2042041"/>
                                  <a:pt x="2618794" y="1962403"/>
                                  <a:pt x="2397513" y="2001445"/>
                                </a:cubicBezTo>
                                <a:cubicBezTo>
                                  <a:pt x="2176232" y="2040487"/>
                                  <a:pt x="2076593" y="1945205"/>
                                  <a:pt x="1812754" y="2001445"/>
                                </a:cubicBezTo>
                                <a:cubicBezTo>
                                  <a:pt x="1548915" y="2057685"/>
                                  <a:pt x="1374922" y="1941029"/>
                                  <a:pt x="1257232" y="2001445"/>
                                </a:cubicBezTo>
                                <a:cubicBezTo>
                                  <a:pt x="1139542" y="2061861"/>
                                  <a:pt x="926911" y="1969418"/>
                                  <a:pt x="613997" y="2001445"/>
                                </a:cubicBezTo>
                                <a:cubicBezTo>
                                  <a:pt x="301084" y="2033472"/>
                                  <a:pt x="209512" y="1928732"/>
                                  <a:pt x="0" y="2001445"/>
                                </a:cubicBezTo>
                                <a:cubicBezTo>
                                  <a:pt x="-2391" y="1800326"/>
                                  <a:pt x="8851" y="1660744"/>
                                  <a:pt x="0" y="1541113"/>
                                </a:cubicBezTo>
                                <a:cubicBezTo>
                                  <a:pt x="-8851" y="1421482"/>
                                  <a:pt x="14904" y="1201953"/>
                                  <a:pt x="0" y="1040751"/>
                                </a:cubicBezTo>
                                <a:cubicBezTo>
                                  <a:pt x="-14904" y="879549"/>
                                  <a:pt x="32372" y="674830"/>
                                  <a:pt x="0" y="560405"/>
                                </a:cubicBezTo>
                                <a:cubicBezTo>
                                  <a:pt x="-32372" y="445980"/>
                                  <a:pt x="17450" y="202201"/>
                                  <a:pt x="0" y="0"/>
                                </a:cubicBezTo>
                                <a:close/>
                              </a:path>
                            </a:pathLst>
                          </a:custGeom>
                          <ask:type>
                            <ask:lineSketchNone/>
                          </ask:type>
                        </ask:lineSketchStyleProps>
                      </a:ext>
                    </a:extLst>
                  </a:ln>
                </p:spPr>
                <p:txBody>
                  <a:bodyPr/>
                  <a:lstStyle/>
                  <a:p>
                    <a:r>
                      <a:rPr lang="en-US">
                        <a:noFill/>
                      </a:rPr>
                      <a:t> </a:t>
                    </a:r>
                  </a:p>
                </p:txBody>
              </p:sp>
            </mc:Fallback>
          </mc:AlternateContent>
          <p:sp>
            <p:nvSpPr>
              <p:cNvPr id="23" name="Flowchart: Terminator 22">
                <a:extLst>
                  <a:ext uri="{FF2B5EF4-FFF2-40B4-BE49-F238E27FC236}">
                    <a16:creationId xmlns:a16="http://schemas.microsoft.com/office/drawing/2014/main" id="{B39C6F68-BEC5-469A-B100-395E12397C81}"/>
                  </a:ext>
                </a:extLst>
              </p:cNvPr>
              <p:cNvSpPr/>
              <p:nvPr/>
            </p:nvSpPr>
            <p:spPr>
              <a:xfrm>
                <a:off x="4470756" y="2931842"/>
                <a:ext cx="3087141" cy="2096945"/>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250DBB59-DB92-4D95-89D7-5FACA90C942D}"/>
                </a:ext>
              </a:extLst>
            </p:cNvPr>
            <p:cNvGrpSpPr/>
            <p:nvPr/>
          </p:nvGrpSpPr>
          <p:grpSpPr>
            <a:xfrm>
              <a:off x="9525449" y="4605158"/>
              <a:ext cx="2541859" cy="429818"/>
              <a:chOff x="9282168" y="3747899"/>
              <a:chExt cx="2541859" cy="429818"/>
            </a:xfrm>
          </p:grpSpPr>
          <p:sp>
            <p:nvSpPr>
              <p:cNvPr id="18" name="TextBox 17">
                <a:extLst>
                  <a:ext uri="{FF2B5EF4-FFF2-40B4-BE49-F238E27FC236}">
                    <a16:creationId xmlns:a16="http://schemas.microsoft.com/office/drawing/2014/main" id="{DBC848A7-E07F-4852-9C4E-5888DD1BB1AA}"/>
                  </a:ext>
                </a:extLst>
              </p:cNvPr>
              <p:cNvSpPr txBox="1"/>
              <p:nvPr/>
            </p:nvSpPr>
            <p:spPr>
              <a:xfrm>
                <a:off x="9444035" y="3778142"/>
                <a:ext cx="2218126" cy="369332"/>
              </a:xfrm>
              <a:prstGeom prst="rect">
                <a:avLst/>
              </a:prstGeom>
              <a:noFill/>
              <a:ln w="19050">
                <a:noFill/>
              </a:ln>
            </p:spPr>
            <p:txBody>
              <a:bodyPr wrap="square" rtlCol="0">
                <a:spAutoFit/>
              </a:bodyPr>
              <a:lstStyle/>
              <a:p>
                <a:r>
                  <a:rPr lang="en-US" dirty="0">
                    <a:latin typeface="Times New Roman" panose="02020603050405020304" pitchFamily="18" charset="0"/>
                    <a:cs typeface="Times New Roman" panose="02020603050405020304" pitchFamily="18" charset="0"/>
                  </a:rPr>
                  <a:t>Inflection point found</a:t>
                </a:r>
              </a:p>
            </p:txBody>
          </p:sp>
          <p:sp>
            <p:nvSpPr>
              <p:cNvPr id="19" name="Flowchart: Terminator 18">
                <a:extLst>
                  <a:ext uri="{FF2B5EF4-FFF2-40B4-BE49-F238E27FC236}">
                    <a16:creationId xmlns:a16="http://schemas.microsoft.com/office/drawing/2014/main" id="{8580DF41-4BE1-4D86-B479-9D1219C6BAA9}"/>
                  </a:ext>
                </a:extLst>
              </p:cNvPr>
              <p:cNvSpPr/>
              <p:nvPr/>
            </p:nvSpPr>
            <p:spPr>
              <a:xfrm>
                <a:off x="9282168" y="3747899"/>
                <a:ext cx="2541859" cy="429818"/>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36" name="Straight Connector 35">
              <a:extLst>
                <a:ext uri="{FF2B5EF4-FFF2-40B4-BE49-F238E27FC236}">
                  <a16:creationId xmlns:a16="http://schemas.microsoft.com/office/drawing/2014/main" id="{AD29F9DE-FB90-4A1A-85DB-97A145AA2F80}"/>
                </a:ext>
              </a:extLst>
            </p:cNvPr>
            <p:cNvCxnSpPr>
              <a:cxnSpLocks/>
            </p:cNvCxnSpPr>
            <p:nvPr/>
          </p:nvCxnSpPr>
          <p:spPr>
            <a:xfrm>
              <a:off x="6224051" y="1533750"/>
              <a:ext cx="0" cy="1089654"/>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F9E476E-2AEE-4BE0-8576-9A8C59169FFB}"/>
                </a:ext>
              </a:extLst>
            </p:cNvPr>
            <p:cNvGrpSpPr/>
            <p:nvPr/>
          </p:nvGrpSpPr>
          <p:grpSpPr>
            <a:xfrm>
              <a:off x="4323373" y="1112337"/>
              <a:ext cx="3833664" cy="414788"/>
              <a:chOff x="4809218" y="397192"/>
              <a:chExt cx="2541859" cy="437810"/>
            </a:xfrm>
          </p:grpSpPr>
          <p:sp>
            <p:nvSpPr>
              <p:cNvPr id="24" name="TextBox 23">
                <a:extLst>
                  <a:ext uri="{FF2B5EF4-FFF2-40B4-BE49-F238E27FC236}">
                    <a16:creationId xmlns:a16="http://schemas.microsoft.com/office/drawing/2014/main" id="{55F0351E-DAB2-4BA1-A704-FC388337789C}"/>
                  </a:ext>
                </a:extLst>
              </p:cNvPr>
              <p:cNvSpPr txBox="1"/>
              <p:nvPr/>
            </p:nvSpPr>
            <p:spPr>
              <a:xfrm>
                <a:off x="4921156" y="431432"/>
                <a:ext cx="2371110" cy="389831"/>
              </a:xfrm>
              <a:prstGeom prst="rect">
                <a:avLst/>
              </a:prstGeom>
              <a:noFill/>
              <a:ln w="19050">
                <a:noFill/>
              </a:ln>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Initial Range of Interest from a to b</a:t>
                </a:r>
              </a:p>
            </p:txBody>
          </p:sp>
          <p:sp>
            <p:nvSpPr>
              <p:cNvPr id="25" name="Flowchart: Terminator 24">
                <a:extLst>
                  <a:ext uri="{FF2B5EF4-FFF2-40B4-BE49-F238E27FC236}">
                    <a16:creationId xmlns:a16="http://schemas.microsoft.com/office/drawing/2014/main" id="{685B8475-401F-447E-BE77-4BD4C6193DEE}"/>
                  </a:ext>
                </a:extLst>
              </p:cNvPr>
              <p:cNvSpPr/>
              <p:nvPr/>
            </p:nvSpPr>
            <p:spPr>
              <a:xfrm>
                <a:off x="4809218" y="397192"/>
                <a:ext cx="2541859" cy="437810"/>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grpSp>
        <p:nvGrpSpPr>
          <p:cNvPr id="38" name="Group 37">
            <a:extLst>
              <a:ext uri="{FF2B5EF4-FFF2-40B4-BE49-F238E27FC236}">
                <a16:creationId xmlns:a16="http://schemas.microsoft.com/office/drawing/2014/main" id="{0EDB2FD3-6475-4744-924E-1C6405F03A9B}"/>
              </a:ext>
            </a:extLst>
          </p:cNvPr>
          <p:cNvGrpSpPr/>
          <p:nvPr/>
        </p:nvGrpSpPr>
        <p:grpSpPr>
          <a:xfrm>
            <a:off x="7669975" y="1"/>
            <a:ext cx="4508770" cy="4732050"/>
            <a:chOff x="8591550" y="1726283"/>
            <a:chExt cx="2753578" cy="2415236"/>
          </a:xfrm>
        </p:grpSpPr>
        <p:grpSp>
          <p:nvGrpSpPr>
            <p:cNvPr id="39" name="Group 38">
              <a:extLst>
                <a:ext uri="{FF2B5EF4-FFF2-40B4-BE49-F238E27FC236}">
                  <a16:creationId xmlns:a16="http://schemas.microsoft.com/office/drawing/2014/main" id="{B7DF492E-F15A-4DB7-B708-C4A2FEFAB38D}"/>
                </a:ext>
              </a:extLst>
            </p:cNvPr>
            <p:cNvGrpSpPr/>
            <p:nvPr/>
          </p:nvGrpSpPr>
          <p:grpSpPr>
            <a:xfrm>
              <a:off x="8591550" y="1833237"/>
              <a:ext cx="2753578" cy="2240714"/>
              <a:chOff x="8591550" y="1833237"/>
              <a:chExt cx="2753578" cy="2240714"/>
            </a:xfrm>
          </p:grpSpPr>
          <p:cxnSp>
            <p:nvCxnSpPr>
              <p:cNvPr id="42" name="Straight Connector 41">
                <a:extLst>
                  <a:ext uri="{FF2B5EF4-FFF2-40B4-BE49-F238E27FC236}">
                    <a16:creationId xmlns:a16="http://schemas.microsoft.com/office/drawing/2014/main" id="{91299E87-F272-4EDD-A2E7-F2D13EBF3949}"/>
                  </a:ext>
                </a:extLst>
              </p:cNvPr>
              <p:cNvCxnSpPr/>
              <p:nvPr/>
            </p:nvCxnSpPr>
            <p:spPr>
              <a:xfrm>
                <a:off x="8750392" y="3102607"/>
                <a:ext cx="70133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26367213-2F3B-488D-ABC0-7C459C312372}"/>
                  </a:ext>
                </a:extLst>
              </p:cNvPr>
              <p:cNvGrpSpPr/>
              <p:nvPr/>
            </p:nvGrpSpPr>
            <p:grpSpPr>
              <a:xfrm>
                <a:off x="8591550" y="1833237"/>
                <a:ext cx="2753578" cy="2240714"/>
                <a:chOff x="8591550" y="1833237"/>
                <a:chExt cx="2753578" cy="2240714"/>
              </a:xfrm>
            </p:grpSpPr>
            <p:cxnSp>
              <p:nvCxnSpPr>
                <p:cNvPr id="44" name="Straight Connector 43">
                  <a:extLst>
                    <a:ext uri="{FF2B5EF4-FFF2-40B4-BE49-F238E27FC236}">
                      <a16:creationId xmlns:a16="http://schemas.microsoft.com/office/drawing/2014/main" id="{9850C8AC-E4DB-4116-A39D-B2A0F349D7A2}"/>
                    </a:ext>
                  </a:extLst>
                </p:cNvPr>
                <p:cNvCxnSpPr>
                  <a:cxnSpLocks/>
                </p:cNvCxnSpPr>
                <p:nvPr/>
              </p:nvCxnSpPr>
              <p:spPr>
                <a:xfrm>
                  <a:off x="8905587" y="3102607"/>
                  <a:ext cx="0" cy="72390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7B19CED-C1B2-445B-9E56-6E5BE740100E}"/>
                    </a:ext>
                  </a:extLst>
                </p:cNvPr>
                <p:cNvCxnSpPr/>
                <p:nvPr/>
              </p:nvCxnSpPr>
              <p:spPr>
                <a:xfrm>
                  <a:off x="8905587" y="3826507"/>
                  <a:ext cx="70133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F622FFA-D854-4E4C-A311-B3FD7E082AD2}"/>
                    </a:ext>
                  </a:extLst>
                </p:cNvPr>
                <p:cNvCxnSpPr>
                  <a:cxnSpLocks/>
                </p:cNvCxnSpPr>
                <p:nvPr/>
              </p:nvCxnSpPr>
              <p:spPr>
                <a:xfrm>
                  <a:off x="8816975" y="3464557"/>
                  <a:ext cx="203137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C14CC8A-179E-415C-9236-B0AC4999B182}"/>
                    </a:ext>
                  </a:extLst>
                </p:cNvPr>
                <p:cNvCxnSpPr>
                  <a:cxnSpLocks/>
                </p:cNvCxnSpPr>
                <p:nvPr/>
              </p:nvCxnSpPr>
              <p:spPr>
                <a:xfrm>
                  <a:off x="10639137" y="2980313"/>
                  <a:ext cx="0" cy="6996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6F69A3-BF0E-46EF-AC80-C13986D99A32}"/>
                    </a:ext>
                  </a:extLst>
                </p:cNvPr>
                <p:cNvCxnSpPr>
                  <a:cxnSpLocks/>
                </p:cNvCxnSpPr>
                <p:nvPr/>
              </p:nvCxnSpPr>
              <p:spPr>
                <a:xfrm>
                  <a:off x="8591550" y="2980313"/>
                  <a:ext cx="2237751"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8F8659-F78F-4E7F-96E8-21D17B52FB3C}"/>
                    </a:ext>
                  </a:extLst>
                </p:cNvPr>
                <p:cNvCxnSpPr>
                  <a:cxnSpLocks/>
                </p:cNvCxnSpPr>
                <p:nvPr/>
              </p:nvCxnSpPr>
              <p:spPr>
                <a:xfrm>
                  <a:off x="8766798" y="2469054"/>
                  <a:ext cx="2237751"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411D688-56A8-4B5A-A6C4-175165853B7B}"/>
                    </a:ext>
                  </a:extLst>
                </p:cNvPr>
                <p:cNvCxnSpPr>
                  <a:cxnSpLocks/>
                </p:cNvCxnSpPr>
                <p:nvPr/>
              </p:nvCxnSpPr>
              <p:spPr>
                <a:xfrm>
                  <a:off x="10316331" y="2276504"/>
                  <a:ext cx="520660"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7345657-ECE7-471D-9D21-7F2085352A08}"/>
                    </a:ext>
                  </a:extLst>
                </p:cNvPr>
                <p:cNvCxnSpPr>
                  <a:cxnSpLocks/>
                </p:cNvCxnSpPr>
                <p:nvPr/>
              </p:nvCxnSpPr>
              <p:spPr>
                <a:xfrm>
                  <a:off x="9145728" y="3678082"/>
                  <a:ext cx="2199400" cy="1882"/>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6745BF9-3D45-44A2-950D-C1D53773E625}"/>
                    </a:ext>
                  </a:extLst>
                </p:cNvPr>
                <p:cNvCxnSpPr>
                  <a:cxnSpLocks/>
                </p:cNvCxnSpPr>
                <p:nvPr/>
              </p:nvCxnSpPr>
              <p:spPr>
                <a:xfrm flipV="1">
                  <a:off x="10316331" y="1833237"/>
                  <a:ext cx="0" cy="224071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0" name="Straight Connector 39">
              <a:extLst>
                <a:ext uri="{FF2B5EF4-FFF2-40B4-BE49-F238E27FC236}">
                  <a16:creationId xmlns:a16="http://schemas.microsoft.com/office/drawing/2014/main" id="{4021E8F8-3AA7-4C88-8A23-881C269A680F}"/>
                </a:ext>
              </a:extLst>
            </p:cNvPr>
            <p:cNvCxnSpPr>
              <a:cxnSpLocks/>
            </p:cNvCxnSpPr>
            <p:nvPr/>
          </p:nvCxnSpPr>
          <p:spPr>
            <a:xfrm flipV="1">
              <a:off x="9333563" y="2081176"/>
              <a:ext cx="0" cy="20603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B5CF859-F5B1-456F-9A32-C51027BBAA48}"/>
                </a:ext>
              </a:extLst>
            </p:cNvPr>
            <p:cNvCxnSpPr>
              <a:cxnSpLocks/>
            </p:cNvCxnSpPr>
            <p:nvPr/>
          </p:nvCxnSpPr>
          <p:spPr>
            <a:xfrm flipV="1">
              <a:off x="9832663" y="1726283"/>
              <a:ext cx="0" cy="2415236"/>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979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3D62625-58A4-4ABC-B316-002C4B535674}"/>
              </a:ext>
            </a:extLst>
          </p:cNvPr>
          <p:cNvSpPr/>
          <p:nvPr/>
        </p:nvSpPr>
        <p:spPr>
          <a:xfrm>
            <a:off x="3943883" y="251320"/>
            <a:ext cx="4329114" cy="496504"/>
          </a:xfrm>
          <a:prstGeom prst="rect">
            <a:avLst/>
          </a:prstGeom>
          <a:solidFill>
            <a:srgbClr val="FFC62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C3143C-7373-4346-8CA0-858307B42313}"/>
              </a:ext>
            </a:extLst>
          </p:cNvPr>
          <p:cNvSpPr txBox="1"/>
          <p:nvPr/>
        </p:nvSpPr>
        <p:spPr>
          <a:xfrm>
            <a:off x="3943884" y="224604"/>
            <a:ext cx="432911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Family of Partial Derivatives</a:t>
            </a:r>
          </a:p>
        </p:txBody>
      </p:sp>
      <p:pic>
        <p:nvPicPr>
          <p:cNvPr id="12" name="Picture 11">
            <a:extLst>
              <a:ext uri="{FF2B5EF4-FFF2-40B4-BE49-F238E27FC236}">
                <a16:creationId xmlns:a16="http://schemas.microsoft.com/office/drawing/2014/main" id="{EE78CDC5-519F-45E1-9F37-6E600A2C6273}"/>
              </a:ext>
            </a:extLst>
          </p:cNvPr>
          <p:cNvPicPr>
            <a:picLocks noChangeAspect="1"/>
          </p:cNvPicPr>
          <p:nvPr/>
        </p:nvPicPr>
        <p:blipFill>
          <a:blip r:embed="rId2"/>
          <a:stretch>
            <a:fillRect/>
          </a:stretch>
        </p:blipFill>
        <p:spPr>
          <a:xfrm>
            <a:off x="5206562" y="1714650"/>
            <a:ext cx="6760517" cy="2915982"/>
          </a:xfrm>
          <a:prstGeom prst="rect">
            <a:avLst/>
          </a:prstGeom>
        </p:spPr>
      </p:pic>
      <p:grpSp>
        <p:nvGrpSpPr>
          <p:cNvPr id="28" name="Group 27">
            <a:extLst>
              <a:ext uri="{FF2B5EF4-FFF2-40B4-BE49-F238E27FC236}">
                <a16:creationId xmlns:a16="http://schemas.microsoft.com/office/drawing/2014/main" id="{942FF536-C5D7-47DA-ADD6-EA204BFBA72D}"/>
              </a:ext>
            </a:extLst>
          </p:cNvPr>
          <p:cNvGrpSpPr/>
          <p:nvPr/>
        </p:nvGrpSpPr>
        <p:grpSpPr>
          <a:xfrm>
            <a:off x="224921" y="962156"/>
            <a:ext cx="5072343" cy="721429"/>
            <a:chOff x="224921" y="962156"/>
            <a:chExt cx="5072343" cy="721429"/>
          </a:xfrm>
        </p:grpSpPr>
        <p:sp>
          <p:nvSpPr>
            <p:cNvPr id="13" name="Flowchart: Terminator 12">
              <a:extLst>
                <a:ext uri="{FF2B5EF4-FFF2-40B4-BE49-F238E27FC236}">
                  <a16:creationId xmlns:a16="http://schemas.microsoft.com/office/drawing/2014/main" id="{0620C500-379F-4CD0-AEDC-A29A9E1FBCDE}"/>
                </a:ext>
              </a:extLst>
            </p:cNvPr>
            <p:cNvSpPr/>
            <p:nvPr/>
          </p:nvSpPr>
          <p:spPr>
            <a:xfrm>
              <a:off x="224921" y="962156"/>
              <a:ext cx="5072343" cy="721429"/>
            </a:xfrm>
            <a:prstGeom prst="flowChartTerminator">
              <a:avLst/>
            </a:prstGeom>
            <a:noFill/>
            <a:ln w="28575">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B5361-2412-4F47-B99D-A55D8420B3DB}"/>
                    </a:ext>
                  </a:extLst>
                </p:cNvPr>
                <p:cNvSpPr txBox="1"/>
                <p:nvPr/>
              </p:nvSpPr>
              <p:spPr>
                <a:xfrm>
                  <a:off x="224921" y="1153737"/>
                  <a:ext cx="5072343" cy="369332"/>
                </a:xfrm>
                <a:prstGeom prst="rect">
                  <a:avLst/>
                </a:prstGeom>
                <a:noFill/>
                <a:ln w="19050">
                  <a:noFill/>
                </a:ln>
              </p:spPr>
              <p:txBody>
                <a:bodyPr wrap="square" rtlCol="0">
                  <a:spAutoFit/>
                </a:bodyPr>
                <a:lstStyle/>
                <a:p>
                  <a14:m>
                    <m:oMath xmlns:m="http://schemas.openxmlformats.org/officeDocument/2006/math">
                      <m:r>
                        <a:rPr lang="en-US" b="0" i="1" smtClean="0">
                          <a:latin typeface="Cambria Math" panose="02040503050406030204" pitchFamily="18" charset="0"/>
                          <a:cs typeface="Times New Roman" panose="02020603050405020304" pitchFamily="18" charset="0"/>
                        </a:rPr>
                        <m:t>𝐸𝑟𝑟𝑜𝑟</m:t>
                      </m:r>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m:rPr>
                              <m:sty m:val="p"/>
                            </m:rPr>
                            <a:rPr lang="el-GR" b="0" i="1" smtClean="0">
                              <a:latin typeface="Cambria Math" panose="02040503050406030204" pitchFamily="18" charset="0"/>
                              <a:cs typeface="Times New Roman" panose="02020603050405020304" pitchFamily="18" charset="0"/>
                            </a:rPr>
                            <m:t>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𝑦</m:t>
                          </m:r>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𝑎𝑥</m:t>
                              </m:r>
                            </m:e>
                            <m:sup>
                              <m:r>
                                <a:rPr lang="en-US" b="0" i="1" smtClean="0">
                                  <a:latin typeface="Cambria Math" panose="02040503050406030204" pitchFamily="18" charset="0"/>
                                  <a:cs typeface="Times New Roman" panose="02020603050405020304" pitchFamily="18" charset="0"/>
                                </a:rPr>
                                <m:t>𝑛</m:t>
                              </m:r>
                            </m:sup>
                          </m:sSup>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𝑏𝑥</m:t>
                              </m:r>
                            </m:e>
                            <m:sup>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p>
                          </m:sSup>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𝑚𝑥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e>
                        <m:sup>
                          <m:r>
                            <a:rPr lang="en-US" b="0" i="1" smtClean="0">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a:t>
                  </a:r>
                </a:p>
              </p:txBody>
            </p:sp>
          </mc:Choice>
          <mc:Fallback xmlns="">
            <p:sp>
              <p:nvSpPr>
                <p:cNvPr id="14" name="TextBox 13">
                  <a:extLst>
                    <a:ext uri="{FF2B5EF4-FFF2-40B4-BE49-F238E27FC236}">
                      <a16:creationId xmlns:a16="http://schemas.microsoft.com/office/drawing/2014/main" id="{31CB5361-2412-4F47-B99D-A55D8420B3DB}"/>
                    </a:ext>
                  </a:extLst>
                </p:cNvPr>
                <p:cNvSpPr txBox="1">
                  <a:spLocks noRot="1" noChangeAspect="1" noMove="1" noResize="1" noEditPoints="1" noAdjustHandles="1" noChangeArrowheads="1" noChangeShapeType="1" noTextEdit="1"/>
                </p:cNvSpPr>
                <p:nvPr/>
              </p:nvSpPr>
              <p:spPr>
                <a:xfrm>
                  <a:off x="224921" y="1153737"/>
                  <a:ext cx="5072343" cy="369332"/>
                </a:xfrm>
                <a:prstGeom prst="rect">
                  <a:avLst/>
                </a:prstGeom>
                <a:blipFill>
                  <a:blip r:embed="rId3"/>
                  <a:stretch>
                    <a:fillRect b="-14754"/>
                  </a:stretch>
                </a:blipFill>
                <a:ln w="19050">
                  <a:noFill/>
                </a:ln>
              </p:spPr>
              <p:txBody>
                <a:bodyPr/>
                <a:lstStyle/>
                <a:p>
                  <a:r>
                    <a:rPr lang="en-US">
                      <a:noFill/>
                    </a:rPr>
                    <a:t> </a:t>
                  </a:r>
                </a:p>
              </p:txBody>
            </p:sp>
          </mc:Fallback>
        </mc:AlternateContent>
      </p:grpSp>
      <p:cxnSp>
        <p:nvCxnSpPr>
          <p:cNvPr id="15" name="Connector: Curved 14">
            <a:extLst>
              <a:ext uri="{FF2B5EF4-FFF2-40B4-BE49-F238E27FC236}">
                <a16:creationId xmlns:a16="http://schemas.microsoft.com/office/drawing/2014/main" id="{EF3127C4-ACCE-4FFD-9CCA-01959E3BEDDA}"/>
              </a:ext>
            </a:extLst>
          </p:cNvPr>
          <p:cNvCxnSpPr>
            <a:cxnSpLocks/>
            <a:stCxn id="13" idx="2"/>
          </p:cNvCxnSpPr>
          <p:nvPr/>
        </p:nvCxnSpPr>
        <p:spPr>
          <a:xfrm rot="16200000" flipH="1">
            <a:off x="3460782" y="983895"/>
            <a:ext cx="1046090" cy="244546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F1606A55-0A21-4D21-9522-832677A78E4F}"/>
              </a:ext>
            </a:extLst>
          </p:cNvPr>
          <p:cNvCxnSpPr>
            <a:cxnSpLocks/>
            <a:stCxn id="13" idx="2"/>
            <a:endCxn id="12" idx="1"/>
          </p:cNvCxnSpPr>
          <p:nvPr/>
        </p:nvCxnSpPr>
        <p:spPr>
          <a:xfrm rot="16200000" flipH="1">
            <a:off x="3239299" y="1205378"/>
            <a:ext cx="1489056" cy="2445469"/>
          </a:xfrm>
          <a:prstGeom prst="curvedConnector2">
            <a:avLst/>
          </a:prstGeom>
          <a:ln>
            <a:solidFill>
              <a:srgbClr val="B0B3B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88A54FCA-00C9-46CC-A567-08B49C4F694C}"/>
              </a:ext>
            </a:extLst>
          </p:cNvPr>
          <p:cNvCxnSpPr>
            <a:cxnSpLocks/>
            <a:stCxn id="13" idx="2"/>
          </p:cNvCxnSpPr>
          <p:nvPr/>
        </p:nvCxnSpPr>
        <p:spPr>
          <a:xfrm rot="16200000" flipH="1">
            <a:off x="2789663" y="1655014"/>
            <a:ext cx="2388331" cy="2445471"/>
          </a:xfrm>
          <a:prstGeom prst="curvedConnector2">
            <a:avLst/>
          </a:prstGeom>
          <a:ln>
            <a:solidFill>
              <a:srgbClr val="B0B3B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D4C1DCC1-EF6F-4DFB-B6FB-61A03CA28801}"/>
              </a:ext>
            </a:extLst>
          </p:cNvPr>
          <p:cNvCxnSpPr>
            <a:cxnSpLocks/>
            <a:stCxn id="13" idx="2"/>
          </p:cNvCxnSpPr>
          <p:nvPr/>
        </p:nvCxnSpPr>
        <p:spPr>
          <a:xfrm rot="16200000" flipH="1">
            <a:off x="3709405" y="735272"/>
            <a:ext cx="548844" cy="2445469"/>
          </a:xfrm>
          <a:prstGeom prst="curvedConnector2">
            <a:avLst/>
          </a:prstGeom>
          <a:ln>
            <a:solidFill>
              <a:srgbClr val="B0B3B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3EAD4C49-7012-4002-8051-AE1C5C37C312}"/>
              </a:ext>
            </a:extLst>
          </p:cNvPr>
          <p:cNvCxnSpPr>
            <a:cxnSpLocks/>
            <a:stCxn id="13" idx="2"/>
          </p:cNvCxnSpPr>
          <p:nvPr/>
        </p:nvCxnSpPr>
        <p:spPr>
          <a:xfrm rot="16200000" flipH="1">
            <a:off x="3063664" y="1381013"/>
            <a:ext cx="1843044" cy="244818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4C89A06-0958-46F5-9DD9-CCBE77E48FC4}"/>
              </a:ext>
            </a:extLst>
          </p:cNvPr>
          <p:cNvCxnSpPr>
            <a:cxnSpLocks/>
          </p:cNvCxnSpPr>
          <p:nvPr/>
        </p:nvCxnSpPr>
        <p:spPr>
          <a:xfrm>
            <a:off x="9144000" y="4630632"/>
            <a:ext cx="0" cy="589068"/>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5DEC5D09-F6A1-4AD1-AFCA-CEDA71C53E3B}"/>
              </a:ext>
            </a:extLst>
          </p:cNvPr>
          <p:cNvGrpSpPr/>
          <p:nvPr/>
        </p:nvGrpSpPr>
        <p:grpSpPr>
          <a:xfrm>
            <a:off x="8215315" y="5219700"/>
            <a:ext cx="1857369" cy="369332"/>
            <a:chOff x="8191500" y="5438775"/>
            <a:chExt cx="1857369" cy="369332"/>
          </a:xfrm>
        </p:grpSpPr>
        <p:sp>
          <p:nvSpPr>
            <p:cNvPr id="43" name="TextBox 42">
              <a:extLst>
                <a:ext uri="{FF2B5EF4-FFF2-40B4-BE49-F238E27FC236}">
                  <a16:creationId xmlns:a16="http://schemas.microsoft.com/office/drawing/2014/main" id="{B0E6C754-B753-43D0-B75D-98E744475E35}"/>
                </a:ext>
              </a:extLst>
            </p:cNvPr>
            <p:cNvSpPr txBox="1"/>
            <p:nvPr/>
          </p:nvSpPr>
          <p:spPr>
            <a:xfrm>
              <a:off x="8191500" y="5438775"/>
              <a:ext cx="1857369" cy="369332"/>
            </a:xfrm>
            <a:prstGeom prst="rect">
              <a:avLst/>
            </a:prstGeom>
            <a:noFill/>
          </p:spPr>
          <p:txBody>
            <a:bodyPr wrap="square" rtlCol="0">
              <a:spAutoFit/>
            </a:bodyPr>
            <a:lstStyle/>
            <a:p>
              <a:r>
                <a:rPr lang="en-US" dirty="0"/>
                <a:t>Matrix in Figure 4</a:t>
              </a:r>
            </a:p>
          </p:txBody>
        </p:sp>
        <p:sp>
          <p:nvSpPr>
            <p:cNvPr id="44" name="Rectangle 43">
              <a:extLst>
                <a:ext uri="{FF2B5EF4-FFF2-40B4-BE49-F238E27FC236}">
                  <a16:creationId xmlns:a16="http://schemas.microsoft.com/office/drawing/2014/main" id="{3268817C-98C0-4D97-A52D-A1C77FC5425B}"/>
                </a:ext>
              </a:extLst>
            </p:cNvPr>
            <p:cNvSpPr/>
            <p:nvPr/>
          </p:nvSpPr>
          <p:spPr>
            <a:xfrm>
              <a:off x="8191500" y="5438775"/>
              <a:ext cx="1781174" cy="369332"/>
            </a:xfrm>
            <a:prstGeom prst="rect">
              <a:avLst/>
            </a:prstGeom>
            <a:noFill/>
            <a:ln w="25400">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C8BCFA60-E77A-4852-8365-BF27A4397808}"/>
              </a:ext>
            </a:extLst>
          </p:cNvPr>
          <p:cNvGrpSpPr/>
          <p:nvPr/>
        </p:nvGrpSpPr>
        <p:grpSpPr>
          <a:xfrm flipV="1">
            <a:off x="1" y="2438400"/>
            <a:ext cx="5534026" cy="4419600"/>
            <a:chOff x="8591550" y="1726283"/>
            <a:chExt cx="3892538" cy="2980504"/>
          </a:xfrm>
        </p:grpSpPr>
        <p:grpSp>
          <p:nvGrpSpPr>
            <p:cNvPr id="50" name="Group 49">
              <a:extLst>
                <a:ext uri="{FF2B5EF4-FFF2-40B4-BE49-F238E27FC236}">
                  <a16:creationId xmlns:a16="http://schemas.microsoft.com/office/drawing/2014/main" id="{13FD943D-92EC-42FA-BB77-522DA605DE93}"/>
                </a:ext>
              </a:extLst>
            </p:cNvPr>
            <p:cNvGrpSpPr/>
            <p:nvPr/>
          </p:nvGrpSpPr>
          <p:grpSpPr>
            <a:xfrm>
              <a:off x="8591550" y="1833237"/>
              <a:ext cx="3892538" cy="2442915"/>
              <a:chOff x="8591550" y="1833237"/>
              <a:chExt cx="3892538" cy="2442915"/>
            </a:xfrm>
          </p:grpSpPr>
          <p:cxnSp>
            <p:nvCxnSpPr>
              <p:cNvPr id="53" name="Straight Connector 52">
                <a:extLst>
                  <a:ext uri="{FF2B5EF4-FFF2-40B4-BE49-F238E27FC236}">
                    <a16:creationId xmlns:a16="http://schemas.microsoft.com/office/drawing/2014/main" id="{3DA0FB96-B669-4809-B676-2F8735A339B7}"/>
                  </a:ext>
                </a:extLst>
              </p:cNvPr>
              <p:cNvCxnSpPr/>
              <p:nvPr/>
            </p:nvCxnSpPr>
            <p:spPr>
              <a:xfrm>
                <a:off x="8750392" y="3102607"/>
                <a:ext cx="701339"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F20E8A04-92E7-44B5-B88D-B4AEB8E18901}"/>
                  </a:ext>
                </a:extLst>
              </p:cNvPr>
              <p:cNvGrpSpPr/>
              <p:nvPr/>
            </p:nvGrpSpPr>
            <p:grpSpPr>
              <a:xfrm>
                <a:off x="8591550" y="1833237"/>
                <a:ext cx="3892538" cy="2442915"/>
                <a:chOff x="8591550" y="1833237"/>
                <a:chExt cx="3892538" cy="2442915"/>
              </a:xfrm>
            </p:grpSpPr>
            <p:cxnSp>
              <p:nvCxnSpPr>
                <p:cNvPr id="55" name="Straight Connector 54">
                  <a:extLst>
                    <a:ext uri="{FF2B5EF4-FFF2-40B4-BE49-F238E27FC236}">
                      <a16:creationId xmlns:a16="http://schemas.microsoft.com/office/drawing/2014/main" id="{2C6344D1-576F-47D9-9363-C33DEC5E5499}"/>
                    </a:ext>
                  </a:extLst>
                </p:cNvPr>
                <p:cNvCxnSpPr>
                  <a:cxnSpLocks/>
                </p:cNvCxnSpPr>
                <p:nvPr/>
              </p:nvCxnSpPr>
              <p:spPr>
                <a:xfrm>
                  <a:off x="8905587" y="3102607"/>
                  <a:ext cx="0" cy="7239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1E06E7-4B42-4DD5-ABDD-083127B55E29}"/>
                    </a:ext>
                  </a:extLst>
                </p:cNvPr>
                <p:cNvCxnSpPr>
                  <a:cxnSpLocks/>
                </p:cNvCxnSpPr>
                <p:nvPr/>
              </p:nvCxnSpPr>
              <p:spPr>
                <a:xfrm flipV="1">
                  <a:off x="9091524" y="4276152"/>
                  <a:ext cx="927066"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D79F97-FCDE-4620-A3DB-CE7277FEFC63}"/>
                    </a:ext>
                  </a:extLst>
                </p:cNvPr>
                <p:cNvCxnSpPr>
                  <a:cxnSpLocks/>
                </p:cNvCxnSpPr>
                <p:nvPr/>
              </p:nvCxnSpPr>
              <p:spPr>
                <a:xfrm>
                  <a:off x="8816975" y="3464557"/>
                  <a:ext cx="2031376"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F5DFD3-D823-41A8-A795-E0C7AC6A4D74}"/>
                    </a:ext>
                  </a:extLst>
                </p:cNvPr>
                <p:cNvCxnSpPr>
                  <a:cxnSpLocks/>
                </p:cNvCxnSpPr>
                <p:nvPr/>
              </p:nvCxnSpPr>
              <p:spPr>
                <a:xfrm>
                  <a:off x="10639137" y="2980313"/>
                  <a:ext cx="0" cy="6996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E72E15C-C836-41DE-AA8F-A14479D6B7F3}"/>
                    </a:ext>
                  </a:extLst>
                </p:cNvPr>
                <p:cNvCxnSpPr>
                  <a:cxnSpLocks/>
                </p:cNvCxnSpPr>
                <p:nvPr/>
              </p:nvCxnSpPr>
              <p:spPr>
                <a:xfrm flipV="1">
                  <a:off x="8591550" y="2980313"/>
                  <a:ext cx="340345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1BE16B-8917-4C56-B394-8B09696B359C}"/>
                    </a:ext>
                  </a:extLst>
                </p:cNvPr>
                <p:cNvCxnSpPr>
                  <a:cxnSpLocks/>
                </p:cNvCxnSpPr>
                <p:nvPr/>
              </p:nvCxnSpPr>
              <p:spPr>
                <a:xfrm flipV="1">
                  <a:off x="8766798" y="2469054"/>
                  <a:ext cx="3717290" cy="0"/>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E0AF4BC-E8B5-4577-80B8-8CA559C9B965}"/>
                    </a:ext>
                  </a:extLst>
                </p:cNvPr>
                <p:cNvCxnSpPr>
                  <a:cxnSpLocks/>
                </p:cNvCxnSpPr>
                <p:nvPr/>
              </p:nvCxnSpPr>
              <p:spPr>
                <a:xfrm>
                  <a:off x="10316331" y="2276504"/>
                  <a:ext cx="52066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6D3C07-6D2C-4DE7-87E7-EBF75615699D}"/>
                    </a:ext>
                  </a:extLst>
                </p:cNvPr>
                <p:cNvCxnSpPr>
                  <a:cxnSpLocks/>
                </p:cNvCxnSpPr>
                <p:nvPr/>
              </p:nvCxnSpPr>
              <p:spPr>
                <a:xfrm>
                  <a:off x="9145728" y="3678082"/>
                  <a:ext cx="2199400" cy="188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B57377-2290-4FA6-82A7-818C27F4066C}"/>
                    </a:ext>
                  </a:extLst>
                </p:cNvPr>
                <p:cNvCxnSpPr>
                  <a:cxnSpLocks/>
                </p:cNvCxnSpPr>
                <p:nvPr/>
              </p:nvCxnSpPr>
              <p:spPr>
                <a:xfrm flipV="1">
                  <a:off x="10316331" y="1833237"/>
                  <a:ext cx="0" cy="2240714"/>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grpSp>
        </p:grpSp>
        <p:cxnSp>
          <p:nvCxnSpPr>
            <p:cNvPr id="51" name="Straight Connector 50">
              <a:extLst>
                <a:ext uri="{FF2B5EF4-FFF2-40B4-BE49-F238E27FC236}">
                  <a16:creationId xmlns:a16="http://schemas.microsoft.com/office/drawing/2014/main" id="{D8740AE5-6AF7-4685-BEB6-317B44793FF6}"/>
                </a:ext>
              </a:extLst>
            </p:cNvPr>
            <p:cNvCxnSpPr>
              <a:cxnSpLocks/>
            </p:cNvCxnSpPr>
            <p:nvPr/>
          </p:nvCxnSpPr>
          <p:spPr>
            <a:xfrm flipV="1">
              <a:off x="9333563" y="2081176"/>
              <a:ext cx="0" cy="2381518"/>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ABB46C-A497-4491-AAEF-16ABC1C316B2}"/>
                </a:ext>
              </a:extLst>
            </p:cNvPr>
            <p:cNvCxnSpPr>
              <a:cxnSpLocks/>
            </p:cNvCxnSpPr>
            <p:nvPr/>
          </p:nvCxnSpPr>
          <p:spPr>
            <a:xfrm flipV="1">
              <a:off x="9832663" y="1726283"/>
              <a:ext cx="0" cy="298050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2A8B5626-92A2-4B67-9356-FB1BBA5AC310}"/>
              </a:ext>
            </a:extLst>
          </p:cNvPr>
          <p:cNvCxnSpPr>
            <a:cxnSpLocks/>
          </p:cNvCxnSpPr>
          <p:nvPr/>
        </p:nvCxnSpPr>
        <p:spPr>
          <a:xfrm flipV="1">
            <a:off x="4682708" y="4998478"/>
            <a:ext cx="0" cy="1037468"/>
          </a:xfrm>
          <a:prstGeom prst="line">
            <a:avLst/>
          </a:prstGeom>
          <a:ln w="9525">
            <a:solidFill>
              <a:srgbClr val="FFC62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F51521-9296-4D0E-BA7F-71FE3B8FCE15}"/>
              </a:ext>
            </a:extLst>
          </p:cNvPr>
          <p:cNvCxnSpPr>
            <a:cxnSpLocks/>
          </p:cNvCxnSpPr>
          <p:nvPr/>
        </p:nvCxnSpPr>
        <p:spPr>
          <a:xfrm>
            <a:off x="4682708" y="5756591"/>
            <a:ext cx="85131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7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697196-6DFE-4A8B-B0B4-F4A60D750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7266"/>
            <a:ext cx="12111135" cy="625073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9701B14B-EF18-4226-B922-F6448107AF50}"/>
              </a:ext>
            </a:extLst>
          </p:cNvPr>
          <p:cNvGrpSpPr/>
          <p:nvPr/>
        </p:nvGrpSpPr>
        <p:grpSpPr>
          <a:xfrm>
            <a:off x="345233" y="145601"/>
            <a:ext cx="11687078" cy="461666"/>
            <a:chOff x="475862" y="490834"/>
            <a:chExt cx="11476652" cy="461666"/>
          </a:xfrm>
        </p:grpSpPr>
        <p:sp>
          <p:nvSpPr>
            <p:cNvPr id="6" name="Rectangle 5">
              <a:extLst>
                <a:ext uri="{FF2B5EF4-FFF2-40B4-BE49-F238E27FC236}">
                  <a16:creationId xmlns:a16="http://schemas.microsoft.com/office/drawing/2014/main" id="{89317D61-B79F-4818-B606-9078567E624F}"/>
                </a:ext>
              </a:extLst>
            </p:cNvPr>
            <p:cNvSpPr/>
            <p:nvPr/>
          </p:nvSpPr>
          <p:spPr>
            <a:xfrm>
              <a:off x="475862" y="490834"/>
              <a:ext cx="11476652" cy="461665"/>
            </a:xfrm>
            <a:prstGeom prst="rect">
              <a:avLst/>
            </a:prstGeom>
            <a:solidFill>
              <a:srgbClr val="FFC629"/>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FCC960E-4E91-47EB-89EC-B9DF894E722B}"/>
                </a:ext>
              </a:extLst>
            </p:cNvPr>
            <p:cNvSpPr txBox="1"/>
            <p:nvPr/>
          </p:nvSpPr>
          <p:spPr>
            <a:xfrm>
              <a:off x="3417141" y="490835"/>
              <a:ext cx="498973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Plot of the first 11 polynomials found</a:t>
              </a:r>
            </a:p>
          </p:txBody>
        </p:sp>
      </p:grpSp>
    </p:spTree>
    <p:extLst>
      <p:ext uri="{BB962C8B-B14F-4D97-AF65-F5344CB8AC3E}">
        <p14:creationId xmlns:p14="http://schemas.microsoft.com/office/powerpoint/2010/main" val="14736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7218</TotalTime>
  <Words>1232</Words>
  <Application>Microsoft Office PowerPoint</Application>
  <PresentationFormat>Widescreen</PresentationFormat>
  <Paragraphs>76</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 Jones</dc:creator>
  <cp:lastModifiedBy>Nate Jones</cp:lastModifiedBy>
  <cp:revision>157</cp:revision>
  <dcterms:created xsi:type="dcterms:W3CDTF">2021-04-01T23:13:12Z</dcterms:created>
  <dcterms:modified xsi:type="dcterms:W3CDTF">2021-04-16T09:29:05Z</dcterms:modified>
</cp:coreProperties>
</file>