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360" y="-104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221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014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69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69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125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0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29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061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2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81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47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94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9295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36BF-D9EB-4284-AFF7-205C0B0F035E}" type="datetimeFigureOut">
              <a:rPr lang="en-US" smtClean="0"/>
              <a:pPr/>
              <a:t>12/15/11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1C19-23A8-4532-B0D7-C41E40453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16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001000" y="7533477"/>
            <a:ext cx="18519819" cy="984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00" y="685800"/>
            <a:ext cx="21945600" cy="2667000"/>
          </a:xfrm>
        </p:spPr>
        <p:txBody>
          <a:bodyPr>
            <a:normAutofit/>
          </a:bodyPr>
          <a:lstStyle/>
          <a:p>
            <a:r>
              <a:rPr lang="en-US" sz="6500" dirty="0" smtClean="0"/>
              <a:t>Performance Visualization and Error Remediation Toolkit</a:t>
            </a:r>
            <a:endParaRPr lang="en-US" sz="6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126958" y="-76200"/>
            <a:ext cx="10194758" cy="3493168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>
            <a:lvl1pPr algn="ctr" defTabSz="2612532" rtl="0" eaLnBrk="1" latinLnBrk="0" hangingPunct="1">
              <a:spcBef>
                <a:spcPct val="0"/>
              </a:spcBef>
              <a:buNone/>
              <a:defRPr sz="1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600" dirty="0" err="1" smtClean="0"/>
              <a:t>PerVERT</a:t>
            </a:r>
            <a:r>
              <a:rPr lang="en-US" sz="13600" dirty="0" smtClean="0"/>
              <a:t>:</a:t>
            </a:r>
            <a:endParaRPr lang="en-US" sz="1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821400" y="1676400"/>
            <a:ext cx="8839200" cy="2667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>
            <a:lvl1pPr algn="ctr" defTabSz="2612532" rtl="0" eaLnBrk="1" latinLnBrk="0" hangingPunct="1">
              <a:spcBef>
                <a:spcPct val="0"/>
              </a:spcBef>
              <a:buNone/>
              <a:defRPr sz="1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tx2"/>
                </a:solidFill>
              </a:rPr>
              <a:t>Niels</a:t>
            </a:r>
            <a:r>
              <a:rPr lang="en-US" sz="4000" dirty="0" smtClean="0">
                <a:solidFill>
                  <a:schemeClr val="tx2"/>
                </a:solidFill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</a:rPr>
              <a:t>Joubert</a:t>
            </a:r>
            <a:r>
              <a:rPr lang="en-US" sz="4000" dirty="0" smtClean="0">
                <a:solidFill>
                  <a:schemeClr val="tx2"/>
                </a:solidFill>
              </a:rPr>
              <a:t> and Eric </a:t>
            </a:r>
            <a:r>
              <a:rPr lang="en-US" sz="4000" dirty="0" err="1" smtClean="0">
                <a:solidFill>
                  <a:schemeClr val="tx2"/>
                </a:solidFill>
              </a:rPr>
              <a:t>Schkufza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971800"/>
            <a:ext cx="6400800" cy="14413832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 fontScale="32500" lnSpcReduction="20000"/>
          </a:bodyPr>
          <a:lstStyle>
            <a:lvl1pPr algn="ctr" defTabSz="2612532" rtl="0" eaLnBrk="1" latinLnBrk="0" hangingPunct="1">
              <a:spcBef>
                <a:spcPct val="0"/>
              </a:spcBef>
              <a:buNone/>
              <a:defRPr sz="1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9600" dirty="0">
                <a:latin typeface="+mn-lt"/>
              </a:rPr>
              <a:t>Performance tuning is an important step in the development </a:t>
            </a:r>
            <a:r>
              <a:rPr lang="en-US" sz="9600" dirty="0" smtClean="0">
                <a:latin typeface="+mn-lt"/>
              </a:rPr>
              <a:t>of large </a:t>
            </a:r>
            <a:r>
              <a:rPr lang="en-US" sz="9600" dirty="0">
                <a:latin typeface="+mn-lt"/>
              </a:rPr>
              <a:t>software systems. Examples include web-servers which </a:t>
            </a:r>
            <a:r>
              <a:rPr lang="en-US" sz="9600" dirty="0" smtClean="0">
                <a:latin typeface="+mn-lt"/>
              </a:rPr>
              <a:t>routinely handle </a:t>
            </a:r>
            <a:r>
              <a:rPr lang="en-US" sz="9600" dirty="0">
                <a:latin typeface="+mn-lt"/>
              </a:rPr>
              <a:t>thousands of simultaneous content requests, and </a:t>
            </a:r>
            <a:r>
              <a:rPr lang="en-US" sz="9600" dirty="0" smtClean="0">
                <a:latin typeface="+mn-lt"/>
              </a:rPr>
              <a:t> </a:t>
            </a:r>
            <a:r>
              <a:rPr lang="en-US" sz="9600" dirty="0">
                <a:latin typeface="+mn-lt"/>
              </a:rPr>
              <a:t>supercomputers which </a:t>
            </a:r>
            <a:r>
              <a:rPr lang="en-US" sz="9600" dirty="0" smtClean="0">
                <a:latin typeface="+mn-lt"/>
              </a:rPr>
              <a:t>perform simulations </a:t>
            </a:r>
            <a:r>
              <a:rPr lang="en-US" sz="9600" dirty="0">
                <a:latin typeface="+mn-lt"/>
              </a:rPr>
              <a:t>that span tens of thousands </a:t>
            </a:r>
            <a:r>
              <a:rPr lang="en-US" sz="9600" dirty="0" smtClean="0">
                <a:latin typeface="+mn-lt"/>
              </a:rPr>
              <a:t>cores.</a:t>
            </a:r>
          </a:p>
          <a:p>
            <a:pPr algn="just"/>
            <a:endParaRPr lang="en-US" sz="9600" dirty="0">
              <a:latin typeface="+mn-lt"/>
            </a:endParaRPr>
          </a:p>
          <a:p>
            <a:pPr algn="just"/>
            <a:r>
              <a:rPr lang="en-US" sz="9600" dirty="0" smtClean="0">
                <a:latin typeface="+mn-lt"/>
              </a:rPr>
              <a:t>As </a:t>
            </a:r>
            <a:r>
              <a:rPr lang="en-US" sz="9600" dirty="0">
                <a:latin typeface="+mn-lt"/>
              </a:rPr>
              <a:t>improvements in clock frequency slow and hardware </a:t>
            </a:r>
            <a:r>
              <a:rPr lang="en-US" sz="9600" dirty="0" smtClean="0">
                <a:latin typeface="+mn-lt"/>
              </a:rPr>
              <a:t>trends continue towards increased parallelism, </a:t>
            </a:r>
            <a:r>
              <a:rPr lang="en-US" sz="9600" dirty="0">
                <a:latin typeface="+mn-lt"/>
              </a:rPr>
              <a:t>the </a:t>
            </a:r>
            <a:r>
              <a:rPr lang="en-US" sz="9600" dirty="0" smtClean="0">
                <a:latin typeface="+mn-lt"/>
              </a:rPr>
              <a:t>runtime performance </a:t>
            </a:r>
            <a:r>
              <a:rPr lang="en-US" sz="9600" dirty="0">
                <a:latin typeface="+mn-lt"/>
              </a:rPr>
              <a:t>of </a:t>
            </a:r>
            <a:r>
              <a:rPr lang="en-US" sz="9600" dirty="0" smtClean="0">
                <a:latin typeface="+mn-lt"/>
              </a:rPr>
              <a:t>these and similar systems will become primarily a </a:t>
            </a:r>
            <a:r>
              <a:rPr lang="en-US" sz="9600" dirty="0">
                <a:latin typeface="+mn-lt"/>
              </a:rPr>
              <a:t>function of memory efficiency. </a:t>
            </a:r>
            <a:endParaRPr lang="en-US" sz="9600" dirty="0" smtClean="0">
              <a:latin typeface="+mn-lt"/>
            </a:endParaRPr>
          </a:p>
          <a:p>
            <a:pPr algn="just"/>
            <a:endParaRPr lang="en-US" sz="9600" dirty="0">
              <a:latin typeface="+mn-lt"/>
            </a:endParaRPr>
          </a:p>
          <a:p>
            <a:pPr algn="just"/>
            <a:r>
              <a:rPr lang="en-US" sz="9600" dirty="0" smtClean="0">
                <a:latin typeface="+mn-lt"/>
              </a:rPr>
              <a:t>Unfortunately, the </a:t>
            </a:r>
            <a:r>
              <a:rPr lang="en-US" sz="9600" dirty="0">
                <a:latin typeface="+mn-lt"/>
              </a:rPr>
              <a:t>ability to </a:t>
            </a:r>
            <a:r>
              <a:rPr lang="en-US" sz="9600" dirty="0" smtClean="0">
                <a:latin typeface="+mn-lt"/>
              </a:rPr>
              <a:t>reason effectively about this phenomenon  </a:t>
            </a:r>
            <a:r>
              <a:rPr lang="en-US" sz="9600" dirty="0">
                <a:latin typeface="+mn-lt"/>
              </a:rPr>
              <a:t>using </a:t>
            </a:r>
            <a:r>
              <a:rPr lang="en-US" sz="9600" dirty="0" smtClean="0">
                <a:latin typeface="+mn-lt"/>
              </a:rPr>
              <a:t>existing control flow-based  </a:t>
            </a:r>
            <a:r>
              <a:rPr lang="en-US" sz="9600" dirty="0">
                <a:latin typeface="+mn-lt"/>
              </a:rPr>
              <a:t>tools such as </a:t>
            </a:r>
            <a:r>
              <a:rPr lang="en-US" sz="9600" dirty="0" err="1" smtClean="0">
                <a:latin typeface="+mn-lt"/>
              </a:rPr>
              <a:t>valgrind</a:t>
            </a:r>
            <a:r>
              <a:rPr lang="en-US" sz="9600" dirty="0" smtClean="0">
                <a:latin typeface="+mn-lt"/>
              </a:rPr>
              <a:t>, </a:t>
            </a:r>
            <a:r>
              <a:rPr lang="en-US" sz="9600" dirty="0" err="1" smtClean="0">
                <a:latin typeface="+mn-lt"/>
              </a:rPr>
              <a:t>gprof</a:t>
            </a:r>
            <a:r>
              <a:rPr lang="en-US" sz="9600" dirty="0" smtClean="0">
                <a:latin typeface="+mn-lt"/>
              </a:rPr>
              <a:t>, </a:t>
            </a:r>
            <a:r>
              <a:rPr lang="en-US" sz="9600" dirty="0">
                <a:latin typeface="+mn-lt"/>
              </a:rPr>
              <a:t>or </a:t>
            </a:r>
            <a:r>
              <a:rPr lang="en-US" sz="9600" dirty="0" err="1">
                <a:latin typeface="+mn-lt"/>
              </a:rPr>
              <a:t>gdb</a:t>
            </a:r>
            <a:r>
              <a:rPr lang="en-US" sz="9600" dirty="0">
                <a:latin typeface="+mn-lt"/>
              </a:rPr>
              <a:t>, through a text-based interface, is </a:t>
            </a:r>
            <a:r>
              <a:rPr lang="en-US" sz="9600" dirty="0" smtClean="0">
                <a:latin typeface="+mn-lt"/>
              </a:rPr>
              <a:t>limited, </a:t>
            </a:r>
            <a:r>
              <a:rPr lang="en-US" sz="9600" dirty="0">
                <a:latin typeface="+mn-lt"/>
              </a:rPr>
              <a:t>and </a:t>
            </a:r>
            <a:r>
              <a:rPr lang="en-US" sz="9600" dirty="0" smtClean="0">
                <a:latin typeface="+mn-lt"/>
              </a:rPr>
              <a:t>tedious </a:t>
            </a:r>
            <a:r>
              <a:rPr lang="en-US" sz="9600" dirty="0">
                <a:latin typeface="+mn-lt"/>
              </a:rPr>
              <a:t>at best</a:t>
            </a:r>
            <a:r>
              <a:rPr lang="en-US" sz="9600" dirty="0" smtClean="0">
                <a:latin typeface="+mn-lt"/>
              </a:rPr>
              <a:t>. </a:t>
            </a:r>
          </a:p>
          <a:p>
            <a:pPr algn="just"/>
            <a:endParaRPr lang="en-US" sz="9600" dirty="0">
              <a:latin typeface="+mn-lt"/>
            </a:endParaRPr>
          </a:p>
          <a:p>
            <a:pPr algn="just"/>
            <a:r>
              <a:rPr lang="en-US" sz="9600" dirty="0" err="1" smtClean="0">
                <a:latin typeface="+mn-lt"/>
              </a:rPr>
              <a:t>PerVERT</a:t>
            </a:r>
            <a:r>
              <a:rPr lang="en-US" sz="9600" dirty="0" smtClean="0">
                <a:latin typeface="+mn-lt"/>
              </a:rPr>
              <a:t> solves this problem. It is an </a:t>
            </a:r>
            <a:r>
              <a:rPr lang="en-US" sz="9600" dirty="0">
                <a:latin typeface="+mn-lt"/>
              </a:rPr>
              <a:t>instrumentation framework for logging a process's virtual memory traffic and a visualization suite for reasoning about common memory performance bugs: </a:t>
            </a:r>
            <a:endParaRPr lang="en-US" sz="9600" dirty="0" smtClean="0">
              <a:latin typeface="+mn-lt"/>
            </a:endParaRPr>
          </a:p>
          <a:p>
            <a:pPr algn="just"/>
            <a:endParaRPr lang="en-US" sz="9600" dirty="0">
              <a:latin typeface="+mn-lt"/>
            </a:endParaRPr>
          </a:p>
          <a:p>
            <a:pPr algn="just"/>
            <a:r>
              <a:rPr lang="en-US" sz="9600" dirty="0" smtClean="0">
                <a:latin typeface="+mn-lt"/>
              </a:rPr>
              <a:t>Are </a:t>
            </a:r>
            <a:r>
              <a:rPr lang="en-US" sz="9600" dirty="0">
                <a:latin typeface="+mn-lt"/>
              </a:rPr>
              <a:t>memory accesses </a:t>
            </a:r>
            <a:r>
              <a:rPr lang="en-US" sz="9600" dirty="0" smtClean="0">
                <a:latin typeface="+mn-lt"/>
              </a:rPr>
              <a:t>coherently organized temporally and spatially?</a:t>
            </a:r>
          </a:p>
          <a:p>
            <a:pPr algn="just"/>
            <a:endParaRPr lang="en-US" sz="9600" dirty="0">
              <a:latin typeface="+mn-lt"/>
            </a:endParaRPr>
          </a:p>
          <a:p>
            <a:pPr algn="just"/>
            <a:r>
              <a:rPr lang="en-US" sz="9600" dirty="0" smtClean="0">
                <a:latin typeface="+mn-lt"/>
              </a:rPr>
              <a:t>To </a:t>
            </a:r>
            <a:r>
              <a:rPr lang="en-US" sz="9600" dirty="0">
                <a:latin typeface="+mn-lt"/>
              </a:rPr>
              <a:t>what extent do these patterns differ based on program inputs or changes in source code?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848600" y="4343400"/>
            <a:ext cx="10058400" cy="174207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05600" y="3048000"/>
            <a:ext cx="11506200" cy="12954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>
            <a:lvl1pPr algn="ctr" defTabSz="2612532" rtl="0" eaLnBrk="1" latinLnBrk="0" hangingPunct="1">
              <a:spcBef>
                <a:spcPct val="0"/>
              </a:spcBef>
              <a:buNone/>
              <a:defRPr sz="1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2"/>
                </a:solidFill>
              </a:rPr>
              <a:t>1.  Compile and run your code using </a:t>
            </a:r>
            <a:r>
              <a:rPr lang="en-US" sz="4400" dirty="0" err="1" smtClean="0">
                <a:solidFill>
                  <a:schemeClr val="tx2"/>
                </a:solidFill>
              </a:rPr>
              <a:t>PerVERT</a:t>
            </a:r>
            <a:r>
              <a:rPr lang="en-US" sz="44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92517" y="6063916"/>
            <a:ext cx="10014283" cy="1403684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>
            <a:lvl1pPr algn="ctr" defTabSz="2612532" rtl="0" eaLnBrk="1" latinLnBrk="0" hangingPunct="1">
              <a:spcBef>
                <a:spcPct val="0"/>
              </a:spcBef>
              <a:buNone/>
              <a:defRPr sz="1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2"/>
                </a:solidFill>
              </a:rPr>
              <a:t>2.  Open </a:t>
            </a:r>
            <a:r>
              <a:rPr lang="en-US" sz="4400" dirty="0" err="1" smtClean="0">
                <a:solidFill>
                  <a:schemeClr val="tx2"/>
                </a:solidFill>
              </a:rPr>
              <a:t>PerVERT</a:t>
            </a:r>
            <a:r>
              <a:rPr lang="en-US" sz="4400" dirty="0" smtClean="0">
                <a:solidFill>
                  <a:schemeClr val="tx2"/>
                </a:solidFill>
              </a:rPr>
              <a:t> in a web browser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0" y="11658600"/>
            <a:ext cx="112907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 smtClean="0">
                <a:solidFill>
                  <a:schemeClr val="tx2"/>
                </a:solidFill>
                <a:latin typeface="+mj-lt"/>
              </a:rPr>
              <a:t>A byte-accurate visualization of virtual memory</a:t>
            </a:r>
          </a:p>
          <a:p>
            <a:pPr algn="r"/>
            <a:endParaRPr lang="en-US" sz="4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20726" y="13427242"/>
            <a:ext cx="117759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Animated video of </a:t>
            </a:r>
            <a:r>
              <a:rPr lang="en-US" sz="4400" dirty="0" err="1" smtClean="0">
                <a:solidFill>
                  <a:schemeClr val="tx2"/>
                </a:solidFill>
                <a:latin typeface="+mj-lt"/>
              </a:rPr>
              <a:t>mallocs</a:t>
            </a:r>
            <a:r>
              <a:rPr lang="en-US" sz="4400" dirty="0" smtClean="0">
                <a:solidFill>
                  <a:schemeClr val="tx2"/>
                </a:solidFill>
                <a:latin typeface="+mj-lt"/>
              </a:rPr>
              <a:t>, frees, reads, and writes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696785" y="15620999"/>
            <a:ext cx="65630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Frame-by-frame stack trace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020522" y="14478000"/>
            <a:ext cx="102392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Access summary for the current instruction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220200" y="9677400"/>
            <a:ext cx="0" cy="4134562"/>
          </a:xfrm>
          <a:prstGeom prst="straightConnector1">
            <a:avLst/>
          </a:prstGeom>
          <a:ln w="50800" cap="flat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59800" y="16005720"/>
            <a:ext cx="1216344" cy="1"/>
          </a:xfrm>
          <a:prstGeom prst="straightConnector1">
            <a:avLst/>
          </a:prstGeom>
          <a:ln w="50800" cap="flat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259800" y="14862720"/>
            <a:ext cx="1828800" cy="1"/>
          </a:xfrm>
          <a:prstGeom prst="straightConnector1">
            <a:avLst/>
          </a:prstGeom>
          <a:ln w="50800" cap="flat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329429" y="3838073"/>
            <a:ext cx="3492971" cy="3172327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33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Performance Visualization and Error Remediation Toolkit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eschkufz</dc:creator>
  <cp:keywords/>
  <dc:description/>
  <cp:lastModifiedBy>Niels Joubert</cp:lastModifiedBy>
  <cp:revision>13</cp:revision>
  <dcterms:created xsi:type="dcterms:W3CDTF">2011-12-15T23:16:53Z</dcterms:created>
  <dcterms:modified xsi:type="dcterms:W3CDTF">2011-12-15T23:17:21Z</dcterms:modified>
  <cp:category/>
</cp:coreProperties>
</file>