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64" r:id="rId3"/>
    <p:sldId id="265" r:id="rId4"/>
    <p:sldId id="266" r:id="rId5"/>
    <p:sldId id="267" r:id="rId6"/>
    <p:sldId id="292" r:id="rId7"/>
    <p:sldId id="257" r:id="rId8"/>
    <p:sldId id="258" r:id="rId9"/>
    <p:sldId id="259" r:id="rId10"/>
    <p:sldId id="260" r:id="rId11"/>
    <p:sldId id="261" r:id="rId12"/>
    <p:sldId id="262" r:id="rId13"/>
    <p:sldId id="263" r:id="rId14"/>
    <p:sldId id="269" r:id="rId15"/>
    <p:sldId id="272" r:id="rId16"/>
    <p:sldId id="273" r:id="rId17"/>
    <p:sldId id="270" r:id="rId18"/>
    <p:sldId id="268" r:id="rId19"/>
    <p:sldId id="271" r:id="rId20"/>
    <p:sldId id="274" r:id="rId21"/>
    <p:sldId id="275" r:id="rId22"/>
    <p:sldId id="276" r:id="rId23"/>
    <p:sldId id="277" r:id="rId24"/>
    <p:sldId id="279" r:id="rId25"/>
    <p:sldId id="278" r:id="rId26"/>
    <p:sldId id="280" r:id="rId27"/>
    <p:sldId id="281" r:id="rId28"/>
    <p:sldId id="282" r:id="rId29"/>
    <p:sldId id="283" r:id="rId30"/>
    <p:sldId id="284" r:id="rId31"/>
    <p:sldId id="285" r:id="rId32"/>
    <p:sldId id="287" r:id="rId33"/>
    <p:sldId id="286" r:id="rId34"/>
    <p:sldId id="288" r:id="rId35"/>
    <p:sldId id="289" r:id="rId36"/>
    <p:sldId id="290" r:id="rId37"/>
    <p:sldId id="291" r:id="rId38"/>
    <p:sldId id="293" r:id="rId39"/>
    <p:sldId id="294" r:id="rId40"/>
    <p:sldId id="295" r:id="rId41"/>
    <p:sldId id="296" r:id="rId42"/>
    <p:sldId id="297" r:id="rId43"/>
    <p:sldId id="299" r:id="rId44"/>
    <p:sldId id="298"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0107" autoAdjust="0"/>
  </p:normalViewPr>
  <p:slideViewPr>
    <p:cSldViewPr>
      <p:cViewPr>
        <p:scale>
          <a:sx n="66" d="100"/>
          <a:sy n="66" d="100"/>
        </p:scale>
        <p:origin x="-636" y="204"/>
      </p:cViewPr>
      <p:guideLst>
        <p:guide orient="horz" pos="2160"/>
        <p:guide pos="2880"/>
      </p:guideLst>
    </p:cSldViewPr>
  </p:slideViewPr>
  <p:outlineViewPr>
    <p:cViewPr>
      <p:scale>
        <a:sx n="33" d="100"/>
        <a:sy n="33" d="100"/>
      </p:scale>
      <p:origin x="0" y="20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B710E9-12A5-48DE-8AC7-E2ADD8DBD931}" type="datetimeFigureOut">
              <a:rPr lang="ru-RU" smtClean="0"/>
              <a:t>13.02.2016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F2AAF2-ABD4-4572-A907-49D143065725}" type="slidenum">
              <a:rPr lang="ru-RU" smtClean="0"/>
              <a:t>‹#›</a:t>
            </a:fld>
            <a:endParaRPr lang="ru-RU"/>
          </a:p>
        </p:txBody>
      </p:sp>
    </p:spTree>
    <p:extLst>
      <p:ext uri="{BB962C8B-B14F-4D97-AF65-F5344CB8AC3E}">
        <p14:creationId xmlns:p14="http://schemas.microsoft.com/office/powerpoint/2010/main" val="388519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http://www.usg.edu/galileo/skills/unit04/primer04_01.phtml</a:t>
            </a:r>
          </a:p>
          <a:p>
            <a:endParaRPr lang="ru-RU" dirty="0"/>
          </a:p>
        </p:txBody>
      </p:sp>
      <p:sp>
        <p:nvSpPr>
          <p:cNvPr id="4" name="Номер слайда 3"/>
          <p:cNvSpPr>
            <a:spLocks noGrp="1"/>
          </p:cNvSpPr>
          <p:nvPr>
            <p:ph type="sldNum" sz="quarter" idx="10"/>
          </p:nvPr>
        </p:nvSpPr>
        <p:spPr/>
        <p:txBody>
          <a:bodyPr/>
          <a:lstStyle/>
          <a:p>
            <a:fld id="{6BF2AAF2-ABD4-4572-A907-49D143065725}" type="slidenum">
              <a:rPr lang="ru-RU" smtClean="0"/>
              <a:t>2</a:t>
            </a:fld>
            <a:endParaRPr lang="ru-RU"/>
          </a:p>
        </p:txBody>
      </p:sp>
    </p:spTree>
    <p:extLst>
      <p:ext uri="{BB962C8B-B14F-4D97-AF65-F5344CB8AC3E}">
        <p14:creationId xmlns:p14="http://schemas.microsoft.com/office/powerpoint/2010/main" val="2409779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Ключевая идея</a:t>
            </a:r>
            <a:r>
              <a:rPr lang="ru-RU" baseline="0" dirty="0" smtClean="0"/>
              <a:t> реляционных баз данных</a:t>
            </a:r>
            <a:endParaRPr lang="ru-RU" dirty="0"/>
          </a:p>
        </p:txBody>
      </p:sp>
      <p:sp>
        <p:nvSpPr>
          <p:cNvPr id="4" name="Номер слайда 3"/>
          <p:cNvSpPr>
            <a:spLocks noGrp="1"/>
          </p:cNvSpPr>
          <p:nvPr>
            <p:ph type="sldNum" sz="quarter" idx="10"/>
          </p:nvPr>
        </p:nvSpPr>
        <p:spPr/>
        <p:txBody>
          <a:bodyPr/>
          <a:lstStyle/>
          <a:p>
            <a:fld id="{6BF2AAF2-ABD4-4572-A907-49D143065725}" type="slidenum">
              <a:rPr lang="ru-RU" smtClean="0"/>
              <a:t>4</a:t>
            </a:fld>
            <a:endParaRPr lang="ru-RU"/>
          </a:p>
        </p:txBody>
      </p:sp>
    </p:spTree>
    <p:extLst>
      <p:ext uri="{BB962C8B-B14F-4D97-AF65-F5344CB8AC3E}">
        <p14:creationId xmlns:p14="http://schemas.microsoft.com/office/powerpoint/2010/main" val="2996893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https://ru.wikipedia.org/wiki/%D0%A0%D0%B5%D0%BB%D1%8F%D1%86%D0%B8%D0%BE%D0%BD%D0%BD%D0%B0%D1%8F_%D0%BC%D0%BE%D0%B4%D0%B5%D0%BB%D1%8C_%D0%B4%D0%B0%D0%BD%D0%BD%D1%8B%D1%85</a:t>
            </a:r>
            <a:endParaRPr lang="ru-RU" dirty="0"/>
          </a:p>
        </p:txBody>
      </p:sp>
      <p:sp>
        <p:nvSpPr>
          <p:cNvPr id="4" name="Номер слайда 3"/>
          <p:cNvSpPr>
            <a:spLocks noGrp="1"/>
          </p:cNvSpPr>
          <p:nvPr>
            <p:ph type="sldNum" sz="quarter" idx="10"/>
          </p:nvPr>
        </p:nvSpPr>
        <p:spPr/>
        <p:txBody>
          <a:bodyPr/>
          <a:lstStyle/>
          <a:p>
            <a:fld id="{6BF2AAF2-ABD4-4572-A907-49D143065725}" type="slidenum">
              <a:rPr lang="ru-RU" smtClean="0"/>
              <a:t>5</a:t>
            </a:fld>
            <a:endParaRPr lang="ru-RU"/>
          </a:p>
        </p:txBody>
      </p:sp>
    </p:spTree>
    <p:extLst>
      <p:ext uri="{BB962C8B-B14F-4D97-AF65-F5344CB8AC3E}">
        <p14:creationId xmlns:p14="http://schemas.microsoft.com/office/powerpoint/2010/main" val="1833960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SQL</a:t>
            </a:r>
            <a:r>
              <a:rPr lang="en-US" baseline="0" dirty="0" smtClean="0"/>
              <a:t> </a:t>
            </a:r>
            <a:r>
              <a:rPr lang="ru-RU" baseline="0" dirty="0" smtClean="0"/>
              <a:t>работает с базами данных только определенного типа, называемых реляционными базами данных, которые представляют собой основной способ организации данных в широком диапазоне приложений. </a:t>
            </a:r>
            <a:r>
              <a:rPr lang="ru-RU" dirty="0" smtClean="0"/>
              <a:t>На</a:t>
            </a:r>
            <a:r>
              <a:rPr lang="ru-RU" baseline="0" dirty="0" smtClean="0"/>
              <a:t> рисунке 1.1 показана схема работы </a:t>
            </a:r>
            <a:r>
              <a:rPr lang="en-US" baseline="0" dirty="0" smtClean="0"/>
              <a:t>SQL. </a:t>
            </a:r>
            <a:r>
              <a:rPr lang="ru-RU" baseline="0" dirty="0" smtClean="0"/>
              <a:t>Компьютерная программа, которая управляет базой данных называется системой управления базами данных (СУБД). Для получения информации из БД вы запрашиваете ее у СУБД с помощью </a:t>
            </a:r>
            <a:r>
              <a:rPr lang="en-US" baseline="0" dirty="0" smtClean="0"/>
              <a:t>SQL. </a:t>
            </a:r>
            <a:r>
              <a:rPr lang="ru-RU" baseline="0" dirty="0" smtClean="0"/>
              <a:t>Процесс запроса данных у БД и получения результата называется запросом </a:t>
            </a:r>
            <a:r>
              <a:rPr lang="en-US" baseline="0" dirty="0" smtClean="0"/>
              <a:t>(SQL)</a:t>
            </a:r>
            <a:endParaRPr lang="ru-RU" dirty="0"/>
          </a:p>
        </p:txBody>
      </p:sp>
      <p:sp>
        <p:nvSpPr>
          <p:cNvPr id="4" name="Номер слайда 3"/>
          <p:cNvSpPr>
            <a:spLocks noGrp="1"/>
          </p:cNvSpPr>
          <p:nvPr>
            <p:ph type="sldNum" sz="quarter" idx="10"/>
          </p:nvPr>
        </p:nvSpPr>
        <p:spPr/>
        <p:txBody>
          <a:bodyPr/>
          <a:lstStyle/>
          <a:p>
            <a:fld id="{6BF2AAF2-ABD4-4572-A907-49D143065725}" type="slidenum">
              <a:rPr lang="ru-RU" smtClean="0"/>
              <a:t>7</a:t>
            </a:fld>
            <a:endParaRPr lang="ru-RU"/>
          </a:p>
        </p:txBody>
      </p:sp>
    </p:spTree>
    <p:extLst>
      <p:ext uri="{BB962C8B-B14F-4D97-AF65-F5344CB8AC3E}">
        <p14:creationId xmlns:p14="http://schemas.microsoft.com/office/powerpoint/2010/main" val="3265090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a:t>
            </a:r>
            <a:r>
              <a:rPr lang="ru-RU" baseline="0" dirty="0" smtClean="0"/>
              <a:t> сегодняшний день </a:t>
            </a:r>
            <a:r>
              <a:rPr lang="en-US" baseline="0" dirty="0" smtClean="0"/>
              <a:t>SQL </a:t>
            </a:r>
            <a:r>
              <a:rPr lang="ru-RU" baseline="0" dirty="0" smtClean="0"/>
              <a:t>предоставляет собой нечто большее, чем просто инструмент для создания запросов. Сегодня </a:t>
            </a:r>
            <a:r>
              <a:rPr lang="en-US" baseline="0" dirty="0" smtClean="0"/>
              <a:t>SQL </a:t>
            </a:r>
            <a:r>
              <a:rPr lang="ru-RU" baseline="0" dirty="0" smtClean="0"/>
              <a:t>позволяет выполнять практически все функциональные возможности, которые СУБД предоставляет пользователю</a:t>
            </a:r>
            <a:r>
              <a:rPr lang="en-US" baseline="0" dirty="0" smtClean="0"/>
              <a:t>.</a:t>
            </a:r>
          </a:p>
          <a:p>
            <a:r>
              <a:rPr lang="ru-RU" b="1" baseline="0" dirty="0" smtClean="0"/>
              <a:t>Определение данных</a:t>
            </a:r>
            <a:r>
              <a:rPr lang="en-US" baseline="0" dirty="0" smtClean="0"/>
              <a:t>. SQL </a:t>
            </a:r>
            <a:r>
              <a:rPr lang="ru-RU" baseline="0" dirty="0" smtClean="0"/>
              <a:t>позволяет пользователю определять структуру и организацию хранимых данных и взаимоотношения между элементами сохраненных данных.</a:t>
            </a:r>
          </a:p>
          <a:p>
            <a:r>
              <a:rPr lang="ru-RU" b="1" baseline="0" dirty="0" smtClean="0"/>
              <a:t>Выборка данных.</a:t>
            </a:r>
            <a:r>
              <a:rPr lang="ru-RU" b="0" baseline="0" dirty="0" smtClean="0"/>
              <a:t> </a:t>
            </a:r>
            <a:r>
              <a:rPr lang="en-US" b="0" baseline="0" dirty="0" smtClean="0"/>
              <a:t>SQL </a:t>
            </a:r>
            <a:r>
              <a:rPr lang="ru-RU" b="0" baseline="0" dirty="0" smtClean="0"/>
              <a:t>дает пользователю или приложению возможность извлекать из базы содержащиеся в ней данные и пользоваться ими.</a:t>
            </a:r>
          </a:p>
          <a:p>
            <a:r>
              <a:rPr lang="ru-RU" b="1" baseline="0" dirty="0" smtClean="0"/>
              <a:t>Обработка данных. </a:t>
            </a:r>
            <a:r>
              <a:rPr lang="en-US" b="0" baseline="0" dirty="0" smtClean="0"/>
              <a:t>SQL </a:t>
            </a:r>
            <a:r>
              <a:rPr lang="ru-RU" b="0" baseline="0" dirty="0" smtClean="0"/>
              <a:t>дает пользователю или приложению изменять базу данных, т.е. добавлять в нее новые данные, а также удалять или обновлять уже имеющиеся в ней данные.</a:t>
            </a:r>
          </a:p>
          <a:p>
            <a:r>
              <a:rPr lang="ru-RU" b="1" baseline="0" dirty="0" smtClean="0"/>
              <a:t>Управление доступом. </a:t>
            </a:r>
            <a:r>
              <a:rPr lang="ru-RU" b="0" baseline="0" dirty="0" smtClean="0"/>
              <a:t>С помощью </a:t>
            </a:r>
            <a:r>
              <a:rPr lang="en-US" b="0" baseline="0" dirty="0" smtClean="0"/>
              <a:t>SQL </a:t>
            </a:r>
            <a:r>
              <a:rPr lang="ru-RU" b="0" baseline="0" dirty="0" smtClean="0"/>
              <a:t>можно ограничить возможности пользователя по выборке, добавлению и изменению данных и защитить их от несанкционированного доступа.</a:t>
            </a:r>
          </a:p>
          <a:p>
            <a:r>
              <a:rPr lang="ru-RU" b="1" baseline="0" dirty="0" smtClean="0"/>
              <a:t>Совместное использование данных </a:t>
            </a:r>
            <a:r>
              <a:rPr lang="en-US" b="1" baseline="0" dirty="0" smtClean="0"/>
              <a:t>SQL. </a:t>
            </a:r>
            <a:r>
              <a:rPr lang="ru-RU" b="0" baseline="0" dirty="0" smtClean="0"/>
              <a:t>Одновременная работа нескольких пользователей.</a:t>
            </a:r>
          </a:p>
          <a:p>
            <a:r>
              <a:rPr lang="ru-RU" b="1" baseline="0" dirty="0" smtClean="0"/>
              <a:t>Целостность данных.</a:t>
            </a:r>
            <a:r>
              <a:rPr lang="ru-RU" b="0" baseline="0" dirty="0" smtClean="0"/>
              <a:t> </a:t>
            </a:r>
            <a:r>
              <a:rPr lang="en-US" b="0" baseline="0" dirty="0" smtClean="0"/>
              <a:t>SQL </a:t>
            </a:r>
            <a:r>
              <a:rPr lang="ru-RU" b="0" baseline="0" dirty="0" smtClean="0"/>
              <a:t>позволяет обеспечить целостность базы данных, защищая ее от разрушения из-за несогласованных изменения или отказа системы.</a:t>
            </a:r>
            <a:endParaRPr lang="ru-RU" b="1" baseline="0" dirty="0" smtClean="0"/>
          </a:p>
          <a:p>
            <a:endParaRPr lang="ru-RU" dirty="0"/>
          </a:p>
        </p:txBody>
      </p:sp>
      <p:sp>
        <p:nvSpPr>
          <p:cNvPr id="4" name="Номер слайда 3"/>
          <p:cNvSpPr>
            <a:spLocks noGrp="1"/>
          </p:cNvSpPr>
          <p:nvPr>
            <p:ph type="sldNum" sz="quarter" idx="10"/>
          </p:nvPr>
        </p:nvSpPr>
        <p:spPr/>
        <p:txBody>
          <a:bodyPr/>
          <a:lstStyle/>
          <a:p>
            <a:fld id="{6BF2AAF2-ABD4-4572-A907-49D143065725}" type="slidenum">
              <a:rPr lang="ru-RU" smtClean="0"/>
              <a:t>8</a:t>
            </a:fld>
            <a:endParaRPr lang="ru-RU"/>
          </a:p>
        </p:txBody>
      </p:sp>
    </p:spTree>
    <p:extLst>
      <p:ext uri="{BB962C8B-B14F-4D97-AF65-F5344CB8AC3E}">
        <p14:creationId xmlns:p14="http://schemas.microsoft.com/office/powerpoint/2010/main" val="358943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Эти</a:t>
            </a:r>
            <a:r>
              <a:rPr lang="ru-RU" baseline="0" dirty="0" smtClean="0"/>
              <a:t> 40 инструкций предназначены для решения задач управления базами данных.</a:t>
            </a:r>
          </a:p>
          <a:p>
            <a:r>
              <a:rPr lang="ru-RU" baseline="0" dirty="0" smtClean="0"/>
              <a:t>Из различных ЯП инструкции </a:t>
            </a:r>
            <a:r>
              <a:rPr lang="en-US" baseline="0" dirty="0" smtClean="0"/>
              <a:t>SQL </a:t>
            </a:r>
            <a:r>
              <a:rPr lang="ru-RU" baseline="0" dirty="0" smtClean="0"/>
              <a:t>можно посылать СУБД в явном виде, используя интерфейс на уровне вызова </a:t>
            </a:r>
            <a:r>
              <a:rPr lang="ru-RU" baseline="0" dirty="0" err="1" smtClean="0"/>
              <a:t>фунцкций</a:t>
            </a:r>
            <a:r>
              <a:rPr lang="ru-RU" baseline="0" dirty="0" smtClean="0"/>
              <a:t> </a:t>
            </a:r>
            <a:r>
              <a:rPr lang="en-US" baseline="0" dirty="0" smtClean="0"/>
              <a:t>(call-level interface) </a:t>
            </a:r>
            <a:r>
              <a:rPr lang="ru-RU" baseline="0" dirty="0" smtClean="0"/>
              <a:t>или отправляя сообщения по сети.</a:t>
            </a:r>
          </a:p>
          <a:p>
            <a:r>
              <a:rPr lang="en-US" baseline="0" dirty="0" smtClean="0"/>
              <a:t>SQL </a:t>
            </a:r>
            <a:r>
              <a:rPr lang="ru-RU" baseline="0" dirty="0" smtClean="0"/>
              <a:t>отличается от других ЯП, поскольку он описывает, что пользователь хочет от компьютера, а не </a:t>
            </a:r>
            <a:r>
              <a:rPr lang="ru-RU" i="1" baseline="0" dirty="0" smtClean="0"/>
              <a:t>как </a:t>
            </a:r>
            <a:r>
              <a:rPr lang="ru-RU" i="0" baseline="0" dirty="0" smtClean="0"/>
              <a:t> компьютер должен это сделать (говоря технически, </a:t>
            </a:r>
            <a:r>
              <a:rPr lang="en-US" i="0" baseline="0" dirty="0" smtClean="0"/>
              <a:t>SQL – </a:t>
            </a:r>
            <a:r>
              <a:rPr lang="ru-RU" i="0" baseline="0" dirty="0" smtClean="0"/>
              <a:t>декларативный ЯП, а не процедурный ЯП)</a:t>
            </a:r>
            <a:endParaRPr lang="ru-RU" dirty="0"/>
          </a:p>
        </p:txBody>
      </p:sp>
      <p:sp>
        <p:nvSpPr>
          <p:cNvPr id="4" name="Номер слайда 3"/>
          <p:cNvSpPr>
            <a:spLocks noGrp="1"/>
          </p:cNvSpPr>
          <p:nvPr>
            <p:ph type="sldNum" sz="quarter" idx="10"/>
          </p:nvPr>
        </p:nvSpPr>
        <p:spPr/>
        <p:txBody>
          <a:bodyPr/>
          <a:lstStyle/>
          <a:p>
            <a:fld id="{6BF2AAF2-ABD4-4572-A907-49D143065725}" type="slidenum">
              <a:rPr lang="ru-RU" smtClean="0"/>
              <a:t>9</a:t>
            </a:fld>
            <a:endParaRPr lang="ru-RU"/>
          </a:p>
        </p:txBody>
      </p:sp>
    </p:spTree>
    <p:extLst>
      <p:ext uri="{BB962C8B-B14F-4D97-AF65-F5344CB8AC3E}">
        <p14:creationId xmlns:p14="http://schemas.microsoft.com/office/powerpoint/2010/main" val="661367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Сам по себе </a:t>
            </a:r>
            <a:r>
              <a:rPr lang="en-US" dirty="0" smtClean="0"/>
              <a:t>SQL </a:t>
            </a:r>
            <a:r>
              <a:rPr lang="ru-RU" dirty="0" smtClean="0"/>
              <a:t>не</a:t>
            </a:r>
            <a:r>
              <a:rPr lang="ru-RU" baseline="0" dirty="0" smtClean="0"/>
              <a:t> является ни СУБД, ни отдельным программным продуктом.</a:t>
            </a:r>
            <a:endParaRPr lang="ru-RU" dirty="0" smtClean="0"/>
          </a:p>
          <a:p>
            <a:r>
              <a:rPr lang="ru-RU" dirty="0" smtClean="0"/>
              <a:t>Сердцем</a:t>
            </a:r>
            <a:r>
              <a:rPr lang="ru-RU" baseline="0" dirty="0" smtClean="0"/>
              <a:t> СУБД является механизм базы данных (</a:t>
            </a:r>
            <a:r>
              <a:rPr lang="en-US" baseline="0" dirty="0" smtClean="0"/>
              <a:t>database engine); </a:t>
            </a:r>
            <a:r>
              <a:rPr lang="ru-RU" baseline="0" dirty="0" smtClean="0"/>
              <a:t>он отвечает за структурированные данные, сохранение и получение их из БД</a:t>
            </a:r>
            <a:endParaRPr lang="en-US" dirty="0" smtClean="0"/>
          </a:p>
          <a:p>
            <a:r>
              <a:rPr lang="en-US" dirty="0" smtClean="0"/>
              <a:t>SQL</a:t>
            </a:r>
            <a:r>
              <a:rPr lang="en-US" baseline="0" dirty="0" smtClean="0"/>
              <a:t> </a:t>
            </a:r>
            <a:r>
              <a:rPr lang="ru-RU" baseline="0" dirty="0" smtClean="0"/>
              <a:t>может выполнять множество функций</a:t>
            </a:r>
            <a:r>
              <a:rPr lang="en-US" baseline="0" dirty="0" smtClean="0"/>
              <a:t>:</a:t>
            </a:r>
            <a:r>
              <a:rPr lang="ru-RU" baseline="0" dirty="0" smtClean="0"/>
              <a:t> </a:t>
            </a:r>
          </a:p>
          <a:p>
            <a:r>
              <a:rPr lang="en-US" baseline="0" dirty="0" smtClean="0"/>
              <a:t>SQL –</a:t>
            </a:r>
            <a:r>
              <a:rPr lang="ru-RU" baseline="0" dirty="0" smtClean="0"/>
              <a:t> </a:t>
            </a:r>
            <a:r>
              <a:rPr lang="ru-RU" i="1" baseline="0" dirty="0" smtClean="0"/>
              <a:t>интерактивный язык запросов.</a:t>
            </a:r>
            <a:r>
              <a:rPr lang="ru-RU" i="0" baseline="0" dirty="0" smtClean="0"/>
              <a:t> Чтобы получить данные пользователи вводят команды </a:t>
            </a:r>
            <a:r>
              <a:rPr lang="en-US" i="0" baseline="0" dirty="0" smtClean="0"/>
              <a:t>SQL </a:t>
            </a:r>
            <a:r>
              <a:rPr lang="ru-RU" i="0" baseline="0" dirty="0" smtClean="0"/>
              <a:t>в интерактивных программах. Это удобный способ выполнения специальных запросов.</a:t>
            </a:r>
          </a:p>
          <a:p>
            <a:r>
              <a:rPr lang="en-US" i="0" baseline="0" dirty="0" smtClean="0"/>
              <a:t>SQL – </a:t>
            </a:r>
            <a:r>
              <a:rPr lang="ru-RU" i="1" baseline="0" dirty="0" smtClean="0"/>
              <a:t>язык программирования баз данных</a:t>
            </a:r>
            <a:r>
              <a:rPr lang="ru-RU" i="0" baseline="0" dirty="0" smtClean="0"/>
              <a:t>. Для получение данных, программисты вставляют в свои прикладные программы команды </a:t>
            </a:r>
            <a:r>
              <a:rPr lang="en-US" i="0" baseline="0" dirty="0" smtClean="0"/>
              <a:t>SQL. </a:t>
            </a:r>
            <a:r>
              <a:rPr lang="ru-RU" i="0" baseline="0" dirty="0" smtClean="0"/>
              <a:t>Эта методика используется как в программах, написанных пользователями, так и в служебных программах баз данных (Таких, как генераторы отчетов).</a:t>
            </a:r>
          </a:p>
          <a:p>
            <a:r>
              <a:rPr lang="en-US" i="0" baseline="0" dirty="0" smtClean="0"/>
              <a:t>SQL – </a:t>
            </a:r>
            <a:r>
              <a:rPr lang="ru-RU" i="1" baseline="0" dirty="0" smtClean="0"/>
              <a:t>язык администрирования баз данных. </a:t>
            </a:r>
            <a:r>
              <a:rPr lang="ru-RU" i="0" baseline="0" dirty="0" smtClean="0"/>
              <a:t>Администратор БД, находящей на рабочей станции или на сервере, использует </a:t>
            </a:r>
            <a:r>
              <a:rPr lang="en-US" i="0" baseline="0" dirty="0" smtClean="0"/>
              <a:t>SQL </a:t>
            </a:r>
            <a:r>
              <a:rPr lang="ru-RU" i="0" baseline="0" dirty="0" smtClean="0"/>
              <a:t>для определения структуры БД и управления доступом к БД.</a:t>
            </a:r>
          </a:p>
          <a:p>
            <a:r>
              <a:rPr lang="en-US" i="0" baseline="0" dirty="0" smtClean="0"/>
              <a:t>SQL – </a:t>
            </a:r>
            <a:r>
              <a:rPr lang="ru-RU" i="1" baseline="0" dirty="0" smtClean="0"/>
              <a:t>язык создания приложений </a:t>
            </a:r>
            <a:r>
              <a:rPr lang="en-US" i="1" baseline="0" dirty="0" smtClean="0"/>
              <a:t>“</a:t>
            </a:r>
            <a:r>
              <a:rPr lang="ru-RU" i="1" baseline="0" dirty="0" smtClean="0"/>
              <a:t>клиент-сервер</a:t>
            </a:r>
            <a:r>
              <a:rPr lang="en-US" i="1" baseline="0" dirty="0" smtClean="0"/>
              <a:t>”. </a:t>
            </a:r>
            <a:r>
              <a:rPr lang="en-US" i="0" baseline="0" dirty="0" smtClean="0"/>
              <a:t>SQL – </a:t>
            </a:r>
            <a:r>
              <a:rPr lang="ru-RU" i="0" baseline="0" dirty="0" smtClean="0"/>
              <a:t>средство организации связи по сети с серверами БД, в которых хранятся совместно используемые данные. </a:t>
            </a:r>
          </a:p>
          <a:p>
            <a:r>
              <a:rPr lang="en-US" i="0" baseline="0" dirty="0" smtClean="0"/>
              <a:t>SQL – </a:t>
            </a:r>
            <a:r>
              <a:rPr lang="ru-RU" i="1" baseline="0" dirty="0" smtClean="0"/>
              <a:t>язык доступа к данным в Интернете. </a:t>
            </a:r>
            <a:r>
              <a:rPr lang="ru-RU" i="0" baseline="0" dirty="0" smtClean="0"/>
              <a:t>Веб-серверы Интернета используют </a:t>
            </a:r>
            <a:r>
              <a:rPr lang="en-US" i="0" baseline="0" dirty="0" smtClean="0"/>
              <a:t>SQL </a:t>
            </a:r>
            <a:r>
              <a:rPr lang="ru-RU" i="0" baseline="0" dirty="0" smtClean="0"/>
              <a:t>в качестве стандартного языка доступа</a:t>
            </a:r>
          </a:p>
          <a:p>
            <a:r>
              <a:rPr lang="en-US" i="0" baseline="0" dirty="0" smtClean="0"/>
              <a:t>SQL – </a:t>
            </a:r>
            <a:r>
              <a:rPr lang="ru-RU" i="1" baseline="0" dirty="0" smtClean="0"/>
              <a:t>язык распределенных баз данных</a:t>
            </a:r>
          </a:p>
          <a:p>
            <a:r>
              <a:rPr lang="en-US" i="0" baseline="0" dirty="0" smtClean="0"/>
              <a:t>SQL </a:t>
            </a:r>
            <a:r>
              <a:rPr lang="ru-RU" i="0" baseline="0" dirty="0" smtClean="0"/>
              <a:t>– </a:t>
            </a:r>
            <a:r>
              <a:rPr lang="ru-RU" i="1" baseline="0" dirty="0" smtClean="0"/>
              <a:t>язык </a:t>
            </a:r>
            <a:r>
              <a:rPr lang="ru-RU" i="1" baseline="0" dirty="0" err="1" smtClean="0"/>
              <a:t>щлюзов</a:t>
            </a:r>
            <a:r>
              <a:rPr lang="ru-RU" i="1" baseline="0" dirty="0" smtClean="0"/>
              <a:t> баз данных.</a:t>
            </a:r>
            <a:r>
              <a:rPr lang="ru-RU" i="0" baseline="0" dirty="0" smtClean="0"/>
              <a:t> </a:t>
            </a:r>
            <a:r>
              <a:rPr lang="en-US" i="0" baseline="0" dirty="0" smtClean="0"/>
              <a:t>SQL </a:t>
            </a:r>
            <a:r>
              <a:rPr lang="ru-RU" i="0" baseline="0" dirty="0" smtClean="0"/>
              <a:t>часто используется в </a:t>
            </a:r>
            <a:r>
              <a:rPr lang="ru-RU" i="1" baseline="0" dirty="0" smtClean="0"/>
              <a:t>шлюзовой программе, </a:t>
            </a:r>
            <a:r>
              <a:rPr lang="ru-RU" i="0" baseline="0" dirty="0" smtClean="0"/>
              <a:t>которая позволяет СУБД одного типа связаться с СУБД другого типа.</a:t>
            </a:r>
            <a:endParaRPr lang="ru-RU" i="0" dirty="0"/>
          </a:p>
        </p:txBody>
      </p:sp>
      <p:sp>
        <p:nvSpPr>
          <p:cNvPr id="4" name="Номер слайда 3"/>
          <p:cNvSpPr>
            <a:spLocks noGrp="1"/>
          </p:cNvSpPr>
          <p:nvPr>
            <p:ph type="sldNum" sz="quarter" idx="10"/>
          </p:nvPr>
        </p:nvSpPr>
        <p:spPr/>
        <p:txBody>
          <a:bodyPr/>
          <a:lstStyle/>
          <a:p>
            <a:fld id="{6BF2AAF2-ABD4-4572-A907-49D143065725}" type="slidenum">
              <a:rPr lang="ru-RU" smtClean="0"/>
              <a:t>10</a:t>
            </a:fld>
            <a:endParaRPr lang="ru-RU"/>
          </a:p>
        </p:txBody>
      </p:sp>
    </p:spTree>
    <p:extLst>
      <p:ext uri="{BB962C8B-B14F-4D97-AF65-F5344CB8AC3E}">
        <p14:creationId xmlns:p14="http://schemas.microsoft.com/office/powerpoint/2010/main" val="2511449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BF2AAF2-ABD4-4572-A907-49D143065725}" type="slidenum">
              <a:rPr lang="ru-RU" smtClean="0"/>
              <a:t>13</a:t>
            </a:fld>
            <a:endParaRPr lang="ru-RU"/>
          </a:p>
        </p:txBody>
      </p:sp>
    </p:spTree>
    <p:extLst>
      <p:ext uri="{BB962C8B-B14F-4D97-AF65-F5344CB8AC3E}">
        <p14:creationId xmlns:p14="http://schemas.microsoft.com/office/powerpoint/2010/main" val="1298731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https://ru.wikipedia.org/wiki/%D0%A1%D0%B8%D1%81%D1%82%D0%B5%D0%BC%D0%B0_%D1%83%D0%BF%D1%80%D0%B0%D0%B2%D0%BB%D0%B5%D0%BD%D0%B8%D1%8F_%D0%B1%D0%B0%D0%B7%D0%B0%D0%BC%D0%B8_%D0%B4%D0%B0%D0%BD%D0%BD%D1%8B%D1%85</a:t>
            </a:r>
            <a:endParaRPr lang="ru-RU" dirty="0"/>
          </a:p>
        </p:txBody>
      </p:sp>
      <p:sp>
        <p:nvSpPr>
          <p:cNvPr id="4" name="Номер слайда 3"/>
          <p:cNvSpPr>
            <a:spLocks noGrp="1"/>
          </p:cNvSpPr>
          <p:nvPr>
            <p:ph type="sldNum" sz="quarter" idx="10"/>
          </p:nvPr>
        </p:nvSpPr>
        <p:spPr/>
        <p:txBody>
          <a:bodyPr/>
          <a:lstStyle/>
          <a:p>
            <a:fld id="{6BF2AAF2-ABD4-4572-A907-49D143065725}" type="slidenum">
              <a:rPr lang="ru-RU" smtClean="0"/>
              <a:t>15</a:t>
            </a:fld>
            <a:endParaRPr lang="ru-RU"/>
          </a:p>
        </p:txBody>
      </p:sp>
    </p:spTree>
    <p:extLst>
      <p:ext uri="{BB962C8B-B14F-4D97-AF65-F5344CB8AC3E}">
        <p14:creationId xmlns:p14="http://schemas.microsoft.com/office/powerpoint/2010/main" val="876530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9242764-E7B6-4D5E-8BB3-9F726B59AADE}" type="datetimeFigureOut">
              <a:rPr lang="ru-RU" smtClean="0"/>
              <a:t>13.02.2016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4761733-7462-49E5-97FA-378827978A98}" type="slidenum">
              <a:rPr lang="ru-RU" smtClean="0"/>
              <a:t>‹#›</a:t>
            </a:fld>
            <a:endParaRPr lang="ru-RU"/>
          </a:p>
        </p:txBody>
      </p:sp>
    </p:spTree>
    <p:extLst>
      <p:ext uri="{BB962C8B-B14F-4D97-AF65-F5344CB8AC3E}">
        <p14:creationId xmlns:p14="http://schemas.microsoft.com/office/powerpoint/2010/main" val="2150948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9242764-E7B6-4D5E-8BB3-9F726B59AADE}" type="datetimeFigureOut">
              <a:rPr lang="ru-RU" smtClean="0"/>
              <a:t>13.02.2016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4761733-7462-49E5-97FA-378827978A98}" type="slidenum">
              <a:rPr lang="ru-RU" smtClean="0"/>
              <a:t>‹#›</a:t>
            </a:fld>
            <a:endParaRPr lang="ru-RU"/>
          </a:p>
        </p:txBody>
      </p:sp>
    </p:spTree>
    <p:extLst>
      <p:ext uri="{BB962C8B-B14F-4D97-AF65-F5344CB8AC3E}">
        <p14:creationId xmlns:p14="http://schemas.microsoft.com/office/powerpoint/2010/main" val="153531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9242764-E7B6-4D5E-8BB3-9F726B59AADE}" type="datetimeFigureOut">
              <a:rPr lang="ru-RU" smtClean="0"/>
              <a:t>13.02.2016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4761733-7462-49E5-97FA-378827978A98}" type="slidenum">
              <a:rPr lang="ru-RU" smtClean="0"/>
              <a:t>‹#›</a:t>
            </a:fld>
            <a:endParaRPr lang="ru-RU"/>
          </a:p>
        </p:txBody>
      </p:sp>
    </p:spTree>
    <p:extLst>
      <p:ext uri="{BB962C8B-B14F-4D97-AF65-F5344CB8AC3E}">
        <p14:creationId xmlns:p14="http://schemas.microsoft.com/office/powerpoint/2010/main" val="3491662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9242764-E7B6-4D5E-8BB3-9F726B59AADE}" type="datetimeFigureOut">
              <a:rPr lang="ru-RU" smtClean="0"/>
              <a:t>13.02.2016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4761733-7462-49E5-97FA-378827978A98}" type="slidenum">
              <a:rPr lang="ru-RU" smtClean="0"/>
              <a:t>‹#›</a:t>
            </a:fld>
            <a:endParaRPr lang="ru-RU"/>
          </a:p>
        </p:txBody>
      </p:sp>
    </p:spTree>
    <p:extLst>
      <p:ext uri="{BB962C8B-B14F-4D97-AF65-F5344CB8AC3E}">
        <p14:creationId xmlns:p14="http://schemas.microsoft.com/office/powerpoint/2010/main" val="2562995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9242764-E7B6-4D5E-8BB3-9F726B59AADE}" type="datetimeFigureOut">
              <a:rPr lang="ru-RU" smtClean="0"/>
              <a:t>13.02.2016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4761733-7462-49E5-97FA-378827978A98}" type="slidenum">
              <a:rPr lang="ru-RU" smtClean="0"/>
              <a:t>‹#›</a:t>
            </a:fld>
            <a:endParaRPr lang="ru-RU"/>
          </a:p>
        </p:txBody>
      </p:sp>
    </p:spTree>
    <p:extLst>
      <p:ext uri="{BB962C8B-B14F-4D97-AF65-F5344CB8AC3E}">
        <p14:creationId xmlns:p14="http://schemas.microsoft.com/office/powerpoint/2010/main" val="186820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9242764-E7B6-4D5E-8BB3-9F726B59AADE}" type="datetimeFigureOut">
              <a:rPr lang="ru-RU" smtClean="0"/>
              <a:t>13.02.2016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4761733-7462-49E5-97FA-378827978A98}" type="slidenum">
              <a:rPr lang="ru-RU" smtClean="0"/>
              <a:t>‹#›</a:t>
            </a:fld>
            <a:endParaRPr lang="ru-RU"/>
          </a:p>
        </p:txBody>
      </p:sp>
    </p:spTree>
    <p:extLst>
      <p:ext uri="{BB962C8B-B14F-4D97-AF65-F5344CB8AC3E}">
        <p14:creationId xmlns:p14="http://schemas.microsoft.com/office/powerpoint/2010/main" val="240455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9242764-E7B6-4D5E-8BB3-9F726B59AADE}" type="datetimeFigureOut">
              <a:rPr lang="ru-RU" smtClean="0"/>
              <a:t>13.02.2016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4761733-7462-49E5-97FA-378827978A98}" type="slidenum">
              <a:rPr lang="ru-RU" smtClean="0"/>
              <a:t>‹#›</a:t>
            </a:fld>
            <a:endParaRPr lang="ru-RU"/>
          </a:p>
        </p:txBody>
      </p:sp>
    </p:spTree>
    <p:extLst>
      <p:ext uri="{BB962C8B-B14F-4D97-AF65-F5344CB8AC3E}">
        <p14:creationId xmlns:p14="http://schemas.microsoft.com/office/powerpoint/2010/main" val="2922372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9242764-E7B6-4D5E-8BB3-9F726B59AADE}" type="datetimeFigureOut">
              <a:rPr lang="ru-RU" smtClean="0"/>
              <a:t>13.02.2016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4761733-7462-49E5-97FA-378827978A98}" type="slidenum">
              <a:rPr lang="ru-RU" smtClean="0"/>
              <a:t>‹#›</a:t>
            </a:fld>
            <a:endParaRPr lang="ru-RU"/>
          </a:p>
        </p:txBody>
      </p:sp>
    </p:spTree>
    <p:extLst>
      <p:ext uri="{BB962C8B-B14F-4D97-AF65-F5344CB8AC3E}">
        <p14:creationId xmlns:p14="http://schemas.microsoft.com/office/powerpoint/2010/main" val="3620542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9242764-E7B6-4D5E-8BB3-9F726B59AADE}" type="datetimeFigureOut">
              <a:rPr lang="ru-RU" smtClean="0"/>
              <a:t>13.02.2016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4761733-7462-49E5-97FA-378827978A98}" type="slidenum">
              <a:rPr lang="ru-RU" smtClean="0"/>
              <a:t>‹#›</a:t>
            </a:fld>
            <a:endParaRPr lang="ru-RU"/>
          </a:p>
        </p:txBody>
      </p:sp>
    </p:spTree>
    <p:extLst>
      <p:ext uri="{BB962C8B-B14F-4D97-AF65-F5344CB8AC3E}">
        <p14:creationId xmlns:p14="http://schemas.microsoft.com/office/powerpoint/2010/main" val="79339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9242764-E7B6-4D5E-8BB3-9F726B59AADE}" type="datetimeFigureOut">
              <a:rPr lang="ru-RU" smtClean="0"/>
              <a:t>13.02.2016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4761733-7462-49E5-97FA-378827978A98}" type="slidenum">
              <a:rPr lang="ru-RU" smtClean="0"/>
              <a:t>‹#›</a:t>
            </a:fld>
            <a:endParaRPr lang="ru-RU"/>
          </a:p>
        </p:txBody>
      </p:sp>
    </p:spTree>
    <p:extLst>
      <p:ext uri="{BB962C8B-B14F-4D97-AF65-F5344CB8AC3E}">
        <p14:creationId xmlns:p14="http://schemas.microsoft.com/office/powerpoint/2010/main" val="4186379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9242764-E7B6-4D5E-8BB3-9F726B59AADE}" type="datetimeFigureOut">
              <a:rPr lang="ru-RU" smtClean="0"/>
              <a:t>13.02.2016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4761733-7462-49E5-97FA-378827978A98}" type="slidenum">
              <a:rPr lang="ru-RU" smtClean="0"/>
              <a:t>‹#›</a:t>
            </a:fld>
            <a:endParaRPr lang="ru-RU"/>
          </a:p>
        </p:txBody>
      </p:sp>
    </p:spTree>
    <p:extLst>
      <p:ext uri="{BB962C8B-B14F-4D97-AF65-F5344CB8AC3E}">
        <p14:creationId xmlns:p14="http://schemas.microsoft.com/office/powerpoint/2010/main" val="3418646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42764-E7B6-4D5E-8BB3-9F726B59AADE}" type="datetimeFigureOut">
              <a:rPr lang="ru-RU" smtClean="0"/>
              <a:t>13.02.2016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61733-7462-49E5-97FA-378827978A98}" type="slidenum">
              <a:rPr lang="ru-RU" smtClean="0"/>
              <a:t>‹#›</a:t>
            </a:fld>
            <a:endParaRPr lang="ru-RU"/>
          </a:p>
        </p:txBody>
      </p:sp>
    </p:spTree>
    <p:extLst>
      <p:ext uri="{BB962C8B-B14F-4D97-AF65-F5344CB8AC3E}">
        <p14:creationId xmlns:p14="http://schemas.microsoft.com/office/powerpoint/2010/main" val="1417046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usg.edu/galileo/skills/unit04/primer04_01.p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9512" y="260648"/>
            <a:ext cx="7772400" cy="1470025"/>
          </a:xfrm>
        </p:spPr>
        <p:txBody>
          <a:bodyPr>
            <a:normAutofit/>
          </a:bodyPr>
          <a:lstStyle/>
          <a:p>
            <a:r>
              <a:rPr lang="ru-RU" sz="8000" dirty="0" smtClean="0"/>
              <a:t>Базы данных </a:t>
            </a:r>
            <a:endParaRPr lang="ru-RU" sz="8000" dirty="0"/>
          </a:p>
        </p:txBody>
      </p:sp>
      <p:sp>
        <p:nvSpPr>
          <p:cNvPr id="3" name="Подзаголовок 2"/>
          <p:cNvSpPr>
            <a:spLocks noGrp="1"/>
          </p:cNvSpPr>
          <p:nvPr>
            <p:ph type="subTitle" idx="1"/>
          </p:nvPr>
        </p:nvSpPr>
        <p:spPr>
          <a:xfrm>
            <a:off x="611560" y="3140968"/>
            <a:ext cx="7160840" cy="1440160"/>
          </a:xfrm>
        </p:spPr>
        <p:txBody>
          <a:bodyPr>
            <a:normAutofit/>
          </a:bodyPr>
          <a:lstStyle/>
          <a:p>
            <a:r>
              <a:rPr lang="ru-RU" sz="7200" dirty="0" smtClean="0"/>
              <a:t>1 лекция</a:t>
            </a:r>
            <a:endParaRPr lang="ru-RU" sz="7200" dirty="0"/>
          </a:p>
        </p:txBody>
      </p:sp>
    </p:spTree>
    <p:extLst>
      <p:ext uri="{BB962C8B-B14F-4D97-AF65-F5344CB8AC3E}">
        <p14:creationId xmlns:p14="http://schemas.microsoft.com/office/powerpoint/2010/main" val="4045598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lstStyle/>
          <a:p>
            <a:r>
              <a:rPr lang="ru-RU" dirty="0" smtClean="0"/>
              <a:t>Роль </a:t>
            </a:r>
            <a:r>
              <a:rPr lang="en-US" dirty="0" smtClean="0"/>
              <a:t>SQL</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560" y="1052736"/>
            <a:ext cx="8064895" cy="5513094"/>
          </a:xfrm>
        </p:spPr>
      </p:pic>
    </p:spTree>
    <p:extLst>
      <p:ext uri="{BB962C8B-B14F-4D97-AF65-F5344CB8AC3E}">
        <p14:creationId xmlns:p14="http://schemas.microsoft.com/office/powerpoint/2010/main" val="54521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Преимущества </a:t>
            </a:r>
            <a:r>
              <a:rPr lang="en-US" dirty="0" smtClean="0"/>
              <a:t>SQL</a:t>
            </a:r>
            <a:endParaRPr lang="ru-RU" dirty="0"/>
          </a:p>
        </p:txBody>
      </p:sp>
      <p:sp>
        <p:nvSpPr>
          <p:cNvPr id="3" name="Объект 2"/>
          <p:cNvSpPr>
            <a:spLocks noGrp="1"/>
          </p:cNvSpPr>
          <p:nvPr>
            <p:ph idx="1"/>
          </p:nvPr>
        </p:nvSpPr>
        <p:spPr>
          <a:xfrm>
            <a:off x="457200" y="1340768"/>
            <a:ext cx="8229600" cy="4785395"/>
          </a:xfrm>
        </p:spPr>
        <p:txBody>
          <a:bodyPr/>
          <a:lstStyle/>
          <a:p>
            <a:pPr>
              <a:buFontTx/>
              <a:buChar char="-"/>
            </a:pPr>
            <a:r>
              <a:rPr lang="ru-RU" dirty="0" smtClean="0"/>
              <a:t>Независимость от конкретных СУБД</a:t>
            </a:r>
          </a:p>
          <a:p>
            <a:pPr>
              <a:buFontTx/>
              <a:buChar char="-"/>
            </a:pPr>
            <a:r>
              <a:rPr lang="ru-RU" dirty="0" smtClean="0"/>
              <a:t>Межплатформенная переносимость</a:t>
            </a:r>
          </a:p>
          <a:p>
            <a:pPr>
              <a:buFontTx/>
              <a:buChar char="-"/>
            </a:pPr>
            <a:r>
              <a:rPr lang="ru-RU" dirty="0" smtClean="0"/>
              <a:t>Наличие стандартов</a:t>
            </a:r>
          </a:p>
          <a:p>
            <a:pPr>
              <a:buFontTx/>
              <a:buChar char="-"/>
            </a:pPr>
            <a:r>
              <a:rPr lang="ru-RU" dirty="0" smtClean="0"/>
              <a:t>Поддержка со стороны </a:t>
            </a:r>
            <a:r>
              <a:rPr lang="ru-RU" dirty="0" err="1" smtClean="0"/>
              <a:t>вендоров</a:t>
            </a:r>
            <a:endParaRPr lang="ru-RU" dirty="0" smtClean="0"/>
          </a:p>
          <a:p>
            <a:pPr>
              <a:buFontTx/>
              <a:buChar char="-"/>
            </a:pPr>
            <a:r>
              <a:rPr lang="ru-RU" dirty="0" smtClean="0"/>
              <a:t>Построена на реляционной модели </a:t>
            </a:r>
          </a:p>
          <a:p>
            <a:pPr>
              <a:buFontTx/>
              <a:buChar char="-"/>
            </a:pPr>
            <a:r>
              <a:rPr lang="ru-RU" dirty="0" smtClean="0"/>
              <a:t>Высокоуровневая структура, напоминающая естественный язык</a:t>
            </a:r>
            <a:endParaRPr lang="ru-RU" dirty="0"/>
          </a:p>
        </p:txBody>
      </p:sp>
    </p:spTree>
    <p:extLst>
      <p:ext uri="{BB962C8B-B14F-4D97-AF65-F5344CB8AC3E}">
        <p14:creationId xmlns:p14="http://schemas.microsoft.com/office/powerpoint/2010/main" val="3704868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Преимущества </a:t>
            </a:r>
            <a:r>
              <a:rPr lang="en-US" dirty="0" smtClean="0"/>
              <a:t>SQL</a:t>
            </a:r>
            <a:endParaRPr lang="ru-RU" dirty="0"/>
          </a:p>
        </p:txBody>
      </p:sp>
      <p:sp>
        <p:nvSpPr>
          <p:cNvPr id="3" name="Объект 2"/>
          <p:cNvSpPr>
            <a:spLocks noGrp="1"/>
          </p:cNvSpPr>
          <p:nvPr>
            <p:ph idx="1"/>
          </p:nvPr>
        </p:nvSpPr>
        <p:spPr>
          <a:xfrm>
            <a:off x="457200" y="1124744"/>
            <a:ext cx="8229600" cy="5400600"/>
          </a:xfrm>
        </p:spPr>
        <p:txBody>
          <a:bodyPr>
            <a:normAutofit/>
          </a:bodyPr>
          <a:lstStyle/>
          <a:p>
            <a:pPr>
              <a:buFontTx/>
              <a:buChar char="-"/>
            </a:pPr>
            <a:r>
              <a:rPr lang="ru-RU" dirty="0" smtClean="0"/>
              <a:t>Возможность выполнения специализированных структурных запросов</a:t>
            </a:r>
          </a:p>
          <a:p>
            <a:pPr>
              <a:buFontTx/>
              <a:buChar char="-"/>
            </a:pPr>
            <a:r>
              <a:rPr lang="ru-RU" dirty="0" smtClean="0"/>
              <a:t>Обеспечение программного доступа к базам данных</a:t>
            </a:r>
          </a:p>
          <a:p>
            <a:pPr>
              <a:buFontTx/>
              <a:buChar char="-"/>
            </a:pPr>
            <a:r>
              <a:rPr lang="ru-RU" dirty="0" smtClean="0"/>
              <a:t>Возможность различного представления баз данных</a:t>
            </a:r>
          </a:p>
          <a:p>
            <a:pPr>
              <a:buFontTx/>
              <a:buChar char="-"/>
            </a:pPr>
            <a:r>
              <a:rPr lang="ru-RU" dirty="0" smtClean="0"/>
              <a:t>Полноценность в качестве языка, предназначенного для работы с БД</a:t>
            </a:r>
          </a:p>
          <a:p>
            <a:pPr>
              <a:buFontTx/>
              <a:buChar char="-"/>
            </a:pPr>
            <a:r>
              <a:rPr lang="ru-RU" dirty="0" smtClean="0"/>
              <a:t>Возможность динамического определения данных</a:t>
            </a:r>
            <a:endParaRPr lang="ru-RU" dirty="0"/>
          </a:p>
        </p:txBody>
      </p:sp>
    </p:spTree>
    <p:extLst>
      <p:ext uri="{BB962C8B-B14F-4D97-AF65-F5344CB8AC3E}">
        <p14:creationId xmlns:p14="http://schemas.microsoft.com/office/powerpoint/2010/main" val="3093386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fontScale="90000"/>
          </a:bodyPr>
          <a:lstStyle/>
          <a:p>
            <a:r>
              <a:rPr lang="ru-RU" dirty="0" smtClean="0"/>
              <a:t>Преимущества </a:t>
            </a:r>
            <a:r>
              <a:rPr lang="en-US" dirty="0" smtClean="0"/>
              <a:t>SQL</a:t>
            </a:r>
            <a:endParaRPr lang="ru-RU" dirty="0"/>
          </a:p>
        </p:txBody>
      </p:sp>
      <p:sp>
        <p:nvSpPr>
          <p:cNvPr id="3" name="Объект 2"/>
          <p:cNvSpPr>
            <a:spLocks noGrp="1"/>
          </p:cNvSpPr>
          <p:nvPr>
            <p:ph idx="1"/>
          </p:nvPr>
        </p:nvSpPr>
        <p:spPr>
          <a:xfrm>
            <a:off x="457200" y="980728"/>
            <a:ext cx="8229600" cy="5877272"/>
          </a:xfrm>
        </p:spPr>
        <p:txBody>
          <a:bodyPr>
            <a:normAutofit/>
          </a:bodyPr>
          <a:lstStyle/>
          <a:p>
            <a:pPr>
              <a:buFontTx/>
              <a:buChar char="-"/>
            </a:pPr>
            <a:r>
              <a:rPr lang="ru-RU" dirty="0" smtClean="0"/>
              <a:t>Поддержка архитектуры клиент/сервер</a:t>
            </a:r>
          </a:p>
          <a:p>
            <a:pPr>
              <a:buFontTx/>
              <a:buChar char="-"/>
            </a:pPr>
            <a:r>
              <a:rPr lang="ru-RU" dirty="0" smtClean="0"/>
              <a:t>Поддержка приложений уровня предприятия</a:t>
            </a:r>
          </a:p>
          <a:p>
            <a:pPr>
              <a:buFontTx/>
              <a:buChar char="-"/>
            </a:pPr>
            <a:r>
              <a:rPr lang="ru-RU" dirty="0" smtClean="0"/>
              <a:t>Расширяемость и поддержка объектно-ориентированных технологий</a:t>
            </a:r>
          </a:p>
          <a:p>
            <a:pPr>
              <a:buFontTx/>
              <a:buChar char="-"/>
            </a:pPr>
            <a:r>
              <a:rPr lang="ru-RU" dirty="0" smtClean="0"/>
              <a:t>Возможность доступа к данным в Интернете</a:t>
            </a:r>
          </a:p>
          <a:p>
            <a:pPr>
              <a:buFontTx/>
              <a:buChar char="-"/>
            </a:pPr>
            <a:r>
              <a:rPr lang="ru-RU" dirty="0" smtClean="0"/>
              <a:t>Интеграция с языком </a:t>
            </a:r>
            <a:r>
              <a:rPr lang="en-US" dirty="0" smtClean="0"/>
              <a:t>Java (JDBC)</a:t>
            </a:r>
          </a:p>
          <a:p>
            <a:pPr>
              <a:buFontTx/>
              <a:buChar char="-"/>
            </a:pPr>
            <a:r>
              <a:rPr lang="ru-RU" dirty="0" smtClean="0"/>
              <a:t>Поддержка открытого кода </a:t>
            </a:r>
          </a:p>
          <a:p>
            <a:pPr>
              <a:buFontTx/>
              <a:buChar char="-"/>
            </a:pPr>
            <a:r>
              <a:rPr lang="ru-RU" dirty="0" smtClean="0"/>
              <a:t>Промышленная инфраструктура</a:t>
            </a:r>
          </a:p>
        </p:txBody>
      </p:sp>
    </p:spTree>
    <p:extLst>
      <p:ext uri="{BB962C8B-B14F-4D97-AF65-F5344CB8AC3E}">
        <p14:creationId xmlns:p14="http://schemas.microsoft.com/office/powerpoint/2010/main" val="2801665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Развитие СУБД	</a:t>
            </a:r>
            <a:endParaRPr lang="ru-RU" dirty="0"/>
          </a:p>
        </p:txBody>
      </p:sp>
      <p:sp>
        <p:nvSpPr>
          <p:cNvPr id="3" name="Объект 2"/>
          <p:cNvSpPr>
            <a:spLocks noGrp="1"/>
          </p:cNvSpPr>
          <p:nvPr>
            <p:ph idx="1"/>
          </p:nvPr>
        </p:nvSpPr>
        <p:spPr>
          <a:xfrm>
            <a:off x="457200" y="1124744"/>
            <a:ext cx="8229600" cy="5616624"/>
          </a:xfrm>
        </p:spPr>
        <p:txBody>
          <a:bodyPr>
            <a:normAutofit/>
          </a:bodyPr>
          <a:lstStyle/>
          <a:p>
            <a:pPr>
              <a:buFontTx/>
              <a:buChar char="-"/>
            </a:pPr>
            <a:r>
              <a:rPr lang="ru-RU" dirty="0" smtClean="0"/>
              <a:t>Системы управления файлами</a:t>
            </a:r>
          </a:p>
          <a:p>
            <a:pPr>
              <a:buFontTx/>
              <a:buChar char="-"/>
            </a:pPr>
            <a:r>
              <a:rPr lang="ru-RU" dirty="0" smtClean="0"/>
              <a:t>Иерархические базы данных</a:t>
            </a:r>
          </a:p>
          <a:p>
            <a:pPr>
              <a:buFontTx/>
              <a:buChar char="-"/>
            </a:pPr>
            <a:r>
              <a:rPr lang="ru-RU" dirty="0" smtClean="0"/>
              <a:t>Сетевые базы данных</a:t>
            </a:r>
          </a:p>
          <a:p>
            <a:pPr>
              <a:buFontTx/>
              <a:buChar char="-"/>
            </a:pPr>
            <a:r>
              <a:rPr lang="ru-RU" dirty="0" smtClean="0"/>
              <a:t>Реляционная модель данных</a:t>
            </a:r>
          </a:p>
          <a:p>
            <a:pPr>
              <a:buFontTx/>
              <a:buChar char="-"/>
            </a:pPr>
            <a:r>
              <a:rPr lang="ru-RU" dirty="0" smtClean="0"/>
              <a:t>Объектно-ориентированные СУБД</a:t>
            </a:r>
          </a:p>
          <a:p>
            <a:pPr>
              <a:buFontTx/>
              <a:buChar char="-"/>
            </a:pPr>
            <a:r>
              <a:rPr lang="ru-RU" dirty="0" smtClean="0"/>
              <a:t>Объектно-реляционные СУБД</a:t>
            </a:r>
          </a:p>
          <a:p>
            <a:pPr>
              <a:buFontTx/>
              <a:buChar char="-"/>
            </a:pPr>
            <a:r>
              <a:rPr lang="en-US" dirty="0" smtClean="0"/>
              <a:t>NO-SQL</a:t>
            </a:r>
            <a:endParaRPr lang="ru-RU" dirty="0" smtClean="0"/>
          </a:p>
          <a:p>
            <a:pPr marL="0" indent="0">
              <a:buNone/>
            </a:pPr>
            <a:r>
              <a:rPr lang="ru-RU" dirty="0"/>
              <a:t>	</a:t>
            </a:r>
          </a:p>
        </p:txBody>
      </p:sp>
    </p:spTree>
    <p:extLst>
      <p:ext uri="{BB962C8B-B14F-4D97-AF65-F5344CB8AC3E}">
        <p14:creationId xmlns:p14="http://schemas.microsoft.com/office/powerpoint/2010/main" val="1130817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normAutofit/>
          </a:bodyPr>
          <a:lstStyle/>
          <a:p>
            <a:r>
              <a:rPr lang="ru-RU" dirty="0" smtClean="0"/>
              <a:t>Современные СУБД</a:t>
            </a:r>
            <a:endParaRPr lang="ru-RU" dirty="0"/>
          </a:p>
        </p:txBody>
      </p:sp>
      <p:sp>
        <p:nvSpPr>
          <p:cNvPr id="3" name="Объект 2"/>
          <p:cNvSpPr>
            <a:spLocks noGrp="1"/>
          </p:cNvSpPr>
          <p:nvPr>
            <p:ph idx="1"/>
          </p:nvPr>
        </p:nvSpPr>
        <p:spPr>
          <a:xfrm>
            <a:off x="0" y="1052736"/>
            <a:ext cx="9144000" cy="5805264"/>
          </a:xfrm>
        </p:spPr>
        <p:txBody>
          <a:bodyPr/>
          <a:lstStyle/>
          <a:p>
            <a:pPr marL="0" indent="0">
              <a:buNone/>
            </a:pPr>
            <a:r>
              <a:rPr lang="ru-RU" dirty="0"/>
              <a:t>Основные функции </a:t>
            </a:r>
            <a:r>
              <a:rPr lang="ru-RU" dirty="0" smtClean="0"/>
              <a:t>СУБД</a:t>
            </a:r>
            <a:r>
              <a:rPr lang="en-US" dirty="0" smtClean="0"/>
              <a:t>:</a:t>
            </a:r>
          </a:p>
          <a:p>
            <a:pPr>
              <a:buFontTx/>
              <a:buChar char="-"/>
            </a:pPr>
            <a:r>
              <a:rPr lang="ru-RU" dirty="0" smtClean="0"/>
              <a:t>Управление данными во внешней памяти(на дисках)</a:t>
            </a:r>
          </a:p>
          <a:p>
            <a:pPr>
              <a:buFontTx/>
              <a:buChar char="-"/>
            </a:pPr>
            <a:r>
              <a:rPr lang="ru-RU" dirty="0" smtClean="0"/>
              <a:t>Управление данными в оперативной памяти с использованием дискового кэша</a:t>
            </a:r>
          </a:p>
          <a:p>
            <a:pPr>
              <a:buFontTx/>
              <a:buChar char="-"/>
            </a:pPr>
            <a:r>
              <a:rPr lang="ru-RU" dirty="0" smtClean="0"/>
              <a:t>Журнализация изменений, резервное копирование и восстановление БД после сбоев</a:t>
            </a:r>
          </a:p>
          <a:p>
            <a:pPr>
              <a:buFontTx/>
              <a:buChar char="-"/>
            </a:pPr>
            <a:r>
              <a:rPr lang="ru-RU" dirty="0" smtClean="0"/>
              <a:t>Поддержка языков БД (язык определения данных, язык манипулирования данными </a:t>
            </a:r>
            <a:r>
              <a:rPr lang="en-US" dirty="0" smtClean="0"/>
              <a:t>DML)</a:t>
            </a:r>
            <a:endParaRPr lang="ru-RU" dirty="0" smtClean="0"/>
          </a:p>
          <a:p>
            <a:pPr>
              <a:buFontTx/>
              <a:buChar char="-"/>
            </a:pPr>
            <a:endParaRPr lang="ru-RU" dirty="0"/>
          </a:p>
        </p:txBody>
      </p:sp>
    </p:spTree>
    <p:extLst>
      <p:ext uri="{BB962C8B-B14F-4D97-AF65-F5344CB8AC3E}">
        <p14:creationId xmlns:p14="http://schemas.microsoft.com/office/powerpoint/2010/main" val="1068273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Современные СУБД</a:t>
            </a:r>
            <a:endParaRPr lang="ru-RU" dirty="0"/>
          </a:p>
        </p:txBody>
      </p:sp>
      <p:sp>
        <p:nvSpPr>
          <p:cNvPr id="3" name="Объект 2"/>
          <p:cNvSpPr>
            <a:spLocks noGrp="1"/>
          </p:cNvSpPr>
          <p:nvPr>
            <p:ph idx="1"/>
          </p:nvPr>
        </p:nvSpPr>
        <p:spPr>
          <a:xfrm>
            <a:off x="0" y="1052736"/>
            <a:ext cx="9144000" cy="5805264"/>
          </a:xfrm>
        </p:spPr>
        <p:txBody>
          <a:bodyPr>
            <a:normAutofit fontScale="92500" lnSpcReduction="20000"/>
          </a:bodyPr>
          <a:lstStyle/>
          <a:p>
            <a:pPr marL="0" indent="0">
              <a:buNone/>
            </a:pPr>
            <a:r>
              <a:rPr lang="ru-RU" dirty="0"/>
              <a:t>Состав </a:t>
            </a:r>
            <a:r>
              <a:rPr lang="ru-RU" dirty="0" smtClean="0"/>
              <a:t>СУБД</a:t>
            </a:r>
            <a:r>
              <a:rPr lang="en-US" dirty="0" smtClean="0"/>
              <a:t>:</a:t>
            </a:r>
          </a:p>
          <a:p>
            <a:pPr marL="0" indent="0">
              <a:buNone/>
            </a:pPr>
            <a:r>
              <a:rPr lang="en-US" dirty="0" smtClean="0"/>
              <a:t>-</a:t>
            </a:r>
            <a:r>
              <a:rPr lang="ru-RU" dirty="0" smtClean="0"/>
              <a:t>  Ядро</a:t>
            </a:r>
            <a:r>
              <a:rPr lang="en-US" dirty="0" smtClean="0"/>
              <a:t>; </a:t>
            </a:r>
            <a:r>
              <a:rPr lang="ru-RU" dirty="0" smtClean="0"/>
              <a:t>отвечает за управление данными во внешней и оперативной памяти и  журнализацию</a:t>
            </a:r>
          </a:p>
          <a:p>
            <a:pPr marL="0" indent="0">
              <a:buNone/>
            </a:pPr>
            <a:r>
              <a:rPr lang="ru-RU" dirty="0" smtClean="0"/>
              <a:t>- Процессор языка БД</a:t>
            </a:r>
            <a:r>
              <a:rPr lang="en-US" dirty="0" smtClean="0"/>
              <a:t>, </a:t>
            </a:r>
            <a:r>
              <a:rPr lang="ru-RU" dirty="0" smtClean="0"/>
              <a:t>обеспечивающий оптимизацию запросов на извлечение и изменение данных и создание, как правило, машинно-независимого исполняемого внутреннего кода</a:t>
            </a:r>
          </a:p>
          <a:p>
            <a:pPr marL="0" indent="0">
              <a:buNone/>
            </a:pPr>
            <a:r>
              <a:rPr lang="ru-RU" dirty="0" smtClean="0"/>
              <a:t>- Подсистему поддержки времени исполнения,</a:t>
            </a:r>
            <a:r>
              <a:rPr lang="ru-RU" dirty="0"/>
              <a:t> </a:t>
            </a:r>
          </a:p>
          <a:p>
            <a:pPr marL="0" indent="0">
              <a:buNone/>
            </a:pPr>
            <a:r>
              <a:rPr lang="ru-RU" dirty="0" smtClean="0"/>
              <a:t>которая интерпретирует программы манипуляции данными, создающий пользовательский интерфейс с СУБД</a:t>
            </a:r>
          </a:p>
          <a:p>
            <a:pPr marL="0" indent="0">
              <a:buNone/>
            </a:pPr>
            <a:r>
              <a:rPr lang="ru-RU" dirty="0" smtClean="0"/>
              <a:t>- Сервисные программы 	(внешние утилиты), обеспечивающие ряд дополнительных возможностей по обслуживанию информационной системы.</a:t>
            </a:r>
          </a:p>
        </p:txBody>
      </p:sp>
    </p:spTree>
    <p:extLst>
      <p:ext uri="{BB962C8B-B14F-4D97-AF65-F5344CB8AC3E}">
        <p14:creationId xmlns:p14="http://schemas.microsoft.com/office/powerpoint/2010/main" val="4191354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Учебная база данных</a:t>
            </a:r>
            <a:endParaRPr lang="ru-RU"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805780"/>
            <a:ext cx="8856984" cy="4863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1106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lstStyle/>
          <a:p>
            <a:r>
              <a:rPr lang="ru-RU" dirty="0" smtClean="0"/>
              <a:t>Учебная база данных</a:t>
            </a:r>
            <a:endParaRPr lang="ru-RU" dirty="0"/>
          </a:p>
        </p:txBody>
      </p:sp>
      <p:sp>
        <p:nvSpPr>
          <p:cNvPr id="3" name="Объект 2"/>
          <p:cNvSpPr>
            <a:spLocks noGrp="1"/>
          </p:cNvSpPr>
          <p:nvPr>
            <p:ph idx="1"/>
          </p:nvPr>
        </p:nvSpPr>
        <p:spPr>
          <a:xfrm>
            <a:off x="0" y="980728"/>
            <a:ext cx="9036496" cy="5760640"/>
          </a:xfrm>
        </p:spPr>
        <p:txBody>
          <a:bodyPr>
            <a:normAutofit lnSpcReduction="10000"/>
          </a:bodyPr>
          <a:lstStyle/>
          <a:p>
            <a:pPr marL="0" indent="0">
              <a:buNone/>
            </a:pPr>
            <a:r>
              <a:rPr lang="ru-RU" dirty="0" smtClean="0"/>
              <a:t>Таблица </a:t>
            </a:r>
            <a:r>
              <a:rPr lang="en-US" dirty="0" smtClean="0"/>
              <a:t>SALESREPS</a:t>
            </a:r>
          </a:p>
          <a:p>
            <a:pPr marL="0" indent="0">
              <a:buNone/>
            </a:pPr>
            <a:r>
              <a:rPr lang="en-US" dirty="0" smtClean="0"/>
              <a:t>EMPL_NUM – </a:t>
            </a:r>
            <a:r>
              <a:rPr lang="ru-RU" dirty="0" smtClean="0"/>
              <a:t>уникальный номер</a:t>
            </a:r>
          </a:p>
          <a:p>
            <a:pPr marL="0" indent="0">
              <a:buNone/>
            </a:pPr>
            <a:r>
              <a:rPr lang="en-US" dirty="0" smtClean="0"/>
              <a:t>NAME – </a:t>
            </a:r>
            <a:r>
              <a:rPr lang="ru-RU" dirty="0" smtClean="0"/>
              <a:t>полное имя служащего</a:t>
            </a:r>
          </a:p>
          <a:p>
            <a:pPr marL="0" indent="0">
              <a:buNone/>
            </a:pPr>
            <a:r>
              <a:rPr lang="en-US" dirty="0" smtClean="0"/>
              <a:t>AGE – </a:t>
            </a:r>
            <a:r>
              <a:rPr lang="ru-RU" dirty="0" smtClean="0"/>
              <a:t>возраст</a:t>
            </a:r>
          </a:p>
          <a:p>
            <a:pPr marL="0" indent="0">
              <a:buNone/>
            </a:pPr>
            <a:r>
              <a:rPr lang="en-US" dirty="0" smtClean="0"/>
              <a:t>REP_OFFICE – </a:t>
            </a:r>
            <a:r>
              <a:rPr lang="ru-RU" dirty="0" smtClean="0"/>
              <a:t>уникальный номер офиса</a:t>
            </a:r>
          </a:p>
          <a:p>
            <a:pPr marL="0" indent="0">
              <a:buNone/>
            </a:pPr>
            <a:r>
              <a:rPr lang="en-US" dirty="0" smtClean="0"/>
              <a:t>TITLE – </a:t>
            </a:r>
            <a:r>
              <a:rPr lang="ru-RU" dirty="0" smtClean="0"/>
              <a:t>название должности</a:t>
            </a:r>
          </a:p>
          <a:p>
            <a:pPr marL="0" indent="0">
              <a:buNone/>
            </a:pPr>
            <a:r>
              <a:rPr lang="en-US" dirty="0" smtClean="0"/>
              <a:t>HIRE_DATE – </a:t>
            </a:r>
            <a:r>
              <a:rPr lang="ru-RU" dirty="0" smtClean="0"/>
              <a:t>дата найма</a:t>
            </a:r>
          </a:p>
          <a:p>
            <a:pPr marL="0" indent="0">
              <a:buNone/>
            </a:pPr>
            <a:r>
              <a:rPr lang="en-US" dirty="0" smtClean="0"/>
              <a:t>MANAGER – </a:t>
            </a:r>
            <a:r>
              <a:rPr lang="ru-RU" dirty="0" smtClean="0"/>
              <a:t>уникальный номер менеджера</a:t>
            </a:r>
          </a:p>
          <a:p>
            <a:pPr marL="0" indent="0">
              <a:buNone/>
            </a:pPr>
            <a:r>
              <a:rPr lang="en-US" dirty="0" smtClean="0"/>
              <a:t>QUOTA – </a:t>
            </a:r>
            <a:r>
              <a:rPr lang="ru-RU" dirty="0" smtClean="0"/>
              <a:t>план продаж на год</a:t>
            </a:r>
          </a:p>
          <a:p>
            <a:pPr marL="0" indent="0">
              <a:buNone/>
            </a:pPr>
            <a:r>
              <a:rPr lang="en-US" dirty="0" smtClean="0"/>
              <a:t>SALES</a:t>
            </a:r>
            <a:r>
              <a:rPr lang="ru-RU" dirty="0" smtClean="0"/>
              <a:t> – объем продаж с начала года</a:t>
            </a:r>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2680563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lstStyle/>
          <a:p>
            <a:r>
              <a:rPr lang="ru-RU" dirty="0" smtClean="0"/>
              <a:t>Учебная база данных</a:t>
            </a:r>
            <a:endParaRPr lang="ru-RU" dirty="0"/>
          </a:p>
        </p:txBody>
      </p:sp>
      <p:sp>
        <p:nvSpPr>
          <p:cNvPr id="3" name="Объект 2"/>
          <p:cNvSpPr>
            <a:spLocks noGrp="1"/>
          </p:cNvSpPr>
          <p:nvPr>
            <p:ph idx="1"/>
          </p:nvPr>
        </p:nvSpPr>
        <p:spPr>
          <a:xfrm>
            <a:off x="107504" y="1340768"/>
            <a:ext cx="9036496" cy="5517232"/>
          </a:xfrm>
        </p:spPr>
        <p:txBody>
          <a:bodyPr>
            <a:noAutofit/>
          </a:bodyPr>
          <a:lstStyle/>
          <a:p>
            <a:pPr marL="0" indent="0">
              <a:buNone/>
            </a:pPr>
            <a:r>
              <a:rPr lang="ru-RU" sz="4000" dirty="0" smtClean="0"/>
              <a:t>Таблица </a:t>
            </a:r>
            <a:r>
              <a:rPr lang="en-US" sz="4000" dirty="0" smtClean="0"/>
              <a:t>PRODUCTS:</a:t>
            </a:r>
          </a:p>
          <a:p>
            <a:pPr marL="0" indent="0">
              <a:buNone/>
            </a:pPr>
            <a:r>
              <a:rPr lang="en-US" sz="4000" dirty="0" smtClean="0"/>
              <a:t>MFR_ID – </a:t>
            </a:r>
            <a:r>
              <a:rPr lang="ru-RU" sz="4000" dirty="0" smtClean="0"/>
              <a:t>уникальный ключ фабрики</a:t>
            </a:r>
          </a:p>
          <a:p>
            <a:pPr marL="0" indent="0">
              <a:buNone/>
            </a:pPr>
            <a:r>
              <a:rPr lang="en-US" sz="4000" dirty="0" smtClean="0"/>
              <a:t>PRODUCT_ID – </a:t>
            </a:r>
            <a:r>
              <a:rPr lang="ru-RU" sz="4000" dirty="0" smtClean="0"/>
              <a:t>уникальный ключ фабрики</a:t>
            </a:r>
          </a:p>
          <a:p>
            <a:pPr marL="0" indent="0">
              <a:buNone/>
            </a:pPr>
            <a:r>
              <a:rPr lang="en-US" sz="4000" dirty="0" smtClean="0"/>
              <a:t>DESCRIPTION – </a:t>
            </a:r>
            <a:r>
              <a:rPr lang="ru-RU" sz="4000" dirty="0" smtClean="0"/>
              <a:t>описание</a:t>
            </a:r>
          </a:p>
          <a:p>
            <a:pPr marL="0" indent="0">
              <a:buNone/>
            </a:pPr>
            <a:r>
              <a:rPr lang="en-US" sz="4000" dirty="0" smtClean="0"/>
              <a:t>PRICE – </a:t>
            </a:r>
            <a:r>
              <a:rPr lang="ru-RU" sz="4000" dirty="0" smtClean="0"/>
              <a:t>цена</a:t>
            </a:r>
          </a:p>
          <a:p>
            <a:pPr marL="0" indent="0">
              <a:buNone/>
            </a:pPr>
            <a:r>
              <a:rPr lang="en-US" sz="4000" dirty="0" smtClean="0"/>
              <a:t>QTY_IN_HAND - </a:t>
            </a:r>
            <a:r>
              <a:rPr lang="ru-RU" sz="4000" dirty="0" smtClean="0"/>
              <a:t>количество</a:t>
            </a:r>
            <a:endParaRPr lang="ru-RU" sz="4000" dirty="0"/>
          </a:p>
        </p:txBody>
      </p:sp>
    </p:spTree>
    <p:extLst>
      <p:ext uri="{BB962C8B-B14F-4D97-AF65-F5344CB8AC3E}">
        <p14:creationId xmlns:p14="http://schemas.microsoft.com/office/powerpoint/2010/main" val="477124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базы данных</a:t>
            </a:r>
            <a:endParaRPr lang="ru-RU" dirty="0"/>
          </a:p>
        </p:txBody>
      </p:sp>
      <p:sp>
        <p:nvSpPr>
          <p:cNvPr id="3" name="Объект 2"/>
          <p:cNvSpPr>
            <a:spLocks noGrp="1"/>
          </p:cNvSpPr>
          <p:nvPr>
            <p:ph idx="1"/>
          </p:nvPr>
        </p:nvSpPr>
        <p:spPr/>
        <p:txBody>
          <a:bodyPr/>
          <a:lstStyle/>
          <a:p>
            <a:pPr marL="0" indent="0">
              <a:buNone/>
            </a:pPr>
            <a:r>
              <a:rPr lang="en-US" dirty="0" smtClean="0"/>
              <a:t>What is database?</a:t>
            </a:r>
          </a:p>
          <a:p>
            <a:pPr marL="0" indent="0">
              <a:buNone/>
            </a:pPr>
            <a:endParaRPr lang="en-US" dirty="0" smtClean="0"/>
          </a:p>
          <a:p>
            <a:pPr marL="0" indent="0">
              <a:buNone/>
            </a:pPr>
            <a:r>
              <a:rPr lang="en-US" dirty="0" smtClean="0"/>
              <a:t>A collection of information organized to afford efficient retrieval</a:t>
            </a:r>
          </a:p>
          <a:p>
            <a:pPr marL="0" indent="0">
              <a:buNone/>
            </a:pPr>
            <a:endParaRPr lang="en-US" dirty="0"/>
          </a:p>
          <a:p>
            <a:pPr marL="0" indent="0">
              <a:buNone/>
            </a:pPr>
            <a:r>
              <a:rPr lang="en-US" sz="2000" dirty="0" smtClean="0">
                <a:hlinkClick r:id="rId3"/>
              </a:rPr>
              <a:t>http://www.usg.edu/galileo/skills/unit04/primer04_01.phtml</a:t>
            </a:r>
            <a:endParaRPr lang="ru-RU" sz="2000" dirty="0"/>
          </a:p>
        </p:txBody>
      </p:sp>
    </p:spTree>
    <p:extLst>
      <p:ext uri="{BB962C8B-B14F-4D97-AF65-F5344CB8AC3E}">
        <p14:creationId xmlns:p14="http://schemas.microsoft.com/office/powerpoint/2010/main" val="3768067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Учебная база данных</a:t>
            </a:r>
            <a:endParaRPr lang="ru-RU" dirty="0"/>
          </a:p>
        </p:txBody>
      </p:sp>
      <p:sp>
        <p:nvSpPr>
          <p:cNvPr id="3" name="Объект 2"/>
          <p:cNvSpPr>
            <a:spLocks noGrp="1"/>
          </p:cNvSpPr>
          <p:nvPr>
            <p:ph idx="1"/>
          </p:nvPr>
        </p:nvSpPr>
        <p:spPr>
          <a:xfrm>
            <a:off x="179512" y="1052736"/>
            <a:ext cx="8784976" cy="5616624"/>
          </a:xfrm>
        </p:spPr>
        <p:txBody>
          <a:bodyPr/>
          <a:lstStyle/>
          <a:p>
            <a:pPr marL="0" indent="0">
              <a:buNone/>
            </a:pPr>
            <a:r>
              <a:rPr lang="ru-RU" dirty="0" smtClean="0"/>
              <a:t>Таблица </a:t>
            </a:r>
            <a:r>
              <a:rPr lang="en-US" dirty="0" smtClean="0"/>
              <a:t>ORDERS:</a:t>
            </a:r>
          </a:p>
          <a:p>
            <a:pPr marL="0" indent="0">
              <a:buNone/>
            </a:pPr>
            <a:r>
              <a:rPr lang="en-US" dirty="0" smtClean="0"/>
              <a:t>ORDER_NUM – </a:t>
            </a:r>
            <a:r>
              <a:rPr lang="ru-RU" dirty="0" smtClean="0"/>
              <a:t>уникальный номер заказа</a:t>
            </a:r>
          </a:p>
          <a:p>
            <a:pPr marL="0" indent="0">
              <a:buNone/>
            </a:pPr>
            <a:r>
              <a:rPr lang="en-US" dirty="0" smtClean="0"/>
              <a:t>ORDER_DATE – </a:t>
            </a:r>
            <a:r>
              <a:rPr lang="ru-RU" dirty="0" smtClean="0"/>
              <a:t>дата заказа</a:t>
            </a:r>
          </a:p>
          <a:p>
            <a:pPr marL="0" indent="0">
              <a:buNone/>
            </a:pPr>
            <a:r>
              <a:rPr lang="en-US" dirty="0" smtClean="0"/>
              <a:t>CUST – </a:t>
            </a:r>
            <a:r>
              <a:rPr lang="ru-RU" dirty="0" smtClean="0"/>
              <a:t>уникальный номер заказчика</a:t>
            </a:r>
          </a:p>
          <a:p>
            <a:pPr marL="0" indent="0">
              <a:buNone/>
            </a:pPr>
            <a:r>
              <a:rPr lang="en-US" dirty="0" smtClean="0"/>
              <a:t>REP – </a:t>
            </a:r>
            <a:r>
              <a:rPr lang="ru-RU" dirty="0" smtClean="0"/>
              <a:t>уникальный номер сотрудника</a:t>
            </a:r>
          </a:p>
          <a:p>
            <a:pPr marL="0" indent="0">
              <a:buNone/>
            </a:pPr>
            <a:r>
              <a:rPr lang="en-US" dirty="0" smtClean="0"/>
              <a:t>MFR – </a:t>
            </a:r>
            <a:r>
              <a:rPr lang="ru-RU" dirty="0" smtClean="0"/>
              <a:t>уникальный номер фабрики</a:t>
            </a:r>
          </a:p>
          <a:p>
            <a:pPr marL="0" indent="0">
              <a:buNone/>
            </a:pPr>
            <a:r>
              <a:rPr lang="en-US" dirty="0" smtClean="0"/>
              <a:t>PRODUCT – </a:t>
            </a:r>
            <a:r>
              <a:rPr lang="ru-RU" dirty="0" smtClean="0"/>
              <a:t>уникальный номер продукта</a:t>
            </a:r>
          </a:p>
          <a:p>
            <a:pPr marL="0" indent="0">
              <a:buNone/>
            </a:pPr>
            <a:r>
              <a:rPr lang="en-US" dirty="0" smtClean="0"/>
              <a:t>QTY – </a:t>
            </a:r>
            <a:r>
              <a:rPr lang="ru-RU" dirty="0" smtClean="0"/>
              <a:t>количество в заказе</a:t>
            </a:r>
          </a:p>
          <a:p>
            <a:pPr marL="0" indent="0">
              <a:buNone/>
            </a:pPr>
            <a:r>
              <a:rPr lang="en-US" dirty="0" smtClean="0"/>
              <a:t>AMOUNT – </a:t>
            </a:r>
            <a:r>
              <a:rPr lang="ru-RU" dirty="0" smtClean="0"/>
              <a:t>сумма заказа</a:t>
            </a:r>
            <a:endParaRPr lang="ru-RU" dirty="0"/>
          </a:p>
        </p:txBody>
      </p:sp>
    </p:spTree>
    <p:extLst>
      <p:ext uri="{BB962C8B-B14F-4D97-AF65-F5344CB8AC3E}">
        <p14:creationId xmlns:p14="http://schemas.microsoft.com/office/powerpoint/2010/main" val="30047334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188640"/>
            <a:ext cx="8229600" cy="1143000"/>
          </a:xfrm>
        </p:spPr>
        <p:txBody>
          <a:bodyPr/>
          <a:lstStyle/>
          <a:p>
            <a:r>
              <a:rPr lang="ru-RU" dirty="0" smtClean="0"/>
              <a:t>	Учебная база данных</a:t>
            </a:r>
            <a:endParaRPr lang="ru-RU" dirty="0"/>
          </a:p>
        </p:txBody>
      </p:sp>
      <p:sp>
        <p:nvSpPr>
          <p:cNvPr id="3" name="Объект 2"/>
          <p:cNvSpPr>
            <a:spLocks noGrp="1"/>
          </p:cNvSpPr>
          <p:nvPr>
            <p:ph idx="1"/>
          </p:nvPr>
        </p:nvSpPr>
        <p:spPr>
          <a:xfrm>
            <a:off x="0" y="1340768"/>
            <a:ext cx="9144000" cy="5517232"/>
          </a:xfrm>
        </p:spPr>
        <p:txBody>
          <a:bodyPr>
            <a:normAutofit/>
          </a:bodyPr>
          <a:lstStyle/>
          <a:p>
            <a:pPr marL="0" indent="0">
              <a:buNone/>
            </a:pPr>
            <a:r>
              <a:rPr lang="ru-RU" sz="3600" dirty="0" smtClean="0"/>
              <a:t>Таблица </a:t>
            </a:r>
            <a:r>
              <a:rPr lang="en-US" sz="3600" dirty="0" smtClean="0"/>
              <a:t>OFFICES:</a:t>
            </a:r>
          </a:p>
          <a:p>
            <a:pPr marL="0" indent="0">
              <a:buNone/>
            </a:pPr>
            <a:r>
              <a:rPr lang="en-US" sz="3600" dirty="0" smtClean="0"/>
              <a:t>OFFICE – </a:t>
            </a:r>
            <a:r>
              <a:rPr lang="ru-RU" sz="3600" dirty="0" smtClean="0"/>
              <a:t>уникальный номер офиса</a:t>
            </a:r>
          </a:p>
          <a:p>
            <a:pPr marL="0" indent="0">
              <a:buNone/>
            </a:pPr>
            <a:r>
              <a:rPr lang="en-US" sz="3600" dirty="0" smtClean="0"/>
              <a:t>CITY – </a:t>
            </a:r>
            <a:r>
              <a:rPr lang="ru-RU" sz="3600" dirty="0" smtClean="0"/>
              <a:t>город</a:t>
            </a:r>
          </a:p>
          <a:p>
            <a:pPr marL="0" indent="0">
              <a:buNone/>
            </a:pPr>
            <a:r>
              <a:rPr lang="en-US" sz="3600" dirty="0" smtClean="0"/>
              <a:t>REGION – </a:t>
            </a:r>
            <a:r>
              <a:rPr lang="ru-RU" sz="3600" dirty="0" smtClean="0"/>
              <a:t>регион (США)</a:t>
            </a:r>
          </a:p>
          <a:p>
            <a:pPr marL="0" indent="0">
              <a:buNone/>
            </a:pPr>
            <a:r>
              <a:rPr lang="en-US" sz="3600" dirty="0" smtClean="0"/>
              <a:t>MGR – </a:t>
            </a:r>
            <a:r>
              <a:rPr lang="ru-RU" sz="3600" dirty="0" smtClean="0"/>
              <a:t>уникальный номер менеджера офиса</a:t>
            </a:r>
          </a:p>
          <a:p>
            <a:pPr marL="0" indent="0">
              <a:buNone/>
            </a:pPr>
            <a:r>
              <a:rPr lang="en-US" sz="3600" dirty="0" smtClean="0"/>
              <a:t>TARGET – </a:t>
            </a:r>
            <a:r>
              <a:rPr lang="ru-RU" sz="3600" dirty="0" smtClean="0"/>
              <a:t>план офиса за год</a:t>
            </a:r>
          </a:p>
          <a:p>
            <a:pPr marL="0" indent="0">
              <a:buNone/>
            </a:pPr>
            <a:r>
              <a:rPr lang="en-US" sz="3600" dirty="0" smtClean="0"/>
              <a:t>SALES – </a:t>
            </a:r>
            <a:r>
              <a:rPr lang="ru-RU" sz="3600" dirty="0" smtClean="0"/>
              <a:t>продажи офиса за год</a:t>
            </a:r>
            <a:endParaRPr lang="ru-RU" sz="3600" dirty="0"/>
          </a:p>
        </p:txBody>
      </p:sp>
    </p:spTree>
    <p:extLst>
      <p:ext uri="{BB962C8B-B14F-4D97-AF65-F5344CB8AC3E}">
        <p14:creationId xmlns:p14="http://schemas.microsoft.com/office/powerpoint/2010/main" val="10048113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lstStyle/>
          <a:p>
            <a:r>
              <a:rPr lang="ru-RU" dirty="0" smtClean="0"/>
              <a:t>Учебная база данных </a:t>
            </a:r>
            <a:endParaRPr lang="ru-RU" dirty="0"/>
          </a:p>
        </p:txBody>
      </p:sp>
      <p:sp>
        <p:nvSpPr>
          <p:cNvPr id="3" name="Объект 2"/>
          <p:cNvSpPr>
            <a:spLocks noGrp="1"/>
          </p:cNvSpPr>
          <p:nvPr>
            <p:ph idx="1"/>
          </p:nvPr>
        </p:nvSpPr>
        <p:spPr>
          <a:xfrm>
            <a:off x="107504" y="1124744"/>
            <a:ext cx="8856984" cy="5616624"/>
          </a:xfrm>
        </p:spPr>
        <p:txBody>
          <a:bodyPr>
            <a:normAutofit/>
          </a:bodyPr>
          <a:lstStyle/>
          <a:p>
            <a:pPr marL="0" indent="0">
              <a:buNone/>
            </a:pPr>
            <a:r>
              <a:rPr lang="ru-RU" sz="4000" dirty="0" smtClean="0"/>
              <a:t>Таблица </a:t>
            </a:r>
            <a:r>
              <a:rPr lang="en-US" sz="4000" dirty="0" smtClean="0"/>
              <a:t>Customers:</a:t>
            </a:r>
          </a:p>
          <a:p>
            <a:pPr marL="0" indent="0">
              <a:buNone/>
            </a:pPr>
            <a:r>
              <a:rPr lang="en-US" sz="4000" dirty="0" smtClean="0"/>
              <a:t>CUST_NUM </a:t>
            </a:r>
            <a:r>
              <a:rPr lang="ru-RU" sz="4000" dirty="0" smtClean="0"/>
              <a:t>– уникальный номер заказчика</a:t>
            </a:r>
            <a:endParaRPr lang="en-US" sz="4000" dirty="0" smtClean="0"/>
          </a:p>
          <a:p>
            <a:pPr marL="0" indent="0">
              <a:buNone/>
            </a:pPr>
            <a:r>
              <a:rPr lang="en-US" sz="4000" dirty="0" smtClean="0"/>
              <a:t>COMPANY – </a:t>
            </a:r>
            <a:r>
              <a:rPr lang="ru-RU" sz="4000" dirty="0" smtClean="0"/>
              <a:t>название компании</a:t>
            </a:r>
          </a:p>
          <a:p>
            <a:pPr marL="0" indent="0">
              <a:buNone/>
            </a:pPr>
            <a:r>
              <a:rPr lang="en-US" sz="4000" dirty="0" smtClean="0"/>
              <a:t>CUST_REP – </a:t>
            </a:r>
            <a:r>
              <a:rPr lang="ru-RU" sz="4000" dirty="0" smtClean="0"/>
              <a:t>уникальный номер менеджера для данной компании</a:t>
            </a:r>
          </a:p>
          <a:p>
            <a:pPr marL="0" indent="0">
              <a:buNone/>
            </a:pPr>
            <a:r>
              <a:rPr lang="en-US" sz="4000" dirty="0" smtClean="0"/>
              <a:t>CREDIT_LIMIT – </a:t>
            </a:r>
            <a:r>
              <a:rPr lang="ru-RU" sz="4000" dirty="0" smtClean="0"/>
              <a:t>лимит кредита для компании</a:t>
            </a:r>
            <a:endParaRPr lang="ru-RU" sz="4000" dirty="0"/>
          </a:p>
        </p:txBody>
      </p:sp>
    </p:spTree>
    <p:extLst>
      <p:ext uri="{BB962C8B-B14F-4D97-AF65-F5344CB8AC3E}">
        <p14:creationId xmlns:p14="http://schemas.microsoft.com/office/powerpoint/2010/main" val="38436153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Таблицы</a:t>
            </a:r>
            <a:endParaRPr lang="ru-RU" dirty="0"/>
          </a:p>
        </p:txBody>
      </p:sp>
      <p:sp>
        <p:nvSpPr>
          <p:cNvPr id="3" name="Объект 2"/>
          <p:cNvSpPr>
            <a:spLocks noGrp="1"/>
          </p:cNvSpPr>
          <p:nvPr>
            <p:ph idx="1"/>
          </p:nvPr>
        </p:nvSpPr>
        <p:spPr>
          <a:xfrm>
            <a:off x="457200" y="1600200"/>
            <a:ext cx="8229600" cy="4853136"/>
          </a:xfrm>
        </p:spPr>
        <p:txBody>
          <a:bodyPr/>
          <a:lstStyle/>
          <a:p>
            <a:pPr>
              <a:buFontTx/>
              <a:buChar char="-"/>
            </a:pPr>
            <a:r>
              <a:rPr lang="ru-RU" dirty="0" smtClean="0"/>
              <a:t>Первичные ключи</a:t>
            </a:r>
          </a:p>
          <a:p>
            <a:pPr>
              <a:buFontTx/>
              <a:buChar char="-"/>
            </a:pPr>
            <a:r>
              <a:rPr lang="ru-RU" dirty="0" smtClean="0"/>
              <a:t>Взаимоотношения (предок-потомок)</a:t>
            </a:r>
          </a:p>
          <a:p>
            <a:pPr>
              <a:buFontTx/>
              <a:buChar char="-"/>
            </a:pPr>
            <a:r>
              <a:rPr lang="ru-RU" dirty="0" smtClean="0"/>
              <a:t>Внешние ключи</a:t>
            </a:r>
            <a:endParaRPr lang="ru-RU" dirty="0"/>
          </a:p>
        </p:txBody>
      </p:sp>
    </p:spTree>
    <p:extLst>
      <p:ext uri="{BB962C8B-B14F-4D97-AF65-F5344CB8AC3E}">
        <p14:creationId xmlns:p14="http://schemas.microsoft.com/office/powerpoint/2010/main" val="750176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250706"/>
          </a:xfrm>
        </p:spPr>
        <p:txBody>
          <a:bodyPr>
            <a:normAutofit/>
          </a:bodyPr>
          <a:lstStyle/>
          <a:p>
            <a:r>
              <a:rPr lang="ru-RU" sz="9600" dirty="0" smtClean="0"/>
              <a:t>Основы </a:t>
            </a:r>
            <a:r>
              <a:rPr lang="en-US" sz="9600" dirty="0" smtClean="0"/>
              <a:t>SQL</a:t>
            </a:r>
            <a:endParaRPr lang="ru-RU" sz="9600" dirty="0"/>
          </a:p>
        </p:txBody>
      </p:sp>
    </p:spTree>
    <p:extLst>
      <p:ext uri="{BB962C8B-B14F-4D97-AF65-F5344CB8AC3E}">
        <p14:creationId xmlns:p14="http://schemas.microsoft.com/office/powerpoint/2010/main" val="24571432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Инструкции</a:t>
            </a:r>
            <a:endParaRPr lang="ru-RU" dirty="0"/>
          </a:p>
        </p:txBody>
      </p:sp>
      <p:sp>
        <p:nvSpPr>
          <p:cNvPr id="3" name="Объект 2"/>
          <p:cNvSpPr>
            <a:spLocks noGrp="1"/>
          </p:cNvSpPr>
          <p:nvPr>
            <p:ph idx="1"/>
          </p:nvPr>
        </p:nvSpPr>
        <p:spPr/>
        <p:txBody>
          <a:bodyPr/>
          <a:lstStyle/>
          <a:p>
            <a:pPr>
              <a:buFontTx/>
              <a:buChar char="-"/>
            </a:pPr>
            <a:r>
              <a:rPr lang="ru-RU" dirty="0" smtClean="0"/>
              <a:t>Около 40 инструкций</a:t>
            </a:r>
          </a:p>
          <a:p>
            <a:pPr marL="0" indent="0">
              <a:buNone/>
            </a:pPr>
            <a:r>
              <a:rPr lang="ru-RU" dirty="0" smtClean="0"/>
              <a:t>Например</a:t>
            </a:r>
            <a:r>
              <a:rPr lang="en-US" dirty="0" smtClean="0"/>
              <a:t>:</a:t>
            </a:r>
          </a:p>
          <a:p>
            <a:pPr>
              <a:buFontTx/>
              <a:buChar char="-"/>
            </a:pPr>
            <a:r>
              <a:rPr lang="en-US" dirty="0" smtClean="0"/>
              <a:t>SELECT</a:t>
            </a:r>
          </a:p>
          <a:p>
            <a:pPr>
              <a:buFontTx/>
              <a:buChar char="-"/>
            </a:pPr>
            <a:r>
              <a:rPr lang="en-US" dirty="0" smtClean="0"/>
              <a:t>INSERT</a:t>
            </a:r>
          </a:p>
          <a:p>
            <a:pPr>
              <a:buFontTx/>
              <a:buChar char="-"/>
            </a:pPr>
            <a:r>
              <a:rPr lang="en-US" dirty="0" smtClean="0"/>
              <a:t>UPDATE</a:t>
            </a:r>
          </a:p>
          <a:p>
            <a:pPr>
              <a:buFontTx/>
              <a:buChar char="-"/>
            </a:pPr>
            <a:r>
              <a:rPr lang="en-US" dirty="0" smtClean="0"/>
              <a:t>MERGE</a:t>
            </a:r>
          </a:p>
          <a:p>
            <a:pPr>
              <a:buFontTx/>
              <a:buChar char="-"/>
            </a:pPr>
            <a:r>
              <a:rPr lang="en-US" dirty="0" smtClean="0"/>
              <a:t>DELETE</a:t>
            </a:r>
            <a:endParaRPr lang="ru-RU" dirty="0" smtClean="0"/>
          </a:p>
        </p:txBody>
      </p:sp>
    </p:spTree>
    <p:extLst>
      <p:ext uri="{BB962C8B-B14F-4D97-AF65-F5344CB8AC3E}">
        <p14:creationId xmlns:p14="http://schemas.microsoft.com/office/powerpoint/2010/main" val="1245160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Структура инструкции </a:t>
            </a:r>
            <a:r>
              <a:rPr lang="en-US" dirty="0" smtClean="0"/>
              <a:t>SQL</a:t>
            </a:r>
            <a:endParaRPr lang="ru-RU"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289" y="1772816"/>
            <a:ext cx="8778865" cy="4830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04597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Типы данных</a:t>
            </a:r>
            <a:endParaRPr lang="ru-RU" dirty="0"/>
          </a:p>
        </p:txBody>
      </p:sp>
      <p:sp>
        <p:nvSpPr>
          <p:cNvPr id="3" name="Объект 2"/>
          <p:cNvSpPr>
            <a:spLocks noGrp="1"/>
          </p:cNvSpPr>
          <p:nvPr>
            <p:ph idx="1"/>
          </p:nvPr>
        </p:nvSpPr>
        <p:spPr/>
        <p:txBody>
          <a:bodyPr>
            <a:normAutofit fontScale="92500" lnSpcReduction="20000"/>
          </a:bodyPr>
          <a:lstStyle/>
          <a:p>
            <a:pPr>
              <a:buFontTx/>
              <a:buChar char="-"/>
            </a:pPr>
            <a:r>
              <a:rPr lang="en-US" dirty="0" smtClean="0"/>
              <a:t>CHAR</a:t>
            </a:r>
          </a:p>
          <a:p>
            <a:pPr>
              <a:buFontTx/>
              <a:buChar char="-"/>
            </a:pPr>
            <a:r>
              <a:rPr lang="en-US" dirty="0" smtClean="0"/>
              <a:t>VARCHAR</a:t>
            </a:r>
          </a:p>
          <a:p>
            <a:pPr>
              <a:buFontTx/>
              <a:buChar char="-"/>
            </a:pPr>
            <a:r>
              <a:rPr lang="en-US" dirty="0" smtClean="0"/>
              <a:t>NCHAR</a:t>
            </a:r>
          </a:p>
          <a:p>
            <a:pPr>
              <a:buFontTx/>
              <a:buChar char="-"/>
            </a:pPr>
            <a:r>
              <a:rPr lang="en-US" dirty="0" smtClean="0"/>
              <a:t>CLOB</a:t>
            </a:r>
          </a:p>
          <a:p>
            <a:pPr>
              <a:buFontTx/>
              <a:buChar char="-"/>
            </a:pPr>
            <a:r>
              <a:rPr lang="en-US" dirty="0" smtClean="0"/>
              <a:t>NCLOB</a:t>
            </a:r>
          </a:p>
          <a:p>
            <a:pPr>
              <a:buFontTx/>
              <a:buChar char="-"/>
            </a:pPr>
            <a:r>
              <a:rPr lang="en-US" dirty="0" smtClean="0"/>
              <a:t>INT </a:t>
            </a:r>
          </a:p>
          <a:p>
            <a:pPr>
              <a:buFontTx/>
              <a:buChar char="-"/>
            </a:pPr>
            <a:r>
              <a:rPr lang="en-US" dirty="0" smtClean="0"/>
              <a:t>SMALLINT</a:t>
            </a:r>
          </a:p>
          <a:p>
            <a:pPr>
              <a:buFontTx/>
              <a:buChar char="-"/>
            </a:pPr>
            <a:r>
              <a:rPr lang="en-US" dirty="0" smtClean="0"/>
              <a:t>NUMERIC (</a:t>
            </a:r>
            <a:r>
              <a:rPr lang="ru-RU" dirty="0" smtClean="0"/>
              <a:t>точность, масштаб)</a:t>
            </a:r>
          </a:p>
          <a:p>
            <a:pPr>
              <a:buFontTx/>
              <a:buChar char="-"/>
            </a:pPr>
            <a:r>
              <a:rPr lang="en-US" dirty="0" smtClean="0"/>
              <a:t>DECIMAL (</a:t>
            </a:r>
            <a:r>
              <a:rPr lang="ru-RU" dirty="0" smtClean="0"/>
              <a:t>точность, масштаб)</a:t>
            </a:r>
          </a:p>
        </p:txBody>
      </p:sp>
    </p:spTree>
    <p:extLst>
      <p:ext uri="{BB962C8B-B14F-4D97-AF65-F5344CB8AC3E}">
        <p14:creationId xmlns:p14="http://schemas.microsoft.com/office/powerpoint/2010/main" val="37405950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Типы данных</a:t>
            </a:r>
            <a:endParaRPr lang="ru-RU" dirty="0"/>
          </a:p>
        </p:txBody>
      </p:sp>
      <p:sp>
        <p:nvSpPr>
          <p:cNvPr id="3" name="Объект 2"/>
          <p:cNvSpPr>
            <a:spLocks noGrp="1"/>
          </p:cNvSpPr>
          <p:nvPr>
            <p:ph idx="1"/>
          </p:nvPr>
        </p:nvSpPr>
        <p:spPr/>
        <p:txBody>
          <a:bodyPr>
            <a:normAutofit/>
          </a:bodyPr>
          <a:lstStyle/>
          <a:p>
            <a:pPr>
              <a:buFontTx/>
              <a:buChar char="-"/>
            </a:pPr>
            <a:r>
              <a:rPr lang="en-US" dirty="0"/>
              <a:t>FLOAT </a:t>
            </a:r>
          </a:p>
          <a:p>
            <a:pPr>
              <a:buFontTx/>
              <a:buChar char="-"/>
            </a:pPr>
            <a:r>
              <a:rPr lang="en-US" dirty="0"/>
              <a:t>DATE</a:t>
            </a:r>
          </a:p>
          <a:p>
            <a:pPr>
              <a:buFontTx/>
              <a:buChar char="-"/>
            </a:pPr>
            <a:r>
              <a:rPr lang="en-US" dirty="0"/>
              <a:t>TIME</a:t>
            </a:r>
          </a:p>
          <a:p>
            <a:pPr>
              <a:buFontTx/>
              <a:buChar char="-"/>
            </a:pPr>
            <a:r>
              <a:rPr lang="en-US" dirty="0"/>
              <a:t>DATE </a:t>
            </a:r>
            <a:endParaRPr lang="en-US" dirty="0" smtClean="0"/>
          </a:p>
          <a:p>
            <a:pPr>
              <a:buFontTx/>
              <a:buChar char="-"/>
            </a:pPr>
            <a:r>
              <a:rPr lang="en-US" dirty="0" smtClean="0"/>
              <a:t>XML</a:t>
            </a:r>
          </a:p>
          <a:p>
            <a:pPr>
              <a:buFontTx/>
              <a:buChar char="-"/>
            </a:pPr>
            <a:endParaRPr lang="en-US" dirty="0"/>
          </a:p>
          <a:p>
            <a:pPr marL="0" indent="0">
              <a:buNone/>
            </a:pPr>
            <a:endParaRPr lang="en-US" dirty="0"/>
          </a:p>
        </p:txBody>
      </p:sp>
    </p:spTree>
    <p:extLst>
      <p:ext uri="{BB962C8B-B14F-4D97-AF65-F5344CB8AC3E}">
        <p14:creationId xmlns:p14="http://schemas.microsoft.com/office/powerpoint/2010/main" val="2383351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NULL</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18227"/>
            <a:ext cx="9036496" cy="5379807"/>
          </a:xfrm>
        </p:spPr>
      </p:pic>
    </p:spTree>
    <p:extLst>
      <p:ext uri="{BB962C8B-B14F-4D97-AF65-F5344CB8AC3E}">
        <p14:creationId xmlns:p14="http://schemas.microsoft.com/office/powerpoint/2010/main" val="1680999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базы данных</a:t>
            </a:r>
            <a:endParaRPr lang="ru-RU" dirty="0"/>
          </a:p>
        </p:txBody>
      </p:sp>
      <p:sp>
        <p:nvSpPr>
          <p:cNvPr id="3" name="Объект 2"/>
          <p:cNvSpPr>
            <a:spLocks noGrp="1"/>
          </p:cNvSpPr>
          <p:nvPr>
            <p:ph idx="1"/>
          </p:nvPr>
        </p:nvSpPr>
        <p:spPr/>
        <p:txBody>
          <a:bodyPr/>
          <a:lstStyle/>
          <a:p>
            <a:pPr marL="0" indent="0">
              <a:buNone/>
            </a:pPr>
            <a:r>
              <a:rPr lang="en-US" dirty="0" smtClean="0"/>
              <a:t>Jim Grey , “The Fourth Paradigm”</a:t>
            </a:r>
          </a:p>
          <a:p>
            <a:pPr marL="0" indent="0">
              <a:buNone/>
            </a:pPr>
            <a:r>
              <a:rPr lang="en-US" dirty="0" smtClean="0"/>
              <a:t>When people use the word database, fundamentally what they are saying is that data should be self-describing and it should have a schema. That’s really all the world database means.</a:t>
            </a:r>
            <a:endParaRPr lang="ru-RU" dirty="0"/>
          </a:p>
        </p:txBody>
      </p:sp>
    </p:spTree>
    <p:extLst>
      <p:ext uri="{BB962C8B-B14F-4D97-AF65-F5344CB8AC3E}">
        <p14:creationId xmlns:p14="http://schemas.microsoft.com/office/powerpoint/2010/main" val="4575941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a:t>
            </a:r>
            <a:endParaRPr lang="ru-RU" dirty="0"/>
          </a:p>
        </p:txBody>
      </p:sp>
      <p:sp>
        <p:nvSpPr>
          <p:cNvPr id="3" name="Объект 2"/>
          <p:cNvSpPr>
            <a:spLocks noGrp="1"/>
          </p:cNvSpPr>
          <p:nvPr>
            <p:ph idx="1"/>
          </p:nvPr>
        </p:nvSpPr>
        <p:spPr>
          <a:xfrm>
            <a:off x="0" y="1340768"/>
            <a:ext cx="9144000" cy="5517232"/>
          </a:xfrm>
        </p:spPr>
        <p:txBody>
          <a:bodyPr/>
          <a:lstStyle/>
          <a:p>
            <a:pPr marL="0" indent="0">
              <a:buNone/>
            </a:pPr>
            <a:r>
              <a:rPr lang="ru-RU" dirty="0" smtClean="0"/>
              <a:t>Минимум</a:t>
            </a:r>
            <a:r>
              <a:rPr lang="en-US" dirty="0" smtClean="0"/>
              <a:t>:</a:t>
            </a:r>
          </a:p>
          <a:p>
            <a:pPr marL="0" indent="0">
              <a:buNone/>
            </a:pPr>
            <a:r>
              <a:rPr lang="ru-RU" dirty="0" smtClean="0"/>
              <a:t>Стандарт</a:t>
            </a:r>
            <a:r>
              <a:rPr lang="en-US" dirty="0" smtClean="0"/>
              <a:t>:</a:t>
            </a:r>
          </a:p>
          <a:p>
            <a:pPr marL="0" indent="0">
              <a:buNone/>
            </a:pPr>
            <a:r>
              <a:rPr lang="en-US" dirty="0"/>
              <a:t>	</a:t>
            </a:r>
            <a:r>
              <a:rPr lang="en-US" dirty="0" smtClean="0"/>
              <a:t>SELECT  &lt;</a:t>
            </a:r>
            <a:r>
              <a:rPr lang="ru-RU" dirty="0" smtClean="0"/>
              <a:t>набор значений</a:t>
            </a:r>
            <a:r>
              <a:rPr lang="en-US" dirty="0" smtClean="0"/>
              <a:t>&gt;</a:t>
            </a:r>
          </a:p>
          <a:p>
            <a:pPr marL="0" indent="0">
              <a:buNone/>
            </a:pPr>
            <a:r>
              <a:rPr lang="ru-RU" dirty="0"/>
              <a:t>	</a:t>
            </a:r>
            <a:r>
              <a:rPr lang="en-US" dirty="0" smtClean="0"/>
              <a:t>FROM </a:t>
            </a:r>
            <a:r>
              <a:rPr lang="ru-RU" dirty="0"/>
              <a:t> </a:t>
            </a:r>
            <a:r>
              <a:rPr lang="en-US" dirty="0" smtClean="0"/>
              <a:t> &lt;</a:t>
            </a:r>
            <a:r>
              <a:rPr lang="ru-RU" dirty="0" smtClean="0"/>
              <a:t>название таблицы</a:t>
            </a:r>
            <a:r>
              <a:rPr lang="en-US" dirty="0" smtClean="0"/>
              <a:t>&gt;</a:t>
            </a:r>
          </a:p>
          <a:p>
            <a:pPr marL="0" indent="0">
              <a:buNone/>
            </a:pPr>
            <a:endParaRPr lang="en-US" dirty="0"/>
          </a:p>
          <a:p>
            <a:pPr marL="0" indent="0">
              <a:buNone/>
            </a:pPr>
            <a:r>
              <a:rPr lang="ru-RU" dirty="0" smtClean="0"/>
              <a:t>Часть СУБД</a:t>
            </a:r>
            <a:r>
              <a:rPr lang="en-US" dirty="0" smtClean="0"/>
              <a:t>:</a:t>
            </a:r>
          </a:p>
          <a:p>
            <a:pPr marL="0" indent="0">
              <a:buNone/>
            </a:pPr>
            <a:r>
              <a:rPr lang="en-US" dirty="0"/>
              <a:t>	</a:t>
            </a:r>
            <a:r>
              <a:rPr lang="en-US" dirty="0" smtClean="0"/>
              <a:t>SELECT &lt;</a:t>
            </a:r>
            <a:r>
              <a:rPr lang="ru-RU" dirty="0" smtClean="0"/>
              <a:t>набор значений</a:t>
            </a:r>
            <a:r>
              <a:rPr lang="en-US" dirty="0" smtClean="0"/>
              <a:t>&gt;</a:t>
            </a:r>
            <a:endParaRPr lang="ru-RU" dirty="0"/>
          </a:p>
        </p:txBody>
      </p:sp>
    </p:spTree>
    <p:extLst>
      <p:ext uri="{BB962C8B-B14F-4D97-AF65-F5344CB8AC3E}">
        <p14:creationId xmlns:p14="http://schemas.microsoft.com/office/powerpoint/2010/main" val="1640012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a:t>
            </a:r>
            <a:endParaRPr lang="ru-RU" dirty="0"/>
          </a:p>
        </p:txBody>
      </p:sp>
      <p:sp>
        <p:nvSpPr>
          <p:cNvPr id="3" name="Объект 2"/>
          <p:cNvSpPr>
            <a:spLocks noGrp="1"/>
          </p:cNvSpPr>
          <p:nvPr>
            <p:ph idx="1"/>
          </p:nvPr>
        </p:nvSpPr>
        <p:spPr/>
        <p:txBody>
          <a:bodyPr>
            <a:normAutofit/>
          </a:bodyPr>
          <a:lstStyle/>
          <a:p>
            <a:pPr marL="0" indent="0">
              <a:buNone/>
            </a:pPr>
            <a:r>
              <a:rPr lang="ru-RU" sz="6000" dirty="0" smtClean="0"/>
              <a:t>Вывести список офисов с их планами и фактическими объемами продаж</a:t>
            </a:r>
            <a:endParaRPr lang="ru-RU" sz="6000" dirty="0"/>
          </a:p>
        </p:txBody>
      </p:sp>
    </p:spTree>
    <p:extLst>
      <p:ext uri="{BB962C8B-B14F-4D97-AF65-F5344CB8AC3E}">
        <p14:creationId xmlns:p14="http://schemas.microsoft.com/office/powerpoint/2010/main" val="32014092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a:t>
            </a:r>
            <a:endParaRPr lang="ru-RU" dirty="0"/>
          </a:p>
        </p:txBody>
      </p:sp>
      <p:sp>
        <p:nvSpPr>
          <p:cNvPr id="3" name="Объект 2"/>
          <p:cNvSpPr>
            <a:spLocks noGrp="1"/>
          </p:cNvSpPr>
          <p:nvPr>
            <p:ph idx="1"/>
          </p:nvPr>
        </p:nvSpPr>
        <p:spPr/>
        <p:txBody>
          <a:bodyPr>
            <a:normAutofit/>
          </a:bodyPr>
          <a:lstStyle/>
          <a:p>
            <a:pPr marL="0" indent="0">
              <a:buNone/>
            </a:pPr>
            <a:r>
              <a:rPr lang="ru-RU" dirty="0" smtClean="0"/>
              <a:t>Вывести список офисов с их планами и фактическими объемами продаж</a:t>
            </a:r>
            <a:endParaRPr lang="en-US" dirty="0" smtClean="0"/>
          </a:p>
          <a:p>
            <a:pPr marL="0" indent="0">
              <a:buNone/>
            </a:pPr>
            <a:endParaRPr lang="en-US" dirty="0"/>
          </a:p>
          <a:p>
            <a:pPr marL="0" indent="0">
              <a:buNone/>
            </a:pPr>
            <a:r>
              <a:rPr lang="en-US" dirty="0">
                <a:solidFill>
                  <a:schemeClr val="accent1"/>
                </a:solidFill>
              </a:rPr>
              <a:t>SELECT</a:t>
            </a:r>
            <a:r>
              <a:rPr lang="en-US" dirty="0"/>
              <a:t> CITY, TARGET, SALES</a:t>
            </a:r>
          </a:p>
          <a:p>
            <a:pPr marL="0" indent="0">
              <a:buNone/>
            </a:pPr>
            <a:r>
              <a:rPr lang="en-US" dirty="0">
                <a:solidFill>
                  <a:schemeClr val="accent1"/>
                </a:solidFill>
              </a:rPr>
              <a:t>FROM</a:t>
            </a:r>
            <a:r>
              <a:rPr lang="en-US" dirty="0"/>
              <a:t> OFFICES;</a:t>
            </a:r>
            <a:endParaRPr lang="ru-RU" sz="6000" dirty="0"/>
          </a:p>
        </p:txBody>
      </p:sp>
    </p:spTree>
    <p:extLst>
      <p:ext uri="{BB962C8B-B14F-4D97-AF65-F5344CB8AC3E}">
        <p14:creationId xmlns:p14="http://schemas.microsoft.com/office/powerpoint/2010/main" val="38645907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a:t>
            </a:r>
            <a:r>
              <a:rPr lang="en-US" dirty="0" smtClean="0"/>
              <a:t> </a:t>
            </a:r>
            <a:endParaRPr lang="ru-RU" dirty="0"/>
          </a:p>
        </p:txBody>
      </p:sp>
      <p:sp>
        <p:nvSpPr>
          <p:cNvPr id="3" name="Объект 2"/>
          <p:cNvSpPr>
            <a:spLocks noGrp="1"/>
          </p:cNvSpPr>
          <p:nvPr>
            <p:ph idx="1"/>
          </p:nvPr>
        </p:nvSpPr>
        <p:spPr/>
        <p:txBody>
          <a:bodyPr/>
          <a:lstStyle/>
          <a:p>
            <a:pPr marL="0" indent="0">
              <a:buNone/>
            </a:pPr>
            <a:r>
              <a:rPr lang="ru-RU" dirty="0" smtClean="0"/>
              <a:t>Вычисляемые столбцы</a:t>
            </a:r>
          </a:p>
          <a:p>
            <a:pPr marL="0" indent="0">
              <a:buNone/>
            </a:pPr>
            <a:r>
              <a:rPr lang="ru-RU" dirty="0" smtClean="0"/>
              <a:t>Выдать для каждого офиса список городов, регионов и сумм, на которые был перевыполнен/</a:t>
            </a:r>
            <a:r>
              <a:rPr lang="ru-RU" dirty="0" err="1" smtClean="0"/>
              <a:t>недовыполнен</a:t>
            </a:r>
            <a:r>
              <a:rPr lang="ru-RU" dirty="0" smtClean="0"/>
              <a:t> план</a:t>
            </a:r>
          </a:p>
        </p:txBody>
      </p:sp>
    </p:spTree>
    <p:extLst>
      <p:ext uri="{BB962C8B-B14F-4D97-AF65-F5344CB8AC3E}">
        <p14:creationId xmlns:p14="http://schemas.microsoft.com/office/powerpoint/2010/main" val="22021486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a:t>
            </a:r>
            <a:r>
              <a:rPr lang="en-US" dirty="0" smtClean="0"/>
              <a:t> </a:t>
            </a:r>
            <a:endParaRPr lang="ru-RU" dirty="0"/>
          </a:p>
        </p:txBody>
      </p:sp>
      <p:sp>
        <p:nvSpPr>
          <p:cNvPr id="3" name="Объект 2"/>
          <p:cNvSpPr>
            <a:spLocks noGrp="1"/>
          </p:cNvSpPr>
          <p:nvPr>
            <p:ph idx="1"/>
          </p:nvPr>
        </p:nvSpPr>
        <p:spPr/>
        <p:txBody>
          <a:bodyPr/>
          <a:lstStyle/>
          <a:p>
            <a:pPr marL="0" indent="0">
              <a:buNone/>
            </a:pPr>
            <a:r>
              <a:rPr lang="ru-RU" dirty="0" smtClean="0"/>
              <a:t>Вычисляемые столбцы</a:t>
            </a:r>
          </a:p>
          <a:p>
            <a:pPr marL="0" indent="0">
              <a:buNone/>
            </a:pPr>
            <a:r>
              <a:rPr lang="ru-RU" dirty="0" smtClean="0"/>
              <a:t>Выдать для каждого офиса список городов, регионов и сумм, на которые был перевыполнен/</a:t>
            </a:r>
            <a:r>
              <a:rPr lang="ru-RU" dirty="0" err="1" smtClean="0"/>
              <a:t>недовыполнен</a:t>
            </a:r>
            <a:r>
              <a:rPr lang="ru-RU" dirty="0" smtClean="0"/>
              <a:t> план</a:t>
            </a:r>
          </a:p>
          <a:p>
            <a:pPr>
              <a:buFontTx/>
              <a:buChar char="-"/>
            </a:pPr>
            <a:r>
              <a:rPr lang="ru-RU" dirty="0" smtClean="0"/>
              <a:t>Преобразовать в </a:t>
            </a:r>
            <a:r>
              <a:rPr lang="ru-RU" dirty="0" err="1" smtClean="0"/>
              <a:t>посл-ть</a:t>
            </a:r>
            <a:r>
              <a:rPr lang="ru-RU" dirty="0" smtClean="0"/>
              <a:t> действий</a:t>
            </a:r>
            <a:r>
              <a:rPr lang="en-US" dirty="0" smtClean="0"/>
              <a:t>:</a:t>
            </a:r>
          </a:p>
          <a:p>
            <a:pPr marL="514350" indent="-514350">
              <a:buAutoNum type="arabicPeriod"/>
            </a:pPr>
            <a:r>
              <a:rPr lang="ru-RU" dirty="0" smtClean="0"/>
              <a:t>Взять таблицу с офисами</a:t>
            </a:r>
          </a:p>
          <a:p>
            <a:pPr marL="514350" indent="-514350">
              <a:buAutoNum type="arabicPeriod"/>
            </a:pPr>
            <a:r>
              <a:rPr lang="ru-RU" dirty="0" smtClean="0"/>
              <a:t>Выбрать оттуда города, регионы и рассчитать </a:t>
            </a:r>
            <a:r>
              <a:rPr lang="ru-RU" smtClean="0"/>
              <a:t>разность сумм</a:t>
            </a:r>
            <a:endParaRPr lang="ru-RU" dirty="0" smtClean="0"/>
          </a:p>
        </p:txBody>
      </p:sp>
    </p:spTree>
    <p:extLst>
      <p:ext uri="{BB962C8B-B14F-4D97-AF65-F5344CB8AC3E}">
        <p14:creationId xmlns:p14="http://schemas.microsoft.com/office/powerpoint/2010/main" val="41237435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a:t>
            </a:r>
            <a:r>
              <a:rPr lang="en-US" dirty="0" smtClean="0"/>
              <a:t> </a:t>
            </a:r>
            <a:endParaRPr lang="ru-RU" dirty="0"/>
          </a:p>
        </p:txBody>
      </p:sp>
      <p:sp>
        <p:nvSpPr>
          <p:cNvPr id="3" name="Объект 2"/>
          <p:cNvSpPr>
            <a:spLocks noGrp="1"/>
          </p:cNvSpPr>
          <p:nvPr>
            <p:ph idx="1"/>
          </p:nvPr>
        </p:nvSpPr>
        <p:spPr/>
        <p:txBody>
          <a:bodyPr/>
          <a:lstStyle/>
          <a:p>
            <a:pPr marL="0" indent="0">
              <a:buNone/>
            </a:pPr>
            <a:r>
              <a:rPr lang="ru-RU" dirty="0" smtClean="0"/>
              <a:t>Вычисляемые столбцы</a:t>
            </a:r>
          </a:p>
          <a:p>
            <a:pPr marL="0" indent="0">
              <a:buNone/>
            </a:pPr>
            <a:r>
              <a:rPr lang="ru-RU" dirty="0" smtClean="0"/>
              <a:t>Выдать для каждого офиса список городов, регионов и сумм, на которые был перевыполнен/</a:t>
            </a:r>
            <a:r>
              <a:rPr lang="ru-RU" dirty="0" err="1" smtClean="0"/>
              <a:t>недовыполнен</a:t>
            </a:r>
            <a:r>
              <a:rPr lang="ru-RU" dirty="0" smtClean="0"/>
              <a:t> план</a:t>
            </a:r>
          </a:p>
          <a:p>
            <a:pPr marL="0" indent="0">
              <a:buNone/>
            </a:pPr>
            <a:r>
              <a:rPr lang="en-US" dirty="0">
                <a:solidFill>
                  <a:schemeClr val="accent1"/>
                </a:solidFill>
              </a:rPr>
              <a:t>SELECT</a:t>
            </a:r>
            <a:r>
              <a:rPr lang="en-US" dirty="0"/>
              <a:t> CITY, REGION, </a:t>
            </a:r>
            <a:endParaRPr lang="ru-RU" dirty="0" smtClean="0"/>
          </a:p>
          <a:p>
            <a:pPr marL="0" indent="0">
              <a:buNone/>
            </a:pPr>
            <a:r>
              <a:rPr lang="en-US" dirty="0" smtClean="0"/>
              <a:t>(</a:t>
            </a:r>
            <a:r>
              <a:rPr lang="en-US" dirty="0"/>
              <a:t>SALES - TARGET) AS </a:t>
            </a:r>
            <a:r>
              <a:rPr lang="en-US" dirty="0" err="1"/>
              <a:t>diff_sales_and_target</a:t>
            </a:r>
            <a:endParaRPr lang="en-US" dirty="0"/>
          </a:p>
          <a:p>
            <a:pPr marL="0" indent="0">
              <a:buNone/>
            </a:pPr>
            <a:r>
              <a:rPr lang="en-US" dirty="0">
                <a:solidFill>
                  <a:schemeClr val="accent1"/>
                </a:solidFill>
              </a:rPr>
              <a:t>FROM</a:t>
            </a:r>
            <a:r>
              <a:rPr lang="en-US" dirty="0"/>
              <a:t> OFFICES;</a:t>
            </a:r>
            <a:endParaRPr lang="ru-RU" dirty="0"/>
          </a:p>
        </p:txBody>
      </p:sp>
    </p:spTree>
    <p:extLst>
      <p:ext uri="{BB962C8B-B14F-4D97-AF65-F5344CB8AC3E}">
        <p14:creationId xmlns:p14="http://schemas.microsoft.com/office/powerpoint/2010/main" val="40616294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a:t>
            </a:r>
            <a:endParaRPr lang="ru-RU" dirty="0"/>
          </a:p>
        </p:txBody>
      </p:sp>
      <p:sp>
        <p:nvSpPr>
          <p:cNvPr id="3" name="Объект 2"/>
          <p:cNvSpPr>
            <a:spLocks noGrp="1"/>
          </p:cNvSpPr>
          <p:nvPr>
            <p:ph idx="1"/>
          </p:nvPr>
        </p:nvSpPr>
        <p:spPr/>
        <p:txBody>
          <a:bodyPr/>
          <a:lstStyle/>
          <a:p>
            <a:pPr marL="0" indent="0">
              <a:buNone/>
            </a:pPr>
            <a:r>
              <a:rPr lang="ru-RU" dirty="0" smtClean="0"/>
              <a:t>Вычисляемые столбцы</a:t>
            </a:r>
            <a:r>
              <a:rPr lang="en-US" dirty="0" smtClean="0"/>
              <a:t>:</a:t>
            </a:r>
          </a:p>
          <a:p>
            <a:pPr marL="0" indent="0">
              <a:buNone/>
            </a:pPr>
            <a:r>
              <a:rPr lang="ru-RU" dirty="0" smtClean="0"/>
              <a:t>Показать общую стоимость по каждому товару</a:t>
            </a:r>
          </a:p>
          <a:p>
            <a:pPr marL="0" indent="0">
              <a:buNone/>
            </a:pPr>
            <a:endParaRPr lang="ru-RU" dirty="0"/>
          </a:p>
        </p:txBody>
      </p:sp>
    </p:spTree>
    <p:extLst>
      <p:ext uri="{BB962C8B-B14F-4D97-AF65-F5344CB8AC3E}">
        <p14:creationId xmlns:p14="http://schemas.microsoft.com/office/powerpoint/2010/main" val="32794413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a:t>
            </a:r>
            <a:endParaRPr lang="ru-RU" dirty="0"/>
          </a:p>
        </p:txBody>
      </p:sp>
      <p:sp>
        <p:nvSpPr>
          <p:cNvPr id="3" name="Объект 2"/>
          <p:cNvSpPr>
            <a:spLocks noGrp="1"/>
          </p:cNvSpPr>
          <p:nvPr>
            <p:ph idx="1"/>
          </p:nvPr>
        </p:nvSpPr>
        <p:spPr/>
        <p:txBody>
          <a:bodyPr/>
          <a:lstStyle/>
          <a:p>
            <a:pPr marL="0" indent="0">
              <a:buNone/>
            </a:pPr>
            <a:r>
              <a:rPr lang="ru-RU" dirty="0" smtClean="0"/>
              <a:t>Вычисляемые столбцы</a:t>
            </a:r>
            <a:r>
              <a:rPr lang="en-US" dirty="0" smtClean="0"/>
              <a:t>:</a:t>
            </a:r>
          </a:p>
          <a:p>
            <a:pPr marL="0" indent="0">
              <a:buNone/>
            </a:pPr>
            <a:r>
              <a:rPr lang="ru-RU" dirty="0" smtClean="0"/>
              <a:t>Показать общую стоимость по каждому товару, продукт и его описание</a:t>
            </a:r>
          </a:p>
          <a:p>
            <a:pPr marL="0" indent="0">
              <a:buNone/>
            </a:pPr>
            <a:r>
              <a:rPr lang="ru-RU" dirty="0" smtClean="0"/>
              <a:t>Шаги</a:t>
            </a:r>
            <a:r>
              <a:rPr lang="en-US" dirty="0" smtClean="0"/>
              <a:t>:</a:t>
            </a:r>
          </a:p>
          <a:p>
            <a:pPr>
              <a:buFontTx/>
              <a:buChar char="-"/>
            </a:pPr>
            <a:r>
              <a:rPr lang="ru-RU" dirty="0" smtClean="0"/>
              <a:t>Выбрать таблицу по продуктам </a:t>
            </a:r>
          </a:p>
          <a:p>
            <a:pPr>
              <a:buFontTx/>
              <a:buChar char="-"/>
            </a:pPr>
            <a:r>
              <a:rPr lang="ru-RU" dirty="0" smtClean="0"/>
              <a:t>Вывести идентификатор продукта (а чем он является), описание продукта, и общую стоимость (как ее рассчитать)</a:t>
            </a:r>
            <a:r>
              <a:rPr lang="en-US" dirty="0" smtClean="0"/>
              <a:t>?</a:t>
            </a:r>
            <a:endParaRPr lang="ru-RU" dirty="0" smtClean="0"/>
          </a:p>
          <a:p>
            <a:pPr marL="0" indent="0">
              <a:buNone/>
            </a:pPr>
            <a:endParaRPr lang="ru-RU" dirty="0"/>
          </a:p>
        </p:txBody>
      </p:sp>
    </p:spTree>
    <p:extLst>
      <p:ext uri="{BB962C8B-B14F-4D97-AF65-F5344CB8AC3E}">
        <p14:creationId xmlns:p14="http://schemas.microsoft.com/office/powerpoint/2010/main" val="24353321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 </a:t>
            </a:r>
            <a:endParaRPr lang="ru-RU" dirty="0"/>
          </a:p>
        </p:txBody>
      </p:sp>
      <p:sp>
        <p:nvSpPr>
          <p:cNvPr id="3" name="Объект 2"/>
          <p:cNvSpPr>
            <a:spLocks noGrp="1"/>
          </p:cNvSpPr>
          <p:nvPr>
            <p:ph idx="1"/>
          </p:nvPr>
        </p:nvSpPr>
        <p:spPr/>
        <p:txBody>
          <a:bodyPr/>
          <a:lstStyle/>
          <a:p>
            <a:pPr marL="0" indent="0">
              <a:buNone/>
            </a:pPr>
            <a:r>
              <a:rPr lang="ru-RU" dirty="0"/>
              <a:t>Вычисляемые столбцы</a:t>
            </a:r>
            <a:r>
              <a:rPr lang="en-US" dirty="0"/>
              <a:t>:</a:t>
            </a:r>
          </a:p>
          <a:p>
            <a:pPr marL="0" indent="0">
              <a:buNone/>
            </a:pPr>
            <a:r>
              <a:rPr lang="ru-RU" dirty="0"/>
              <a:t>Показать общую стоимость по каждому товару, продукт и его описание</a:t>
            </a:r>
          </a:p>
          <a:p>
            <a:pPr marL="0" indent="0">
              <a:buNone/>
            </a:pPr>
            <a:endParaRPr lang="ru-RU" dirty="0" smtClean="0"/>
          </a:p>
          <a:p>
            <a:pPr marL="0" indent="0">
              <a:buNone/>
            </a:pPr>
            <a:r>
              <a:rPr lang="en-US" dirty="0" smtClean="0">
                <a:solidFill>
                  <a:schemeClr val="accent1"/>
                </a:solidFill>
              </a:rPr>
              <a:t>SELECT</a:t>
            </a:r>
            <a:r>
              <a:rPr lang="en-US" dirty="0" smtClean="0"/>
              <a:t> </a:t>
            </a:r>
            <a:r>
              <a:rPr lang="en-US" dirty="0"/>
              <a:t>MFR_ID, PRODUCT_ID, DESCRIPTION, (PRICE * QTY_ON_HAND) AS "count product"</a:t>
            </a:r>
          </a:p>
          <a:p>
            <a:pPr marL="0" indent="0">
              <a:buNone/>
            </a:pPr>
            <a:r>
              <a:rPr lang="en-US" dirty="0">
                <a:solidFill>
                  <a:schemeClr val="accent1"/>
                </a:solidFill>
              </a:rPr>
              <a:t>FROM </a:t>
            </a:r>
            <a:r>
              <a:rPr lang="en-US" dirty="0"/>
              <a:t>Products;</a:t>
            </a:r>
            <a:endParaRPr lang="ru-RU" dirty="0"/>
          </a:p>
        </p:txBody>
      </p:sp>
    </p:spTree>
    <p:extLst>
      <p:ext uri="{BB962C8B-B14F-4D97-AF65-F5344CB8AC3E}">
        <p14:creationId xmlns:p14="http://schemas.microsoft.com/office/powerpoint/2010/main" val="23021400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	</a:t>
            </a:r>
            <a:endParaRPr lang="ru-RU" dirty="0"/>
          </a:p>
        </p:txBody>
      </p:sp>
      <p:sp>
        <p:nvSpPr>
          <p:cNvPr id="3" name="Объект 2"/>
          <p:cNvSpPr>
            <a:spLocks noGrp="1"/>
          </p:cNvSpPr>
          <p:nvPr>
            <p:ph idx="1"/>
          </p:nvPr>
        </p:nvSpPr>
        <p:spPr/>
        <p:txBody>
          <a:bodyPr/>
          <a:lstStyle/>
          <a:p>
            <a:pPr marL="0" indent="0">
              <a:buNone/>
            </a:pPr>
            <a:r>
              <a:rPr lang="ru-RU" dirty="0"/>
              <a:t> </a:t>
            </a:r>
            <a:r>
              <a:rPr lang="ru-RU" dirty="0" smtClean="0"/>
              <a:t>Вычисляемые столбцы</a:t>
            </a:r>
            <a:r>
              <a:rPr lang="en-US" dirty="0" smtClean="0"/>
              <a:t>:</a:t>
            </a:r>
          </a:p>
          <a:p>
            <a:pPr marL="0" indent="0">
              <a:buNone/>
            </a:pPr>
            <a:r>
              <a:rPr lang="ru-RU" dirty="0"/>
              <a:t> </a:t>
            </a:r>
            <a:r>
              <a:rPr lang="ru-RU" dirty="0" smtClean="0"/>
              <a:t>Что получится, если увеличить плановый объем продаж для каждого служащего на 3</a:t>
            </a:r>
            <a:r>
              <a:rPr lang="en-US" dirty="0" smtClean="0"/>
              <a:t>% </a:t>
            </a:r>
            <a:r>
              <a:rPr lang="ru-RU" dirty="0" smtClean="0"/>
              <a:t>от его фактического объема продаж?</a:t>
            </a:r>
            <a:endParaRPr lang="ru-RU" dirty="0"/>
          </a:p>
        </p:txBody>
      </p:sp>
    </p:spTree>
    <p:extLst>
      <p:ext uri="{BB962C8B-B14F-4D97-AF65-F5344CB8AC3E}">
        <p14:creationId xmlns:p14="http://schemas.microsoft.com/office/powerpoint/2010/main" val="285291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РСУБД</a:t>
            </a:r>
            <a:endParaRPr lang="ru-RU" dirty="0"/>
          </a:p>
        </p:txBody>
      </p:sp>
      <p:sp>
        <p:nvSpPr>
          <p:cNvPr id="3" name="Объект 2"/>
          <p:cNvSpPr>
            <a:spLocks noGrp="1"/>
          </p:cNvSpPr>
          <p:nvPr>
            <p:ph idx="1"/>
          </p:nvPr>
        </p:nvSpPr>
        <p:spPr/>
        <p:txBody>
          <a:bodyPr/>
          <a:lstStyle/>
          <a:p>
            <a:pPr marL="0" indent="0">
              <a:buNone/>
            </a:pPr>
            <a:r>
              <a:rPr lang="en-US" dirty="0" smtClean="0"/>
              <a:t>Relational Database Management Systems were invented to let you use one set of data in multiple ways, including ways that are unforeseen at the time the database is built and the 1</a:t>
            </a:r>
            <a:r>
              <a:rPr lang="en-US" baseline="30000" dirty="0" smtClean="0"/>
              <a:t>st</a:t>
            </a:r>
            <a:r>
              <a:rPr lang="en-US" dirty="0" smtClean="0"/>
              <a:t> applications are written.”</a:t>
            </a:r>
          </a:p>
          <a:p>
            <a:pPr marL="0" indent="0">
              <a:buNone/>
            </a:pPr>
            <a:endParaRPr lang="en-US" dirty="0"/>
          </a:p>
          <a:p>
            <a:pPr marL="0" indent="0">
              <a:buNone/>
            </a:pPr>
            <a:r>
              <a:rPr lang="en-US" dirty="0" smtClean="0"/>
              <a:t>(Curt Monash, </a:t>
            </a:r>
            <a:r>
              <a:rPr lang="en-US" dirty="0" err="1" smtClean="0"/>
              <a:t>anaylst</a:t>
            </a:r>
            <a:r>
              <a:rPr lang="en-US" dirty="0" smtClean="0"/>
              <a:t>/blogger)</a:t>
            </a:r>
            <a:endParaRPr lang="en-US" dirty="0"/>
          </a:p>
        </p:txBody>
      </p:sp>
    </p:spTree>
    <p:extLst>
      <p:ext uri="{BB962C8B-B14F-4D97-AF65-F5344CB8AC3E}">
        <p14:creationId xmlns:p14="http://schemas.microsoft.com/office/powerpoint/2010/main" val="27012359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22114"/>
          </a:xfrm>
        </p:spPr>
        <p:txBody>
          <a:bodyPr/>
          <a:lstStyle/>
          <a:p>
            <a:r>
              <a:rPr lang="ru-RU" dirty="0" smtClean="0"/>
              <a:t>Простые запросы	</a:t>
            </a:r>
            <a:endParaRPr lang="ru-RU" dirty="0"/>
          </a:p>
        </p:txBody>
      </p:sp>
      <p:sp>
        <p:nvSpPr>
          <p:cNvPr id="3" name="Объект 2"/>
          <p:cNvSpPr>
            <a:spLocks noGrp="1"/>
          </p:cNvSpPr>
          <p:nvPr>
            <p:ph idx="1"/>
          </p:nvPr>
        </p:nvSpPr>
        <p:spPr>
          <a:xfrm>
            <a:off x="0" y="1196752"/>
            <a:ext cx="9144000" cy="5661248"/>
          </a:xfrm>
        </p:spPr>
        <p:txBody>
          <a:bodyPr>
            <a:normAutofit/>
          </a:bodyPr>
          <a:lstStyle/>
          <a:p>
            <a:pPr marL="0" indent="0">
              <a:buNone/>
            </a:pPr>
            <a:r>
              <a:rPr lang="ru-RU" dirty="0"/>
              <a:t> </a:t>
            </a:r>
            <a:r>
              <a:rPr lang="ru-RU" dirty="0" smtClean="0"/>
              <a:t>Вычисляемые столбцы</a:t>
            </a:r>
            <a:r>
              <a:rPr lang="en-US" dirty="0" smtClean="0"/>
              <a:t>:</a:t>
            </a:r>
          </a:p>
          <a:p>
            <a:pPr marL="0" indent="0">
              <a:buNone/>
            </a:pPr>
            <a:r>
              <a:rPr lang="ru-RU" dirty="0"/>
              <a:t> </a:t>
            </a:r>
            <a:r>
              <a:rPr lang="ru-RU" dirty="0" smtClean="0"/>
              <a:t>Что получится, если увеличить плановый объем продаж для каждого служащего на 3</a:t>
            </a:r>
            <a:r>
              <a:rPr lang="en-US" dirty="0" smtClean="0"/>
              <a:t>% </a:t>
            </a:r>
            <a:r>
              <a:rPr lang="ru-RU" dirty="0" smtClean="0"/>
              <a:t>от его фактического объема продаж?</a:t>
            </a:r>
          </a:p>
          <a:p>
            <a:pPr marL="0" indent="0">
              <a:buNone/>
            </a:pPr>
            <a:r>
              <a:rPr lang="ru-RU" dirty="0" smtClean="0"/>
              <a:t>Шаги</a:t>
            </a:r>
            <a:r>
              <a:rPr lang="en-US" dirty="0" smtClean="0"/>
              <a:t>:</a:t>
            </a:r>
          </a:p>
          <a:p>
            <a:pPr marL="514350" indent="-514350">
              <a:buAutoNum type="arabicPeriod"/>
            </a:pPr>
            <a:r>
              <a:rPr lang="ru-RU" dirty="0" smtClean="0"/>
              <a:t>Какая таблица нужна?</a:t>
            </a:r>
          </a:p>
          <a:p>
            <a:pPr marL="514350" indent="-514350">
              <a:buAutoNum type="arabicPeriod"/>
            </a:pPr>
            <a:r>
              <a:rPr lang="ru-RU" dirty="0" smtClean="0"/>
              <a:t>Какие столбцы вывести?</a:t>
            </a:r>
          </a:p>
          <a:p>
            <a:pPr marL="514350" indent="-514350">
              <a:buAutoNum type="arabicPeriod"/>
            </a:pPr>
            <a:r>
              <a:rPr lang="ru-RU" dirty="0" smtClean="0"/>
              <a:t>Какие столбцы нужны для вычисляемого значения и как его вычислить?</a:t>
            </a:r>
            <a:endParaRPr lang="ru-RU" dirty="0"/>
          </a:p>
        </p:txBody>
      </p:sp>
    </p:spTree>
    <p:extLst>
      <p:ext uri="{BB962C8B-B14F-4D97-AF65-F5344CB8AC3E}">
        <p14:creationId xmlns:p14="http://schemas.microsoft.com/office/powerpoint/2010/main" val="10734579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a:t>
            </a:r>
            <a:endParaRPr lang="ru-RU" dirty="0"/>
          </a:p>
        </p:txBody>
      </p:sp>
      <p:sp>
        <p:nvSpPr>
          <p:cNvPr id="3" name="Объект 2"/>
          <p:cNvSpPr>
            <a:spLocks noGrp="1"/>
          </p:cNvSpPr>
          <p:nvPr>
            <p:ph idx="1"/>
          </p:nvPr>
        </p:nvSpPr>
        <p:spPr/>
        <p:txBody>
          <a:bodyPr>
            <a:normAutofit/>
          </a:bodyPr>
          <a:lstStyle/>
          <a:p>
            <a:pPr marL="0" indent="0">
              <a:buNone/>
            </a:pPr>
            <a:r>
              <a:rPr lang="ru-RU" sz="4400" dirty="0" smtClean="0"/>
              <a:t>Константы</a:t>
            </a:r>
            <a:r>
              <a:rPr lang="en-US" sz="4400" dirty="0" smtClean="0"/>
              <a:t>:</a:t>
            </a:r>
          </a:p>
          <a:p>
            <a:pPr marL="0" indent="0">
              <a:buNone/>
            </a:pPr>
            <a:r>
              <a:rPr lang="ru-RU" sz="4400" dirty="0" smtClean="0"/>
              <a:t>Список объемов продаж для каждого города</a:t>
            </a:r>
          </a:p>
          <a:p>
            <a:pPr marL="0" indent="0">
              <a:buNone/>
            </a:pPr>
            <a:r>
              <a:rPr lang="en-US" sz="4400" dirty="0">
                <a:solidFill>
                  <a:schemeClr val="accent1"/>
                </a:solidFill>
              </a:rPr>
              <a:t>SELECT</a:t>
            </a:r>
            <a:r>
              <a:rPr lang="en-US" sz="4400" dirty="0"/>
              <a:t> CITY, 'has sales of', SALES</a:t>
            </a:r>
          </a:p>
          <a:p>
            <a:pPr marL="0" indent="0">
              <a:buNone/>
            </a:pPr>
            <a:r>
              <a:rPr lang="en-US" sz="4400" dirty="0">
                <a:solidFill>
                  <a:schemeClr val="accent1"/>
                </a:solidFill>
              </a:rPr>
              <a:t>FROM</a:t>
            </a:r>
            <a:r>
              <a:rPr lang="en-US" sz="4400" dirty="0"/>
              <a:t> OFFICES;</a:t>
            </a:r>
            <a:endParaRPr lang="ru-RU" sz="4400" dirty="0"/>
          </a:p>
        </p:txBody>
      </p:sp>
    </p:spTree>
    <p:extLst>
      <p:ext uri="{BB962C8B-B14F-4D97-AF65-F5344CB8AC3E}">
        <p14:creationId xmlns:p14="http://schemas.microsoft.com/office/powerpoint/2010/main" val="10769719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	</a:t>
            </a:r>
            <a:endParaRPr lang="ru-RU" dirty="0"/>
          </a:p>
        </p:txBody>
      </p:sp>
      <p:sp>
        <p:nvSpPr>
          <p:cNvPr id="3" name="Объект 2"/>
          <p:cNvSpPr>
            <a:spLocks noGrp="1"/>
          </p:cNvSpPr>
          <p:nvPr>
            <p:ph idx="1"/>
          </p:nvPr>
        </p:nvSpPr>
        <p:spPr/>
        <p:txBody>
          <a:bodyPr/>
          <a:lstStyle/>
          <a:p>
            <a:pPr marL="0" indent="0">
              <a:buNone/>
            </a:pPr>
            <a:r>
              <a:rPr lang="ru-RU" dirty="0" smtClean="0"/>
              <a:t>Дополнительные возможности </a:t>
            </a:r>
          </a:p>
          <a:p>
            <a:pPr>
              <a:buFontTx/>
              <a:buChar char="-"/>
            </a:pPr>
            <a:r>
              <a:rPr lang="en-US" dirty="0" smtClean="0">
                <a:solidFill>
                  <a:schemeClr val="accent1"/>
                </a:solidFill>
              </a:rPr>
              <a:t>SELECT</a:t>
            </a:r>
            <a:r>
              <a:rPr lang="en-US" dirty="0" smtClean="0"/>
              <a:t> * </a:t>
            </a:r>
          </a:p>
          <a:p>
            <a:pPr marL="0" indent="0">
              <a:buNone/>
            </a:pPr>
            <a:endParaRPr lang="en-US" dirty="0"/>
          </a:p>
          <a:p>
            <a:pPr marL="0" indent="0">
              <a:buNone/>
            </a:pPr>
            <a:endParaRPr lang="ru-RU" dirty="0"/>
          </a:p>
        </p:txBody>
      </p:sp>
    </p:spTree>
    <p:extLst>
      <p:ext uri="{BB962C8B-B14F-4D97-AF65-F5344CB8AC3E}">
        <p14:creationId xmlns:p14="http://schemas.microsoft.com/office/powerpoint/2010/main" val="3411925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	</a:t>
            </a:r>
            <a:endParaRPr lang="ru-RU" dirty="0"/>
          </a:p>
        </p:txBody>
      </p:sp>
      <p:sp>
        <p:nvSpPr>
          <p:cNvPr id="3" name="Объект 2"/>
          <p:cNvSpPr>
            <a:spLocks noGrp="1"/>
          </p:cNvSpPr>
          <p:nvPr>
            <p:ph idx="1"/>
          </p:nvPr>
        </p:nvSpPr>
        <p:spPr/>
        <p:txBody>
          <a:bodyPr/>
          <a:lstStyle/>
          <a:p>
            <a:pPr marL="0" indent="0">
              <a:buNone/>
            </a:pPr>
            <a:r>
              <a:rPr lang="ru-RU" dirty="0" smtClean="0"/>
              <a:t>Дополнительные возможности </a:t>
            </a:r>
          </a:p>
          <a:p>
            <a:pPr marL="0" indent="0">
              <a:buNone/>
            </a:pPr>
            <a:r>
              <a:rPr lang="en-US" dirty="0" smtClean="0">
                <a:solidFill>
                  <a:schemeClr val="accent1"/>
                </a:solidFill>
              </a:rPr>
              <a:t>SELECT</a:t>
            </a:r>
            <a:r>
              <a:rPr lang="en-US" dirty="0" smtClean="0"/>
              <a:t> * </a:t>
            </a:r>
          </a:p>
          <a:p>
            <a:pPr marL="0" indent="0">
              <a:buNone/>
            </a:pPr>
            <a:r>
              <a:rPr lang="en-US" dirty="0" smtClean="0">
                <a:solidFill>
                  <a:schemeClr val="accent1"/>
                </a:solidFill>
              </a:rPr>
              <a:t>FROM</a:t>
            </a:r>
            <a:r>
              <a:rPr lang="en-US" dirty="0" smtClean="0"/>
              <a:t> OFFICES;</a:t>
            </a:r>
          </a:p>
          <a:p>
            <a:pPr marL="0" indent="0">
              <a:buNone/>
            </a:pPr>
            <a:endParaRPr lang="en-US" dirty="0"/>
          </a:p>
          <a:p>
            <a:pPr marL="0" indent="0">
              <a:buNone/>
            </a:pPr>
            <a:endParaRPr lang="ru-RU" dirty="0"/>
          </a:p>
        </p:txBody>
      </p:sp>
    </p:spTree>
    <p:extLst>
      <p:ext uri="{BB962C8B-B14F-4D97-AF65-F5344CB8AC3E}">
        <p14:creationId xmlns:p14="http://schemas.microsoft.com/office/powerpoint/2010/main" val="20989930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	</a:t>
            </a:r>
            <a:endParaRPr lang="ru-RU" dirty="0"/>
          </a:p>
        </p:txBody>
      </p:sp>
      <p:sp>
        <p:nvSpPr>
          <p:cNvPr id="3" name="Объект 2"/>
          <p:cNvSpPr>
            <a:spLocks noGrp="1"/>
          </p:cNvSpPr>
          <p:nvPr>
            <p:ph idx="1"/>
          </p:nvPr>
        </p:nvSpPr>
        <p:spPr/>
        <p:txBody>
          <a:bodyPr/>
          <a:lstStyle/>
          <a:p>
            <a:pPr marL="0" indent="0">
              <a:buNone/>
            </a:pPr>
            <a:r>
              <a:rPr lang="ru-RU" dirty="0" smtClean="0"/>
              <a:t>Дополнительные возможности </a:t>
            </a:r>
          </a:p>
          <a:p>
            <a:pPr>
              <a:buFontTx/>
              <a:buChar char="-"/>
            </a:pPr>
            <a:r>
              <a:rPr lang="en-US" dirty="0" smtClean="0"/>
              <a:t>SELECT * </a:t>
            </a:r>
          </a:p>
          <a:p>
            <a:pPr>
              <a:buFontTx/>
              <a:buChar char="-"/>
            </a:pPr>
            <a:r>
              <a:rPr lang="en-US" dirty="0" smtClean="0"/>
              <a:t>DISTINCT</a:t>
            </a:r>
          </a:p>
          <a:p>
            <a:pPr marL="0" indent="0">
              <a:buNone/>
            </a:pPr>
            <a:endParaRPr lang="en-US" dirty="0" smtClean="0"/>
          </a:p>
          <a:p>
            <a:pPr marL="0" indent="0">
              <a:buNone/>
            </a:pPr>
            <a:r>
              <a:rPr lang="en-US" dirty="0" smtClean="0">
                <a:solidFill>
                  <a:schemeClr val="accent1"/>
                </a:solidFill>
              </a:rPr>
              <a:t>SELECT</a:t>
            </a:r>
            <a:r>
              <a:rPr lang="en-US" dirty="0" smtClean="0"/>
              <a:t> MGR </a:t>
            </a:r>
          </a:p>
          <a:p>
            <a:pPr marL="0" indent="0">
              <a:buNone/>
            </a:pPr>
            <a:r>
              <a:rPr lang="en-US" dirty="0" smtClean="0">
                <a:solidFill>
                  <a:schemeClr val="accent1"/>
                </a:solidFill>
              </a:rPr>
              <a:t>FROM</a:t>
            </a:r>
            <a:r>
              <a:rPr lang="en-US" dirty="0" smtClean="0"/>
              <a:t> OFFICES;</a:t>
            </a:r>
            <a:endParaRPr lang="en-US" dirty="0"/>
          </a:p>
          <a:p>
            <a:pPr marL="0" indent="0">
              <a:buNone/>
            </a:pPr>
            <a:endParaRPr lang="ru-RU" dirty="0"/>
          </a:p>
        </p:txBody>
      </p:sp>
    </p:spTree>
    <p:extLst>
      <p:ext uri="{BB962C8B-B14F-4D97-AF65-F5344CB8AC3E}">
        <p14:creationId xmlns:p14="http://schemas.microsoft.com/office/powerpoint/2010/main" val="39380227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	</a:t>
            </a:r>
            <a:endParaRPr lang="ru-RU" dirty="0"/>
          </a:p>
        </p:txBody>
      </p:sp>
      <p:sp>
        <p:nvSpPr>
          <p:cNvPr id="3" name="Объект 2"/>
          <p:cNvSpPr>
            <a:spLocks noGrp="1"/>
          </p:cNvSpPr>
          <p:nvPr>
            <p:ph idx="1"/>
          </p:nvPr>
        </p:nvSpPr>
        <p:spPr/>
        <p:txBody>
          <a:bodyPr>
            <a:normAutofit lnSpcReduction="10000"/>
          </a:bodyPr>
          <a:lstStyle/>
          <a:p>
            <a:pPr marL="0" indent="0">
              <a:buNone/>
            </a:pPr>
            <a:r>
              <a:rPr lang="ru-RU" dirty="0" smtClean="0"/>
              <a:t>Дополнительные возможности </a:t>
            </a:r>
          </a:p>
          <a:p>
            <a:pPr>
              <a:buFontTx/>
              <a:buChar char="-"/>
            </a:pPr>
            <a:r>
              <a:rPr lang="en-US" dirty="0" smtClean="0"/>
              <a:t>SELECT * </a:t>
            </a:r>
          </a:p>
          <a:p>
            <a:pPr>
              <a:buFontTx/>
              <a:buChar char="-"/>
            </a:pPr>
            <a:r>
              <a:rPr lang="en-US" dirty="0" smtClean="0"/>
              <a:t>DISTINCT</a:t>
            </a:r>
          </a:p>
          <a:p>
            <a:pPr marL="0" indent="0">
              <a:buNone/>
            </a:pPr>
            <a:endParaRPr lang="en-US" dirty="0" smtClean="0"/>
          </a:p>
          <a:p>
            <a:pPr marL="0" indent="0">
              <a:buNone/>
            </a:pPr>
            <a:r>
              <a:rPr lang="en-US" dirty="0" smtClean="0">
                <a:solidFill>
                  <a:schemeClr val="accent1"/>
                </a:solidFill>
              </a:rPr>
              <a:t>SELECT</a:t>
            </a:r>
            <a:r>
              <a:rPr lang="en-US" dirty="0" smtClean="0"/>
              <a:t> </a:t>
            </a:r>
            <a:r>
              <a:rPr lang="en-US" u="sng" dirty="0" smtClean="0"/>
              <a:t>DISTINCT</a:t>
            </a:r>
            <a:r>
              <a:rPr lang="en-US" dirty="0" smtClean="0"/>
              <a:t> MGR </a:t>
            </a:r>
          </a:p>
          <a:p>
            <a:pPr marL="0" indent="0">
              <a:buNone/>
            </a:pPr>
            <a:r>
              <a:rPr lang="en-US" dirty="0" smtClean="0">
                <a:solidFill>
                  <a:schemeClr val="accent1"/>
                </a:solidFill>
              </a:rPr>
              <a:t>FROM</a:t>
            </a:r>
            <a:r>
              <a:rPr lang="en-US" dirty="0" smtClean="0"/>
              <a:t> OFFICES;</a:t>
            </a:r>
          </a:p>
          <a:p>
            <a:pPr marL="0" indent="0">
              <a:buNone/>
            </a:pPr>
            <a:endParaRPr lang="en-US" dirty="0"/>
          </a:p>
          <a:p>
            <a:pPr marL="0" indent="0">
              <a:buNone/>
            </a:pPr>
            <a:r>
              <a:rPr lang="ru-RU" dirty="0" smtClean="0"/>
              <a:t>Удаление дублей</a:t>
            </a:r>
            <a:endParaRPr lang="en-US" dirty="0"/>
          </a:p>
          <a:p>
            <a:pPr marL="0" indent="0">
              <a:buNone/>
            </a:pPr>
            <a:endParaRPr lang="ru-RU" dirty="0"/>
          </a:p>
        </p:txBody>
      </p:sp>
    </p:spTree>
    <p:extLst>
      <p:ext uri="{BB962C8B-B14F-4D97-AF65-F5344CB8AC3E}">
        <p14:creationId xmlns:p14="http://schemas.microsoft.com/office/powerpoint/2010/main" val="2472448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a:t>
            </a:r>
            <a:endParaRPr lang="ru-RU" dirty="0"/>
          </a:p>
        </p:txBody>
      </p:sp>
      <p:sp>
        <p:nvSpPr>
          <p:cNvPr id="3" name="Объект 2"/>
          <p:cNvSpPr>
            <a:spLocks noGrp="1"/>
          </p:cNvSpPr>
          <p:nvPr>
            <p:ph idx="1"/>
          </p:nvPr>
        </p:nvSpPr>
        <p:spPr/>
        <p:txBody>
          <a:bodyPr/>
          <a:lstStyle/>
          <a:p>
            <a:pPr marL="0" indent="0">
              <a:buNone/>
            </a:pPr>
            <a:r>
              <a:rPr lang="ru-RU" dirty="0" smtClean="0"/>
              <a:t>Отбор строк </a:t>
            </a:r>
            <a:r>
              <a:rPr lang="en-US" dirty="0" smtClean="0"/>
              <a:t>(WHERE):</a:t>
            </a:r>
          </a:p>
          <a:p>
            <a:pPr>
              <a:buFontTx/>
              <a:buChar char="-"/>
            </a:pPr>
            <a:r>
              <a:rPr lang="ru-RU" dirty="0" smtClean="0"/>
              <a:t>Сравнение (</a:t>
            </a:r>
            <a:r>
              <a:rPr lang="en-US" dirty="0" smtClean="0"/>
              <a:t>=, &lt;&gt;, &lt;, &lt;=, &gt;, &gt;=)</a:t>
            </a:r>
          </a:p>
          <a:p>
            <a:pPr>
              <a:buFontTx/>
              <a:buChar char="-"/>
            </a:pPr>
            <a:r>
              <a:rPr lang="ru-RU" dirty="0" smtClean="0"/>
              <a:t>Проверка на принадлежность диапазону</a:t>
            </a:r>
          </a:p>
          <a:p>
            <a:pPr>
              <a:buFontTx/>
              <a:buChar char="-"/>
            </a:pPr>
            <a:r>
              <a:rPr lang="ru-RU" dirty="0" smtClean="0"/>
              <a:t>Проверка наличия во множестве</a:t>
            </a:r>
          </a:p>
          <a:p>
            <a:pPr>
              <a:buFontTx/>
              <a:buChar char="-"/>
            </a:pPr>
            <a:r>
              <a:rPr lang="ru-RU" dirty="0" smtClean="0"/>
              <a:t>Проверка на соответствие шаблону</a:t>
            </a:r>
          </a:p>
          <a:p>
            <a:pPr>
              <a:buFontTx/>
              <a:buChar char="-"/>
            </a:pPr>
            <a:r>
              <a:rPr lang="ru-RU" dirty="0" smtClean="0"/>
              <a:t>Проверка на равенство значению </a:t>
            </a:r>
            <a:r>
              <a:rPr lang="en-US" dirty="0" smtClean="0"/>
              <a:t>NULL</a:t>
            </a:r>
            <a:endParaRPr lang="ru-RU" dirty="0" smtClean="0"/>
          </a:p>
        </p:txBody>
      </p:sp>
    </p:spTree>
    <p:extLst>
      <p:ext uri="{BB962C8B-B14F-4D97-AF65-F5344CB8AC3E}">
        <p14:creationId xmlns:p14="http://schemas.microsoft.com/office/powerpoint/2010/main" val="15848670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a:t>
            </a:r>
            <a:endParaRPr lang="ru-RU" dirty="0"/>
          </a:p>
        </p:txBody>
      </p:sp>
      <p:sp>
        <p:nvSpPr>
          <p:cNvPr id="3" name="Объект 2"/>
          <p:cNvSpPr>
            <a:spLocks noGrp="1"/>
          </p:cNvSpPr>
          <p:nvPr>
            <p:ph idx="1"/>
          </p:nvPr>
        </p:nvSpPr>
        <p:spPr/>
        <p:txBody>
          <a:bodyPr/>
          <a:lstStyle/>
          <a:p>
            <a:pPr marL="0" indent="0">
              <a:buNone/>
            </a:pPr>
            <a:r>
              <a:rPr lang="ru-RU" dirty="0" smtClean="0"/>
              <a:t>Сравнение</a:t>
            </a:r>
            <a:r>
              <a:rPr lang="en-US" dirty="0" smtClean="0"/>
              <a:t>:</a:t>
            </a:r>
          </a:p>
          <a:p>
            <a:pPr marL="0" indent="0">
              <a:buNone/>
            </a:pPr>
            <a:r>
              <a:rPr lang="ru-RU" dirty="0" smtClean="0"/>
              <a:t>Найти имена всех служащих, принятых на работу до </a:t>
            </a:r>
            <a:r>
              <a:rPr lang="ru-RU" smtClean="0"/>
              <a:t>2006 года</a:t>
            </a:r>
          </a:p>
          <a:p>
            <a:pPr marL="0" indent="0">
              <a:buNone/>
            </a:pPr>
            <a:endParaRPr lang="ru-RU" dirty="0" smtClean="0"/>
          </a:p>
        </p:txBody>
      </p:sp>
    </p:spTree>
    <p:extLst>
      <p:ext uri="{BB962C8B-B14F-4D97-AF65-F5344CB8AC3E}">
        <p14:creationId xmlns:p14="http://schemas.microsoft.com/office/powerpoint/2010/main" val="42290763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a:t>
            </a:r>
            <a:endParaRPr lang="ru-RU" dirty="0"/>
          </a:p>
        </p:txBody>
      </p:sp>
      <p:sp>
        <p:nvSpPr>
          <p:cNvPr id="3" name="Объект 2"/>
          <p:cNvSpPr>
            <a:spLocks noGrp="1"/>
          </p:cNvSpPr>
          <p:nvPr>
            <p:ph idx="1"/>
          </p:nvPr>
        </p:nvSpPr>
        <p:spPr/>
        <p:txBody>
          <a:bodyPr/>
          <a:lstStyle/>
          <a:p>
            <a:pPr marL="0" indent="0">
              <a:buNone/>
            </a:pPr>
            <a:r>
              <a:rPr lang="ru-RU" dirty="0" smtClean="0"/>
              <a:t>Сравнение</a:t>
            </a:r>
            <a:r>
              <a:rPr lang="en-US" dirty="0" smtClean="0"/>
              <a:t>:</a:t>
            </a:r>
          </a:p>
          <a:p>
            <a:pPr marL="0" indent="0">
              <a:buNone/>
            </a:pPr>
            <a:r>
              <a:rPr lang="ru-RU" dirty="0" smtClean="0"/>
              <a:t>Найти имена всех служащих, принятых на работу до 2006 года</a:t>
            </a:r>
          </a:p>
          <a:p>
            <a:pPr marL="0" indent="0">
              <a:buNone/>
            </a:pPr>
            <a:r>
              <a:rPr lang="ru-RU" dirty="0" smtClean="0"/>
              <a:t>Шаги</a:t>
            </a:r>
            <a:r>
              <a:rPr lang="en-US" dirty="0" smtClean="0"/>
              <a:t>:</a:t>
            </a:r>
          </a:p>
          <a:p>
            <a:pPr>
              <a:buFontTx/>
              <a:buChar char="-"/>
            </a:pPr>
            <a:r>
              <a:rPr lang="ru-RU" dirty="0" smtClean="0"/>
              <a:t>Выбрать таблицу со служащими</a:t>
            </a:r>
          </a:p>
          <a:p>
            <a:pPr>
              <a:buFontTx/>
              <a:buChar char="-"/>
            </a:pPr>
            <a:r>
              <a:rPr lang="ru-RU" dirty="0" smtClean="0"/>
              <a:t>Применить фильтр на дату приема</a:t>
            </a:r>
          </a:p>
          <a:p>
            <a:pPr>
              <a:buFontTx/>
              <a:buChar char="-"/>
            </a:pPr>
            <a:r>
              <a:rPr lang="ru-RU" dirty="0" smtClean="0"/>
              <a:t>Выбрать нужные нам строки</a:t>
            </a:r>
          </a:p>
        </p:txBody>
      </p:sp>
    </p:spTree>
    <p:extLst>
      <p:ext uri="{BB962C8B-B14F-4D97-AF65-F5344CB8AC3E}">
        <p14:creationId xmlns:p14="http://schemas.microsoft.com/office/powerpoint/2010/main" val="1532678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a:t>
            </a:r>
            <a:endParaRPr lang="ru-RU" dirty="0"/>
          </a:p>
        </p:txBody>
      </p:sp>
      <p:sp>
        <p:nvSpPr>
          <p:cNvPr id="3" name="Объект 2"/>
          <p:cNvSpPr>
            <a:spLocks noGrp="1"/>
          </p:cNvSpPr>
          <p:nvPr>
            <p:ph idx="1"/>
          </p:nvPr>
        </p:nvSpPr>
        <p:spPr>
          <a:xfrm>
            <a:off x="107504" y="1268760"/>
            <a:ext cx="9007489" cy="5328592"/>
          </a:xfrm>
        </p:spPr>
        <p:txBody>
          <a:bodyPr/>
          <a:lstStyle/>
          <a:p>
            <a:pPr marL="0" indent="0">
              <a:buNone/>
            </a:pPr>
            <a:r>
              <a:rPr lang="ru-RU" dirty="0" smtClean="0"/>
              <a:t>Сравнение</a:t>
            </a:r>
            <a:r>
              <a:rPr lang="en-US" dirty="0" smtClean="0"/>
              <a:t>:</a:t>
            </a:r>
          </a:p>
          <a:p>
            <a:pPr marL="0" indent="0">
              <a:buNone/>
            </a:pPr>
            <a:r>
              <a:rPr lang="ru-RU" dirty="0" smtClean="0"/>
              <a:t>Найти имена всех служащих, принятых на работу до 2006 года</a:t>
            </a:r>
            <a:endParaRPr lang="en-US" dirty="0" smtClean="0"/>
          </a:p>
          <a:p>
            <a:pPr marL="0" indent="0">
              <a:buNone/>
            </a:pPr>
            <a:r>
              <a:rPr lang="en-US" dirty="0">
                <a:solidFill>
                  <a:schemeClr val="accent1"/>
                </a:solidFill>
              </a:rPr>
              <a:t>SELECT</a:t>
            </a:r>
            <a:r>
              <a:rPr lang="en-US" dirty="0"/>
              <a:t> NAME</a:t>
            </a:r>
          </a:p>
          <a:p>
            <a:pPr marL="0" indent="0">
              <a:buNone/>
            </a:pPr>
            <a:r>
              <a:rPr lang="en-US" dirty="0">
                <a:solidFill>
                  <a:schemeClr val="accent1"/>
                </a:solidFill>
              </a:rPr>
              <a:t>FROM</a:t>
            </a:r>
            <a:r>
              <a:rPr lang="en-US" dirty="0"/>
              <a:t> SALESREPS</a:t>
            </a:r>
          </a:p>
          <a:p>
            <a:pPr marL="0" indent="0">
              <a:buNone/>
            </a:pPr>
            <a:r>
              <a:rPr lang="en-US" dirty="0">
                <a:solidFill>
                  <a:schemeClr val="accent1"/>
                </a:solidFill>
              </a:rPr>
              <a:t>WHERE</a:t>
            </a:r>
            <a:r>
              <a:rPr lang="en-US" dirty="0"/>
              <a:t> HIRE_DATE &lt; TO_DATE('01.01.2016', '</a:t>
            </a:r>
            <a:r>
              <a:rPr lang="en-US" dirty="0" err="1"/>
              <a:t>dd.mm.yyyy</a:t>
            </a:r>
            <a:r>
              <a:rPr lang="en-US" dirty="0" smtClean="0"/>
              <a:t>');</a:t>
            </a:r>
          </a:p>
          <a:p>
            <a:pPr marL="0" indent="0">
              <a:buNone/>
            </a:pPr>
            <a:r>
              <a:rPr lang="ru-RU" dirty="0" smtClean="0"/>
              <a:t>ВАЖНО: Необходимо крайне аккуратно работать с датами</a:t>
            </a:r>
          </a:p>
          <a:p>
            <a:pPr marL="0" indent="0">
              <a:buNone/>
            </a:pPr>
            <a:endParaRPr lang="ru-RU" dirty="0"/>
          </a:p>
          <a:p>
            <a:pPr marL="0" indent="0">
              <a:buNone/>
            </a:pPr>
            <a:endParaRPr lang="ru-RU" dirty="0" smtClean="0"/>
          </a:p>
        </p:txBody>
      </p:sp>
    </p:spTree>
    <p:extLst>
      <p:ext uri="{BB962C8B-B14F-4D97-AF65-F5344CB8AC3E}">
        <p14:creationId xmlns:p14="http://schemas.microsoft.com/office/powerpoint/2010/main" val="1001245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Реляционная </a:t>
            </a:r>
            <a:r>
              <a:rPr lang="ru-RU" dirty="0" smtClean="0"/>
              <a:t>модель</a:t>
            </a:r>
            <a:endParaRPr lang="ru-RU" dirty="0"/>
          </a:p>
        </p:txBody>
      </p:sp>
      <p:sp>
        <p:nvSpPr>
          <p:cNvPr id="3" name="Объект 2"/>
          <p:cNvSpPr>
            <a:spLocks noGrp="1"/>
          </p:cNvSpPr>
          <p:nvPr>
            <p:ph idx="1"/>
          </p:nvPr>
        </p:nvSpPr>
        <p:spPr/>
        <p:txBody>
          <a:bodyPr/>
          <a:lstStyle/>
          <a:p>
            <a:pPr marL="0" indent="0">
              <a:buNone/>
            </a:pPr>
            <a:r>
              <a:rPr lang="ru-RU" dirty="0" smtClean="0"/>
              <a:t>Основана на реляционной алгебре (но не полностью)</a:t>
            </a:r>
          </a:p>
          <a:p>
            <a:pPr marL="0" indent="0">
              <a:buNone/>
            </a:pPr>
            <a:r>
              <a:rPr lang="ru-RU" dirty="0"/>
              <a:t>Реляционная модель данных (РМД) — логическая модель данных, прикладная теория построения баз данных, которая является приложением к задачам обработки данных таких разделов математики, как теория множеств и логика первого порядка</a:t>
            </a:r>
          </a:p>
        </p:txBody>
      </p:sp>
    </p:spTree>
    <p:extLst>
      <p:ext uri="{BB962C8B-B14F-4D97-AF65-F5344CB8AC3E}">
        <p14:creationId xmlns:p14="http://schemas.microsoft.com/office/powerpoint/2010/main" val="16695888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107504" y="1268760"/>
            <a:ext cx="9007489" cy="5328592"/>
          </a:xfrm>
        </p:spPr>
        <p:txBody>
          <a:bodyPr>
            <a:normAutofit lnSpcReduction="10000"/>
          </a:bodyPr>
          <a:lstStyle/>
          <a:p>
            <a:pPr marL="0" indent="0">
              <a:buNone/>
            </a:pPr>
            <a:r>
              <a:rPr lang="ru-RU" dirty="0" smtClean="0"/>
              <a:t>Сравнение</a:t>
            </a:r>
            <a:r>
              <a:rPr lang="ru-RU" dirty="0"/>
              <a:t> </a:t>
            </a:r>
            <a:r>
              <a:rPr lang="ru-RU" dirty="0" smtClean="0"/>
              <a:t>с использованием вычисляемых столбцов</a:t>
            </a:r>
            <a:r>
              <a:rPr lang="en-US" dirty="0" smtClean="0"/>
              <a:t>:</a:t>
            </a:r>
          </a:p>
          <a:p>
            <a:pPr marL="0" indent="0">
              <a:buNone/>
            </a:pPr>
            <a:r>
              <a:rPr lang="ru-RU" dirty="0" smtClean="0"/>
              <a:t>Вывести список офисов, фактические объемы продаж в которых оставили менее 80 процентов от плановых</a:t>
            </a:r>
            <a:r>
              <a:rPr lang="en-US" dirty="0" smtClean="0"/>
              <a:t>:</a:t>
            </a:r>
          </a:p>
          <a:p>
            <a:pPr marL="0" indent="0">
              <a:buNone/>
            </a:pPr>
            <a:r>
              <a:rPr lang="ru-RU" dirty="0" smtClean="0"/>
              <a:t>Шаги</a:t>
            </a:r>
            <a:r>
              <a:rPr lang="en-US" dirty="0" smtClean="0"/>
              <a:t>:</a:t>
            </a:r>
          </a:p>
          <a:p>
            <a:pPr marL="514350" indent="-514350">
              <a:buAutoNum type="arabicPeriod"/>
            </a:pPr>
            <a:r>
              <a:rPr lang="ru-RU" dirty="0" smtClean="0"/>
              <a:t>Выбрать таблицу с офисами</a:t>
            </a:r>
          </a:p>
          <a:p>
            <a:pPr marL="514350" indent="-514350">
              <a:buAutoNum type="arabicPeriod"/>
            </a:pPr>
            <a:r>
              <a:rPr lang="ru-RU" dirty="0" smtClean="0"/>
              <a:t>Понять какой фильтр необходим</a:t>
            </a:r>
          </a:p>
          <a:p>
            <a:pPr marL="514350" indent="-514350">
              <a:buAutoNum type="arabicPeriod"/>
            </a:pPr>
            <a:r>
              <a:rPr lang="ru-RU" dirty="0" smtClean="0"/>
              <a:t>Применить этот фильтр</a:t>
            </a:r>
          </a:p>
          <a:p>
            <a:pPr marL="514350" indent="-514350">
              <a:buAutoNum type="arabicPeriod"/>
            </a:pPr>
            <a:r>
              <a:rPr lang="ru-RU" dirty="0" smtClean="0"/>
              <a:t>Выбрать необходимые столбцы</a:t>
            </a:r>
            <a:endParaRPr lang="ru-RU" dirty="0"/>
          </a:p>
          <a:p>
            <a:pPr marL="0" indent="0">
              <a:buNone/>
            </a:pPr>
            <a:endParaRPr lang="ru-RU" dirty="0" smtClean="0"/>
          </a:p>
        </p:txBody>
      </p:sp>
    </p:spTree>
    <p:extLst>
      <p:ext uri="{BB962C8B-B14F-4D97-AF65-F5344CB8AC3E}">
        <p14:creationId xmlns:p14="http://schemas.microsoft.com/office/powerpoint/2010/main" val="42303968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a:t>
            </a:r>
            <a:endParaRPr lang="ru-RU" dirty="0"/>
          </a:p>
        </p:txBody>
      </p:sp>
      <p:sp>
        <p:nvSpPr>
          <p:cNvPr id="3" name="Объект 2"/>
          <p:cNvSpPr>
            <a:spLocks noGrp="1"/>
          </p:cNvSpPr>
          <p:nvPr>
            <p:ph idx="1"/>
          </p:nvPr>
        </p:nvSpPr>
        <p:spPr>
          <a:xfrm>
            <a:off x="0" y="1340768"/>
            <a:ext cx="9036496" cy="5517232"/>
          </a:xfrm>
        </p:spPr>
        <p:txBody>
          <a:bodyPr/>
          <a:lstStyle/>
          <a:p>
            <a:pPr marL="0" indent="0">
              <a:buNone/>
            </a:pPr>
            <a:r>
              <a:rPr lang="ru-RU" dirty="0"/>
              <a:t>Сравнение с использованием вычисляемых столбцов</a:t>
            </a:r>
            <a:r>
              <a:rPr lang="en-US" dirty="0"/>
              <a:t>:</a:t>
            </a:r>
          </a:p>
          <a:p>
            <a:pPr marL="0" indent="0">
              <a:buNone/>
            </a:pPr>
            <a:r>
              <a:rPr lang="ru-RU" dirty="0"/>
              <a:t>Вывести список офисов, фактические объемы продаж в которых оставили менее 80 процентов от плановых</a:t>
            </a:r>
            <a:r>
              <a:rPr lang="en-US" dirty="0"/>
              <a:t>:</a:t>
            </a:r>
          </a:p>
          <a:p>
            <a:pPr marL="0" indent="0">
              <a:buNone/>
            </a:pPr>
            <a:r>
              <a:rPr lang="en-US" dirty="0">
                <a:solidFill>
                  <a:schemeClr val="accent1"/>
                </a:solidFill>
              </a:rPr>
              <a:t>SELECT</a:t>
            </a:r>
            <a:r>
              <a:rPr lang="en-US" dirty="0"/>
              <a:t> CITY, SALES, TARGET</a:t>
            </a:r>
          </a:p>
          <a:p>
            <a:pPr marL="0" indent="0">
              <a:buNone/>
            </a:pPr>
            <a:r>
              <a:rPr lang="en-US" dirty="0">
                <a:solidFill>
                  <a:schemeClr val="accent1"/>
                </a:solidFill>
              </a:rPr>
              <a:t>FROM</a:t>
            </a:r>
            <a:r>
              <a:rPr lang="en-US" dirty="0"/>
              <a:t> OFFICES</a:t>
            </a:r>
          </a:p>
          <a:p>
            <a:pPr marL="0" indent="0">
              <a:buNone/>
            </a:pPr>
            <a:r>
              <a:rPr lang="en-US" dirty="0">
                <a:solidFill>
                  <a:schemeClr val="accent1"/>
                </a:solidFill>
              </a:rPr>
              <a:t>WHERE</a:t>
            </a:r>
            <a:r>
              <a:rPr lang="en-US" dirty="0"/>
              <a:t> SALES &lt; (0.8 * TARGET);</a:t>
            </a:r>
            <a:endParaRPr lang="ru-RU" dirty="0"/>
          </a:p>
        </p:txBody>
      </p:sp>
    </p:spTree>
    <p:extLst>
      <p:ext uri="{BB962C8B-B14F-4D97-AF65-F5344CB8AC3E}">
        <p14:creationId xmlns:p14="http://schemas.microsoft.com/office/powerpoint/2010/main" val="26878392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normAutofit/>
          </a:bodyPr>
          <a:lstStyle/>
          <a:p>
            <a:r>
              <a:rPr lang="ru-RU" dirty="0" smtClean="0"/>
              <a:t>Простые запросы</a:t>
            </a:r>
            <a:endParaRPr lang="ru-RU" dirty="0"/>
          </a:p>
        </p:txBody>
      </p:sp>
      <p:sp>
        <p:nvSpPr>
          <p:cNvPr id="3" name="Объект 2"/>
          <p:cNvSpPr>
            <a:spLocks noGrp="1"/>
          </p:cNvSpPr>
          <p:nvPr>
            <p:ph idx="1"/>
          </p:nvPr>
        </p:nvSpPr>
        <p:spPr>
          <a:xfrm>
            <a:off x="457200" y="1124744"/>
            <a:ext cx="8229600" cy="5001419"/>
          </a:xfrm>
        </p:spPr>
        <p:txBody>
          <a:bodyPr>
            <a:normAutofit fontScale="85000" lnSpcReduction="20000"/>
          </a:bodyPr>
          <a:lstStyle/>
          <a:p>
            <a:pPr marL="0" indent="0">
              <a:buNone/>
            </a:pPr>
            <a:r>
              <a:rPr lang="ru-RU" dirty="0" smtClean="0"/>
              <a:t>Сравнения. Значения </a:t>
            </a:r>
            <a:r>
              <a:rPr lang="en-US" dirty="0" smtClean="0"/>
              <a:t>NULL.</a:t>
            </a:r>
          </a:p>
          <a:p>
            <a:pPr marL="0" indent="0">
              <a:buNone/>
            </a:pPr>
            <a:r>
              <a:rPr lang="ru-RU" dirty="0" smtClean="0"/>
              <a:t>Сравним </a:t>
            </a:r>
          </a:p>
          <a:p>
            <a:pPr marL="0" indent="0">
              <a:buNone/>
            </a:pPr>
            <a:r>
              <a:rPr lang="en-US" dirty="0" smtClean="0">
                <a:solidFill>
                  <a:schemeClr val="accent1"/>
                </a:solidFill>
              </a:rPr>
              <a:t>SELECT</a:t>
            </a:r>
            <a:r>
              <a:rPr lang="en-US" dirty="0" smtClean="0"/>
              <a:t> NAME </a:t>
            </a:r>
          </a:p>
          <a:p>
            <a:pPr marL="0" indent="0">
              <a:buNone/>
            </a:pPr>
            <a:r>
              <a:rPr lang="en-US" dirty="0" smtClean="0">
                <a:solidFill>
                  <a:schemeClr val="accent1"/>
                </a:solidFill>
              </a:rPr>
              <a:t>FROM</a:t>
            </a:r>
            <a:r>
              <a:rPr lang="en-US" dirty="0" smtClean="0"/>
              <a:t> SALESREPS</a:t>
            </a:r>
          </a:p>
          <a:p>
            <a:pPr marL="0" indent="0">
              <a:buNone/>
            </a:pPr>
            <a:r>
              <a:rPr lang="ru-RU" dirty="0" smtClean="0"/>
              <a:t>и два других запроса </a:t>
            </a:r>
          </a:p>
          <a:p>
            <a:pPr marL="0" indent="0">
              <a:buNone/>
            </a:pPr>
            <a:r>
              <a:rPr lang="en-US" dirty="0" smtClean="0">
                <a:solidFill>
                  <a:schemeClr val="accent1"/>
                </a:solidFill>
              </a:rPr>
              <a:t>SELECT</a:t>
            </a:r>
            <a:r>
              <a:rPr lang="en-US" dirty="0" smtClean="0"/>
              <a:t> NAME</a:t>
            </a:r>
          </a:p>
          <a:p>
            <a:pPr marL="0" indent="0">
              <a:buNone/>
            </a:pPr>
            <a:r>
              <a:rPr lang="en-US" dirty="0" smtClean="0">
                <a:solidFill>
                  <a:schemeClr val="accent1"/>
                </a:solidFill>
              </a:rPr>
              <a:t>FROM</a:t>
            </a:r>
            <a:r>
              <a:rPr lang="en-US" dirty="0" smtClean="0"/>
              <a:t> SALESREPS</a:t>
            </a:r>
          </a:p>
          <a:p>
            <a:pPr marL="0" indent="0">
              <a:buNone/>
            </a:pPr>
            <a:r>
              <a:rPr lang="en-US" dirty="0" smtClean="0">
                <a:solidFill>
                  <a:schemeClr val="accent1"/>
                </a:solidFill>
              </a:rPr>
              <a:t>WHERE</a:t>
            </a:r>
            <a:r>
              <a:rPr lang="en-US" dirty="0" smtClean="0"/>
              <a:t> SALES &lt;= QUOTA</a:t>
            </a:r>
          </a:p>
          <a:p>
            <a:pPr marL="0" indent="0">
              <a:buNone/>
            </a:pPr>
            <a:r>
              <a:rPr lang="ru-RU" dirty="0" smtClean="0"/>
              <a:t>И</a:t>
            </a:r>
            <a:endParaRPr lang="en-US" dirty="0"/>
          </a:p>
          <a:p>
            <a:pPr marL="0" indent="0">
              <a:buNone/>
            </a:pPr>
            <a:r>
              <a:rPr lang="en-US" dirty="0" smtClean="0">
                <a:solidFill>
                  <a:schemeClr val="accent1"/>
                </a:solidFill>
              </a:rPr>
              <a:t>SELECT</a:t>
            </a:r>
            <a:r>
              <a:rPr lang="en-US" dirty="0" smtClean="0"/>
              <a:t> NAME</a:t>
            </a:r>
          </a:p>
          <a:p>
            <a:pPr marL="0" indent="0">
              <a:buNone/>
            </a:pPr>
            <a:r>
              <a:rPr lang="en-US" dirty="0" smtClean="0">
                <a:solidFill>
                  <a:schemeClr val="accent1"/>
                </a:solidFill>
              </a:rPr>
              <a:t>FROM</a:t>
            </a:r>
            <a:r>
              <a:rPr lang="en-US" dirty="0" smtClean="0"/>
              <a:t> SALESREPS</a:t>
            </a:r>
          </a:p>
          <a:p>
            <a:pPr marL="0" indent="0">
              <a:buNone/>
            </a:pPr>
            <a:r>
              <a:rPr lang="en-US" dirty="0" smtClean="0">
                <a:solidFill>
                  <a:schemeClr val="accent1"/>
                </a:solidFill>
              </a:rPr>
              <a:t>WHERE</a:t>
            </a:r>
            <a:r>
              <a:rPr lang="en-US" dirty="0" smtClean="0"/>
              <a:t> SALES &gt; QUOTA</a:t>
            </a:r>
            <a:endParaRPr lang="en-US" dirty="0"/>
          </a:p>
        </p:txBody>
      </p:sp>
    </p:spTree>
    <p:extLst>
      <p:ext uri="{BB962C8B-B14F-4D97-AF65-F5344CB8AC3E}">
        <p14:creationId xmlns:p14="http://schemas.microsoft.com/office/powerpoint/2010/main" val="42046870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90066"/>
          </a:xfrm>
        </p:spPr>
        <p:txBody>
          <a:bodyPr>
            <a:normAutofit fontScale="90000"/>
          </a:bodyPr>
          <a:lstStyle/>
          <a:p>
            <a:r>
              <a:rPr lang="ru-RU" dirty="0" smtClean="0"/>
              <a:t>Простые запросы</a:t>
            </a:r>
            <a:endParaRPr lang="ru-RU" dirty="0"/>
          </a:p>
        </p:txBody>
      </p:sp>
      <p:sp>
        <p:nvSpPr>
          <p:cNvPr id="3" name="Объект 2"/>
          <p:cNvSpPr>
            <a:spLocks noGrp="1"/>
          </p:cNvSpPr>
          <p:nvPr>
            <p:ph idx="1"/>
          </p:nvPr>
        </p:nvSpPr>
        <p:spPr>
          <a:xfrm>
            <a:off x="0" y="764704"/>
            <a:ext cx="9144000" cy="6093296"/>
          </a:xfrm>
        </p:spPr>
        <p:txBody>
          <a:bodyPr>
            <a:normAutofit/>
          </a:bodyPr>
          <a:lstStyle/>
          <a:p>
            <a:pPr marL="0" indent="0">
              <a:buNone/>
            </a:pPr>
            <a:r>
              <a:rPr lang="ru-RU" sz="3600" dirty="0" smtClean="0"/>
              <a:t>Сравнения. Проверка на принадлежность диапазону.</a:t>
            </a:r>
          </a:p>
          <a:p>
            <a:pPr marL="0" indent="0">
              <a:buNone/>
            </a:pPr>
            <a:r>
              <a:rPr lang="ru-RU" sz="3600" dirty="0" smtClean="0"/>
              <a:t>Найти все заказы, сделанные в последнем квартале 2007 года.</a:t>
            </a:r>
          </a:p>
          <a:p>
            <a:pPr marL="0" indent="0">
              <a:buNone/>
            </a:pPr>
            <a:endParaRPr lang="en-US" dirty="0" smtClean="0"/>
          </a:p>
        </p:txBody>
      </p:sp>
    </p:spTree>
    <p:extLst>
      <p:ext uri="{BB962C8B-B14F-4D97-AF65-F5344CB8AC3E}">
        <p14:creationId xmlns:p14="http://schemas.microsoft.com/office/powerpoint/2010/main" val="937863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90066"/>
          </a:xfrm>
        </p:spPr>
        <p:txBody>
          <a:bodyPr>
            <a:normAutofit fontScale="90000"/>
          </a:bodyPr>
          <a:lstStyle/>
          <a:p>
            <a:r>
              <a:rPr lang="ru-RU" dirty="0" smtClean="0"/>
              <a:t>Простые запросы</a:t>
            </a:r>
            <a:endParaRPr lang="ru-RU" dirty="0"/>
          </a:p>
        </p:txBody>
      </p:sp>
      <p:sp>
        <p:nvSpPr>
          <p:cNvPr id="3" name="Объект 2"/>
          <p:cNvSpPr>
            <a:spLocks noGrp="1"/>
          </p:cNvSpPr>
          <p:nvPr>
            <p:ph idx="1"/>
          </p:nvPr>
        </p:nvSpPr>
        <p:spPr>
          <a:xfrm>
            <a:off x="0" y="764704"/>
            <a:ext cx="9144000" cy="6093296"/>
          </a:xfrm>
        </p:spPr>
        <p:txBody>
          <a:bodyPr>
            <a:normAutofit lnSpcReduction="10000"/>
          </a:bodyPr>
          <a:lstStyle/>
          <a:p>
            <a:pPr marL="0" indent="0">
              <a:buNone/>
            </a:pPr>
            <a:r>
              <a:rPr lang="ru-RU" sz="3600" dirty="0" smtClean="0"/>
              <a:t>Сравнения. Проверка на принадлежность диапазону.</a:t>
            </a:r>
          </a:p>
          <a:p>
            <a:pPr marL="0" indent="0">
              <a:buNone/>
            </a:pPr>
            <a:r>
              <a:rPr lang="ru-RU" sz="3600" dirty="0" smtClean="0"/>
              <a:t>Найти все заказы, сделанные в последнем квартале 2007 года.</a:t>
            </a:r>
            <a:endParaRPr lang="en-US" sz="3600" dirty="0" smtClean="0"/>
          </a:p>
          <a:p>
            <a:pPr marL="0" indent="0">
              <a:buNone/>
            </a:pPr>
            <a:r>
              <a:rPr lang="ru-RU" sz="3600" dirty="0" smtClean="0"/>
              <a:t>Шаги:</a:t>
            </a:r>
          </a:p>
          <a:p>
            <a:pPr marL="742950" indent="-742950">
              <a:buAutoNum type="arabicPeriod"/>
            </a:pPr>
            <a:r>
              <a:rPr lang="ru-RU" sz="3600" dirty="0" smtClean="0"/>
              <a:t>Какая таблица используется?</a:t>
            </a:r>
          </a:p>
          <a:p>
            <a:pPr marL="742950" indent="-742950">
              <a:buAutoNum type="arabicPeriod"/>
            </a:pPr>
            <a:r>
              <a:rPr lang="ru-RU" sz="3600" dirty="0" smtClean="0"/>
              <a:t>Какие заказы необходимо оставить?</a:t>
            </a:r>
          </a:p>
          <a:p>
            <a:pPr marL="742950" indent="-742950">
              <a:buAutoNum type="arabicPeriod"/>
            </a:pPr>
            <a:r>
              <a:rPr lang="ru-RU" sz="3600" dirty="0" smtClean="0"/>
              <a:t>Как это перевести на язык сравнений?</a:t>
            </a:r>
          </a:p>
          <a:p>
            <a:pPr marL="742950" indent="-742950">
              <a:buAutoNum type="arabicPeriod"/>
            </a:pPr>
            <a:r>
              <a:rPr lang="ru-RU" sz="3600" dirty="0" smtClean="0"/>
              <a:t>Применить фильтр</a:t>
            </a:r>
          </a:p>
          <a:p>
            <a:pPr marL="742950" indent="-742950">
              <a:buAutoNum type="arabicPeriod"/>
            </a:pPr>
            <a:r>
              <a:rPr lang="ru-RU" sz="3600" dirty="0" smtClean="0"/>
              <a:t>Выбрать необходимые поля</a:t>
            </a:r>
          </a:p>
          <a:p>
            <a:pPr marL="0" indent="0">
              <a:buNone/>
            </a:pPr>
            <a:endParaRPr lang="en-US" dirty="0" smtClean="0"/>
          </a:p>
        </p:txBody>
      </p:sp>
    </p:spTree>
    <p:extLst>
      <p:ext uri="{BB962C8B-B14F-4D97-AF65-F5344CB8AC3E}">
        <p14:creationId xmlns:p14="http://schemas.microsoft.com/office/powerpoint/2010/main" val="36513202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90066"/>
          </a:xfrm>
        </p:spPr>
        <p:txBody>
          <a:bodyPr>
            <a:normAutofit fontScale="90000"/>
          </a:bodyPr>
          <a:lstStyle/>
          <a:p>
            <a:r>
              <a:rPr lang="ru-RU" dirty="0" smtClean="0"/>
              <a:t>Простые запросы</a:t>
            </a:r>
            <a:endParaRPr lang="ru-RU" dirty="0"/>
          </a:p>
        </p:txBody>
      </p:sp>
      <p:sp>
        <p:nvSpPr>
          <p:cNvPr id="3" name="Объект 2"/>
          <p:cNvSpPr>
            <a:spLocks noGrp="1"/>
          </p:cNvSpPr>
          <p:nvPr>
            <p:ph idx="1"/>
          </p:nvPr>
        </p:nvSpPr>
        <p:spPr>
          <a:xfrm>
            <a:off x="0" y="764704"/>
            <a:ext cx="9144000" cy="6093296"/>
          </a:xfrm>
        </p:spPr>
        <p:txBody>
          <a:bodyPr>
            <a:normAutofit/>
          </a:bodyPr>
          <a:lstStyle/>
          <a:p>
            <a:pPr marL="0" indent="0">
              <a:buNone/>
            </a:pPr>
            <a:r>
              <a:rPr lang="ru-RU" sz="3600" dirty="0" smtClean="0"/>
              <a:t>Сравнения. Проверка на принадлежность диапазону.</a:t>
            </a:r>
          </a:p>
          <a:p>
            <a:pPr marL="0" indent="0">
              <a:buNone/>
            </a:pPr>
            <a:r>
              <a:rPr lang="ru-RU" sz="3600" dirty="0" smtClean="0"/>
              <a:t>Найти все заказы, сделанные в последнем квартале 2007 года.</a:t>
            </a:r>
            <a:endParaRPr lang="en-US" sz="3600" dirty="0" smtClean="0"/>
          </a:p>
          <a:p>
            <a:pPr marL="0" indent="0">
              <a:buNone/>
            </a:pPr>
            <a:r>
              <a:rPr lang="en-US" dirty="0">
                <a:solidFill>
                  <a:schemeClr val="accent1"/>
                </a:solidFill>
              </a:rPr>
              <a:t>SELECT</a:t>
            </a:r>
            <a:r>
              <a:rPr lang="en-US" dirty="0"/>
              <a:t> ORDER_NUM, ORDER_DATE, MFR, PRODUCT, AMOUNT</a:t>
            </a:r>
          </a:p>
          <a:p>
            <a:pPr marL="0" indent="0">
              <a:buNone/>
            </a:pPr>
            <a:r>
              <a:rPr lang="en-US" dirty="0">
                <a:solidFill>
                  <a:schemeClr val="accent1"/>
                </a:solidFill>
              </a:rPr>
              <a:t>FROM</a:t>
            </a:r>
            <a:r>
              <a:rPr lang="en-US" dirty="0"/>
              <a:t> ORDERS</a:t>
            </a:r>
          </a:p>
          <a:p>
            <a:pPr marL="0" indent="0">
              <a:buNone/>
            </a:pPr>
            <a:r>
              <a:rPr lang="en-US" dirty="0">
                <a:solidFill>
                  <a:schemeClr val="accent1"/>
                </a:solidFill>
              </a:rPr>
              <a:t>WHERE</a:t>
            </a:r>
            <a:r>
              <a:rPr lang="en-US" dirty="0"/>
              <a:t> ORDER_DATE BETWEEN TO_DATE('2007.10.01', 'yyyy.mm.dd') AND TO_DATE('2007.12.31', 'yyyy.mm.dd');</a:t>
            </a:r>
            <a:endParaRPr lang="en-US" dirty="0" smtClean="0"/>
          </a:p>
        </p:txBody>
      </p:sp>
    </p:spTree>
    <p:extLst>
      <p:ext uri="{BB962C8B-B14F-4D97-AF65-F5344CB8AC3E}">
        <p14:creationId xmlns:p14="http://schemas.microsoft.com/office/powerpoint/2010/main" val="24347004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980728"/>
            <a:ext cx="9144000" cy="5877272"/>
          </a:xfrm>
        </p:spPr>
        <p:txBody>
          <a:bodyPr/>
          <a:lstStyle/>
          <a:p>
            <a:pPr marL="0" indent="0">
              <a:buNone/>
            </a:pPr>
            <a:r>
              <a:rPr lang="ru-RU" dirty="0" smtClean="0"/>
              <a:t>Вывести список служащих, фактические объемы продаж которых не попадают в диапазон от 80 до 120 процентов плана.</a:t>
            </a:r>
          </a:p>
          <a:p>
            <a:pPr marL="0" indent="0">
              <a:buNone/>
            </a:pPr>
            <a:endParaRPr lang="ru-RU" dirty="0"/>
          </a:p>
        </p:txBody>
      </p:sp>
    </p:spTree>
    <p:extLst>
      <p:ext uri="{BB962C8B-B14F-4D97-AF65-F5344CB8AC3E}">
        <p14:creationId xmlns:p14="http://schemas.microsoft.com/office/powerpoint/2010/main" val="42140349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980728"/>
            <a:ext cx="9144000" cy="5877272"/>
          </a:xfrm>
        </p:spPr>
        <p:txBody>
          <a:bodyPr/>
          <a:lstStyle/>
          <a:p>
            <a:pPr marL="0" indent="0">
              <a:buNone/>
            </a:pPr>
            <a:r>
              <a:rPr lang="ru-RU" dirty="0" smtClean="0"/>
              <a:t>Вывести список служащих, фактические объемы продаж которых не попадают в диапазон от 80 до 120 процентов плана.</a:t>
            </a:r>
          </a:p>
          <a:p>
            <a:pPr marL="0" indent="0">
              <a:buNone/>
            </a:pPr>
            <a:r>
              <a:rPr lang="en-US" dirty="0">
                <a:solidFill>
                  <a:schemeClr val="accent1"/>
                </a:solidFill>
              </a:rPr>
              <a:t>SELECT</a:t>
            </a:r>
            <a:r>
              <a:rPr lang="en-US" dirty="0"/>
              <a:t> NAME, SALES, QUOTA</a:t>
            </a:r>
          </a:p>
          <a:p>
            <a:pPr marL="0" indent="0">
              <a:buNone/>
            </a:pPr>
            <a:r>
              <a:rPr lang="en-US" dirty="0">
                <a:solidFill>
                  <a:schemeClr val="accent1"/>
                </a:solidFill>
              </a:rPr>
              <a:t>FROM</a:t>
            </a:r>
            <a:r>
              <a:rPr lang="en-US" dirty="0"/>
              <a:t> SALESREPS</a:t>
            </a:r>
          </a:p>
          <a:p>
            <a:pPr marL="0" indent="0">
              <a:buNone/>
            </a:pPr>
            <a:r>
              <a:rPr lang="en-US" dirty="0">
                <a:solidFill>
                  <a:schemeClr val="accent1"/>
                </a:solidFill>
              </a:rPr>
              <a:t>WHERE</a:t>
            </a:r>
            <a:r>
              <a:rPr lang="en-US" dirty="0"/>
              <a:t> SALES NOT BETWEEN (.8 * QUOTA) AND (1.2 * QUOTA);</a:t>
            </a:r>
            <a:endParaRPr lang="ru-RU" dirty="0" smtClean="0"/>
          </a:p>
          <a:p>
            <a:pPr marL="0" indent="0">
              <a:buNone/>
            </a:pPr>
            <a:endParaRPr lang="ru-RU" dirty="0"/>
          </a:p>
        </p:txBody>
      </p:sp>
    </p:spTree>
    <p:extLst>
      <p:ext uri="{BB962C8B-B14F-4D97-AF65-F5344CB8AC3E}">
        <p14:creationId xmlns:p14="http://schemas.microsoft.com/office/powerpoint/2010/main" val="19946708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980728"/>
            <a:ext cx="9144000" cy="5877272"/>
          </a:xfrm>
        </p:spPr>
        <p:txBody>
          <a:bodyPr/>
          <a:lstStyle/>
          <a:p>
            <a:pPr marL="0" indent="0">
              <a:buNone/>
            </a:pPr>
            <a:r>
              <a:rPr lang="ru-RU" dirty="0" smtClean="0"/>
              <a:t>Сравнения. Проверка наличия во множестве.</a:t>
            </a:r>
          </a:p>
          <a:p>
            <a:pPr marL="0" indent="0">
              <a:buNone/>
            </a:pPr>
            <a:r>
              <a:rPr lang="ru-RU" dirty="0" smtClean="0"/>
              <a:t>Вывести список служащих, которые работают в </a:t>
            </a:r>
            <a:r>
              <a:rPr lang="ru-RU" dirty="0" err="1" smtClean="0"/>
              <a:t>Нью-йорке</a:t>
            </a:r>
            <a:r>
              <a:rPr lang="ru-RU" dirty="0" smtClean="0"/>
              <a:t>, Атланте или Денвере</a:t>
            </a:r>
          </a:p>
          <a:p>
            <a:pPr marL="0" indent="0">
              <a:buNone/>
            </a:pPr>
            <a:r>
              <a:rPr lang="ru-RU" dirty="0" smtClean="0"/>
              <a:t>Шаги:</a:t>
            </a:r>
          </a:p>
          <a:p>
            <a:pPr marL="514350" indent="-514350">
              <a:buAutoNum type="arabicPeriod"/>
            </a:pPr>
            <a:r>
              <a:rPr lang="ru-RU" dirty="0" smtClean="0"/>
              <a:t>Какая таблица?</a:t>
            </a:r>
          </a:p>
          <a:p>
            <a:pPr marL="514350" indent="-514350">
              <a:buAutoNum type="arabicPeriod"/>
            </a:pPr>
            <a:r>
              <a:rPr lang="ru-RU" dirty="0" smtClean="0"/>
              <a:t>Что за условие ?</a:t>
            </a:r>
          </a:p>
          <a:p>
            <a:pPr marL="514350" indent="-514350">
              <a:buAutoNum type="arabicPeriod"/>
            </a:pPr>
            <a:r>
              <a:rPr lang="ru-RU" dirty="0" smtClean="0"/>
              <a:t>Как его применить?</a:t>
            </a:r>
          </a:p>
          <a:p>
            <a:pPr marL="514350" indent="-514350">
              <a:buAutoNum type="arabicPeriod"/>
            </a:pPr>
            <a:r>
              <a:rPr lang="ru-RU" dirty="0" smtClean="0"/>
              <a:t>Добавить фильтр</a:t>
            </a:r>
          </a:p>
          <a:p>
            <a:pPr marL="514350" indent="-514350">
              <a:buAutoNum type="arabicPeriod"/>
            </a:pPr>
            <a:r>
              <a:rPr lang="ru-RU" dirty="0" smtClean="0"/>
              <a:t>Выделить строки</a:t>
            </a:r>
          </a:p>
          <a:p>
            <a:pPr marL="0" indent="0">
              <a:buNone/>
            </a:pPr>
            <a:endParaRPr lang="ru-RU" dirty="0"/>
          </a:p>
        </p:txBody>
      </p:sp>
    </p:spTree>
    <p:extLst>
      <p:ext uri="{BB962C8B-B14F-4D97-AF65-F5344CB8AC3E}">
        <p14:creationId xmlns:p14="http://schemas.microsoft.com/office/powerpoint/2010/main" val="35998704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980728"/>
            <a:ext cx="9144000" cy="5877272"/>
          </a:xfrm>
        </p:spPr>
        <p:txBody>
          <a:bodyPr/>
          <a:lstStyle/>
          <a:p>
            <a:pPr marL="0" indent="0">
              <a:buNone/>
            </a:pPr>
            <a:r>
              <a:rPr lang="ru-RU" dirty="0" smtClean="0"/>
              <a:t>Сравнения. Проверка наличия во множестве.</a:t>
            </a:r>
          </a:p>
          <a:p>
            <a:pPr marL="0" indent="0">
              <a:buNone/>
            </a:pPr>
            <a:r>
              <a:rPr lang="ru-RU" dirty="0" smtClean="0"/>
              <a:t>Вывести список служащих, которые работают в </a:t>
            </a:r>
            <a:r>
              <a:rPr lang="ru-RU" dirty="0" err="1" smtClean="0"/>
              <a:t>Нью-йорке</a:t>
            </a:r>
            <a:r>
              <a:rPr lang="ru-RU" dirty="0" smtClean="0"/>
              <a:t>, Атланте или Денвере</a:t>
            </a:r>
          </a:p>
          <a:p>
            <a:pPr marL="0" indent="0">
              <a:buNone/>
            </a:pPr>
            <a:endParaRPr lang="ru-RU" dirty="0" smtClean="0"/>
          </a:p>
          <a:p>
            <a:pPr marL="0" indent="0">
              <a:buNone/>
            </a:pPr>
            <a:r>
              <a:rPr lang="en-US" dirty="0" smtClean="0">
                <a:solidFill>
                  <a:schemeClr val="accent1"/>
                </a:solidFill>
              </a:rPr>
              <a:t>SELECT</a:t>
            </a:r>
            <a:r>
              <a:rPr lang="en-US" dirty="0" smtClean="0"/>
              <a:t> </a:t>
            </a:r>
            <a:r>
              <a:rPr lang="en-US" dirty="0"/>
              <a:t>NAME, QUOTA, SALES</a:t>
            </a:r>
          </a:p>
          <a:p>
            <a:pPr marL="0" indent="0">
              <a:buNone/>
            </a:pPr>
            <a:r>
              <a:rPr lang="en-US" dirty="0">
                <a:solidFill>
                  <a:schemeClr val="accent1"/>
                </a:solidFill>
              </a:rPr>
              <a:t>FROM</a:t>
            </a:r>
            <a:r>
              <a:rPr lang="en-US" dirty="0"/>
              <a:t> SALESREPS</a:t>
            </a:r>
          </a:p>
          <a:p>
            <a:pPr marL="0" indent="0">
              <a:buNone/>
            </a:pPr>
            <a:r>
              <a:rPr lang="en-US" dirty="0">
                <a:solidFill>
                  <a:schemeClr val="accent1"/>
                </a:solidFill>
              </a:rPr>
              <a:t>WHERE</a:t>
            </a:r>
            <a:r>
              <a:rPr lang="en-US" dirty="0"/>
              <a:t> REP_OFFICE IN (11, 13, 22);</a:t>
            </a:r>
            <a:endParaRPr lang="ru-RU" dirty="0"/>
          </a:p>
        </p:txBody>
      </p:sp>
    </p:spTree>
    <p:extLst>
      <p:ext uri="{BB962C8B-B14F-4D97-AF65-F5344CB8AC3E}">
        <p14:creationId xmlns:p14="http://schemas.microsoft.com/office/powerpoint/2010/main" val="2303991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ru-RU" dirty="0" smtClean="0"/>
              <a:t>Реляционная модель</a:t>
            </a:r>
            <a:endParaRPr lang="ru-RU" dirty="0"/>
          </a:p>
        </p:txBody>
      </p:sp>
      <p:sp>
        <p:nvSpPr>
          <p:cNvPr id="3" name="Объект 2"/>
          <p:cNvSpPr>
            <a:spLocks noGrp="1"/>
          </p:cNvSpPr>
          <p:nvPr>
            <p:ph idx="1"/>
          </p:nvPr>
        </p:nvSpPr>
        <p:spPr>
          <a:xfrm>
            <a:off x="0" y="908720"/>
            <a:ext cx="9036496" cy="5949280"/>
          </a:xfrm>
        </p:spPr>
        <p:txBody>
          <a:bodyPr>
            <a:normAutofit fontScale="70000" lnSpcReduction="20000"/>
          </a:bodyPr>
          <a:lstStyle/>
          <a:p>
            <a:r>
              <a:rPr lang="ru-RU" dirty="0"/>
              <a:t>Для лучшего понимания РМД следует отметить три важных обстоятельства:</a:t>
            </a:r>
          </a:p>
          <a:p>
            <a:endParaRPr lang="ru-RU" dirty="0"/>
          </a:p>
          <a:p>
            <a:r>
              <a:rPr lang="ru-RU" dirty="0"/>
              <a:t>модель является логической, то есть отношения являются логическими (абстрактными), а не физическими (хранимыми) структурами;</a:t>
            </a:r>
          </a:p>
          <a:p>
            <a:r>
              <a:rPr lang="ru-RU" dirty="0"/>
              <a:t>для реляционных баз данных верен информационный принцип: всё информационное наполнение базы данных представлено одним и только одним способом, а именно — явным заданием значений атрибутов в кортежах отношений; в частности, нет никаких указателей (адресов), связывающих одно значение с другим;</a:t>
            </a:r>
          </a:p>
          <a:p>
            <a:r>
              <a:rPr lang="ru-RU" dirty="0"/>
              <a:t>наличие реляционной алгебры позволяет реализовать декларативное программирование и декларативное описание ограничений целостности, в дополнение к навигационному (процедурному) программированию и процедурной проверке условий.</a:t>
            </a:r>
          </a:p>
          <a:p>
            <a:r>
              <a:rPr lang="ru-RU" dirty="0"/>
              <a:t>Принципы реляционной модели были сформулированы в 1969—1970 годах Э. Ф. Коддом (E. F. </a:t>
            </a:r>
            <a:r>
              <a:rPr lang="ru-RU" dirty="0" err="1"/>
              <a:t>Codd</a:t>
            </a:r>
            <a:r>
              <a:rPr lang="ru-RU" dirty="0"/>
              <a:t>). Идеи Кодда были впервые публично изложены в статье «A </a:t>
            </a:r>
            <a:r>
              <a:rPr lang="ru-RU" dirty="0" err="1"/>
              <a:t>Relational</a:t>
            </a:r>
            <a:r>
              <a:rPr lang="ru-RU" dirty="0"/>
              <a:t> </a:t>
            </a:r>
            <a:r>
              <a:rPr lang="ru-RU" dirty="0" err="1"/>
              <a:t>Model</a:t>
            </a:r>
            <a:r>
              <a:rPr lang="ru-RU" dirty="0"/>
              <a:t> </a:t>
            </a:r>
            <a:r>
              <a:rPr lang="ru-RU" dirty="0" err="1"/>
              <a:t>of</a:t>
            </a:r>
            <a:r>
              <a:rPr lang="ru-RU" dirty="0"/>
              <a:t> </a:t>
            </a:r>
            <a:r>
              <a:rPr lang="ru-RU" dirty="0" err="1"/>
              <a:t>Data</a:t>
            </a:r>
            <a:r>
              <a:rPr lang="ru-RU" dirty="0"/>
              <a:t> </a:t>
            </a:r>
            <a:r>
              <a:rPr lang="ru-RU" dirty="0" err="1"/>
              <a:t>for</a:t>
            </a:r>
            <a:r>
              <a:rPr lang="ru-RU" dirty="0"/>
              <a:t> </a:t>
            </a:r>
            <a:r>
              <a:rPr lang="ru-RU" dirty="0" err="1"/>
              <a:t>Large</a:t>
            </a:r>
            <a:r>
              <a:rPr lang="ru-RU" dirty="0"/>
              <a:t> </a:t>
            </a:r>
            <a:r>
              <a:rPr lang="ru-RU" dirty="0" err="1"/>
              <a:t>Shared</a:t>
            </a:r>
            <a:r>
              <a:rPr lang="ru-RU" dirty="0"/>
              <a:t> </a:t>
            </a:r>
            <a:r>
              <a:rPr lang="ru-RU" dirty="0" err="1"/>
              <a:t>Data</a:t>
            </a:r>
            <a:r>
              <a:rPr lang="ru-RU" dirty="0"/>
              <a:t> </a:t>
            </a:r>
            <a:r>
              <a:rPr lang="ru-RU" dirty="0" err="1" smtClean="0"/>
              <a:t>Banks</a:t>
            </a:r>
            <a:r>
              <a:rPr lang="ru-RU" dirty="0" smtClean="0"/>
              <a:t>, ставшей </a:t>
            </a:r>
            <a:r>
              <a:rPr lang="ru-RU" dirty="0"/>
              <a:t>классической.</a:t>
            </a:r>
          </a:p>
        </p:txBody>
      </p:sp>
    </p:spTree>
    <p:extLst>
      <p:ext uri="{BB962C8B-B14F-4D97-AF65-F5344CB8AC3E}">
        <p14:creationId xmlns:p14="http://schemas.microsoft.com/office/powerpoint/2010/main" val="20623727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ru-RU" dirty="0" smtClean="0"/>
              <a:t>Простые запросы</a:t>
            </a:r>
            <a:endParaRPr lang="ru-RU" dirty="0"/>
          </a:p>
        </p:txBody>
      </p:sp>
      <p:sp>
        <p:nvSpPr>
          <p:cNvPr id="3" name="Объект 2"/>
          <p:cNvSpPr>
            <a:spLocks noGrp="1"/>
          </p:cNvSpPr>
          <p:nvPr>
            <p:ph idx="1"/>
          </p:nvPr>
        </p:nvSpPr>
        <p:spPr>
          <a:xfrm>
            <a:off x="457200" y="908720"/>
            <a:ext cx="8229600" cy="5217443"/>
          </a:xfrm>
        </p:spPr>
        <p:txBody>
          <a:bodyPr/>
          <a:lstStyle/>
          <a:p>
            <a:pPr marL="0" indent="0">
              <a:buNone/>
            </a:pPr>
            <a:r>
              <a:rPr lang="ru-RU" dirty="0" smtClean="0"/>
              <a:t>Проверка на соответствие шаблону. </a:t>
            </a:r>
            <a:r>
              <a:rPr lang="en-US" dirty="0" smtClean="0"/>
              <a:t>LIKE.</a:t>
            </a:r>
          </a:p>
          <a:p>
            <a:pPr marL="0" indent="0">
              <a:buNone/>
            </a:pPr>
            <a:r>
              <a:rPr lang="ru-RU" dirty="0" smtClean="0"/>
              <a:t>Я помню, что у нас был клиентом компания начинающаяся на </a:t>
            </a:r>
            <a:r>
              <a:rPr lang="en-US" dirty="0" smtClean="0"/>
              <a:t>Smith </a:t>
            </a:r>
            <a:r>
              <a:rPr lang="ru-RU" dirty="0" smtClean="0"/>
              <a:t>и затем со вторым словом </a:t>
            </a:r>
            <a:r>
              <a:rPr lang="en-US" dirty="0" smtClean="0"/>
              <a:t>Corp.</a:t>
            </a:r>
            <a:r>
              <a:rPr lang="ru-RU" dirty="0"/>
              <a:t> </a:t>
            </a:r>
            <a:r>
              <a:rPr lang="ru-RU" dirty="0" smtClean="0"/>
              <a:t>Можешь посмотреть полное название? И еще я хочу знать какой у них кредитный лимит.</a:t>
            </a:r>
            <a:endParaRPr lang="ru-RU" dirty="0"/>
          </a:p>
        </p:txBody>
      </p:sp>
    </p:spTree>
    <p:extLst>
      <p:ext uri="{BB962C8B-B14F-4D97-AF65-F5344CB8AC3E}">
        <p14:creationId xmlns:p14="http://schemas.microsoft.com/office/powerpoint/2010/main" val="31869974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ru-RU" dirty="0" smtClean="0"/>
              <a:t>Простые запросы</a:t>
            </a:r>
            <a:endParaRPr lang="ru-RU" dirty="0"/>
          </a:p>
        </p:txBody>
      </p:sp>
      <p:sp>
        <p:nvSpPr>
          <p:cNvPr id="3" name="Объект 2"/>
          <p:cNvSpPr>
            <a:spLocks noGrp="1"/>
          </p:cNvSpPr>
          <p:nvPr>
            <p:ph idx="1"/>
          </p:nvPr>
        </p:nvSpPr>
        <p:spPr>
          <a:xfrm>
            <a:off x="457200" y="908720"/>
            <a:ext cx="8229600" cy="5217443"/>
          </a:xfrm>
        </p:spPr>
        <p:txBody>
          <a:bodyPr/>
          <a:lstStyle/>
          <a:p>
            <a:pPr marL="0" indent="0">
              <a:buNone/>
            </a:pPr>
            <a:r>
              <a:rPr lang="ru-RU" dirty="0" smtClean="0"/>
              <a:t>Проверка на соответствие шаблону. </a:t>
            </a:r>
            <a:r>
              <a:rPr lang="en-US" dirty="0" smtClean="0"/>
              <a:t>LIKE.</a:t>
            </a:r>
          </a:p>
          <a:p>
            <a:pPr marL="0" indent="0">
              <a:buNone/>
            </a:pPr>
            <a:r>
              <a:rPr lang="ru-RU" dirty="0" smtClean="0"/>
              <a:t>Я помню, что у нас был клиентом компания начинающаяся на </a:t>
            </a:r>
            <a:r>
              <a:rPr lang="en-US" dirty="0" smtClean="0"/>
              <a:t>Smith </a:t>
            </a:r>
            <a:r>
              <a:rPr lang="ru-RU" dirty="0" smtClean="0"/>
              <a:t>и затем со вторым словом </a:t>
            </a:r>
            <a:r>
              <a:rPr lang="en-US" dirty="0" smtClean="0"/>
              <a:t>Corp.</a:t>
            </a:r>
            <a:r>
              <a:rPr lang="ru-RU" dirty="0"/>
              <a:t> </a:t>
            </a:r>
            <a:r>
              <a:rPr lang="ru-RU" dirty="0" smtClean="0"/>
              <a:t>Можешь посмотреть полное название</a:t>
            </a:r>
            <a:r>
              <a:rPr lang="ru-RU" dirty="0"/>
              <a:t>? И еще я хочу знать какой у них кредитный лимит</a:t>
            </a:r>
            <a:r>
              <a:rPr lang="ru-RU" dirty="0" smtClean="0"/>
              <a:t>.</a:t>
            </a:r>
          </a:p>
          <a:p>
            <a:pPr marL="0" indent="0">
              <a:buNone/>
            </a:pPr>
            <a:r>
              <a:rPr lang="en-US" dirty="0">
                <a:solidFill>
                  <a:schemeClr val="accent1"/>
                </a:solidFill>
              </a:rPr>
              <a:t>SELECT</a:t>
            </a:r>
            <a:r>
              <a:rPr lang="en-US" dirty="0"/>
              <a:t> Company, </a:t>
            </a:r>
            <a:r>
              <a:rPr lang="en-US" dirty="0" err="1"/>
              <a:t>Credit_limit</a:t>
            </a:r>
            <a:endParaRPr lang="en-US" dirty="0"/>
          </a:p>
          <a:p>
            <a:pPr marL="0" indent="0">
              <a:buNone/>
            </a:pPr>
            <a:r>
              <a:rPr lang="en-US" dirty="0">
                <a:solidFill>
                  <a:schemeClr val="accent1"/>
                </a:solidFill>
              </a:rPr>
              <a:t>FROM</a:t>
            </a:r>
            <a:r>
              <a:rPr lang="en-US" dirty="0"/>
              <a:t> Customers </a:t>
            </a:r>
          </a:p>
          <a:p>
            <a:pPr marL="0" indent="0">
              <a:buNone/>
            </a:pPr>
            <a:r>
              <a:rPr lang="en-US" dirty="0">
                <a:solidFill>
                  <a:schemeClr val="accent1"/>
                </a:solidFill>
              </a:rPr>
              <a:t>WHERE</a:t>
            </a:r>
            <a:r>
              <a:rPr lang="en-US" dirty="0"/>
              <a:t> Company LIKE 'Smith% Corp.';</a:t>
            </a:r>
            <a:endParaRPr lang="ru-RU" dirty="0"/>
          </a:p>
          <a:p>
            <a:pPr marL="0" indent="0">
              <a:buNone/>
            </a:pPr>
            <a:endParaRPr lang="ru-RU" dirty="0"/>
          </a:p>
        </p:txBody>
      </p:sp>
    </p:spTree>
    <p:extLst>
      <p:ext uri="{BB962C8B-B14F-4D97-AF65-F5344CB8AC3E}">
        <p14:creationId xmlns:p14="http://schemas.microsoft.com/office/powerpoint/2010/main" val="120314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ru-RU" dirty="0" smtClean="0"/>
              <a:t>Простые запросы</a:t>
            </a:r>
            <a:endParaRPr lang="ru-RU" dirty="0"/>
          </a:p>
        </p:txBody>
      </p:sp>
      <p:sp>
        <p:nvSpPr>
          <p:cNvPr id="3" name="Объект 2"/>
          <p:cNvSpPr>
            <a:spLocks noGrp="1"/>
          </p:cNvSpPr>
          <p:nvPr>
            <p:ph idx="1"/>
          </p:nvPr>
        </p:nvSpPr>
        <p:spPr>
          <a:xfrm>
            <a:off x="457200" y="908720"/>
            <a:ext cx="8229600" cy="5217443"/>
          </a:xfrm>
        </p:spPr>
        <p:txBody>
          <a:bodyPr/>
          <a:lstStyle/>
          <a:p>
            <a:pPr marL="0" indent="0">
              <a:buNone/>
            </a:pPr>
            <a:r>
              <a:rPr lang="ru-RU" dirty="0" smtClean="0"/>
              <a:t>Проверка на соответствие шаблону. </a:t>
            </a:r>
            <a:r>
              <a:rPr lang="en-US" dirty="0" smtClean="0"/>
              <a:t>LIKE.</a:t>
            </a:r>
          </a:p>
          <a:p>
            <a:pPr marL="0" indent="0">
              <a:buNone/>
            </a:pPr>
            <a:r>
              <a:rPr lang="ru-RU" dirty="0" smtClean="0"/>
              <a:t>Я помню, что у нас был клиентом компания то ли </a:t>
            </a:r>
            <a:r>
              <a:rPr lang="en-US" dirty="0" err="1" smtClean="0"/>
              <a:t>Smithsen</a:t>
            </a:r>
            <a:r>
              <a:rPr lang="en-US" dirty="0" smtClean="0"/>
              <a:t>, </a:t>
            </a:r>
            <a:r>
              <a:rPr lang="ru-RU" dirty="0" smtClean="0"/>
              <a:t>то ли </a:t>
            </a:r>
            <a:r>
              <a:rPr lang="en-US" dirty="0" smtClean="0"/>
              <a:t>Smithson</a:t>
            </a:r>
            <a:r>
              <a:rPr lang="ru-RU" dirty="0" smtClean="0"/>
              <a:t>. Мне необходимо знать ее кредитный лимит.</a:t>
            </a:r>
          </a:p>
          <a:p>
            <a:pPr marL="0" indent="0">
              <a:buNone/>
            </a:pPr>
            <a:endParaRPr lang="ru-RU" dirty="0"/>
          </a:p>
        </p:txBody>
      </p:sp>
    </p:spTree>
    <p:extLst>
      <p:ext uri="{BB962C8B-B14F-4D97-AF65-F5344CB8AC3E}">
        <p14:creationId xmlns:p14="http://schemas.microsoft.com/office/powerpoint/2010/main" val="39038924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ru-RU" dirty="0" smtClean="0"/>
              <a:t>Простые запросы</a:t>
            </a:r>
            <a:endParaRPr lang="ru-RU" dirty="0"/>
          </a:p>
        </p:txBody>
      </p:sp>
      <p:sp>
        <p:nvSpPr>
          <p:cNvPr id="3" name="Объект 2"/>
          <p:cNvSpPr>
            <a:spLocks noGrp="1"/>
          </p:cNvSpPr>
          <p:nvPr>
            <p:ph idx="1"/>
          </p:nvPr>
        </p:nvSpPr>
        <p:spPr>
          <a:xfrm>
            <a:off x="457200" y="908720"/>
            <a:ext cx="8229600" cy="5217443"/>
          </a:xfrm>
        </p:spPr>
        <p:txBody>
          <a:bodyPr/>
          <a:lstStyle/>
          <a:p>
            <a:pPr marL="0" indent="0">
              <a:buNone/>
            </a:pPr>
            <a:r>
              <a:rPr lang="ru-RU" dirty="0" smtClean="0"/>
              <a:t>Проверка на соответствие шаблону. </a:t>
            </a:r>
            <a:r>
              <a:rPr lang="en-US" dirty="0" smtClean="0"/>
              <a:t>LIKE.</a:t>
            </a:r>
          </a:p>
          <a:p>
            <a:pPr marL="0" indent="0">
              <a:buNone/>
            </a:pPr>
            <a:r>
              <a:rPr lang="ru-RU" dirty="0" smtClean="0"/>
              <a:t>Я помню, что у нас был клиентом компания то ли </a:t>
            </a:r>
            <a:r>
              <a:rPr lang="en-US" dirty="0" err="1" smtClean="0"/>
              <a:t>Smithsen</a:t>
            </a:r>
            <a:r>
              <a:rPr lang="en-US" dirty="0" smtClean="0"/>
              <a:t>, </a:t>
            </a:r>
            <a:r>
              <a:rPr lang="ru-RU" dirty="0" smtClean="0"/>
              <a:t>то ли </a:t>
            </a:r>
            <a:r>
              <a:rPr lang="en-US" dirty="0" smtClean="0"/>
              <a:t>Smithson</a:t>
            </a:r>
            <a:r>
              <a:rPr lang="ru-RU" dirty="0" smtClean="0"/>
              <a:t>. Мне необходимо знать ее кредитный лимит.</a:t>
            </a:r>
            <a:endParaRPr lang="en-US" dirty="0" smtClean="0"/>
          </a:p>
          <a:p>
            <a:pPr marL="0" indent="0">
              <a:buNone/>
            </a:pPr>
            <a:endParaRPr lang="en-US" dirty="0"/>
          </a:p>
          <a:p>
            <a:pPr marL="0" indent="0">
              <a:buNone/>
            </a:pPr>
            <a:r>
              <a:rPr lang="en-US" dirty="0">
                <a:solidFill>
                  <a:schemeClr val="accent1"/>
                </a:solidFill>
              </a:rPr>
              <a:t>SELECT</a:t>
            </a:r>
            <a:r>
              <a:rPr lang="en-US" dirty="0"/>
              <a:t> Company, </a:t>
            </a:r>
            <a:r>
              <a:rPr lang="en-US" dirty="0" err="1"/>
              <a:t>Credit_limit</a:t>
            </a:r>
            <a:endParaRPr lang="en-US" dirty="0"/>
          </a:p>
          <a:p>
            <a:pPr marL="0" indent="0">
              <a:buNone/>
            </a:pPr>
            <a:r>
              <a:rPr lang="en-US" dirty="0">
                <a:solidFill>
                  <a:schemeClr val="accent1"/>
                </a:solidFill>
              </a:rPr>
              <a:t>FROM</a:t>
            </a:r>
            <a:r>
              <a:rPr lang="en-US" dirty="0"/>
              <a:t> CUSTOMERS</a:t>
            </a:r>
          </a:p>
          <a:p>
            <a:pPr marL="0" indent="0">
              <a:buNone/>
            </a:pPr>
            <a:r>
              <a:rPr lang="en-US" dirty="0">
                <a:solidFill>
                  <a:schemeClr val="accent1"/>
                </a:solidFill>
              </a:rPr>
              <a:t>WHERE</a:t>
            </a:r>
            <a:r>
              <a:rPr lang="en-US" dirty="0"/>
              <a:t> COMPANY LIKE '</a:t>
            </a:r>
            <a:r>
              <a:rPr lang="en-US" dirty="0" err="1"/>
              <a:t>Smiths_n</a:t>
            </a:r>
            <a:r>
              <a:rPr lang="en-US" dirty="0"/>
              <a:t> Corp.';</a:t>
            </a:r>
            <a:endParaRPr lang="ru-RU" dirty="0"/>
          </a:p>
        </p:txBody>
      </p:sp>
    </p:spTree>
    <p:extLst>
      <p:ext uri="{BB962C8B-B14F-4D97-AF65-F5344CB8AC3E}">
        <p14:creationId xmlns:p14="http://schemas.microsoft.com/office/powerpoint/2010/main" val="40406900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ru-RU" dirty="0" smtClean="0"/>
              <a:t>Простые запросы</a:t>
            </a:r>
            <a:endParaRPr lang="ru-RU" dirty="0"/>
          </a:p>
        </p:txBody>
      </p:sp>
      <p:sp>
        <p:nvSpPr>
          <p:cNvPr id="3" name="Объект 2"/>
          <p:cNvSpPr>
            <a:spLocks noGrp="1"/>
          </p:cNvSpPr>
          <p:nvPr>
            <p:ph idx="1"/>
          </p:nvPr>
        </p:nvSpPr>
        <p:spPr>
          <a:xfrm>
            <a:off x="467544" y="908720"/>
            <a:ext cx="8229600" cy="5217443"/>
          </a:xfrm>
        </p:spPr>
        <p:txBody>
          <a:bodyPr/>
          <a:lstStyle/>
          <a:p>
            <a:pPr marL="0" indent="0">
              <a:buNone/>
            </a:pPr>
            <a:r>
              <a:rPr lang="ru-RU" dirty="0" smtClean="0"/>
              <a:t>Проверка на соответствие шаблону. </a:t>
            </a:r>
            <a:r>
              <a:rPr lang="en-US" dirty="0" smtClean="0"/>
              <a:t>LIKE. </a:t>
            </a:r>
            <a:endParaRPr lang="en-US" dirty="0"/>
          </a:p>
          <a:p>
            <a:pPr marL="0" indent="0">
              <a:buNone/>
            </a:pPr>
            <a:r>
              <a:rPr lang="ru-RU" dirty="0" smtClean="0"/>
              <a:t>Найти товары, коды которых начинаются с четырех букв </a:t>
            </a:r>
            <a:r>
              <a:rPr lang="en-US" dirty="0" smtClean="0"/>
              <a:t>‘A%BC’</a:t>
            </a:r>
          </a:p>
          <a:p>
            <a:pPr marL="0" indent="0">
              <a:buNone/>
            </a:pPr>
            <a:endParaRPr lang="en-US" dirty="0"/>
          </a:p>
          <a:p>
            <a:pPr marL="0" indent="0">
              <a:buNone/>
            </a:pPr>
            <a:r>
              <a:rPr lang="en-US" dirty="0">
                <a:solidFill>
                  <a:schemeClr val="accent1"/>
                </a:solidFill>
              </a:rPr>
              <a:t>SELECT</a:t>
            </a:r>
            <a:r>
              <a:rPr lang="en-US" dirty="0"/>
              <a:t> PRODUCT_ID</a:t>
            </a:r>
          </a:p>
          <a:p>
            <a:pPr marL="0" indent="0">
              <a:buNone/>
            </a:pPr>
            <a:r>
              <a:rPr lang="en-US" dirty="0">
                <a:solidFill>
                  <a:schemeClr val="accent1"/>
                </a:solidFill>
              </a:rPr>
              <a:t>FROM</a:t>
            </a:r>
            <a:r>
              <a:rPr lang="en-US" dirty="0"/>
              <a:t> products</a:t>
            </a:r>
          </a:p>
          <a:p>
            <a:pPr marL="0" indent="0">
              <a:buNone/>
            </a:pPr>
            <a:r>
              <a:rPr lang="en-US" dirty="0">
                <a:solidFill>
                  <a:schemeClr val="accent1"/>
                </a:solidFill>
              </a:rPr>
              <a:t>WHERE</a:t>
            </a:r>
            <a:r>
              <a:rPr lang="en-US" dirty="0"/>
              <a:t> PRODUCT_ID LIKE 'A$%BC%';</a:t>
            </a:r>
          </a:p>
          <a:p>
            <a:pPr marL="0" indent="0">
              <a:buNone/>
            </a:pPr>
            <a:endParaRPr lang="en-US" dirty="0" smtClean="0"/>
          </a:p>
        </p:txBody>
      </p:sp>
    </p:spTree>
    <p:extLst>
      <p:ext uri="{BB962C8B-B14F-4D97-AF65-F5344CB8AC3E}">
        <p14:creationId xmlns:p14="http://schemas.microsoft.com/office/powerpoint/2010/main" val="31112948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ru-RU" dirty="0" smtClean="0"/>
              <a:t>Простые запросы</a:t>
            </a:r>
            <a:endParaRPr lang="ru-RU" dirty="0"/>
          </a:p>
        </p:txBody>
      </p:sp>
      <p:sp>
        <p:nvSpPr>
          <p:cNvPr id="3" name="Объект 2"/>
          <p:cNvSpPr>
            <a:spLocks noGrp="1"/>
          </p:cNvSpPr>
          <p:nvPr>
            <p:ph idx="1"/>
          </p:nvPr>
        </p:nvSpPr>
        <p:spPr>
          <a:xfrm>
            <a:off x="457200" y="908720"/>
            <a:ext cx="8229600" cy="5217443"/>
          </a:xfrm>
        </p:spPr>
        <p:txBody>
          <a:bodyPr/>
          <a:lstStyle/>
          <a:p>
            <a:pPr marL="0" indent="0">
              <a:buNone/>
            </a:pPr>
            <a:r>
              <a:rPr lang="ru-RU" dirty="0" smtClean="0"/>
              <a:t>Проверка на соответствие шаблону. </a:t>
            </a:r>
            <a:r>
              <a:rPr lang="en-US" dirty="0" smtClean="0"/>
              <a:t>LIKE. </a:t>
            </a:r>
            <a:endParaRPr lang="en-US" dirty="0"/>
          </a:p>
          <a:p>
            <a:pPr marL="0" indent="0">
              <a:buNone/>
            </a:pPr>
            <a:r>
              <a:rPr lang="ru-RU" dirty="0" smtClean="0"/>
              <a:t>Найти товары, коды которых начинаются с четырех букв </a:t>
            </a:r>
            <a:r>
              <a:rPr lang="en-US" dirty="0" smtClean="0"/>
              <a:t>‘A%BC’</a:t>
            </a:r>
          </a:p>
          <a:p>
            <a:pPr marL="0" indent="0">
              <a:buNone/>
            </a:pPr>
            <a:endParaRPr lang="en-US" dirty="0"/>
          </a:p>
          <a:p>
            <a:pPr marL="0" indent="0">
              <a:buNone/>
            </a:pPr>
            <a:r>
              <a:rPr lang="en-US" dirty="0">
                <a:solidFill>
                  <a:schemeClr val="accent1"/>
                </a:solidFill>
              </a:rPr>
              <a:t>SELECT</a:t>
            </a:r>
            <a:r>
              <a:rPr lang="en-US" dirty="0"/>
              <a:t> ORDER_NUM, PRODUCT</a:t>
            </a:r>
          </a:p>
          <a:p>
            <a:pPr marL="0" indent="0">
              <a:buNone/>
            </a:pPr>
            <a:r>
              <a:rPr lang="en-US" dirty="0">
                <a:solidFill>
                  <a:schemeClr val="accent1"/>
                </a:solidFill>
              </a:rPr>
              <a:t>FROM</a:t>
            </a:r>
            <a:r>
              <a:rPr lang="en-US" dirty="0"/>
              <a:t> ORDERS</a:t>
            </a:r>
          </a:p>
          <a:p>
            <a:pPr marL="0" indent="0">
              <a:buNone/>
            </a:pPr>
            <a:r>
              <a:rPr lang="en-US" dirty="0">
                <a:solidFill>
                  <a:schemeClr val="accent1"/>
                </a:solidFill>
              </a:rPr>
              <a:t>WHERE</a:t>
            </a:r>
            <a:r>
              <a:rPr lang="en-US" dirty="0"/>
              <a:t> PRODUCT LIKE 'A$%BC%' ESCAPE '$';</a:t>
            </a:r>
          </a:p>
          <a:p>
            <a:pPr marL="0" indent="0">
              <a:buNone/>
            </a:pPr>
            <a:endParaRPr lang="en-US" dirty="0" smtClean="0"/>
          </a:p>
        </p:txBody>
      </p:sp>
    </p:spTree>
    <p:extLst>
      <p:ext uri="{BB962C8B-B14F-4D97-AF65-F5344CB8AC3E}">
        <p14:creationId xmlns:p14="http://schemas.microsoft.com/office/powerpoint/2010/main" val="25866893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lstStyle/>
          <a:p>
            <a:pPr marL="0" indent="0">
              <a:buNone/>
            </a:pPr>
            <a:r>
              <a:rPr lang="ru-RU" dirty="0" smtClean="0"/>
              <a:t>Проверка на равенство </a:t>
            </a:r>
            <a:r>
              <a:rPr lang="en-US" dirty="0" smtClean="0"/>
              <a:t>NULL</a:t>
            </a:r>
            <a:endParaRPr lang="en-US" dirty="0"/>
          </a:p>
          <a:p>
            <a:pPr marL="0" indent="0">
              <a:buNone/>
            </a:pPr>
            <a:endParaRPr lang="ru-RU" dirty="0" smtClean="0"/>
          </a:p>
          <a:p>
            <a:pPr marL="0" indent="0">
              <a:buNone/>
            </a:pPr>
            <a:r>
              <a:rPr lang="ru-RU" dirty="0" smtClean="0"/>
              <a:t>Найти служащего, который еще не закреплен за офисом </a:t>
            </a:r>
            <a:endParaRPr lang="ru-RU" dirty="0"/>
          </a:p>
        </p:txBody>
      </p:sp>
    </p:spTree>
    <p:extLst>
      <p:ext uri="{BB962C8B-B14F-4D97-AF65-F5344CB8AC3E}">
        <p14:creationId xmlns:p14="http://schemas.microsoft.com/office/powerpoint/2010/main" val="42792911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lstStyle/>
          <a:p>
            <a:pPr marL="0" indent="0">
              <a:buNone/>
            </a:pPr>
            <a:r>
              <a:rPr lang="ru-RU" dirty="0" smtClean="0"/>
              <a:t>Проверка на равенство </a:t>
            </a:r>
            <a:r>
              <a:rPr lang="en-US" dirty="0" smtClean="0"/>
              <a:t>NULL</a:t>
            </a:r>
            <a:endParaRPr lang="en-US" dirty="0"/>
          </a:p>
          <a:p>
            <a:pPr marL="0" indent="0">
              <a:buNone/>
            </a:pPr>
            <a:endParaRPr lang="ru-RU" dirty="0" smtClean="0"/>
          </a:p>
          <a:p>
            <a:pPr marL="0" indent="0">
              <a:buNone/>
            </a:pPr>
            <a:r>
              <a:rPr lang="ru-RU" dirty="0" smtClean="0"/>
              <a:t>Найти служащего, который еще не закреплен за офисом.</a:t>
            </a:r>
          </a:p>
          <a:p>
            <a:pPr marL="0" indent="0">
              <a:buNone/>
            </a:pPr>
            <a:endParaRPr lang="ru-RU" dirty="0"/>
          </a:p>
          <a:p>
            <a:pPr marL="0" indent="0">
              <a:buNone/>
            </a:pPr>
            <a:r>
              <a:rPr lang="en-US" dirty="0">
                <a:solidFill>
                  <a:schemeClr val="accent1"/>
                </a:solidFill>
              </a:rPr>
              <a:t>SELECT</a:t>
            </a:r>
            <a:r>
              <a:rPr lang="en-US" dirty="0"/>
              <a:t> NAME </a:t>
            </a:r>
          </a:p>
          <a:p>
            <a:pPr marL="0" indent="0">
              <a:buNone/>
            </a:pPr>
            <a:r>
              <a:rPr lang="en-US" dirty="0">
                <a:solidFill>
                  <a:schemeClr val="accent1"/>
                </a:solidFill>
              </a:rPr>
              <a:t>FROM</a:t>
            </a:r>
            <a:r>
              <a:rPr lang="en-US" dirty="0"/>
              <a:t> SALESREPS</a:t>
            </a:r>
          </a:p>
          <a:p>
            <a:pPr marL="0" indent="0">
              <a:buNone/>
            </a:pPr>
            <a:r>
              <a:rPr lang="en-US" dirty="0">
                <a:solidFill>
                  <a:schemeClr val="accent1"/>
                </a:solidFill>
              </a:rPr>
              <a:t>WHERE</a:t>
            </a:r>
            <a:r>
              <a:rPr lang="en-US" dirty="0"/>
              <a:t> REP_OFFICE IS NULL</a:t>
            </a:r>
            <a:r>
              <a:rPr lang="en-US" dirty="0" smtClean="0"/>
              <a:t>;</a:t>
            </a:r>
            <a:endParaRPr lang="ru-RU" dirty="0" smtClean="0"/>
          </a:p>
          <a:p>
            <a:pPr marL="0" indent="0">
              <a:buNone/>
            </a:pPr>
            <a:r>
              <a:rPr lang="ru-RU" dirty="0" smtClean="0"/>
              <a:t>Также может быть </a:t>
            </a:r>
            <a:r>
              <a:rPr lang="en-US" dirty="0" smtClean="0"/>
              <a:t>IS NOT NULL</a:t>
            </a:r>
            <a:endParaRPr lang="ru-RU" dirty="0"/>
          </a:p>
        </p:txBody>
      </p:sp>
    </p:spTree>
    <p:extLst>
      <p:ext uri="{BB962C8B-B14F-4D97-AF65-F5344CB8AC3E}">
        <p14:creationId xmlns:p14="http://schemas.microsoft.com/office/powerpoint/2010/main" val="28254676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lstStyle/>
          <a:p>
            <a:pPr marL="0" indent="0">
              <a:buNone/>
            </a:pPr>
            <a:r>
              <a:rPr lang="ru-RU" dirty="0" smtClean="0"/>
              <a:t>Составные условия отбора (</a:t>
            </a:r>
            <a:r>
              <a:rPr lang="en-US" dirty="0" smtClean="0"/>
              <a:t>AND, OR </a:t>
            </a:r>
            <a:r>
              <a:rPr lang="ru-RU" dirty="0" smtClean="0"/>
              <a:t>и </a:t>
            </a:r>
            <a:r>
              <a:rPr lang="en-US" dirty="0" smtClean="0"/>
              <a:t>NOT)</a:t>
            </a:r>
          </a:p>
          <a:p>
            <a:pPr marL="0" indent="0">
              <a:buNone/>
            </a:pPr>
            <a:r>
              <a:rPr lang="ru-RU" dirty="0" smtClean="0"/>
              <a:t>Найти служащих, у которых фактический объем продаж меньше планового и меньше 300 000</a:t>
            </a:r>
            <a:r>
              <a:rPr lang="en-US" dirty="0" smtClean="0"/>
              <a:t>$</a:t>
            </a:r>
          </a:p>
          <a:p>
            <a:pPr marL="0" indent="0">
              <a:buNone/>
            </a:pPr>
            <a:endParaRPr lang="ru-RU" dirty="0"/>
          </a:p>
        </p:txBody>
      </p:sp>
    </p:spTree>
    <p:extLst>
      <p:ext uri="{BB962C8B-B14F-4D97-AF65-F5344CB8AC3E}">
        <p14:creationId xmlns:p14="http://schemas.microsoft.com/office/powerpoint/2010/main" val="281063721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lstStyle/>
          <a:p>
            <a:pPr marL="0" indent="0">
              <a:buNone/>
            </a:pPr>
            <a:r>
              <a:rPr lang="ru-RU" dirty="0" smtClean="0"/>
              <a:t>Составные условия отбора (</a:t>
            </a:r>
            <a:r>
              <a:rPr lang="en-US" dirty="0" smtClean="0"/>
              <a:t>AND, OR </a:t>
            </a:r>
            <a:r>
              <a:rPr lang="ru-RU" dirty="0" smtClean="0"/>
              <a:t>и </a:t>
            </a:r>
            <a:r>
              <a:rPr lang="en-US" dirty="0" smtClean="0"/>
              <a:t>NOT)</a:t>
            </a:r>
          </a:p>
          <a:p>
            <a:pPr marL="0" indent="0">
              <a:buNone/>
            </a:pPr>
            <a:r>
              <a:rPr lang="ru-RU" dirty="0" smtClean="0"/>
              <a:t>Найти служащих, у которых фактический объем продаж меньше планового и меньше 300 000</a:t>
            </a:r>
            <a:r>
              <a:rPr lang="en-US" dirty="0" smtClean="0"/>
              <a:t>$</a:t>
            </a:r>
          </a:p>
          <a:p>
            <a:pPr marL="0" indent="0">
              <a:buNone/>
            </a:pPr>
            <a:r>
              <a:rPr lang="en-US" dirty="0">
                <a:solidFill>
                  <a:schemeClr val="accent1"/>
                </a:solidFill>
              </a:rPr>
              <a:t>SELECT</a:t>
            </a:r>
            <a:r>
              <a:rPr lang="en-US" dirty="0"/>
              <a:t> NAME, QUOTA, SALES</a:t>
            </a:r>
          </a:p>
          <a:p>
            <a:pPr marL="0" indent="0">
              <a:buNone/>
            </a:pPr>
            <a:r>
              <a:rPr lang="en-US" dirty="0">
                <a:solidFill>
                  <a:schemeClr val="accent1"/>
                </a:solidFill>
              </a:rPr>
              <a:t>FROM</a:t>
            </a:r>
            <a:r>
              <a:rPr lang="en-US" dirty="0"/>
              <a:t> SALESREPS </a:t>
            </a:r>
          </a:p>
          <a:p>
            <a:pPr marL="0" indent="0">
              <a:buNone/>
            </a:pPr>
            <a:r>
              <a:rPr lang="en-US" dirty="0">
                <a:solidFill>
                  <a:schemeClr val="accent1"/>
                </a:solidFill>
              </a:rPr>
              <a:t>WHERE</a:t>
            </a:r>
            <a:r>
              <a:rPr lang="en-US" dirty="0"/>
              <a:t> SALES &lt; QUOTA</a:t>
            </a:r>
          </a:p>
          <a:p>
            <a:pPr marL="0" indent="0">
              <a:buNone/>
            </a:pPr>
            <a:r>
              <a:rPr lang="en-US" dirty="0"/>
              <a:t>  </a:t>
            </a:r>
            <a:r>
              <a:rPr lang="en-US" dirty="0">
                <a:solidFill>
                  <a:schemeClr val="accent1"/>
                </a:solidFill>
              </a:rPr>
              <a:t>AND</a:t>
            </a:r>
            <a:r>
              <a:rPr lang="en-US" dirty="0"/>
              <a:t> SALES &lt; 300000.00;</a:t>
            </a:r>
            <a:endParaRPr lang="ru-RU" dirty="0"/>
          </a:p>
        </p:txBody>
      </p:sp>
    </p:spTree>
    <p:extLst>
      <p:ext uri="{BB962C8B-B14F-4D97-AF65-F5344CB8AC3E}">
        <p14:creationId xmlns:p14="http://schemas.microsoft.com/office/powerpoint/2010/main" val="3928745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a:t>
            </a:r>
            <a:r>
              <a:rPr lang="en-US" dirty="0" smtClean="0"/>
              <a:t>SQL</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7794" y="1628800"/>
            <a:ext cx="7850630" cy="4320480"/>
          </a:xfrm>
        </p:spPr>
      </p:pic>
    </p:spTree>
    <p:extLst>
      <p:ext uri="{BB962C8B-B14F-4D97-AF65-F5344CB8AC3E}">
        <p14:creationId xmlns:p14="http://schemas.microsoft.com/office/powerpoint/2010/main" val="3116622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lstStyle/>
          <a:p>
            <a:pPr marL="0" indent="0">
              <a:buNone/>
            </a:pPr>
            <a:r>
              <a:rPr lang="ru-RU" dirty="0" smtClean="0"/>
              <a:t>Составные условия отбора (</a:t>
            </a:r>
            <a:r>
              <a:rPr lang="en-US" dirty="0" smtClean="0"/>
              <a:t>AND, OR </a:t>
            </a:r>
            <a:r>
              <a:rPr lang="ru-RU" dirty="0" smtClean="0"/>
              <a:t>и </a:t>
            </a:r>
            <a:r>
              <a:rPr lang="en-US" dirty="0" smtClean="0"/>
              <a:t>NOT)</a:t>
            </a:r>
          </a:p>
          <a:p>
            <a:pPr marL="0" indent="0">
              <a:buNone/>
            </a:pPr>
            <a:r>
              <a:rPr lang="ru-RU" dirty="0" smtClean="0"/>
              <a:t>Найти всех служащих, которые работают в Денвере, </a:t>
            </a:r>
            <a:r>
              <a:rPr lang="ru-RU" dirty="0" err="1" smtClean="0"/>
              <a:t>Нью-йорке</a:t>
            </a:r>
            <a:r>
              <a:rPr lang="ru-RU" dirty="0" smtClean="0"/>
              <a:t> или Чикаго (их номера 22</a:t>
            </a:r>
            <a:r>
              <a:rPr lang="en-US" dirty="0" smtClean="0"/>
              <a:t>, 11, 12) </a:t>
            </a:r>
            <a:r>
              <a:rPr lang="ru-RU" dirty="0" smtClean="0"/>
              <a:t>или не имеют менеджера и были приняты на работу после июня 2006 года</a:t>
            </a:r>
            <a:r>
              <a:rPr lang="en-US" dirty="0" smtClean="0"/>
              <a:t>; </a:t>
            </a:r>
            <a:r>
              <a:rPr lang="ru-RU" dirty="0" smtClean="0"/>
              <a:t>или у которых продажи превысили плановый объем, но не превысили 600 000</a:t>
            </a:r>
            <a:r>
              <a:rPr lang="en-US" smtClean="0"/>
              <a:t>$</a:t>
            </a:r>
            <a:endParaRPr lang="ru-RU" dirty="0"/>
          </a:p>
        </p:txBody>
      </p:sp>
    </p:spTree>
    <p:extLst>
      <p:ext uri="{BB962C8B-B14F-4D97-AF65-F5344CB8AC3E}">
        <p14:creationId xmlns:p14="http://schemas.microsoft.com/office/powerpoint/2010/main" val="1532855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normAutofit fontScale="92500" lnSpcReduction="10000"/>
          </a:bodyPr>
          <a:lstStyle/>
          <a:p>
            <a:pPr marL="0" indent="0">
              <a:buNone/>
            </a:pPr>
            <a:r>
              <a:rPr lang="ru-RU" dirty="0" smtClean="0"/>
              <a:t>Составные условия отбора (</a:t>
            </a:r>
            <a:r>
              <a:rPr lang="en-US" dirty="0" smtClean="0"/>
              <a:t>AND, OR </a:t>
            </a:r>
            <a:r>
              <a:rPr lang="ru-RU" dirty="0" smtClean="0"/>
              <a:t>и </a:t>
            </a:r>
            <a:r>
              <a:rPr lang="en-US" dirty="0" smtClean="0"/>
              <a:t>NOT)</a:t>
            </a:r>
          </a:p>
          <a:p>
            <a:pPr marL="0" indent="0">
              <a:buNone/>
            </a:pPr>
            <a:r>
              <a:rPr lang="ru-RU" dirty="0" smtClean="0"/>
              <a:t>Найти всех служащих, которые работают в Денвере, </a:t>
            </a:r>
            <a:r>
              <a:rPr lang="ru-RU" dirty="0" err="1" smtClean="0"/>
              <a:t>Нью-йорке</a:t>
            </a:r>
            <a:r>
              <a:rPr lang="ru-RU" dirty="0" smtClean="0"/>
              <a:t> или Чикаго (их номера 22</a:t>
            </a:r>
            <a:r>
              <a:rPr lang="en-US" dirty="0" smtClean="0"/>
              <a:t>, 11, 12) </a:t>
            </a:r>
            <a:r>
              <a:rPr lang="ru-RU" dirty="0" smtClean="0"/>
              <a:t>или не имеют менеджера и были приняты на работу после июня 2006 года</a:t>
            </a:r>
            <a:r>
              <a:rPr lang="en-US" dirty="0" smtClean="0"/>
              <a:t>; </a:t>
            </a:r>
            <a:r>
              <a:rPr lang="ru-RU" dirty="0" smtClean="0"/>
              <a:t>или у которых продажи превысили плановый объем, но не превысили 600 000</a:t>
            </a:r>
            <a:r>
              <a:rPr lang="en-US" dirty="0" smtClean="0"/>
              <a:t>$</a:t>
            </a:r>
          </a:p>
          <a:p>
            <a:pPr marL="0" indent="0">
              <a:buNone/>
            </a:pPr>
            <a:r>
              <a:rPr lang="en-US" dirty="0" smtClean="0">
                <a:solidFill>
                  <a:schemeClr val="accent1"/>
                </a:solidFill>
              </a:rPr>
              <a:t>SELECT</a:t>
            </a:r>
            <a:r>
              <a:rPr lang="en-US" dirty="0" smtClean="0"/>
              <a:t> </a:t>
            </a:r>
            <a:r>
              <a:rPr lang="en-US" dirty="0"/>
              <a:t>NAME</a:t>
            </a:r>
          </a:p>
          <a:p>
            <a:pPr marL="0" indent="0">
              <a:buNone/>
            </a:pPr>
            <a:r>
              <a:rPr lang="en-US" dirty="0">
                <a:solidFill>
                  <a:schemeClr val="accent1"/>
                </a:solidFill>
              </a:rPr>
              <a:t>FROM</a:t>
            </a:r>
            <a:r>
              <a:rPr lang="en-US" dirty="0"/>
              <a:t> SALESREPS</a:t>
            </a:r>
          </a:p>
          <a:p>
            <a:pPr marL="0" indent="0">
              <a:buNone/>
            </a:pPr>
            <a:r>
              <a:rPr lang="en-US" dirty="0">
                <a:solidFill>
                  <a:schemeClr val="accent1"/>
                </a:solidFill>
              </a:rPr>
              <a:t>WHERE</a:t>
            </a:r>
            <a:r>
              <a:rPr lang="en-US" dirty="0"/>
              <a:t> (REP_OFFICE IN (22, 11, 12))</a:t>
            </a:r>
          </a:p>
          <a:p>
            <a:pPr marL="0" indent="0">
              <a:buNone/>
            </a:pPr>
            <a:r>
              <a:rPr lang="en-US" dirty="0"/>
              <a:t>  </a:t>
            </a:r>
            <a:r>
              <a:rPr lang="en-US" dirty="0">
                <a:solidFill>
                  <a:schemeClr val="accent1"/>
                </a:solidFill>
              </a:rPr>
              <a:t>OR</a:t>
            </a:r>
            <a:r>
              <a:rPr lang="en-US" dirty="0"/>
              <a:t> (MANAGER IS NULL </a:t>
            </a:r>
            <a:r>
              <a:rPr lang="en-US" dirty="0">
                <a:solidFill>
                  <a:schemeClr val="accent1"/>
                </a:solidFill>
              </a:rPr>
              <a:t>AND</a:t>
            </a:r>
            <a:r>
              <a:rPr lang="en-US" dirty="0"/>
              <a:t> HIRE_DATE &gt;= TO_DATE('2006.06.01', 'yyyy.mm.dd'))</a:t>
            </a:r>
          </a:p>
          <a:p>
            <a:pPr marL="0" indent="0">
              <a:buNone/>
            </a:pPr>
            <a:r>
              <a:rPr lang="en-US" dirty="0"/>
              <a:t>  </a:t>
            </a:r>
            <a:r>
              <a:rPr lang="en-US" dirty="0">
                <a:solidFill>
                  <a:schemeClr val="accent1"/>
                </a:solidFill>
              </a:rPr>
              <a:t>OR</a:t>
            </a:r>
            <a:r>
              <a:rPr lang="en-US" dirty="0"/>
              <a:t> (SALES &gt; QUOTA </a:t>
            </a:r>
            <a:r>
              <a:rPr lang="en-US" dirty="0">
                <a:solidFill>
                  <a:schemeClr val="accent1"/>
                </a:solidFill>
              </a:rPr>
              <a:t>AND</a:t>
            </a:r>
            <a:r>
              <a:rPr lang="en-US" dirty="0"/>
              <a:t> NOT SALES &gt; 600000)</a:t>
            </a:r>
            <a:endParaRPr lang="ru-RU" dirty="0"/>
          </a:p>
        </p:txBody>
      </p:sp>
    </p:spTree>
    <p:extLst>
      <p:ext uri="{BB962C8B-B14F-4D97-AF65-F5344CB8AC3E}">
        <p14:creationId xmlns:p14="http://schemas.microsoft.com/office/powerpoint/2010/main" val="37075309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a:t>
            </a:r>
            <a:endParaRPr lang="ru-RU" dirty="0"/>
          </a:p>
        </p:txBody>
      </p:sp>
      <p:sp>
        <p:nvSpPr>
          <p:cNvPr id="3" name="Объект 2"/>
          <p:cNvSpPr>
            <a:spLocks noGrp="1"/>
          </p:cNvSpPr>
          <p:nvPr>
            <p:ph idx="1"/>
          </p:nvPr>
        </p:nvSpPr>
        <p:spPr>
          <a:xfrm>
            <a:off x="457200" y="1196752"/>
            <a:ext cx="8229600" cy="4929411"/>
          </a:xfrm>
        </p:spPr>
        <p:txBody>
          <a:bodyPr/>
          <a:lstStyle/>
          <a:p>
            <a:pPr marL="0" indent="0">
              <a:buNone/>
            </a:pPr>
            <a:r>
              <a:rPr lang="ru-RU" dirty="0" smtClean="0"/>
              <a:t>Сортировка результатов запроса</a:t>
            </a:r>
          </a:p>
          <a:p>
            <a:pPr marL="0" indent="0">
              <a:buNone/>
            </a:pPr>
            <a:r>
              <a:rPr lang="ru-RU" dirty="0" smtClean="0"/>
              <a:t>Вывести список офисов, отсортированный по фактическим объемам продаж в порядке убывания.</a:t>
            </a:r>
          </a:p>
          <a:p>
            <a:pPr marL="0" indent="0">
              <a:buNone/>
            </a:pPr>
            <a:endParaRPr lang="ru-RU" dirty="0"/>
          </a:p>
          <a:p>
            <a:pPr marL="0" indent="0">
              <a:buNone/>
            </a:pPr>
            <a:endParaRPr lang="ru-RU" dirty="0"/>
          </a:p>
        </p:txBody>
      </p:sp>
    </p:spTree>
    <p:extLst>
      <p:ext uri="{BB962C8B-B14F-4D97-AF65-F5344CB8AC3E}">
        <p14:creationId xmlns:p14="http://schemas.microsoft.com/office/powerpoint/2010/main" val="21423273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a:t>
            </a:r>
            <a:endParaRPr lang="ru-RU" dirty="0"/>
          </a:p>
        </p:txBody>
      </p:sp>
      <p:sp>
        <p:nvSpPr>
          <p:cNvPr id="3" name="Объект 2"/>
          <p:cNvSpPr>
            <a:spLocks noGrp="1"/>
          </p:cNvSpPr>
          <p:nvPr>
            <p:ph idx="1"/>
          </p:nvPr>
        </p:nvSpPr>
        <p:spPr>
          <a:xfrm>
            <a:off x="457200" y="1196752"/>
            <a:ext cx="8229600" cy="4929411"/>
          </a:xfrm>
        </p:spPr>
        <p:txBody>
          <a:bodyPr/>
          <a:lstStyle/>
          <a:p>
            <a:pPr marL="0" indent="0">
              <a:buNone/>
            </a:pPr>
            <a:r>
              <a:rPr lang="ru-RU" dirty="0" smtClean="0"/>
              <a:t>Сортировка результатов запроса</a:t>
            </a:r>
          </a:p>
          <a:p>
            <a:pPr marL="0" indent="0">
              <a:buNone/>
            </a:pPr>
            <a:r>
              <a:rPr lang="ru-RU" dirty="0" smtClean="0"/>
              <a:t>Вывести список офисов, отсортированный по фактическим объемам продаж в порядке убывания.</a:t>
            </a:r>
          </a:p>
          <a:p>
            <a:pPr marL="0" indent="0">
              <a:buNone/>
            </a:pPr>
            <a:endParaRPr lang="ru-RU" dirty="0"/>
          </a:p>
          <a:p>
            <a:pPr marL="0" indent="0">
              <a:buNone/>
            </a:pPr>
            <a:r>
              <a:rPr lang="en-US" dirty="0">
                <a:solidFill>
                  <a:schemeClr val="accent1"/>
                </a:solidFill>
              </a:rPr>
              <a:t>SELECT</a:t>
            </a:r>
            <a:r>
              <a:rPr lang="en-US" dirty="0"/>
              <a:t> CITY, REGION, SALES</a:t>
            </a:r>
          </a:p>
          <a:p>
            <a:pPr marL="0" indent="0">
              <a:buNone/>
            </a:pPr>
            <a:r>
              <a:rPr lang="en-US" dirty="0">
                <a:solidFill>
                  <a:schemeClr val="accent1"/>
                </a:solidFill>
              </a:rPr>
              <a:t>FROM</a:t>
            </a:r>
            <a:r>
              <a:rPr lang="en-US" dirty="0"/>
              <a:t> OFFICES</a:t>
            </a:r>
          </a:p>
          <a:p>
            <a:pPr marL="0" indent="0">
              <a:buNone/>
            </a:pPr>
            <a:r>
              <a:rPr lang="en-US" dirty="0">
                <a:solidFill>
                  <a:schemeClr val="accent1"/>
                </a:solidFill>
              </a:rPr>
              <a:t>ORDER</a:t>
            </a:r>
            <a:r>
              <a:rPr lang="en-US" dirty="0"/>
              <a:t> BY SALES DESC;</a:t>
            </a:r>
            <a:endParaRPr lang="ru-RU" dirty="0"/>
          </a:p>
        </p:txBody>
      </p:sp>
    </p:spTree>
    <p:extLst>
      <p:ext uri="{BB962C8B-B14F-4D97-AF65-F5344CB8AC3E}">
        <p14:creationId xmlns:p14="http://schemas.microsoft.com/office/powerpoint/2010/main" val="393904373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запросы</a:t>
            </a:r>
            <a:endParaRPr lang="ru-RU" dirty="0"/>
          </a:p>
        </p:txBody>
      </p:sp>
      <p:sp>
        <p:nvSpPr>
          <p:cNvPr id="3" name="Объект 2"/>
          <p:cNvSpPr>
            <a:spLocks noGrp="1"/>
          </p:cNvSpPr>
          <p:nvPr>
            <p:ph idx="1"/>
          </p:nvPr>
        </p:nvSpPr>
        <p:spPr>
          <a:xfrm>
            <a:off x="457200" y="1196752"/>
            <a:ext cx="8229600" cy="4929411"/>
          </a:xfrm>
        </p:spPr>
        <p:txBody>
          <a:bodyPr>
            <a:normAutofit/>
          </a:bodyPr>
          <a:lstStyle/>
          <a:p>
            <a:pPr marL="0" indent="0">
              <a:buNone/>
            </a:pPr>
            <a:r>
              <a:rPr lang="ru-RU" dirty="0" smtClean="0"/>
              <a:t>Сортировка результатов запроса.</a:t>
            </a:r>
          </a:p>
          <a:p>
            <a:pPr marL="0" indent="0">
              <a:buNone/>
            </a:pPr>
            <a:r>
              <a:rPr lang="ru-RU" dirty="0" smtClean="0"/>
              <a:t>Вывести список всех офисов отсортированных по разности между фактическими и плановыми объемами продаж в порядке убывания.</a:t>
            </a:r>
          </a:p>
          <a:p>
            <a:pPr marL="0" indent="0">
              <a:buNone/>
            </a:pPr>
            <a:endParaRPr lang="ru-RU" dirty="0" smtClean="0"/>
          </a:p>
        </p:txBody>
      </p:sp>
    </p:spTree>
    <p:extLst>
      <p:ext uri="{BB962C8B-B14F-4D97-AF65-F5344CB8AC3E}">
        <p14:creationId xmlns:p14="http://schemas.microsoft.com/office/powerpoint/2010/main" val="40647337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normAutofit fontScale="77500" lnSpcReduction="20000"/>
          </a:bodyPr>
          <a:lstStyle/>
          <a:p>
            <a:pPr marL="0" indent="0">
              <a:buNone/>
            </a:pPr>
            <a:r>
              <a:rPr lang="ru-RU" dirty="0" smtClean="0"/>
              <a:t>Сортировка результатов запроса.</a:t>
            </a:r>
          </a:p>
          <a:p>
            <a:pPr marL="0" indent="0">
              <a:buNone/>
            </a:pPr>
            <a:r>
              <a:rPr lang="ru-RU" dirty="0" smtClean="0"/>
              <a:t>Вывести список всех офисов отсортированных по разности между фактическими и плановыми объемами продаж в порядке убывания.</a:t>
            </a:r>
          </a:p>
          <a:p>
            <a:pPr marL="0" indent="0">
              <a:buNone/>
            </a:pPr>
            <a:r>
              <a:rPr lang="en-US" dirty="0">
                <a:solidFill>
                  <a:schemeClr val="accent1"/>
                </a:solidFill>
              </a:rPr>
              <a:t>SELECT</a:t>
            </a:r>
            <a:r>
              <a:rPr lang="en-US" dirty="0"/>
              <a:t> CITY, REGION, (SALES - TARGET)</a:t>
            </a:r>
          </a:p>
          <a:p>
            <a:pPr marL="0" indent="0">
              <a:buNone/>
            </a:pPr>
            <a:r>
              <a:rPr lang="en-US" dirty="0">
                <a:solidFill>
                  <a:schemeClr val="accent1"/>
                </a:solidFill>
              </a:rPr>
              <a:t>FROM</a:t>
            </a:r>
            <a:r>
              <a:rPr lang="en-US" dirty="0"/>
              <a:t> OFFICES</a:t>
            </a:r>
          </a:p>
          <a:p>
            <a:pPr marL="0" indent="0">
              <a:buNone/>
            </a:pPr>
            <a:r>
              <a:rPr lang="en-US" dirty="0">
                <a:solidFill>
                  <a:schemeClr val="accent1"/>
                </a:solidFill>
              </a:rPr>
              <a:t>ORDER</a:t>
            </a:r>
            <a:r>
              <a:rPr lang="en-US" dirty="0"/>
              <a:t> BY 3 DESC</a:t>
            </a:r>
            <a:r>
              <a:rPr lang="en-US" dirty="0" smtClean="0"/>
              <a:t>; </a:t>
            </a:r>
            <a:r>
              <a:rPr lang="ru-RU" dirty="0" smtClean="0"/>
              <a:t>не желательно</a:t>
            </a:r>
            <a:endParaRPr lang="en-US" dirty="0"/>
          </a:p>
          <a:p>
            <a:pPr marL="0" indent="0">
              <a:buNone/>
            </a:pPr>
            <a:r>
              <a:rPr lang="ru-RU" dirty="0" smtClean="0"/>
              <a:t>Или</a:t>
            </a:r>
          </a:p>
          <a:p>
            <a:pPr marL="0" indent="0">
              <a:buNone/>
            </a:pPr>
            <a:r>
              <a:rPr lang="en-US" dirty="0">
                <a:solidFill>
                  <a:schemeClr val="accent1"/>
                </a:solidFill>
              </a:rPr>
              <a:t>SELECT</a:t>
            </a:r>
            <a:r>
              <a:rPr lang="en-US" dirty="0"/>
              <a:t> CITY, REGION, (SALES - TARGET)</a:t>
            </a:r>
          </a:p>
          <a:p>
            <a:pPr marL="0" indent="0">
              <a:buNone/>
            </a:pPr>
            <a:r>
              <a:rPr lang="en-US" dirty="0">
                <a:solidFill>
                  <a:schemeClr val="accent1"/>
                </a:solidFill>
              </a:rPr>
              <a:t>FROM</a:t>
            </a:r>
            <a:r>
              <a:rPr lang="en-US" dirty="0"/>
              <a:t> OFFICES</a:t>
            </a:r>
          </a:p>
          <a:p>
            <a:pPr marL="0" indent="0">
              <a:buNone/>
            </a:pPr>
            <a:r>
              <a:rPr lang="en-US" dirty="0">
                <a:solidFill>
                  <a:schemeClr val="accent1"/>
                </a:solidFill>
              </a:rPr>
              <a:t>ORDER</a:t>
            </a:r>
            <a:r>
              <a:rPr lang="en-US" dirty="0"/>
              <a:t> BY (SALES - TARGET) DESC</a:t>
            </a:r>
            <a:r>
              <a:rPr lang="en-US" dirty="0" smtClean="0"/>
              <a:t>;</a:t>
            </a:r>
            <a:endParaRPr lang="ru-RU" dirty="0" smtClean="0"/>
          </a:p>
          <a:p>
            <a:pPr marL="0" indent="0">
              <a:buNone/>
            </a:pPr>
            <a:r>
              <a:rPr lang="ru-RU" dirty="0" smtClean="0"/>
              <a:t>Или</a:t>
            </a:r>
          </a:p>
          <a:p>
            <a:pPr marL="0" indent="0">
              <a:buNone/>
            </a:pPr>
            <a:r>
              <a:rPr lang="en-US" dirty="0">
                <a:solidFill>
                  <a:schemeClr val="accent1"/>
                </a:solidFill>
              </a:rPr>
              <a:t>SELECT</a:t>
            </a:r>
            <a:r>
              <a:rPr lang="en-US" dirty="0"/>
              <a:t> CITY, REGION, (SALES - TARGET) AS diff</a:t>
            </a:r>
          </a:p>
          <a:p>
            <a:pPr marL="0" indent="0">
              <a:buNone/>
            </a:pPr>
            <a:r>
              <a:rPr lang="en-US" dirty="0">
                <a:solidFill>
                  <a:schemeClr val="accent1"/>
                </a:solidFill>
              </a:rPr>
              <a:t>FROM</a:t>
            </a:r>
            <a:r>
              <a:rPr lang="en-US" dirty="0"/>
              <a:t> OFFICES</a:t>
            </a:r>
          </a:p>
          <a:p>
            <a:pPr marL="0" indent="0">
              <a:buNone/>
            </a:pPr>
            <a:r>
              <a:rPr lang="en-US" dirty="0">
                <a:solidFill>
                  <a:schemeClr val="accent1"/>
                </a:solidFill>
              </a:rPr>
              <a:t>ORDER</a:t>
            </a:r>
            <a:r>
              <a:rPr lang="en-US" dirty="0"/>
              <a:t> BY diff DESC;</a:t>
            </a:r>
          </a:p>
          <a:p>
            <a:pPr marL="0" indent="0">
              <a:buNone/>
            </a:pPr>
            <a:endParaRPr lang="en-US" dirty="0"/>
          </a:p>
          <a:p>
            <a:pPr marL="0" indent="0">
              <a:buNone/>
            </a:pPr>
            <a:endParaRPr lang="ru-RU" dirty="0" smtClean="0"/>
          </a:p>
        </p:txBody>
      </p:sp>
    </p:spTree>
    <p:extLst>
      <p:ext uri="{BB962C8B-B14F-4D97-AF65-F5344CB8AC3E}">
        <p14:creationId xmlns:p14="http://schemas.microsoft.com/office/powerpoint/2010/main" val="160908686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normAutofit/>
          </a:bodyPr>
          <a:lstStyle/>
          <a:p>
            <a:pPr marL="0" indent="0">
              <a:buNone/>
            </a:pPr>
            <a:r>
              <a:rPr lang="ru-RU" dirty="0" smtClean="0"/>
              <a:t>Группировка. </a:t>
            </a:r>
            <a:r>
              <a:rPr lang="en-US" dirty="0" smtClean="0"/>
              <a:t>GROUP BY.</a:t>
            </a:r>
          </a:p>
          <a:p>
            <a:pPr marL="0" indent="0">
              <a:buNone/>
            </a:pPr>
            <a:r>
              <a:rPr lang="en-US" dirty="0" smtClean="0"/>
              <a:t>SUM([DISTINCT] </a:t>
            </a:r>
            <a:r>
              <a:rPr lang="ru-RU" dirty="0" smtClean="0"/>
              <a:t>значение)</a:t>
            </a:r>
          </a:p>
          <a:p>
            <a:pPr marL="0" indent="0">
              <a:buNone/>
            </a:pPr>
            <a:r>
              <a:rPr lang="en-US" dirty="0" smtClean="0"/>
              <a:t>AVG([DISTINCT] </a:t>
            </a:r>
            <a:r>
              <a:rPr lang="ru-RU" dirty="0" smtClean="0"/>
              <a:t>значение)</a:t>
            </a:r>
          </a:p>
          <a:p>
            <a:pPr marL="0" indent="0">
              <a:buNone/>
            </a:pPr>
            <a:r>
              <a:rPr lang="en-US" dirty="0" smtClean="0"/>
              <a:t>MIN(</a:t>
            </a:r>
            <a:r>
              <a:rPr lang="ru-RU" dirty="0" smtClean="0"/>
              <a:t>значение)</a:t>
            </a:r>
          </a:p>
          <a:p>
            <a:pPr marL="0" indent="0">
              <a:buNone/>
            </a:pPr>
            <a:r>
              <a:rPr lang="en-US" dirty="0" smtClean="0"/>
              <a:t>MAX(</a:t>
            </a:r>
            <a:r>
              <a:rPr lang="ru-RU" dirty="0" smtClean="0"/>
              <a:t>значение)</a:t>
            </a:r>
          </a:p>
          <a:p>
            <a:pPr marL="0" indent="0">
              <a:buNone/>
            </a:pPr>
            <a:r>
              <a:rPr lang="en-US" dirty="0" smtClean="0"/>
              <a:t>COUNT([DISTINCT] </a:t>
            </a:r>
            <a:r>
              <a:rPr lang="ru-RU" dirty="0" smtClean="0"/>
              <a:t>значение)</a:t>
            </a:r>
          </a:p>
          <a:p>
            <a:pPr marL="0" indent="0">
              <a:buNone/>
            </a:pPr>
            <a:r>
              <a:rPr lang="en-US" dirty="0" smtClean="0"/>
              <a:t>COUNT(*)</a:t>
            </a:r>
            <a:endParaRPr lang="en-US" dirty="0"/>
          </a:p>
          <a:p>
            <a:pPr marL="0" indent="0">
              <a:buNone/>
            </a:pPr>
            <a:endParaRPr lang="ru-RU" dirty="0" smtClean="0"/>
          </a:p>
        </p:txBody>
      </p:sp>
    </p:spTree>
    <p:extLst>
      <p:ext uri="{BB962C8B-B14F-4D97-AF65-F5344CB8AC3E}">
        <p14:creationId xmlns:p14="http://schemas.microsoft.com/office/powerpoint/2010/main" val="15257478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normAutofit/>
          </a:bodyPr>
          <a:lstStyle/>
          <a:p>
            <a:pPr marL="0" indent="0">
              <a:buNone/>
            </a:pPr>
            <a:r>
              <a:rPr lang="ru-RU" dirty="0" smtClean="0"/>
              <a:t>Группировка. </a:t>
            </a:r>
            <a:endParaRPr lang="en-US" dirty="0" smtClean="0"/>
          </a:p>
          <a:p>
            <a:pPr marL="0" indent="0">
              <a:buNone/>
            </a:pPr>
            <a:r>
              <a:rPr lang="ru-RU" dirty="0" smtClean="0"/>
              <a:t>Какой наибольший процент выполнения плана среди всех служащих</a:t>
            </a:r>
            <a:r>
              <a:rPr lang="en-US" dirty="0"/>
              <a:t>?</a:t>
            </a:r>
            <a:endParaRPr lang="ru-RU" dirty="0" smtClean="0"/>
          </a:p>
        </p:txBody>
      </p:sp>
    </p:spTree>
    <p:extLst>
      <p:ext uri="{BB962C8B-B14F-4D97-AF65-F5344CB8AC3E}">
        <p14:creationId xmlns:p14="http://schemas.microsoft.com/office/powerpoint/2010/main" val="38755841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normAutofit/>
          </a:bodyPr>
          <a:lstStyle/>
          <a:p>
            <a:pPr marL="0" indent="0">
              <a:buNone/>
            </a:pPr>
            <a:r>
              <a:rPr lang="ru-RU" dirty="0" smtClean="0"/>
              <a:t>Группировка. </a:t>
            </a:r>
            <a:endParaRPr lang="en-US" dirty="0" smtClean="0"/>
          </a:p>
          <a:p>
            <a:pPr marL="0" indent="0">
              <a:buNone/>
            </a:pPr>
            <a:r>
              <a:rPr lang="ru-RU" dirty="0" smtClean="0"/>
              <a:t>Какой наибольший процент выполнения плана среди всех служащих</a:t>
            </a:r>
            <a:r>
              <a:rPr lang="en-US" dirty="0" smtClean="0"/>
              <a:t>?</a:t>
            </a:r>
          </a:p>
          <a:p>
            <a:pPr marL="0" indent="0">
              <a:buNone/>
            </a:pPr>
            <a:endParaRPr lang="en-US" dirty="0"/>
          </a:p>
          <a:p>
            <a:pPr marL="0" indent="0">
              <a:buNone/>
            </a:pPr>
            <a:r>
              <a:rPr lang="en-US" dirty="0">
                <a:solidFill>
                  <a:schemeClr val="accent1"/>
                </a:solidFill>
              </a:rPr>
              <a:t>SELECT</a:t>
            </a:r>
            <a:r>
              <a:rPr lang="en-US" dirty="0"/>
              <a:t> MAX( 100 * (SALES/QUOTA)) AS </a:t>
            </a:r>
            <a:r>
              <a:rPr lang="en-US" dirty="0" err="1"/>
              <a:t>max_plan_complete</a:t>
            </a:r>
            <a:endParaRPr lang="en-US" dirty="0"/>
          </a:p>
          <a:p>
            <a:pPr marL="0" indent="0">
              <a:buNone/>
            </a:pPr>
            <a:r>
              <a:rPr lang="en-US" dirty="0"/>
              <a:t>  </a:t>
            </a:r>
            <a:r>
              <a:rPr lang="en-US" dirty="0">
                <a:solidFill>
                  <a:schemeClr val="accent1"/>
                </a:solidFill>
              </a:rPr>
              <a:t>FROM</a:t>
            </a:r>
            <a:r>
              <a:rPr lang="en-US" dirty="0"/>
              <a:t> SALESREPS;</a:t>
            </a:r>
            <a:endParaRPr lang="ru-RU" dirty="0" smtClean="0"/>
          </a:p>
        </p:txBody>
      </p:sp>
    </p:spTree>
    <p:extLst>
      <p:ext uri="{BB962C8B-B14F-4D97-AF65-F5344CB8AC3E}">
        <p14:creationId xmlns:p14="http://schemas.microsoft.com/office/powerpoint/2010/main" val="282576035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normAutofit/>
          </a:bodyPr>
          <a:lstStyle/>
          <a:p>
            <a:pPr marL="0" indent="0">
              <a:buNone/>
            </a:pPr>
            <a:r>
              <a:rPr lang="ru-RU" dirty="0" smtClean="0"/>
              <a:t>Группировка. </a:t>
            </a:r>
            <a:endParaRPr lang="en-US" dirty="0" smtClean="0"/>
          </a:p>
          <a:p>
            <a:pPr marL="0" indent="0">
              <a:buNone/>
            </a:pPr>
            <a:r>
              <a:rPr lang="ru-RU" dirty="0" smtClean="0"/>
              <a:t>Вычислить среднюю цену товаров от производителя </a:t>
            </a:r>
            <a:r>
              <a:rPr lang="en-US" dirty="0" smtClean="0"/>
              <a:t>ACI</a:t>
            </a:r>
          </a:p>
        </p:txBody>
      </p:sp>
    </p:spTree>
    <p:extLst>
      <p:ext uri="{BB962C8B-B14F-4D97-AF65-F5344CB8AC3E}">
        <p14:creationId xmlns:p14="http://schemas.microsoft.com/office/powerpoint/2010/main" val="4074664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Обзор </a:t>
            </a:r>
            <a:r>
              <a:rPr lang="en-US" dirty="0" smtClean="0"/>
              <a:t>SQL</a:t>
            </a:r>
            <a:endParaRPr lang="ru-RU" dirty="0"/>
          </a:p>
        </p:txBody>
      </p:sp>
      <p:sp>
        <p:nvSpPr>
          <p:cNvPr id="3" name="Объект 2"/>
          <p:cNvSpPr>
            <a:spLocks noGrp="1"/>
          </p:cNvSpPr>
          <p:nvPr>
            <p:ph idx="1"/>
          </p:nvPr>
        </p:nvSpPr>
        <p:spPr>
          <a:xfrm>
            <a:off x="457200" y="1124744"/>
            <a:ext cx="8229600" cy="5001419"/>
          </a:xfrm>
        </p:spPr>
        <p:txBody>
          <a:bodyPr/>
          <a:lstStyle/>
          <a:p>
            <a:pPr marL="0" indent="0">
              <a:buNone/>
            </a:pPr>
            <a:r>
              <a:rPr lang="ru-RU" dirty="0" smtClean="0"/>
              <a:t>Функциональные возможности, которые СУБД предоставляет пользователю</a:t>
            </a:r>
            <a:r>
              <a:rPr lang="en-US" dirty="0" smtClean="0"/>
              <a:t>:</a:t>
            </a:r>
          </a:p>
          <a:p>
            <a:pPr>
              <a:buFontTx/>
              <a:buChar char="-"/>
            </a:pPr>
            <a:r>
              <a:rPr lang="ru-RU" dirty="0" smtClean="0"/>
              <a:t>Определение данных</a:t>
            </a:r>
          </a:p>
          <a:p>
            <a:pPr>
              <a:buFontTx/>
              <a:buChar char="-"/>
            </a:pPr>
            <a:r>
              <a:rPr lang="ru-RU" dirty="0" smtClean="0"/>
              <a:t>Выборка данных</a:t>
            </a:r>
          </a:p>
          <a:p>
            <a:pPr>
              <a:buFontTx/>
              <a:buChar char="-"/>
            </a:pPr>
            <a:r>
              <a:rPr lang="ru-RU" dirty="0" smtClean="0"/>
              <a:t>Обработка данных</a:t>
            </a:r>
          </a:p>
          <a:p>
            <a:pPr>
              <a:buFontTx/>
              <a:buChar char="-"/>
            </a:pPr>
            <a:r>
              <a:rPr lang="ru-RU" dirty="0" smtClean="0"/>
              <a:t>Управление доступом</a:t>
            </a:r>
          </a:p>
          <a:p>
            <a:pPr>
              <a:buFontTx/>
              <a:buChar char="-"/>
            </a:pPr>
            <a:r>
              <a:rPr lang="ru-RU" dirty="0" smtClean="0"/>
              <a:t>Совместное использование данных</a:t>
            </a:r>
          </a:p>
          <a:p>
            <a:pPr>
              <a:buFontTx/>
              <a:buChar char="-"/>
            </a:pPr>
            <a:r>
              <a:rPr lang="ru-RU" dirty="0" smtClean="0"/>
              <a:t>Целостность данных</a:t>
            </a:r>
            <a:endParaRPr lang="ru-RU" dirty="0"/>
          </a:p>
        </p:txBody>
      </p:sp>
    </p:spTree>
    <p:extLst>
      <p:ext uri="{BB962C8B-B14F-4D97-AF65-F5344CB8AC3E}">
        <p14:creationId xmlns:p14="http://schemas.microsoft.com/office/powerpoint/2010/main" val="2783729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normAutofit/>
          </a:bodyPr>
          <a:lstStyle/>
          <a:p>
            <a:pPr marL="0" indent="0">
              <a:buNone/>
            </a:pPr>
            <a:r>
              <a:rPr lang="ru-RU" dirty="0" smtClean="0"/>
              <a:t>Группировка. </a:t>
            </a:r>
            <a:endParaRPr lang="en-US" dirty="0" smtClean="0"/>
          </a:p>
          <a:p>
            <a:pPr marL="0" indent="0">
              <a:buNone/>
            </a:pPr>
            <a:r>
              <a:rPr lang="ru-RU" dirty="0" smtClean="0"/>
              <a:t>Вычислить среднюю цену товаров от производителя </a:t>
            </a:r>
            <a:r>
              <a:rPr lang="en-US" dirty="0" smtClean="0"/>
              <a:t>ACI.</a:t>
            </a:r>
          </a:p>
          <a:p>
            <a:pPr marL="0" indent="0">
              <a:buNone/>
            </a:pPr>
            <a:endParaRPr lang="en-US" dirty="0"/>
          </a:p>
          <a:p>
            <a:pPr marL="0" indent="0">
              <a:buNone/>
            </a:pPr>
            <a:r>
              <a:rPr lang="en-US" dirty="0">
                <a:solidFill>
                  <a:schemeClr val="accent1"/>
                </a:solidFill>
              </a:rPr>
              <a:t>SELECT</a:t>
            </a:r>
            <a:r>
              <a:rPr lang="en-US" dirty="0"/>
              <a:t> AVG(PRICE) AS </a:t>
            </a:r>
            <a:r>
              <a:rPr lang="en-US" dirty="0" err="1"/>
              <a:t>avg_price</a:t>
            </a:r>
            <a:endParaRPr lang="en-US" dirty="0"/>
          </a:p>
          <a:p>
            <a:pPr marL="0" indent="0">
              <a:buNone/>
            </a:pPr>
            <a:r>
              <a:rPr lang="en-US" dirty="0">
                <a:solidFill>
                  <a:schemeClr val="accent1"/>
                </a:solidFill>
              </a:rPr>
              <a:t>FROM</a:t>
            </a:r>
            <a:r>
              <a:rPr lang="en-US" dirty="0"/>
              <a:t> Products</a:t>
            </a:r>
          </a:p>
          <a:p>
            <a:pPr marL="0" indent="0">
              <a:buNone/>
            </a:pPr>
            <a:r>
              <a:rPr lang="en-US" dirty="0">
                <a:solidFill>
                  <a:schemeClr val="accent1"/>
                </a:solidFill>
              </a:rPr>
              <a:t>WHERE</a:t>
            </a:r>
            <a:r>
              <a:rPr lang="en-US" dirty="0"/>
              <a:t> MFR_ID = 'ACI';</a:t>
            </a:r>
            <a:endParaRPr lang="en-US" dirty="0" smtClean="0"/>
          </a:p>
        </p:txBody>
      </p:sp>
    </p:spTree>
    <p:extLst>
      <p:ext uri="{BB962C8B-B14F-4D97-AF65-F5344CB8AC3E}">
        <p14:creationId xmlns:p14="http://schemas.microsoft.com/office/powerpoint/2010/main" val="6389982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normAutofit/>
          </a:bodyPr>
          <a:lstStyle/>
          <a:p>
            <a:pPr marL="0" indent="0">
              <a:buNone/>
            </a:pPr>
            <a:r>
              <a:rPr lang="ru-RU" dirty="0" smtClean="0"/>
              <a:t>Группировка. Статистические функции и значения </a:t>
            </a:r>
            <a:r>
              <a:rPr lang="en-US" dirty="0" smtClean="0"/>
              <a:t>NULL</a:t>
            </a:r>
          </a:p>
          <a:p>
            <a:pPr marL="0" indent="0">
              <a:buNone/>
            </a:pPr>
            <a:r>
              <a:rPr lang="en-US" dirty="0">
                <a:solidFill>
                  <a:schemeClr val="accent1"/>
                </a:solidFill>
              </a:rPr>
              <a:t>SELECT</a:t>
            </a:r>
            <a:r>
              <a:rPr lang="en-US" dirty="0"/>
              <a:t> COUNT(*), COUNT(SALES), COUNT(QUOTA)</a:t>
            </a:r>
          </a:p>
          <a:p>
            <a:pPr marL="0" indent="0">
              <a:buNone/>
            </a:pPr>
            <a:r>
              <a:rPr lang="en-US" dirty="0">
                <a:solidFill>
                  <a:schemeClr val="accent1"/>
                </a:solidFill>
              </a:rPr>
              <a:t>FROM</a:t>
            </a:r>
            <a:r>
              <a:rPr lang="en-US" dirty="0"/>
              <a:t> SALESREPS</a:t>
            </a:r>
            <a:r>
              <a:rPr lang="en-US" dirty="0" smtClean="0"/>
              <a:t>;</a:t>
            </a:r>
            <a:endParaRPr lang="ru-RU" dirty="0" smtClean="0"/>
          </a:p>
          <a:p>
            <a:pPr marL="0" indent="0">
              <a:buNone/>
            </a:pPr>
            <a:endParaRPr lang="en-US" dirty="0"/>
          </a:p>
          <a:p>
            <a:pPr marL="0" indent="0">
              <a:buNone/>
            </a:pPr>
            <a:r>
              <a:rPr lang="ru-RU" dirty="0" smtClean="0"/>
              <a:t>Статистическая функция </a:t>
            </a:r>
            <a:r>
              <a:rPr lang="en-US" dirty="0" smtClean="0"/>
              <a:t>COUNT() </a:t>
            </a:r>
            <a:r>
              <a:rPr lang="ru-RU" dirty="0" smtClean="0"/>
              <a:t>игнорирует все значения </a:t>
            </a:r>
            <a:r>
              <a:rPr lang="en-US" dirty="0" smtClean="0"/>
              <a:t>NULL, </a:t>
            </a:r>
            <a:r>
              <a:rPr lang="ru-RU" dirty="0" smtClean="0"/>
              <a:t>содержащиеся в столбцах</a:t>
            </a:r>
            <a:endParaRPr lang="en-US" dirty="0" smtClean="0"/>
          </a:p>
        </p:txBody>
      </p:sp>
    </p:spTree>
    <p:extLst>
      <p:ext uri="{BB962C8B-B14F-4D97-AF65-F5344CB8AC3E}">
        <p14:creationId xmlns:p14="http://schemas.microsoft.com/office/powerpoint/2010/main" val="6486418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normAutofit/>
          </a:bodyPr>
          <a:lstStyle/>
          <a:p>
            <a:pPr marL="0" indent="0">
              <a:buNone/>
            </a:pPr>
            <a:r>
              <a:rPr lang="ru-RU" dirty="0" smtClean="0"/>
              <a:t>Группировка. Статистические функции и значения </a:t>
            </a:r>
            <a:r>
              <a:rPr lang="en-US" dirty="0" smtClean="0"/>
              <a:t>NULL</a:t>
            </a:r>
          </a:p>
          <a:p>
            <a:pPr marL="0" indent="0">
              <a:buNone/>
            </a:pPr>
            <a:r>
              <a:rPr lang="en-US" dirty="0">
                <a:solidFill>
                  <a:schemeClr val="accent1"/>
                </a:solidFill>
              </a:rPr>
              <a:t>SELECT</a:t>
            </a:r>
            <a:r>
              <a:rPr lang="en-US" dirty="0"/>
              <a:t> COUNT(*), COUNT(SALES), COUNT(QUOTA)</a:t>
            </a:r>
          </a:p>
          <a:p>
            <a:pPr marL="0" indent="0">
              <a:buNone/>
            </a:pPr>
            <a:r>
              <a:rPr lang="en-US" dirty="0">
                <a:solidFill>
                  <a:schemeClr val="accent1"/>
                </a:solidFill>
              </a:rPr>
              <a:t>FROM</a:t>
            </a:r>
            <a:r>
              <a:rPr lang="en-US" dirty="0"/>
              <a:t> SALESREPS</a:t>
            </a:r>
            <a:r>
              <a:rPr lang="en-US" dirty="0" smtClean="0"/>
              <a:t>;</a:t>
            </a:r>
            <a:endParaRPr lang="ru-RU" dirty="0" smtClean="0"/>
          </a:p>
          <a:p>
            <a:pPr marL="0" indent="0">
              <a:buNone/>
            </a:pPr>
            <a:endParaRPr lang="en-US" dirty="0"/>
          </a:p>
          <a:p>
            <a:pPr marL="0" indent="0">
              <a:buNone/>
            </a:pPr>
            <a:r>
              <a:rPr lang="ru-RU" dirty="0" smtClean="0"/>
              <a:t>Статистическая функция </a:t>
            </a:r>
            <a:r>
              <a:rPr lang="en-US" dirty="0" smtClean="0"/>
              <a:t>COUNT() </a:t>
            </a:r>
            <a:r>
              <a:rPr lang="ru-RU" dirty="0" smtClean="0"/>
              <a:t>игнорирует все значения </a:t>
            </a:r>
            <a:r>
              <a:rPr lang="en-US" dirty="0" smtClean="0"/>
              <a:t>NULL, </a:t>
            </a:r>
            <a:r>
              <a:rPr lang="ru-RU" dirty="0" smtClean="0"/>
              <a:t>содержащиеся в столбцах</a:t>
            </a:r>
            <a:endParaRPr lang="en-US" dirty="0" smtClean="0"/>
          </a:p>
        </p:txBody>
      </p:sp>
    </p:spTree>
    <p:extLst>
      <p:ext uri="{BB962C8B-B14F-4D97-AF65-F5344CB8AC3E}">
        <p14:creationId xmlns:p14="http://schemas.microsoft.com/office/powerpoint/2010/main" val="32416790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normAutofit/>
          </a:bodyPr>
          <a:lstStyle/>
          <a:p>
            <a:pPr marL="0" indent="0">
              <a:buNone/>
            </a:pPr>
            <a:r>
              <a:rPr lang="ru-RU" dirty="0" smtClean="0"/>
              <a:t>Группировка. Статистические функции и значения </a:t>
            </a:r>
            <a:r>
              <a:rPr lang="en-US" dirty="0" smtClean="0"/>
              <a:t>NULL</a:t>
            </a:r>
            <a:r>
              <a:rPr lang="ru-RU" dirty="0" smtClean="0"/>
              <a:t>.</a:t>
            </a:r>
          </a:p>
          <a:p>
            <a:pPr marL="0" indent="0">
              <a:buNone/>
            </a:pPr>
            <a:endParaRPr lang="ru-RU" dirty="0"/>
          </a:p>
          <a:p>
            <a:pPr marL="0" indent="0">
              <a:buNone/>
            </a:pPr>
            <a:r>
              <a:rPr lang="en-US" dirty="0" smtClean="0">
                <a:solidFill>
                  <a:schemeClr val="accent1"/>
                </a:solidFill>
              </a:rPr>
              <a:t>SELECT</a:t>
            </a:r>
            <a:r>
              <a:rPr lang="en-US" dirty="0" smtClean="0"/>
              <a:t> SUM(SALES), SUM(QUOTA), (SUM(SALES) – SUM(QUOTA)), SUM(SALES-QUOTA)</a:t>
            </a:r>
          </a:p>
          <a:p>
            <a:pPr marL="0" indent="0">
              <a:buNone/>
            </a:pPr>
            <a:r>
              <a:rPr lang="en-US" dirty="0" smtClean="0">
                <a:solidFill>
                  <a:schemeClr val="accent1"/>
                </a:solidFill>
              </a:rPr>
              <a:t>FROM</a:t>
            </a:r>
            <a:r>
              <a:rPr lang="en-US" dirty="0" smtClean="0"/>
              <a:t> SALESREPS;</a:t>
            </a:r>
          </a:p>
          <a:p>
            <a:pPr marL="0" indent="0">
              <a:buNone/>
            </a:pPr>
            <a:endParaRPr lang="ru-RU" dirty="0"/>
          </a:p>
          <a:p>
            <a:pPr marL="0" indent="0">
              <a:buNone/>
            </a:pPr>
            <a:r>
              <a:rPr lang="ru-RU" dirty="0" smtClean="0"/>
              <a:t>ВЫВОД</a:t>
            </a:r>
            <a:r>
              <a:rPr lang="en-US" dirty="0" smtClean="0"/>
              <a:t>: </a:t>
            </a:r>
            <a:r>
              <a:rPr lang="ru-RU" dirty="0" smtClean="0"/>
              <a:t>Необходимо следить за обработкой </a:t>
            </a:r>
            <a:r>
              <a:rPr lang="en-US" dirty="0" smtClean="0"/>
              <a:t>NULL </a:t>
            </a:r>
            <a:r>
              <a:rPr lang="ru-RU" dirty="0" smtClean="0"/>
              <a:t>в случаях с статистическими функциями</a:t>
            </a:r>
            <a:endParaRPr lang="en-US" dirty="0"/>
          </a:p>
        </p:txBody>
      </p:sp>
    </p:spTree>
    <p:extLst>
      <p:ext uri="{BB962C8B-B14F-4D97-AF65-F5344CB8AC3E}">
        <p14:creationId xmlns:p14="http://schemas.microsoft.com/office/powerpoint/2010/main" val="163270895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normAutofit/>
          </a:bodyPr>
          <a:lstStyle/>
          <a:p>
            <a:pPr marL="0" indent="0">
              <a:buNone/>
            </a:pPr>
            <a:r>
              <a:rPr lang="ru-RU" dirty="0" smtClean="0"/>
              <a:t>Группировка. Запросы с </a:t>
            </a:r>
            <a:r>
              <a:rPr lang="en-US" dirty="0" smtClean="0"/>
              <a:t>GROUP BY</a:t>
            </a:r>
          </a:p>
          <a:p>
            <a:pPr marL="0" indent="0">
              <a:buNone/>
            </a:pPr>
            <a:r>
              <a:rPr lang="ru-RU" dirty="0" smtClean="0"/>
              <a:t>Какова средняя стоимость заказа для каждого служащего?</a:t>
            </a:r>
            <a:endParaRPr lang="en-US" dirty="0"/>
          </a:p>
        </p:txBody>
      </p:sp>
    </p:spTree>
    <p:extLst>
      <p:ext uri="{BB962C8B-B14F-4D97-AF65-F5344CB8AC3E}">
        <p14:creationId xmlns:p14="http://schemas.microsoft.com/office/powerpoint/2010/main" val="84235182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normAutofit/>
          </a:bodyPr>
          <a:lstStyle/>
          <a:p>
            <a:pPr marL="0" indent="0">
              <a:buNone/>
            </a:pPr>
            <a:r>
              <a:rPr lang="ru-RU" dirty="0" smtClean="0"/>
              <a:t>Группировка. Запросы с </a:t>
            </a:r>
            <a:r>
              <a:rPr lang="en-US" dirty="0" smtClean="0"/>
              <a:t>GROUP BY</a:t>
            </a:r>
          </a:p>
          <a:p>
            <a:pPr marL="0" indent="0">
              <a:buNone/>
            </a:pPr>
            <a:r>
              <a:rPr lang="ru-RU" dirty="0" smtClean="0"/>
              <a:t>Какова средняя стоимость заказа для каждого служащего</a:t>
            </a:r>
            <a:r>
              <a:rPr lang="ru-RU" dirty="0" smtClean="0"/>
              <a:t>?</a:t>
            </a:r>
            <a:endParaRPr lang="en-US" dirty="0" smtClean="0"/>
          </a:p>
          <a:p>
            <a:pPr marL="0" indent="0">
              <a:buNone/>
            </a:pPr>
            <a:endParaRPr lang="en-US" dirty="0"/>
          </a:p>
          <a:p>
            <a:pPr marL="0" indent="0">
              <a:buNone/>
            </a:pPr>
            <a:r>
              <a:rPr lang="en-US" dirty="0">
                <a:solidFill>
                  <a:schemeClr val="accent1"/>
                </a:solidFill>
              </a:rPr>
              <a:t>SELECT</a:t>
            </a:r>
            <a:r>
              <a:rPr lang="en-US" dirty="0"/>
              <a:t> REP, AVG(AMOUNT) AS </a:t>
            </a:r>
            <a:r>
              <a:rPr lang="en-US" dirty="0" err="1"/>
              <a:t>avg_AMOUNT</a:t>
            </a:r>
            <a:endParaRPr lang="en-US" dirty="0"/>
          </a:p>
          <a:p>
            <a:pPr marL="0" indent="0">
              <a:buNone/>
            </a:pPr>
            <a:r>
              <a:rPr lang="en-US" dirty="0">
                <a:solidFill>
                  <a:schemeClr val="accent1"/>
                </a:solidFill>
              </a:rPr>
              <a:t>FROM</a:t>
            </a:r>
            <a:r>
              <a:rPr lang="en-US" dirty="0"/>
              <a:t> ORDERS</a:t>
            </a:r>
          </a:p>
          <a:p>
            <a:pPr marL="0" indent="0">
              <a:buNone/>
            </a:pPr>
            <a:r>
              <a:rPr lang="en-US" dirty="0">
                <a:solidFill>
                  <a:schemeClr val="accent1"/>
                </a:solidFill>
              </a:rPr>
              <a:t>GROUP</a:t>
            </a:r>
            <a:r>
              <a:rPr lang="en-US" dirty="0"/>
              <a:t> BY REP;</a:t>
            </a:r>
            <a:endParaRPr lang="en-US" dirty="0"/>
          </a:p>
        </p:txBody>
      </p:sp>
    </p:spTree>
    <p:extLst>
      <p:ext uri="{BB962C8B-B14F-4D97-AF65-F5344CB8AC3E}">
        <p14:creationId xmlns:p14="http://schemas.microsoft.com/office/powerpoint/2010/main" val="34931526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normAutofit/>
          </a:bodyPr>
          <a:lstStyle/>
          <a:p>
            <a:pPr marL="0" indent="0">
              <a:buNone/>
            </a:pPr>
            <a:r>
              <a:rPr lang="ru-RU" dirty="0" smtClean="0"/>
              <a:t>Группировка. Запросы с </a:t>
            </a:r>
            <a:r>
              <a:rPr lang="en-US" dirty="0" smtClean="0"/>
              <a:t>GROUP BY</a:t>
            </a:r>
          </a:p>
          <a:p>
            <a:pPr marL="0" indent="0">
              <a:buNone/>
            </a:pPr>
            <a:r>
              <a:rPr lang="ru-RU" dirty="0" smtClean="0"/>
              <a:t>Подсчитать общую сумму заказов по каждому клиенту для каждого служащего</a:t>
            </a:r>
            <a:endParaRPr lang="en-US" dirty="0" smtClean="0"/>
          </a:p>
          <a:p>
            <a:pPr marL="0" indent="0">
              <a:buNone/>
            </a:pPr>
            <a:endParaRPr lang="en-US" dirty="0"/>
          </a:p>
        </p:txBody>
      </p:sp>
    </p:spTree>
    <p:extLst>
      <p:ext uri="{BB962C8B-B14F-4D97-AF65-F5344CB8AC3E}">
        <p14:creationId xmlns:p14="http://schemas.microsoft.com/office/powerpoint/2010/main" val="201872242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normAutofit/>
          </a:bodyPr>
          <a:lstStyle/>
          <a:p>
            <a:pPr marL="0" indent="0">
              <a:buNone/>
            </a:pPr>
            <a:r>
              <a:rPr lang="ru-RU" dirty="0" smtClean="0"/>
              <a:t>Группировка. Запросы с </a:t>
            </a:r>
            <a:r>
              <a:rPr lang="en-US" dirty="0" smtClean="0"/>
              <a:t>GROUP BY</a:t>
            </a:r>
          </a:p>
          <a:p>
            <a:pPr marL="0" indent="0">
              <a:buNone/>
            </a:pPr>
            <a:r>
              <a:rPr lang="ru-RU" dirty="0" smtClean="0"/>
              <a:t>Подсчитать общую сумму заказов по каждому клиенту для каждого служащего</a:t>
            </a:r>
            <a:endParaRPr lang="en-US" dirty="0" smtClean="0"/>
          </a:p>
          <a:p>
            <a:pPr marL="0" indent="0">
              <a:buNone/>
            </a:pPr>
            <a:endParaRPr lang="ru-RU" dirty="0" smtClean="0"/>
          </a:p>
          <a:p>
            <a:pPr marL="0" indent="0">
              <a:buNone/>
            </a:pPr>
            <a:r>
              <a:rPr lang="en-US" dirty="0" smtClean="0">
                <a:solidFill>
                  <a:schemeClr val="accent1"/>
                </a:solidFill>
              </a:rPr>
              <a:t>SELECT</a:t>
            </a:r>
            <a:r>
              <a:rPr lang="en-US" dirty="0" smtClean="0"/>
              <a:t> </a:t>
            </a:r>
            <a:r>
              <a:rPr lang="en-US" dirty="0"/>
              <a:t>REP, CUST, SUM(AMOUNT) AS </a:t>
            </a:r>
            <a:r>
              <a:rPr lang="en-US" dirty="0" err="1"/>
              <a:t>sum_amount</a:t>
            </a:r>
            <a:endParaRPr lang="en-US" dirty="0"/>
          </a:p>
          <a:p>
            <a:pPr marL="0" indent="0">
              <a:buNone/>
            </a:pPr>
            <a:r>
              <a:rPr lang="en-US" dirty="0">
                <a:solidFill>
                  <a:schemeClr val="accent1"/>
                </a:solidFill>
              </a:rPr>
              <a:t>FROM</a:t>
            </a:r>
            <a:r>
              <a:rPr lang="en-US" dirty="0"/>
              <a:t> ORDERS</a:t>
            </a:r>
          </a:p>
          <a:p>
            <a:pPr marL="0" indent="0">
              <a:buNone/>
            </a:pPr>
            <a:r>
              <a:rPr lang="en-US" dirty="0">
                <a:solidFill>
                  <a:schemeClr val="accent1"/>
                </a:solidFill>
              </a:rPr>
              <a:t>GROUP</a:t>
            </a:r>
            <a:r>
              <a:rPr lang="en-US" dirty="0"/>
              <a:t> BY REP, CUST;</a:t>
            </a:r>
          </a:p>
        </p:txBody>
      </p:sp>
    </p:spTree>
    <p:extLst>
      <p:ext uri="{BB962C8B-B14F-4D97-AF65-F5344CB8AC3E}">
        <p14:creationId xmlns:p14="http://schemas.microsoft.com/office/powerpoint/2010/main" val="226037475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normAutofit/>
          </a:bodyPr>
          <a:lstStyle/>
          <a:p>
            <a:pPr marL="0" indent="0">
              <a:buNone/>
            </a:pPr>
            <a:r>
              <a:rPr lang="ru-RU" dirty="0" smtClean="0"/>
              <a:t>Группировка. Запросы с </a:t>
            </a:r>
            <a:r>
              <a:rPr lang="en-US" dirty="0" smtClean="0"/>
              <a:t>GROUP BY</a:t>
            </a:r>
          </a:p>
          <a:p>
            <a:pPr marL="0" indent="0">
              <a:buNone/>
            </a:pPr>
            <a:r>
              <a:rPr lang="ru-RU" dirty="0" smtClean="0"/>
              <a:t>Подсчитать  общую сумму заказов по каждому клиенту для каждого служащего и каждого клиента</a:t>
            </a:r>
          </a:p>
          <a:p>
            <a:pPr marL="0" indent="0">
              <a:buNone/>
            </a:pPr>
            <a:endParaRPr lang="en-US" dirty="0" smtClean="0"/>
          </a:p>
          <a:p>
            <a:pPr marL="0" indent="0">
              <a:buNone/>
            </a:pPr>
            <a:endParaRPr lang="ru-RU" dirty="0" smtClean="0"/>
          </a:p>
        </p:txBody>
      </p:sp>
    </p:spTree>
    <p:extLst>
      <p:ext uri="{BB962C8B-B14F-4D97-AF65-F5344CB8AC3E}">
        <p14:creationId xmlns:p14="http://schemas.microsoft.com/office/powerpoint/2010/main" val="299025377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normAutofit/>
          </a:bodyPr>
          <a:lstStyle/>
          <a:p>
            <a:pPr marL="0" indent="0">
              <a:buNone/>
            </a:pPr>
            <a:r>
              <a:rPr lang="ru-RU" dirty="0" smtClean="0"/>
              <a:t>Группировка. Запросы с </a:t>
            </a:r>
            <a:r>
              <a:rPr lang="en-US" dirty="0" smtClean="0"/>
              <a:t>GROUP BY</a:t>
            </a:r>
          </a:p>
          <a:p>
            <a:pPr marL="0" indent="0">
              <a:buNone/>
            </a:pPr>
            <a:r>
              <a:rPr lang="ru-RU" dirty="0" smtClean="0"/>
              <a:t>Подсчитать  общую сумму заказов по каждому клиенту для каждого служащего и каждого клиента</a:t>
            </a:r>
          </a:p>
          <a:p>
            <a:pPr marL="0" indent="0">
              <a:buNone/>
            </a:pPr>
            <a:endParaRPr lang="ru-RU" dirty="0"/>
          </a:p>
          <a:p>
            <a:pPr marL="0" indent="0">
              <a:buNone/>
            </a:pPr>
            <a:r>
              <a:rPr lang="en-US" dirty="0">
                <a:solidFill>
                  <a:schemeClr val="accent1"/>
                </a:solidFill>
              </a:rPr>
              <a:t>SELECT</a:t>
            </a:r>
            <a:r>
              <a:rPr lang="en-US" dirty="0"/>
              <a:t> REP, CUST, SUM(AMOUNT) AS </a:t>
            </a:r>
            <a:r>
              <a:rPr lang="en-US" dirty="0" err="1"/>
              <a:t>sum_AMOUNT</a:t>
            </a:r>
            <a:endParaRPr lang="en-US" dirty="0"/>
          </a:p>
          <a:p>
            <a:pPr marL="0" indent="0">
              <a:buNone/>
            </a:pPr>
            <a:r>
              <a:rPr lang="en-US" dirty="0">
                <a:solidFill>
                  <a:schemeClr val="accent1"/>
                </a:solidFill>
              </a:rPr>
              <a:t>FROM</a:t>
            </a:r>
            <a:r>
              <a:rPr lang="en-US" dirty="0"/>
              <a:t> ORDERS</a:t>
            </a:r>
          </a:p>
          <a:p>
            <a:pPr marL="0" indent="0">
              <a:buNone/>
            </a:pPr>
            <a:r>
              <a:rPr lang="en-US" dirty="0">
                <a:solidFill>
                  <a:schemeClr val="accent1"/>
                </a:solidFill>
              </a:rPr>
              <a:t>GROUP</a:t>
            </a:r>
            <a:r>
              <a:rPr lang="en-US" dirty="0"/>
              <a:t> BY CUBE (REP, CUST);</a:t>
            </a:r>
            <a:endParaRPr lang="ru-RU" dirty="0" smtClean="0"/>
          </a:p>
          <a:p>
            <a:pPr marL="0" indent="0">
              <a:buNone/>
            </a:pPr>
            <a:endParaRPr lang="en-US" dirty="0" smtClean="0"/>
          </a:p>
          <a:p>
            <a:pPr marL="0" indent="0">
              <a:buNone/>
            </a:pPr>
            <a:endParaRPr lang="ru-RU" dirty="0" smtClean="0"/>
          </a:p>
        </p:txBody>
      </p:sp>
    </p:spTree>
    <p:extLst>
      <p:ext uri="{BB962C8B-B14F-4D97-AF65-F5344CB8AC3E}">
        <p14:creationId xmlns:p14="http://schemas.microsoft.com/office/powerpoint/2010/main" val="2029467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lstStyle/>
          <a:p>
            <a:r>
              <a:rPr lang="ru-RU" dirty="0" smtClean="0"/>
              <a:t>Обзор </a:t>
            </a:r>
            <a:r>
              <a:rPr lang="en-US" dirty="0" smtClean="0"/>
              <a:t>SQL</a:t>
            </a:r>
            <a:endParaRPr lang="ru-RU" dirty="0"/>
          </a:p>
        </p:txBody>
      </p:sp>
      <p:sp>
        <p:nvSpPr>
          <p:cNvPr id="3" name="Объект 2"/>
          <p:cNvSpPr>
            <a:spLocks noGrp="1"/>
          </p:cNvSpPr>
          <p:nvPr>
            <p:ph idx="1"/>
          </p:nvPr>
        </p:nvSpPr>
        <p:spPr>
          <a:xfrm>
            <a:off x="457200" y="1052736"/>
            <a:ext cx="8229600" cy="5073427"/>
          </a:xfrm>
        </p:spPr>
        <p:txBody>
          <a:bodyPr>
            <a:normAutofit/>
          </a:bodyPr>
          <a:lstStyle/>
          <a:p>
            <a:pPr marL="0" indent="0">
              <a:buNone/>
            </a:pPr>
            <a:r>
              <a:rPr lang="en-US" dirty="0" smtClean="0"/>
              <a:t>SQL </a:t>
            </a:r>
            <a:r>
              <a:rPr lang="ru-RU" dirty="0" smtClean="0"/>
              <a:t>это </a:t>
            </a:r>
            <a:r>
              <a:rPr lang="ru-RU" b="1" dirty="0" smtClean="0"/>
              <a:t>не полноценный язык программирования </a:t>
            </a:r>
            <a:r>
              <a:rPr lang="ru-RU" dirty="0" smtClean="0"/>
              <a:t>типа </a:t>
            </a:r>
            <a:r>
              <a:rPr lang="en-US" dirty="0" smtClean="0"/>
              <a:t>C, C++, Java </a:t>
            </a:r>
            <a:r>
              <a:rPr lang="ru-RU" dirty="0" smtClean="0"/>
              <a:t>и т.п.</a:t>
            </a:r>
          </a:p>
          <a:p>
            <a:pPr marL="0" indent="0">
              <a:buNone/>
            </a:pPr>
            <a:r>
              <a:rPr lang="en-US" dirty="0" smtClean="0"/>
              <a:t>SQL – </a:t>
            </a:r>
            <a:r>
              <a:rPr lang="ru-RU" dirty="0" smtClean="0"/>
              <a:t>это подъязык баз данных, в который входит около 40 инструкций.</a:t>
            </a:r>
          </a:p>
          <a:p>
            <a:pPr marL="0" indent="0">
              <a:buNone/>
            </a:pPr>
            <a:r>
              <a:rPr lang="ru-RU" dirty="0" smtClean="0"/>
              <a:t>Инструкции </a:t>
            </a:r>
            <a:r>
              <a:rPr lang="en-US" dirty="0" smtClean="0"/>
              <a:t>SQL </a:t>
            </a:r>
            <a:r>
              <a:rPr lang="ru-RU" dirty="0" smtClean="0"/>
              <a:t>могут быть встроены в другой язык, такой как </a:t>
            </a:r>
            <a:r>
              <a:rPr lang="en-US" dirty="0" smtClean="0"/>
              <a:t>C </a:t>
            </a:r>
            <a:r>
              <a:rPr lang="ru-RU" dirty="0" smtClean="0"/>
              <a:t>или </a:t>
            </a:r>
            <a:r>
              <a:rPr lang="en-US" dirty="0" smtClean="0"/>
              <a:t>Java</a:t>
            </a:r>
          </a:p>
          <a:p>
            <a:pPr marL="0" indent="0">
              <a:buNone/>
            </a:pPr>
            <a:r>
              <a:rPr lang="en-US" dirty="0" smtClean="0"/>
              <a:t>SQL – </a:t>
            </a:r>
            <a:r>
              <a:rPr lang="ru-RU" b="1" dirty="0" smtClean="0"/>
              <a:t>декларативный</a:t>
            </a:r>
            <a:r>
              <a:rPr lang="ru-RU" dirty="0" smtClean="0"/>
              <a:t> язык программирования</a:t>
            </a:r>
          </a:p>
          <a:p>
            <a:pPr marL="0" indent="0">
              <a:buNone/>
            </a:pPr>
            <a:r>
              <a:rPr lang="en-US" dirty="0" smtClean="0"/>
              <a:t>SQL – </a:t>
            </a:r>
            <a:r>
              <a:rPr lang="ru-RU" dirty="0" smtClean="0"/>
              <a:t>стандарт для работы с РСУБД</a:t>
            </a:r>
            <a:endParaRPr lang="ru-RU" dirty="0"/>
          </a:p>
        </p:txBody>
      </p:sp>
    </p:spTree>
    <p:extLst>
      <p:ext uri="{BB962C8B-B14F-4D97-AF65-F5344CB8AC3E}">
        <p14:creationId xmlns:p14="http://schemas.microsoft.com/office/powerpoint/2010/main" val="184256853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normAutofit/>
          </a:bodyPr>
          <a:lstStyle/>
          <a:p>
            <a:pPr marL="0" indent="0">
              <a:buNone/>
            </a:pPr>
            <a:r>
              <a:rPr lang="ru-RU" dirty="0" smtClean="0"/>
              <a:t>Группировка. Запросы с </a:t>
            </a:r>
            <a:r>
              <a:rPr lang="en-US" dirty="0" smtClean="0"/>
              <a:t>GROUP BY</a:t>
            </a:r>
          </a:p>
          <a:p>
            <a:pPr marL="0" indent="0">
              <a:buNone/>
            </a:pPr>
            <a:r>
              <a:rPr lang="ru-RU" dirty="0" smtClean="0"/>
              <a:t>Какова средняя стоимость заказа для каждого служащего из числа тех, у которых общая стоимость заказов превышает 30000</a:t>
            </a:r>
            <a:r>
              <a:rPr lang="en-US" dirty="0" smtClean="0"/>
              <a:t>$?</a:t>
            </a:r>
            <a:endParaRPr lang="ru-RU" dirty="0" smtClean="0"/>
          </a:p>
          <a:p>
            <a:pPr marL="0" indent="0">
              <a:buNone/>
            </a:pPr>
            <a:endParaRPr lang="en-US" dirty="0" smtClean="0"/>
          </a:p>
          <a:p>
            <a:pPr marL="0" indent="0">
              <a:buNone/>
            </a:pPr>
            <a:endParaRPr lang="ru-RU" dirty="0" smtClean="0"/>
          </a:p>
        </p:txBody>
      </p:sp>
    </p:spTree>
    <p:extLst>
      <p:ext uri="{BB962C8B-B14F-4D97-AF65-F5344CB8AC3E}">
        <p14:creationId xmlns:p14="http://schemas.microsoft.com/office/powerpoint/2010/main" val="146754203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Простые запросы</a:t>
            </a:r>
            <a:endParaRPr lang="ru-RU" dirty="0"/>
          </a:p>
        </p:txBody>
      </p:sp>
      <p:sp>
        <p:nvSpPr>
          <p:cNvPr id="3" name="Объект 2"/>
          <p:cNvSpPr>
            <a:spLocks noGrp="1"/>
          </p:cNvSpPr>
          <p:nvPr>
            <p:ph idx="1"/>
          </p:nvPr>
        </p:nvSpPr>
        <p:spPr>
          <a:xfrm>
            <a:off x="0" y="1196752"/>
            <a:ext cx="9144000" cy="5661248"/>
          </a:xfrm>
        </p:spPr>
        <p:txBody>
          <a:bodyPr>
            <a:normAutofit/>
          </a:bodyPr>
          <a:lstStyle/>
          <a:p>
            <a:pPr marL="0" indent="0">
              <a:buNone/>
            </a:pPr>
            <a:r>
              <a:rPr lang="ru-RU" dirty="0" smtClean="0"/>
              <a:t>Группировка. Запросы с </a:t>
            </a:r>
            <a:r>
              <a:rPr lang="en-US" dirty="0" smtClean="0"/>
              <a:t>GROUP BY</a:t>
            </a:r>
          </a:p>
          <a:p>
            <a:pPr marL="0" indent="0">
              <a:buNone/>
            </a:pPr>
            <a:r>
              <a:rPr lang="ru-RU" dirty="0" smtClean="0"/>
              <a:t>Какова средняя стоимость заказа для каждого служащего из числа тех, у которых общая стоимость заказов превышает 30000</a:t>
            </a:r>
            <a:r>
              <a:rPr lang="en-US" dirty="0" smtClean="0"/>
              <a:t>$?</a:t>
            </a:r>
            <a:endParaRPr lang="ru-RU" dirty="0" smtClean="0"/>
          </a:p>
          <a:p>
            <a:pPr marL="0" indent="0">
              <a:buNone/>
            </a:pPr>
            <a:r>
              <a:rPr lang="en-US" dirty="0">
                <a:solidFill>
                  <a:schemeClr val="accent1"/>
                </a:solidFill>
              </a:rPr>
              <a:t>SELECT</a:t>
            </a:r>
            <a:r>
              <a:rPr lang="en-US" dirty="0"/>
              <a:t> REP, AVG(AMOUNT) AS </a:t>
            </a:r>
            <a:r>
              <a:rPr lang="en-US" dirty="0" err="1"/>
              <a:t>avg_AMOUNT</a:t>
            </a:r>
            <a:endParaRPr lang="en-US" dirty="0"/>
          </a:p>
          <a:p>
            <a:pPr marL="0" indent="0">
              <a:buNone/>
            </a:pPr>
            <a:r>
              <a:rPr lang="en-US" dirty="0">
                <a:solidFill>
                  <a:schemeClr val="accent1"/>
                </a:solidFill>
              </a:rPr>
              <a:t>FROM</a:t>
            </a:r>
            <a:r>
              <a:rPr lang="en-US" dirty="0"/>
              <a:t> ORDERS</a:t>
            </a:r>
          </a:p>
          <a:p>
            <a:pPr marL="0" indent="0">
              <a:buNone/>
            </a:pPr>
            <a:r>
              <a:rPr lang="en-US" dirty="0">
                <a:solidFill>
                  <a:schemeClr val="accent1"/>
                </a:solidFill>
              </a:rPr>
              <a:t>GROUP</a:t>
            </a:r>
            <a:r>
              <a:rPr lang="en-US" dirty="0"/>
              <a:t> BY REP</a:t>
            </a:r>
          </a:p>
          <a:p>
            <a:pPr marL="0" indent="0">
              <a:buNone/>
            </a:pPr>
            <a:r>
              <a:rPr lang="en-US" dirty="0">
                <a:solidFill>
                  <a:schemeClr val="accent1"/>
                </a:solidFill>
              </a:rPr>
              <a:t>HAVING</a:t>
            </a:r>
            <a:r>
              <a:rPr lang="en-US" dirty="0"/>
              <a:t> SUM(AMOUNT) &gt; </a:t>
            </a:r>
            <a:r>
              <a:rPr lang="en-US" dirty="0" smtClean="0"/>
              <a:t>3000</a:t>
            </a:r>
            <a:r>
              <a:rPr lang="ru-RU" smtClean="0"/>
              <a:t>0</a:t>
            </a:r>
            <a:r>
              <a:rPr lang="en-US" smtClean="0"/>
              <a:t>;</a:t>
            </a:r>
            <a:endParaRPr lang="en-US" dirty="0" smtClean="0"/>
          </a:p>
          <a:p>
            <a:pPr marL="0" indent="0">
              <a:buNone/>
            </a:pPr>
            <a:endParaRPr lang="ru-RU" dirty="0" smtClean="0"/>
          </a:p>
        </p:txBody>
      </p:sp>
    </p:spTree>
    <p:extLst>
      <p:ext uri="{BB962C8B-B14F-4D97-AF65-F5344CB8AC3E}">
        <p14:creationId xmlns:p14="http://schemas.microsoft.com/office/powerpoint/2010/main" val="2472129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1102</TotalTime>
  <Words>3363</Words>
  <Application>Microsoft Office PowerPoint</Application>
  <PresentationFormat>Экран (4:3)</PresentationFormat>
  <Paragraphs>547</Paragraphs>
  <Slides>91</Slides>
  <Notes>9</Notes>
  <HiddenSlides>0</HiddenSlides>
  <MMClips>0</MMClips>
  <ScaleCrop>false</ScaleCrop>
  <HeadingPairs>
    <vt:vector size="4" baseType="variant">
      <vt:variant>
        <vt:lpstr>Тема</vt:lpstr>
      </vt:variant>
      <vt:variant>
        <vt:i4>1</vt:i4>
      </vt:variant>
      <vt:variant>
        <vt:lpstr>Заголовки слайдов</vt:lpstr>
      </vt:variant>
      <vt:variant>
        <vt:i4>91</vt:i4>
      </vt:variant>
    </vt:vector>
  </HeadingPairs>
  <TitlesOfParts>
    <vt:vector size="92" baseType="lpstr">
      <vt:lpstr>Тема Office</vt:lpstr>
      <vt:lpstr>Базы данных </vt:lpstr>
      <vt:lpstr>Определение базы данных</vt:lpstr>
      <vt:lpstr>Определение базы данных</vt:lpstr>
      <vt:lpstr>РСУБД</vt:lpstr>
      <vt:lpstr>Реляционная модель</vt:lpstr>
      <vt:lpstr>Реляционная модель</vt:lpstr>
      <vt:lpstr>Обзор SQL</vt:lpstr>
      <vt:lpstr>Обзор SQL</vt:lpstr>
      <vt:lpstr>Обзор SQL</vt:lpstr>
      <vt:lpstr>Роль SQL</vt:lpstr>
      <vt:lpstr>Преимущества SQL</vt:lpstr>
      <vt:lpstr>Преимущества SQL</vt:lpstr>
      <vt:lpstr>Преимущества SQL</vt:lpstr>
      <vt:lpstr>Развитие СУБД </vt:lpstr>
      <vt:lpstr>Современные СУБД</vt:lpstr>
      <vt:lpstr>Современные СУБД</vt:lpstr>
      <vt:lpstr>Учебная база данных</vt:lpstr>
      <vt:lpstr>Учебная база данных</vt:lpstr>
      <vt:lpstr>Учебная база данных</vt:lpstr>
      <vt:lpstr>Учебная база данных</vt:lpstr>
      <vt:lpstr> Учебная база данных</vt:lpstr>
      <vt:lpstr>Учебная база данных </vt:lpstr>
      <vt:lpstr>Таблицы</vt:lpstr>
      <vt:lpstr>Основы SQL</vt:lpstr>
      <vt:lpstr>Инструкции</vt:lpstr>
      <vt:lpstr>Структура инструкции SQL</vt:lpstr>
      <vt:lpstr>Типы данных</vt:lpstr>
      <vt:lpstr>Типы данных</vt:lpstr>
      <vt:lpstr>NULL</vt:lpstr>
      <vt:lpstr>Простые запросы</vt:lpstr>
      <vt:lpstr>Простые запросы</vt:lpstr>
      <vt:lpstr>Простые запросы</vt:lpstr>
      <vt:lpstr>Простые запросы </vt:lpstr>
      <vt:lpstr>Простые запросы </vt:lpstr>
      <vt:lpstr>Простые запросы </vt:lpstr>
      <vt:lpstr>Простые запросы</vt:lpstr>
      <vt:lpstr>Простые запросы</vt:lpstr>
      <vt:lpstr>Простые запросы </vt:lpstr>
      <vt:lpstr>Простые запросы </vt:lpstr>
      <vt:lpstr>Простые запросы </vt:lpstr>
      <vt:lpstr>Простые запросы</vt:lpstr>
      <vt:lpstr>Простые запросы </vt:lpstr>
      <vt:lpstr>Простые запросы </vt:lpstr>
      <vt:lpstr>Простые запросы </vt:lpstr>
      <vt:lpstr>Простые запросы </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lpstr>Простые запросы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Базы данных</dc:title>
  <dc:creator>Баканчев Никита Иванович</dc:creator>
  <cp:lastModifiedBy>Баканчев Никита Иванович</cp:lastModifiedBy>
  <cp:revision>39</cp:revision>
  <dcterms:created xsi:type="dcterms:W3CDTF">2016-02-08T08:17:40Z</dcterms:created>
  <dcterms:modified xsi:type="dcterms:W3CDTF">2016-02-13T10:35:59Z</dcterms:modified>
</cp:coreProperties>
</file>