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7" r:id="rId62"/>
    <p:sldId id="318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0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4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7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7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F3C-BA30-472E-87AD-1DC79C06269F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6A4B-E2F9-442A-8C62-B8CC260F1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6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512168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501008"/>
            <a:ext cx="6944816" cy="2137792"/>
          </a:xfrm>
        </p:spPr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4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Вывести все компании, которые имеют в своем название символ '&amp;'; отсортировать по названию компании;</a:t>
            </a:r>
          </a:p>
        </p:txBody>
      </p:sp>
    </p:spTree>
    <p:extLst>
      <p:ext uri="{BB962C8B-B14F-4D97-AF65-F5344CB8AC3E}">
        <p14:creationId xmlns:p14="http://schemas.microsoft.com/office/powerpoint/2010/main" val="12255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В большинстве случаев результаты подзапроса всегда состоят из одного столбца. Это означает, что в предложении </a:t>
            </a:r>
            <a:r>
              <a:rPr lang="en-US" dirty="0" smtClean="0"/>
              <a:t>SELECT </a:t>
            </a:r>
            <a:r>
              <a:rPr lang="ru-RU" dirty="0" smtClean="0"/>
              <a:t>подзапроса почти всегда указывается только один элемент выбора.</a:t>
            </a:r>
          </a:p>
          <a:p>
            <a:r>
              <a:rPr lang="ru-RU" dirty="0" smtClean="0"/>
              <a:t>Хотя в подзапросе может находиться предложение </a:t>
            </a:r>
            <a:r>
              <a:rPr lang="en-US" dirty="0" smtClean="0"/>
              <a:t>ORDER BY</a:t>
            </a:r>
            <a:r>
              <a:rPr lang="ru-RU" dirty="0" smtClean="0"/>
              <a:t>, на самом деле оно используется крайне редко. Результаты подзапроса используются внутри главного запроса и не видна для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Имена столбцов могут ссылаться на столбцы таблиц главного запроса. Эти внешние ссылки подробно рассматриваются ниже в данной главе.</a:t>
            </a:r>
          </a:p>
          <a:p>
            <a:r>
              <a:rPr lang="ru-RU" dirty="0" smtClean="0"/>
              <a:t>В большинстве реализаций </a:t>
            </a:r>
            <a:r>
              <a:rPr lang="en-US" dirty="0" smtClean="0"/>
              <a:t>SQL </a:t>
            </a:r>
            <a:r>
              <a:rPr lang="ru-RU" dirty="0" smtClean="0"/>
              <a:t>подзапрос не может быть объединением (</a:t>
            </a:r>
            <a:r>
              <a:rPr lang="en-US" dirty="0" smtClean="0"/>
              <a:t>UNION)</a:t>
            </a:r>
            <a:r>
              <a:rPr lang="ru-RU" dirty="0" smtClean="0"/>
              <a:t> нескольких различных инструкций </a:t>
            </a:r>
            <a:r>
              <a:rPr lang="en-US" dirty="0" smtClean="0"/>
              <a:t>SELECT; </a:t>
            </a:r>
          </a:p>
          <a:p>
            <a:r>
              <a:rPr lang="ru-RU" dirty="0" smtClean="0"/>
              <a:t>Внешние ссылки (часто в теле запроса требуется сослаться на значение столбца в текущей строке главного запроса)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Сравнение с результатом подзапроса (</a:t>
            </a:r>
            <a:r>
              <a:rPr lang="en-US" dirty="0" smtClean="0"/>
              <a:t>=, &lt;&gt;, &lt;, &lt;=, &gt;, &gt;=)</a:t>
            </a:r>
          </a:p>
          <a:p>
            <a:r>
              <a:rPr lang="ru-RU" dirty="0" smtClean="0"/>
              <a:t>Проверка на принадлежность результатам подзапроса. </a:t>
            </a:r>
            <a:r>
              <a:rPr lang="en-US" dirty="0" smtClean="0"/>
              <a:t>IN</a:t>
            </a:r>
          </a:p>
          <a:p>
            <a:r>
              <a:rPr lang="ru-RU" dirty="0" smtClean="0"/>
              <a:t>Проверка на существование</a:t>
            </a:r>
            <a:r>
              <a:rPr lang="en-US" dirty="0" smtClean="0"/>
              <a:t> EXISTS</a:t>
            </a:r>
          </a:p>
          <a:p>
            <a:r>
              <a:rPr lang="ru-RU" dirty="0" smtClean="0"/>
              <a:t>Многократное сравнение </a:t>
            </a:r>
            <a:r>
              <a:rPr lang="en-US" dirty="0" smtClean="0"/>
              <a:t>ANY, 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с результатом подзапроса (</a:t>
            </a:r>
            <a:r>
              <a:rPr lang="en-US" dirty="0" smtClean="0"/>
              <a:t>=, &lt;&gt;, &lt;, &lt;=, &gt;, &gt;=)</a:t>
            </a:r>
          </a:p>
          <a:p>
            <a:pPr marL="0" indent="0">
              <a:buNone/>
            </a:pPr>
            <a:r>
              <a:rPr lang="ru-RU" i="1" dirty="0" smtClean="0"/>
              <a:t>Вывести список служащих, у которых плановый объем продаж не меньше планового объема продаж офиса в Атланте.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697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Сравнение с результатом подзапроса (</a:t>
            </a:r>
            <a:r>
              <a:rPr lang="en-US" dirty="0" smtClean="0"/>
              <a:t>=, &lt;&gt;, &lt;, &lt;=, &gt;, &gt;=)</a:t>
            </a:r>
          </a:p>
          <a:p>
            <a:pPr marL="0" indent="0">
              <a:buNone/>
            </a:pPr>
            <a:r>
              <a:rPr lang="ru-RU" i="1" dirty="0" smtClean="0"/>
              <a:t>Вывести список служащих, у которых плановый объем продаж не меньше планового объема продаж офиса в Атланте.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</a:t>
            </a:r>
          </a:p>
          <a:p>
            <a:pPr marL="0" indent="0">
              <a:buNone/>
            </a:pPr>
            <a:r>
              <a:rPr lang="en-US" i="1" dirty="0"/>
              <a:t>FROM SALESREPS</a:t>
            </a:r>
          </a:p>
          <a:p>
            <a:pPr marL="0" indent="0">
              <a:buNone/>
            </a:pPr>
            <a:r>
              <a:rPr lang="en-US" i="1" dirty="0"/>
              <a:t>WHERE QUOTA &gt;= (SELECT TARGET </a:t>
            </a:r>
          </a:p>
          <a:p>
            <a:pPr marL="0" indent="0">
              <a:buNone/>
            </a:pPr>
            <a:r>
              <a:rPr lang="en-US" i="1" dirty="0"/>
              <a:t>                FROM OFFICES</a:t>
            </a:r>
          </a:p>
          <a:p>
            <a:pPr marL="0" indent="0">
              <a:buNone/>
            </a:pPr>
            <a:r>
              <a:rPr lang="en-US" i="1" dirty="0"/>
              <a:t>                WHERE CITY = 'Atlanta');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36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с результатом подзапроса (</a:t>
            </a:r>
            <a:r>
              <a:rPr lang="en-US" dirty="0" smtClean="0"/>
              <a:t>=, &lt;&gt;, &lt;, &lt;=, &gt;, &gt;=)</a:t>
            </a:r>
          </a:p>
          <a:p>
            <a:pPr marL="0" indent="0">
              <a:buNone/>
            </a:pPr>
            <a:r>
              <a:rPr lang="ru-RU" i="1" dirty="0" smtClean="0"/>
              <a:t>Вывести список имеющихся в наличии товаров от компании </a:t>
            </a:r>
            <a:r>
              <a:rPr lang="en-US" i="1" dirty="0" smtClean="0"/>
              <a:t>ACI, </a:t>
            </a:r>
            <a:r>
              <a:rPr lang="ru-RU" i="1" dirty="0" smtClean="0"/>
              <a:t>количество которых превышает количество товара </a:t>
            </a:r>
            <a:r>
              <a:rPr lang="en-US" i="1" dirty="0" smtClean="0"/>
              <a:t>ACI-41004.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86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Сравнение с результатом подзапроса (</a:t>
            </a:r>
            <a:r>
              <a:rPr lang="en-US" dirty="0" smtClean="0"/>
              <a:t>=, &lt;&gt;, &lt;, &lt;=, &gt;, &gt;=)</a:t>
            </a:r>
          </a:p>
          <a:p>
            <a:pPr marL="0" indent="0">
              <a:buNone/>
            </a:pPr>
            <a:r>
              <a:rPr lang="ru-RU" i="1" dirty="0" smtClean="0"/>
              <a:t>Вывести список имеющихся в наличии товаров от компании </a:t>
            </a:r>
            <a:r>
              <a:rPr lang="en-US" i="1" dirty="0" smtClean="0"/>
              <a:t>ACI, </a:t>
            </a:r>
            <a:r>
              <a:rPr lang="ru-RU" i="1" dirty="0" smtClean="0"/>
              <a:t>количество которых превышает количество товара </a:t>
            </a:r>
            <a:r>
              <a:rPr lang="en-US" i="1" dirty="0" smtClean="0"/>
              <a:t>ACI-41004.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SELECT DESCRIPTION</a:t>
            </a:r>
          </a:p>
          <a:p>
            <a:pPr marL="0" indent="0">
              <a:buNone/>
            </a:pPr>
            <a:r>
              <a:rPr lang="en-US" i="1" dirty="0"/>
              <a:t>FROM PRODUCTS</a:t>
            </a:r>
          </a:p>
          <a:p>
            <a:pPr marL="0" indent="0">
              <a:buNone/>
            </a:pPr>
            <a:r>
              <a:rPr lang="en-US" i="1" dirty="0"/>
              <a:t>WHERE MFR_ID = 'ACI'</a:t>
            </a:r>
          </a:p>
          <a:p>
            <a:pPr marL="0" indent="0">
              <a:buNone/>
            </a:pPr>
            <a:r>
              <a:rPr lang="en-US" i="1" dirty="0"/>
              <a:t>  AND QTY_ON_HAND &gt; (SELECT QTY_ON_HAND</a:t>
            </a:r>
          </a:p>
          <a:p>
            <a:pPr marL="0" indent="0">
              <a:buNone/>
            </a:pPr>
            <a:r>
              <a:rPr lang="en-US" i="1" dirty="0"/>
              <a:t>                     FROM PRODUCTS</a:t>
            </a:r>
          </a:p>
          <a:p>
            <a:pPr marL="0" indent="0">
              <a:buNone/>
            </a:pPr>
            <a:r>
              <a:rPr lang="en-US" i="1" dirty="0"/>
              <a:t>                     WHERE MFR_ID = 'ACI'</a:t>
            </a:r>
          </a:p>
          <a:p>
            <a:pPr marL="0" indent="0">
              <a:buNone/>
            </a:pPr>
            <a:r>
              <a:rPr lang="en-US" i="1" dirty="0"/>
              <a:t>                      AND  PRODUCT_ID = '41004');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6936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на принадлежность результатам подзапроса (</a:t>
            </a:r>
            <a:r>
              <a:rPr lang="en-US" dirty="0" smtClean="0"/>
              <a:t>IN).</a:t>
            </a:r>
          </a:p>
          <a:p>
            <a:pPr marL="0" indent="0">
              <a:buNone/>
            </a:pPr>
            <a:r>
              <a:rPr lang="ru-RU" i="1" dirty="0" smtClean="0"/>
              <a:t>Вывести список служащих тех офисов, где фактический объем продаж превышает плановый.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547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Проверка на принадлежность результатам подзапроса (</a:t>
            </a:r>
            <a:r>
              <a:rPr lang="en-US" dirty="0" smtClean="0"/>
              <a:t>IN).</a:t>
            </a:r>
          </a:p>
          <a:p>
            <a:pPr marL="0" indent="0">
              <a:buNone/>
            </a:pPr>
            <a:r>
              <a:rPr lang="ru-RU" i="1" dirty="0" smtClean="0"/>
              <a:t>Вывести список служащих тех офисов, где фактический объем продаж превышает плановый.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 </a:t>
            </a:r>
          </a:p>
          <a:p>
            <a:pPr marL="0" indent="0">
              <a:buNone/>
            </a:pPr>
            <a:r>
              <a:rPr lang="en-US" i="1" dirty="0"/>
              <a:t>FROM SALESREPS</a:t>
            </a:r>
          </a:p>
          <a:p>
            <a:pPr marL="0" indent="0">
              <a:buNone/>
            </a:pPr>
            <a:r>
              <a:rPr lang="en-US" i="1" dirty="0"/>
              <a:t>WHERE REP_OFFICE IN (SELECT OFFICE </a:t>
            </a:r>
          </a:p>
          <a:p>
            <a:pPr marL="0" indent="0">
              <a:buNone/>
            </a:pPr>
            <a:r>
              <a:rPr lang="en-US" i="1" dirty="0"/>
              <a:t>                     FROM OFFICES </a:t>
            </a:r>
          </a:p>
          <a:p>
            <a:pPr marL="0" indent="0">
              <a:buNone/>
            </a:pPr>
            <a:r>
              <a:rPr lang="en-US" i="1" dirty="0"/>
              <a:t>                     WHERE SALES &gt; TARGET);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4095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Проверка на принадлежность результатам подзапроса (</a:t>
            </a:r>
            <a:r>
              <a:rPr lang="en-US" dirty="0" smtClean="0"/>
              <a:t>IN).</a:t>
            </a:r>
          </a:p>
          <a:p>
            <a:pPr marL="0" indent="0">
              <a:buNone/>
            </a:pPr>
            <a:r>
              <a:rPr lang="ru-RU" i="1" dirty="0" smtClean="0"/>
              <a:t>Вывести список всех клиентов, заказавших изделия компании </a:t>
            </a:r>
            <a:r>
              <a:rPr lang="en-US" i="1" dirty="0" smtClean="0"/>
              <a:t>ACI (</a:t>
            </a:r>
            <a:r>
              <a:rPr lang="ru-RU" i="1" dirty="0" smtClean="0"/>
              <a:t>производитель </a:t>
            </a:r>
            <a:r>
              <a:rPr lang="en-US" i="1" dirty="0" smtClean="0"/>
              <a:t>ACI, </a:t>
            </a:r>
            <a:r>
              <a:rPr lang="ru-RU" i="1" dirty="0" smtClean="0"/>
              <a:t>идентификаторы товаров начинаются с 4100) в период между январем и июнем 2008 года.</a:t>
            </a:r>
          </a:p>
          <a:p>
            <a:pPr marL="0" indent="0">
              <a:buNone/>
            </a:pPr>
            <a:r>
              <a:rPr lang="en-US" i="1" dirty="0"/>
              <a:t>SELECT COMPANY</a:t>
            </a:r>
          </a:p>
          <a:p>
            <a:pPr marL="0" indent="0">
              <a:buNone/>
            </a:pPr>
            <a:r>
              <a:rPr lang="en-US" i="1" dirty="0"/>
              <a:t>FROM CUSTOMERS </a:t>
            </a:r>
          </a:p>
          <a:p>
            <a:pPr marL="0" indent="0">
              <a:buNone/>
            </a:pPr>
            <a:r>
              <a:rPr lang="en-US" i="1" dirty="0"/>
              <a:t>WHERE CUST_NUM IN </a:t>
            </a:r>
          </a:p>
          <a:p>
            <a:pPr marL="0" indent="0">
              <a:buNone/>
            </a:pPr>
            <a:r>
              <a:rPr lang="en-US" i="1" dirty="0"/>
              <a:t>  ( SELECT </a:t>
            </a:r>
            <a:r>
              <a:rPr lang="en-US" i="1" dirty="0" smtClean="0"/>
              <a:t>CUST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FROM ORDERS </a:t>
            </a:r>
          </a:p>
          <a:p>
            <a:pPr marL="0" indent="0">
              <a:buNone/>
            </a:pPr>
            <a:r>
              <a:rPr lang="en-US" i="1" dirty="0"/>
              <a:t>    WHERE MFR = 'ACI'</a:t>
            </a:r>
          </a:p>
          <a:p>
            <a:pPr marL="0" indent="0">
              <a:buNone/>
            </a:pPr>
            <a:r>
              <a:rPr lang="en-US" i="1" dirty="0"/>
              <a:t>      AND PRODUCT LIKE '4100%'</a:t>
            </a:r>
          </a:p>
          <a:p>
            <a:pPr marL="0" indent="0">
              <a:buNone/>
            </a:pPr>
            <a:r>
              <a:rPr lang="en-US" i="1" dirty="0"/>
              <a:t>      AND ORDER_DATE BETWEEN TO_DATE('2008-01-01', '</a:t>
            </a:r>
            <a:r>
              <a:rPr lang="en-US" i="1" dirty="0" err="1"/>
              <a:t>yyyy</a:t>
            </a:r>
            <a:r>
              <a:rPr lang="en-US" i="1" dirty="0"/>
              <a:t>-mm-</a:t>
            </a:r>
            <a:r>
              <a:rPr lang="en-US" i="1" dirty="0" err="1"/>
              <a:t>dd</a:t>
            </a:r>
            <a:r>
              <a:rPr lang="en-US" i="1" dirty="0"/>
              <a:t>')</a:t>
            </a:r>
          </a:p>
          <a:p>
            <a:pPr marL="0" indent="0">
              <a:buNone/>
            </a:pPr>
            <a:r>
              <a:rPr lang="en-US" i="1" dirty="0"/>
              <a:t>                         AND TO_DATE('2008-06-30', '</a:t>
            </a:r>
            <a:r>
              <a:rPr lang="en-US" i="1" dirty="0" err="1"/>
              <a:t>yyyy</a:t>
            </a:r>
            <a:r>
              <a:rPr lang="en-US" i="1" dirty="0"/>
              <a:t>-mm-</a:t>
            </a:r>
            <a:r>
              <a:rPr lang="en-US" i="1" dirty="0" err="1"/>
              <a:t>dd</a:t>
            </a:r>
            <a:r>
              <a:rPr lang="en-US" i="1" dirty="0"/>
              <a:t>'));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40361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COMPANY </a:t>
            </a:r>
          </a:p>
          <a:p>
            <a:pPr marL="0" indent="0">
              <a:buNone/>
            </a:pPr>
            <a:r>
              <a:rPr lang="en-US" dirty="0" smtClean="0"/>
              <a:t>FROM CUSTOMERS </a:t>
            </a:r>
          </a:p>
          <a:p>
            <a:pPr marL="0" indent="0">
              <a:buNone/>
            </a:pPr>
            <a:r>
              <a:rPr lang="en-US" dirty="0" smtClean="0"/>
              <a:t>WHERE (COMPANY LIKE '%&amp;%') </a:t>
            </a:r>
          </a:p>
          <a:p>
            <a:pPr marL="0" indent="0">
              <a:buNone/>
            </a:pPr>
            <a:r>
              <a:rPr lang="en-US" dirty="0" smtClean="0"/>
              <a:t>ORDER BY COMPANY;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8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существования </a:t>
            </a:r>
            <a:r>
              <a:rPr lang="en-US" dirty="0" smtClean="0"/>
              <a:t>(EXISTS)</a:t>
            </a:r>
          </a:p>
          <a:p>
            <a:pPr marL="0" indent="0">
              <a:buNone/>
            </a:pPr>
            <a:r>
              <a:rPr lang="ru-RU" i="1" dirty="0" smtClean="0"/>
              <a:t>Вывести список товаров, на которые получен заказ стоимостью не менее 25000</a:t>
            </a:r>
            <a:r>
              <a:rPr lang="en-US" i="1" dirty="0" smtClean="0"/>
              <a:t>$.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9775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существования </a:t>
            </a:r>
            <a:r>
              <a:rPr lang="en-US" dirty="0" smtClean="0"/>
              <a:t>(EXISTS)</a:t>
            </a:r>
          </a:p>
          <a:p>
            <a:pPr marL="0" indent="0">
              <a:buNone/>
            </a:pPr>
            <a:r>
              <a:rPr lang="ru-RU" i="1" dirty="0" smtClean="0"/>
              <a:t>Вывести список товаров, на которые получен заказ стоимостью не менее 25000</a:t>
            </a:r>
            <a:r>
              <a:rPr lang="en-US" i="1" dirty="0" smtClean="0"/>
              <a:t>$.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ru-RU" dirty="0" smtClean="0"/>
              <a:t>Переформулируем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i="1" dirty="0" smtClean="0"/>
              <a:t>Вывести список товаров, для которых в таблице </a:t>
            </a:r>
            <a:r>
              <a:rPr lang="en-US" i="1" dirty="0" smtClean="0"/>
              <a:t>ORDERS </a:t>
            </a:r>
            <a:r>
              <a:rPr lang="ru-RU" i="1" dirty="0" smtClean="0"/>
              <a:t>существует по крайней мере один заказ, который а) является заказом на данный товар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ru-RU" i="1" dirty="0" smtClean="0"/>
              <a:t>б) имеет стоимость не менее </a:t>
            </a:r>
            <a:r>
              <a:rPr lang="en-US" i="1" dirty="0" smtClean="0"/>
              <a:t>25000</a:t>
            </a:r>
            <a:r>
              <a:rPr lang="ru-RU" i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существования </a:t>
            </a:r>
            <a:r>
              <a:rPr lang="en-US" dirty="0" smtClean="0"/>
              <a:t>(EXISTS)</a:t>
            </a:r>
          </a:p>
          <a:p>
            <a:pPr marL="0" indent="0">
              <a:buNone/>
            </a:pPr>
            <a:r>
              <a:rPr lang="ru-RU" i="1" dirty="0" smtClean="0"/>
              <a:t>Вывести список товаров, на которые получен заказ стоимостью не менее 25000</a:t>
            </a:r>
            <a:r>
              <a:rPr lang="en-US" i="1" dirty="0" smtClean="0"/>
              <a:t>$.</a:t>
            </a:r>
          </a:p>
          <a:p>
            <a:pPr marL="0" indent="0">
              <a:buNone/>
            </a:pPr>
            <a:r>
              <a:rPr lang="en-US" i="1" dirty="0"/>
              <a:t>SELECT DISTINCT DESCRIPTION </a:t>
            </a:r>
          </a:p>
          <a:p>
            <a:pPr marL="0" indent="0">
              <a:buNone/>
            </a:pPr>
            <a:r>
              <a:rPr lang="en-US" i="1" dirty="0"/>
              <a:t>FROM PRODUCTS </a:t>
            </a:r>
          </a:p>
          <a:p>
            <a:pPr marL="0" indent="0">
              <a:buNone/>
            </a:pPr>
            <a:r>
              <a:rPr lang="en-US" i="1" dirty="0"/>
              <a:t>WHERE EXISTS (SELECT ORDER_NUM </a:t>
            </a:r>
          </a:p>
          <a:p>
            <a:pPr marL="0" indent="0">
              <a:buNone/>
            </a:pPr>
            <a:r>
              <a:rPr lang="en-US" i="1" dirty="0"/>
              <a:t>              FROM ORDERS </a:t>
            </a:r>
          </a:p>
          <a:p>
            <a:pPr marL="0" indent="0">
              <a:buNone/>
            </a:pPr>
            <a:r>
              <a:rPr lang="en-US" i="1" dirty="0"/>
              <a:t>              WHERE PRODUCT = PRODUCT_ID </a:t>
            </a:r>
          </a:p>
          <a:p>
            <a:pPr marL="0" indent="0">
              <a:buNone/>
            </a:pPr>
            <a:r>
              <a:rPr lang="en-US" i="1" dirty="0"/>
              <a:t>                AND MFR = MFR_ID</a:t>
            </a:r>
          </a:p>
          <a:p>
            <a:pPr marL="0" indent="0">
              <a:buNone/>
            </a:pPr>
            <a:r>
              <a:rPr lang="en-US" i="1" dirty="0"/>
              <a:t>                AND AMOUNT &gt; 25000.00);</a:t>
            </a:r>
          </a:p>
        </p:txBody>
      </p:sp>
    </p:spTree>
    <p:extLst>
      <p:ext uri="{BB962C8B-B14F-4D97-AF65-F5344CB8AC3E}">
        <p14:creationId xmlns:p14="http://schemas.microsoft.com/office/powerpoint/2010/main" val="20541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Условия отбора в подзапросе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Проверка существования </a:t>
            </a:r>
            <a:r>
              <a:rPr lang="en-US" dirty="0" smtClean="0"/>
              <a:t>(EXISTS)</a:t>
            </a:r>
          </a:p>
          <a:p>
            <a:pPr marL="0" indent="0">
              <a:buNone/>
            </a:pPr>
            <a:r>
              <a:rPr lang="ru-RU" i="1" dirty="0" smtClean="0"/>
              <a:t>Вывести список клиентов, закрепленных за Сью Смит (</a:t>
            </a:r>
            <a:r>
              <a:rPr lang="en-US" i="1" dirty="0" smtClean="0"/>
              <a:t>Sue Smith), </a:t>
            </a:r>
            <a:r>
              <a:rPr lang="ru-RU" i="1" dirty="0" smtClean="0"/>
              <a:t>которые не разместили заказы на сумму свыше </a:t>
            </a:r>
            <a:r>
              <a:rPr lang="en-US" i="1" dirty="0" smtClean="0"/>
              <a:t>3000$.</a:t>
            </a:r>
          </a:p>
          <a:p>
            <a:pPr marL="0" indent="0">
              <a:buNone/>
            </a:pPr>
            <a:r>
              <a:rPr lang="en-US" i="1" dirty="0"/>
              <a:t>SELECT COMPANY </a:t>
            </a:r>
          </a:p>
          <a:p>
            <a:pPr marL="0" indent="0">
              <a:buNone/>
            </a:pPr>
            <a:r>
              <a:rPr lang="en-US" i="1" dirty="0"/>
              <a:t>FROM CUSTOMERS </a:t>
            </a:r>
          </a:p>
          <a:p>
            <a:pPr marL="0" indent="0">
              <a:buNone/>
            </a:pPr>
            <a:r>
              <a:rPr lang="en-US" i="1" dirty="0"/>
              <a:t>WHERE CUST_REP = (SELECT EMPL_NUM FROM SALESREPS WHERE NAME = 'Sue Smith')</a:t>
            </a:r>
          </a:p>
          <a:p>
            <a:pPr marL="0" indent="0">
              <a:buNone/>
            </a:pPr>
            <a:r>
              <a:rPr lang="en-US" i="1" dirty="0"/>
              <a:t>AND NOT EXISTS (SELECT * FROM ORDERS WHERE CUST = CUST_NUM AND AMOUNT &gt; 3000.00);</a:t>
            </a:r>
          </a:p>
          <a:p>
            <a:pPr marL="0" indent="0">
              <a:buNone/>
            </a:pPr>
            <a:r>
              <a:rPr lang="en-US" i="1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3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Вложенные подзапросы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клиентов, закрепленных за служащими, работающими в офисах восточного региона.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982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Вложенные подзапросы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клиентов, закрепленных за служащими, работающими в офисах восточного региона.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 smtClean="0"/>
              <a:t>SELECT COMPANY</a:t>
            </a:r>
          </a:p>
          <a:p>
            <a:pPr marL="0" indent="0">
              <a:buNone/>
            </a:pPr>
            <a:r>
              <a:rPr lang="en-US" i="1" dirty="0" smtClean="0"/>
              <a:t>FROM CUSTOMERS </a:t>
            </a:r>
          </a:p>
          <a:p>
            <a:pPr marL="0" indent="0">
              <a:buNone/>
            </a:pPr>
            <a:r>
              <a:rPr lang="en-US" i="1" dirty="0" smtClean="0"/>
              <a:t>WHERE CUST_REP IN (SELECT EMPL_NUM </a:t>
            </a:r>
          </a:p>
          <a:p>
            <a:pPr marL="0" indent="0">
              <a:buNone/>
            </a:pPr>
            <a:r>
              <a:rPr lang="en-US" i="1" dirty="0" smtClean="0"/>
              <a:t>                   FROM SALESREPS</a:t>
            </a:r>
          </a:p>
          <a:p>
            <a:pPr marL="0" indent="0">
              <a:buNone/>
            </a:pPr>
            <a:r>
              <a:rPr lang="en-US" i="1" dirty="0" smtClean="0"/>
              <a:t>                   WHERE REP_OFFICE IN (SELECT OFFICE </a:t>
            </a:r>
          </a:p>
          <a:p>
            <a:pPr marL="0" indent="0">
              <a:buNone/>
            </a:pPr>
            <a:r>
              <a:rPr lang="en-US" i="1" dirty="0" smtClean="0"/>
              <a:t>                                        FROM OFFICES </a:t>
            </a:r>
          </a:p>
          <a:p>
            <a:pPr marL="0" indent="0">
              <a:buNone/>
            </a:pPr>
            <a:r>
              <a:rPr lang="en-US" i="1" dirty="0" smtClean="0"/>
              <a:t>                                        WHERE REGION = 'Eastern'));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75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в предложении </a:t>
            </a:r>
            <a:r>
              <a:rPr lang="en-US" dirty="0" smtClean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Вывести список служащих, у которых средняя стоимость заказов на товары, изготовленные компанией </a:t>
            </a:r>
            <a:r>
              <a:rPr lang="en-US" i="1" dirty="0"/>
              <a:t>ACI, </a:t>
            </a:r>
            <a:r>
              <a:rPr lang="ru-RU" i="1" dirty="0"/>
              <a:t>выше</a:t>
            </a:r>
            <a:r>
              <a:rPr lang="en-US" i="1" dirty="0"/>
              <a:t>, </a:t>
            </a:r>
            <a:r>
              <a:rPr lang="ru-RU" i="1" dirty="0"/>
              <a:t>чем общая средняя стоимость заказов.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7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в предложении </a:t>
            </a:r>
            <a:r>
              <a:rPr lang="en-US" dirty="0" smtClean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служащих, у которых средняя стоимость заказов на товары, изготовленные компанией </a:t>
            </a:r>
            <a:r>
              <a:rPr lang="en-US" i="1" dirty="0" smtClean="0"/>
              <a:t>ACI, </a:t>
            </a:r>
            <a:r>
              <a:rPr lang="ru-RU" i="1" dirty="0" smtClean="0"/>
              <a:t>выше</a:t>
            </a:r>
            <a:r>
              <a:rPr lang="en-US" i="1" dirty="0" smtClean="0"/>
              <a:t>, </a:t>
            </a:r>
            <a:r>
              <a:rPr lang="ru-RU" i="1" dirty="0" smtClean="0"/>
              <a:t>чем общая средняя стоимость заказов.</a:t>
            </a:r>
          </a:p>
          <a:p>
            <a:pPr marL="0" indent="0">
              <a:buNone/>
            </a:pPr>
            <a:r>
              <a:rPr lang="en-US" i="1" dirty="0"/>
              <a:t>SELECT NAME, AVG(AMOUNT)</a:t>
            </a:r>
          </a:p>
          <a:p>
            <a:pPr marL="0" indent="0">
              <a:buNone/>
            </a:pPr>
            <a:r>
              <a:rPr lang="en-US" i="1" dirty="0"/>
              <a:t>FROM SALESREPS, ORDERS </a:t>
            </a:r>
          </a:p>
          <a:p>
            <a:pPr marL="0" indent="0">
              <a:buNone/>
            </a:pPr>
            <a:r>
              <a:rPr lang="en-US" i="1" dirty="0"/>
              <a:t>WHERE EMPL_NUM = REP </a:t>
            </a:r>
          </a:p>
          <a:p>
            <a:pPr marL="0" indent="0">
              <a:buNone/>
            </a:pPr>
            <a:r>
              <a:rPr lang="en-US" i="1" dirty="0"/>
              <a:t>  AND MFR = 'ACI' </a:t>
            </a:r>
          </a:p>
          <a:p>
            <a:pPr marL="0" indent="0">
              <a:buNone/>
            </a:pPr>
            <a:r>
              <a:rPr lang="en-US" i="1" dirty="0"/>
              <a:t>GROUP BY NAME </a:t>
            </a:r>
          </a:p>
          <a:p>
            <a:pPr marL="0" indent="0">
              <a:buNone/>
            </a:pPr>
            <a:r>
              <a:rPr lang="en-US" i="1" dirty="0"/>
              <a:t>HAVING AVG(AMOUNT) &gt; (SELECT AVG(AMOUNT) FROM ORDERS);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28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в предложении </a:t>
            </a:r>
            <a:r>
              <a:rPr lang="en-US" dirty="0" smtClean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Вывести список служащих, у которых средняя стоимость заказов на товары, изготовленные компанией </a:t>
            </a:r>
            <a:r>
              <a:rPr lang="en-US" i="1" dirty="0"/>
              <a:t>ACI, </a:t>
            </a:r>
            <a:r>
              <a:rPr lang="ru-RU" i="1" dirty="0"/>
              <a:t>не меньше</a:t>
            </a:r>
            <a:r>
              <a:rPr lang="en-US" i="1" dirty="0"/>
              <a:t>, </a:t>
            </a:r>
            <a:r>
              <a:rPr lang="ru-RU" i="1" dirty="0"/>
              <a:t>чем средняя стоимость заказов этого служащего.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23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в предложении </a:t>
            </a:r>
            <a:r>
              <a:rPr lang="en-US" dirty="0" smtClean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Вывести список служащих, у которых средняя стоимость заказов на товары, изготовленные компанией </a:t>
            </a:r>
            <a:r>
              <a:rPr lang="en-US" i="1" dirty="0"/>
              <a:t>ACI, </a:t>
            </a:r>
            <a:r>
              <a:rPr lang="ru-RU" i="1" dirty="0"/>
              <a:t>не меньше</a:t>
            </a:r>
            <a:r>
              <a:rPr lang="en-US" i="1" dirty="0"/>
              <a:t>, </a:t>
            </a:r>
            <a:r>
              <a:rPr lang="ru-RU" i="1" dirty="0"/>
              <a:t>чем средняя стоимость заказов этого служащего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SELECT NAME, AVG(AMOUNT)</a:t>
            </a:r>
          </a:p>
          <a:p>
            <a:pPr marL="0" indent="0">
              <a:buNone/>
            </a:pPr>
            <a:r>
              <a:rPr lang="en-US" i="1" dirty="0"/>
              <a:t>FROM SALESREPS, ORDERS </a:t>
            </a:r>
          </a:p>
          <a:p>
            <a:pPr marL="0" indent="0">
              <a:buNone/>
            </a:pPr>
            <a:r>
              <a:rPr lang="en-US" i="1" dirty="0"/>
              <a:t>WHERE EMPL_NUM = REP</a:t>
            </a:r>
          </a:p>
          <a:p>
            <a:pPr marL="0" indent="0">
              <a:buNone/>
            </a:pPr>
            <a:r>
              <a:rPr lang="en-US" i="1" dirty="0"/>
              <a:t>  AND MFR = 'ACI'</a:t>
            </a:r>
          </a:p>
          <a:p>
            <a:pPr marL="0" indent="0">
              <a:buNone/>
            </a:pPr>
            <a:r>
              <a:rPr lang="en-US" i="1" dirty="0"/>
              <a:t>GROUP BY SALESREPS.EMPL_NUM, NAME</a:t>
            </a:r>
          </a:p>
          <a:p>
            <a:pPr marL="0" indent="0">
              <a:buNone/>
            </a:pPr>
            <a:r>
              <a:rPr lang="en-US" i="1" dirty="0"/>
              <a:t>HAVING AVG(AMOUNT) &gt;= (SELECT AVG(AMOUNT) </a:t>
            </a:r>
          </a:p>
          <a:p>
            <a:pPr marL="0" indent="0">
              <a:buNone/>
            </a:pPr>
            <a:r>
              <a:rPr lang="en-US" i="1" dirty="0"/>
              <a:t>                       FROM ORDERS </a:t>
            </a:r>
          </a:p>
          <a:p>
            <a:pPr marL="0" indent="0">
              <a:buNone/>
            </a:pPr>
            <a:r>
              <a:rPr lang="en-US" i="1" dirty="0"/>
              <a:t>                       WHERE REP = EMPL_NUM);</a:t>
            </a:r>
            <a:endParaRPr lang="ru-RU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5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Выведите служащего, у которого нет офиса или у которого нет менеджера.</a:t>
            </a:r>
          </a:p>
        </p:txBody>
      </p:sp>
    </p:spTree>
    <p:extLst>
      <p:ext uri="{BB962C8B-B14F-4D97-AF65-F5344CB8AC3E}">
        <p14:creationId xmlns:p14="http://schemas.microsoft.com/office/powerpoint/2010/main" val="9736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подзапросам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 – </a:t>
            </a:r>
            <a:r>
              <a:rPr lang="en-US" dirty="0" smtClean="0"/>
              <a:t>‘</a:t>
            </a:r>
            <a:r>
              <a:rPr lang="ru-RU" dirty="0" smtClean="0"/>
              <a:t>Запрос внутри запроса</a:t>
            </a:r>
            <a:r>
              <a:rPr lang="en-US" dirty="0" smtClean="0"/>
              <a:t>’; </a:t>
            </a:r>
            <a:r>
              <a:rPr lang="ru-RU" dirty="0" smtClean="0"/>
              <a:t>такие запросы содержатся в одном из условий отбора в предложении </a:t>
            </a:r>
            <a:r>
              <a:rPr lang="en-US" dirty="0" smtClean="0"/>
              <a:t>HAVING </a:t>
            </a:r>
            <a:r>
              <a:rPr lang="ru-RU" dirty="0" smtClean="0"/>
              <a:t>либо </a:t>
            </a:r>
            <a:r>
              <a:rPr lang="en-US" dirty="0" smtClean="0"/>
              <a:t>WHERE.</a:t>
            </a:r>
          </a:p>
          <a:p>
            <a:r>
              <a:rPr lang="ru-RU" dirty="0" smtClean="0"/>
              <a:t>Когда подзапрос содержится в предложении </a:t>
            </a:r>
            <a:r>
              <a:rPr lang="en-US" dirty="0" smtClean="0"/>
              <a:t>WHERE, </a:t>
            </a:r>
            <a:r>
              <a:rPr lang="ru-RU" dirty="0" smtClean="0"/>
              <a:t>его результаты используются для отбора строк, представляющих данные в результаты запроса.</a:t>
            </a:r>
          </a:p>
          <a:p>
            <a:r>
              <a:rPr lang="ru-RU" dirty="0" smtClean="0"/>
              <a:t>Когда подзапрос содержится в предложении </a:t>
            </a:r>
            <a:r>
              <a:rPr lang="en-US" dirty="0" smtClean="0"/>
              <a:t>HAVING, </a:t>
            </a:r>
            <a:r>
              <a:rPr lang="ru-RU" dirty="0" smtClean="0"/>
              <a:t>его результаты используются для отбора групп строк, предоставляющих данные в результаты запроса.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подзапросам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могут быть вложены в другие подзапросы.</a:t>
            </a:r>
          </a:p>
          <a:p>
            <a:r>
              <a:rPr lang="ru-RU" dirty="0" smtClean="0"/>
              <a:t>При сравнении с результатом подзапроса проверяемое значение сравнивается посредством одного из операторов сравнения с единственным значением, которое возвращается подзапросом.</a:t>
            </a:r>
          </a:p>
          <a:p>
            <a:r>
              <a:rPr lang="ru-RU" dirty="0" smtClean="0"/>
              <a:t>При проверке на принадлежность результатам подзапроса </a:t>
            </a:r>
            <a:r>
              <a:rPr lang="en-US" dirty="0" smtClean="0"/>
              <a:t>(IN) </a:t>
            </a:r>
            <a:r>
              <a:rPr lang="ru-RU" dirty="0" smtClean="0"/>
              <a:t>значение выражения проверяется на равенство одному из множества значений, которые возвращаются подзапросом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подзапросам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Подзапросы могут быть вложены в другие подзапросы.</a:t>
            </a:r>
          </a:p>
          <a:p>
            <a:r>
              <a:rPr lang="ru-RU" dirty="0" smtClean="0"/>
              <a:t>При сравнении с результатом подзапроса проверяемое значение сравнивается посредством одного из операторов сравнения с единственным значением, которое возвращается подзапросом.</a:t>
            </a:r>
          </a:p>
          <a:p>
            <a:r>
              <a:rPr lang="ru-RU" dirty="0" smtClean="0"/>
              <a:t>При проверке на принадлежность результатам подзапроса </a:t>
            </a:r>
            <a:r>
              <a:rPr lang="en-US" dirty="0" smtClean="0"/>
              <a:t>(IN) </a:t>
            </a:r>
            <a:r>
              <a:rPr lang="ru-RU" dirty="0" smtClean="0"/>
              <a:t>значение выражения проверяется на равенство одному из множества значений, которые возвращаются подзапросом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подзапросам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на существование </a:t>
            </a:r>
            <a:r>
              <a:rPr lang="en-US" dirty="0" smtClean="0"/>
              <a:t>(EXISTS) </a:t>
            </a:r>
            <a:r>
              <a:rPr lang="ru-RU" dirty="0" smtClean="0"/>
              <a:t>позволяет выяснить, возвращает ли подзапрос какие-нибудь значения.</a:t>
            </a:r>
          </a:p>
          <a:p>
            <a:r>
              <a:rPr lang="ru-RU" dirty="0" smtClean="0"/>
              <a:t>В подзапросе можно использовать внешние ссылки на таблицы любого запроса, внутри которого он находится</a:t>
            </a:r>
            <a:r>
              <a:rPr lang="en-US" dirty="0" smtClean="0"/>
              <a:t>; </a:t>
            </a:r>
            <a:r>
              <a:rPr lang="ru-RU" dirty="0" smtClean="0"/>
              <a:t>такая ссылка связывает подзапрос с текущей строкой данного запроса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Простейшие из расширенных возможностей стандарта </a:t>
            </a:r>
            <a:r>
              <a:rPr lang="en-US" dirty="0" smtClean="0"/>
              <a:t>SQL </a:t>
            </a:r>
            <a:r>
              <a:rPr lang="ru-RU" dirty="0" smtClean="0"/>
              <a:t>обеспечивают гибкость операций и вычислений, включающих в свой состав отдельные значения данных, называемые в стандарте </a:t>
            </a:r>
            <a:r>
              <a:rPr lang="en-US" dirty="0" smtClean="0"/>
              <a:t>SQL </a:t>
            </a:r>
            <a:r>
              <a:rPr lang="ru-RU" i="1" dirty="0" smtClean="0"/>
              <a:t>скалярами </a:t>
            </a:r>
            <a:r>
              <a:rPr lang="ru-RU" dirty="0" smtClean="0"/>
              <a:t>или </a:t>
            </a:r>
            <a:r>
              <a:rPr lang="ru-RU" i="1" dirty="0" smtClean="0"/>
              <a:t>скалярными значениями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Значение отдельного столбца отдельной строки таблицы</a:t>
            </a:r>
          </a:p>
          <a:p>
            <a:r>
              <a:rPr lang="ru-RU" dirty="0" smtClean="0"/>
              <a:t>Литерал, такой как 125.7 или </a:t>
            </a:r>
            <a:r>
              <a:rPr lang="en-US" dirty="0" smtClean="0"/>
              <a:t>“</a:t>
            </a:r>
            <a:r>
              <a:rPr lang="ru-RU" dirty="0" smtClean="0"/>
              <a:t>АБВ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Значение, введенное пользователем в прикладной программе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CAST.</a:t>
            </a:r>
          </a:p>
          <a:p>
            <a:pPr marL="0" indent="0">
              <a:buNone/>
            </a:pPr>
            <a:r>
              <a:rPr lang="en-US" dirty="0"/>
              <a:t>SELECT NAME, CAST (REP_OFFICE AS CHAR(10)), CAST (HIRE_DATE AS CHAR(10))</a:t>
            </a:r>
          </a:p>
          <a:p>
            <a:pPr marL="0" indent="0">
              <a:buNone/>
            </a:pPr>
            <a:r>
              <a:rPr lang="en-US" dirty="0"/>
              <a:t>FROM SALESREPS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PRODUCT, QTY, AMOUNT</a:t>
            </a:r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WHERE CUST = CAST('2107' AS INTEGER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CAST.</a:t>
            </a:r>
          </a:p>
          <a:p>
            <a:r>
              <a:rPr lang="ru-RU" dirty="0" smtClean="0"/>
              <a:t>Преобразование данных с неверным типом данных в таблице.</a:t>
            </a:r>
          </a:p>
          <a:p>
            <a:r>
              <a:rPr lang="ru-RU" dirty="0" smtClean="0"/>
              <a:t>Приведение данных к типу, поддерживаемым клиентским приложением </a:t>
            </a:r>
          </a:p>
          <a:p>
            <a:r>
              <a:rPr lang="ru-RU" dirty="0" smtClean="0"/>
              <a:t>Устранение отличий типов данных в двух или более разных таблицах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ru-RU" dirty="0" smtClean="0"/>
              <a:t>Базовая структура </a:t>
            </a:r>
          </a:p>
          <a:p>
            <a:pPr marL="0" indent="0">
              <a:buNone/>
            </a:pPr>
            <a:r>
              <a:rPr lang="en-US" dirty="0" smtClean="0"/>
              <a:t>CASE WHEN &lt;</a:t>
            </a:r>
            <a:r>
              <a:rPr lang="ru-RU" dirty="0" smtClean="0"/>
              <a:t>условие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THEN &lt;</a:t>
            </a:r>
            <a:r>
              <a:rPr lang="ru-RU" dirty="0" smtClean="0"/>
              <a:t>результирующее выражение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WHEN &lt;</a:t>
            </a:r>
            <a:r>
              <a:rPr lang="ru-RU" dirty="0"/>
              <a:t>условие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THEN &lt;</a:t>
            </a:r>
            <a:r>
              <a:rPr lang="ru-RU" dirty="0"/>
              <a:t>результирующее выражение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[ELSE </a:t>
            </a:r>
            <a:r>
              <a:rPr lang="en-US" dirty="0"/>
              <a:t>&lt;</a:t>
            </a:r>
            <a:r>
              <a:rPr lang="ru-RU" dirty="0"/>
              <a:t>результирующее выражение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ru-RU" dirty="0" smtClean="0"/>
              <a:t>Базовая структура </a:t>
            </a:r>
          </a:p>
          <a:p>
            <a:pPr marL="0" indent="0">
              <a:buNone/>
            </a:pPr>
            <a:r>
              <a:rPr lang="en-US" dirty="0" smtClean="0"/>
              <a:t>CASE WHEN &lt;</a:t>
            </a:r>
            <a:r>
              <a:rPr lang="ru-RU" dirty="0" smtClean="0"/>
              <a:t>условие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THEN &lt;</a:t>
            </a:r>
            <a:r>
              <a:rPr lang="ru-RU" dirty="0" smtClean="0"/>
              <a:t>результирующее выражение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WHEN &lt;</a:t>
            </a:r>
            <a:r>
              <a:rPr lang="ru-RU" dirty="0"/>
              <a:t>условие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THEN &lt;</a:t>
            </a:r>
            <a:r>
              <a:rPr lang="ru-RU" dirty="0"/>
              <a:t>результирующее выражение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[ELSE </a:t>
            </a:r>
            <a:r>
              <a:rPr lang="en-US" dirty="0"/>
              <a:t>&lt;</a:t>
            </a:r>
            <a:r>
              <a:rPr lang="ru-RU" dirty="0"/>
              <a:t>результирующее выражение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en-US" dirty="0"/>
              <a:t>SELECT COMPANY,</a:t>
            </a:r>
          </a:p>
          <a:p>
            <a:pPr marL="0" indent="0">
              <a:buNone/>
            </a:pPr>
            <a:r>
              <a:rPr lang="en-US" dirty="0"/>
              <a:t>  CASE  WHEN CREDIT_LIMIT &gt; 60000 THEN 'A'</a:t>
            </a:r>
          </a:p>
          <a:p>
            <a:pPr marL="0" indent="0">
              <a:buNone/>
            </a:pPr>
            <a:r>
              <a:rPr lang="en-US" dirty="0"/>
              <a:t>        WHEN CREDIT_LIMIT &gt; 30000 THEN 'B'</a:t>
            </a:r>
          </a:p>
          <a:p>
            <a:pPr marL="0" indent="0">
              <a:buNone/>
            </a:pPr>
            <a:r>
              <a:rPr lang="en-US" dirty="0"/>
              <a:t>        ELSE 'C'</a:t>
            </a:r>
          </a:p>
          <a:p>
            <a:pPr marL="0" indent="0">
              <a:buNone/>
            </a:pPr>
            <a:r>
              <a:rPr lang="en-US" dirty="0"/>
              <a:t>  END AS CREDIT_RATING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16166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NAME </a:t>
            </a:r>
          </a:p>
          <a:p>
            <a:pPr marL="0" indent="0">
              <a:buNone/>
            </a:pPr>
            <a:r>
              <a:rPr lang="en-US" dirty="0" smtClean="0"/>
              <a:t>FROM SALESREPS </a:t>
            </a:r>
          </a:p>
          <a:p>
            <a:pPr marL="0" indent="0">
              <a:buNone/>
            </a:pPr>
            <a:r>
              <a:rPr lang="en-US" dirty="0" smtClean="0"/>
              <a:t>WHERE (MANAGER IS NULL) OR (REP_OFFICE IS NULL);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4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en-US" dirty="0"/>
              <a:t>SELECT COMPANY,</a:t>
            </a:r>
          </a:p>
          <a:p>
            <a:pPr marL="0" indent="0">
              <a:buNone/>
            </a:pPr>
            <a:r>
              <a:rPr lang="en-US" dirty="0"/>
              <a:t>  CASE  WHEN CREDIT_LIMIT &gt; 60000 THEN 'A'</a:t>
            </a:r>
          </a:p>
          <a:p>
            <a:pPr marL="0" indent="0">
              <a:buNone/>
            </a:pPr>
            <a:r>
              <a:rPr lang="en-US" dirty="0"/>
              <a:t>        WHEN CREDIT_LIMIT &gt; 30000 THEN 'B'</a:t>
            </a:r>
          </a:p>
          <a:p>
            <a:pPr marL="0" indent="0">
              <a:buNone/>
            </a:pPr>
            <a:r>
              <a:rPr lang="en-US" dirty="0"/>
              <a:t>        ELSE 'C'</a:t>
            </a:r>
          </a:p>
          <a:p>
            <a:pPr marL="0" indent="0">
              <a:buNone/>
            </a:pPr>
            <a:r>
              <a:rPr lang="en-US" dirty="0"/>
              <a:t>  END AS CREDIT_RATING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528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CASE.</a:t>
            </a:r>
          </a:p>
          <a:p>
            <a:pPr marL="0" indent="0">
              <a:buNone/>
            </a:pPr>
            <a:r>
              <a:rPr lang="en-US" dirty="0"/>
              <a:t>SELECT CITY, SUM(SALESREPS.SALES)</a:t>
            </a:r>
          </a:p>
          <a:p>
            <a:pPr marL="0" indent="0">
              <a:buNone/>
            </a:pPr>
            <a:r>
              <a:rPr lang="en-US" dirty="0"/>
              <a:t>FROM SALESREPS, OFFICES </a:t>
            </a:r>
          </a:p>
          <a:p>
            <a:pPr marL="0" indent="0">
              <a:buNone/>
            </a:pPr>
            <a:r>
              <a:rPr lang="en-US" dirty="0"/>
              <a:t>WHERE OFFICE = CASE WHEN (REP_OFFICE IS NOT NULL) </a:t>
            </a:r>
          </a:p>
          <a:p>
            <a:pPr marL="0" indent="0">
              <a:buNone/>
            </a:pPr>
            <a:r>
              <a:rPr lang="en-US" dirty="0"/>
              <a:t>                      THEN REP_OFFICE</a:t>
            </a:r>
          </a:p>
          <a:p>
            <a:pPr marL="0" indent="0">
              <a:buNone/>
            </a:pPr>
            <a:r>
              <a:rPr lang="en-US" dirty="0"/>
              <a:t>                    ELSE (SELECT REP_OFFICE </a:t>
            </a:r>
          </a:p>
          <a:p>
            <a:pPr marL="0" indent="0">
              <a:buNone/>
            </a:pPr>
            <a:r>
              <a:rPr lang="en-US" dirty="0"/>
              <a:t>                          FROM SALESREPS MGRS </a:t>
            </a:r>
          </a:p>
          <a:p>
            <a:pPr marL="0" indent="0">
              <a:buNone/>
            </a:pPr>
            <a:r>
              <a:rPr lang="en-US" dirty="0"/>
              <a:t>                          WHERE MGRS.EMPL_NUM = MANAGER)</a:t>
            </a:r>
          </a:p>
          <a:p>
            <a:pPr marL="0" indent="0">
              <a:buNone/>
            </a:pPr>
            <a:r>
              <a:rPr lang="en-US" dirty="0"/>
              <a:t>              END</a:t>
            </a:r>
          </a:p>
          <a:p>
            <a:pPr marL="0" indent="0">
              <a:buNone/>
            </a:pPr>
            <a:r>
              <a:rPr lang="en-US" dirty="0"/>
              <a:t>GROUP BY CITY;</a:t>
            </a:r>
          </a:p>
        </p:txBody>
      </p:sp>
    </p:spTree>
    <p:extLst>
      <p:ext uri="{BB962C8B-B14F-4D97-AF65-F5344CB8AC3E}">
        <p14:creationId xmlns:p14="http://schemas.microsoft.com/office/powerpoint/2010/main" val="705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COALESCE.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NAME, COALESCE(QUOTA, SALES, 0.00)</a:t>
            </a:r>
          </a:p>
          <a:p>
            <a:pPr marL="0" indent="0">
              <a:buNone/>
            </a:pPr>
            <a:r>
              <a:rPr lang="en-US" dirty="0"/>
              <a:t>FROM SALESREPS;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4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Выражения со скалярными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Выражение </a:t>
            </a:r>
            <a:r>
              <a:rPr lang="en-US" dirty="0" smtClean="0"/>
              <a:t>NULLIF.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NULLIF(</a:t>
            </a:r>
            <a:r>
              <a:rPr lang="ru-RU" dirty="0" smtClean="0"/>
              <a:t>скалярное выражение)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23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товаров, для которых имеются заказы на сумму более 30000, а также тех товаров, которых на складе имеется на сумму более 30000</a:t>
            </a:r>
            <a:r>
              <a:rPr lang="en-US" i="1" dirty="0" smtClean="0"/>
              <a:t>$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/>
              <a:t>SELECT MFR, PRODUCT</a:t>
            </a:r>
          </a:p>
          <a:p>
            <a:pPr marL="0" indent="0">
              <a:buNone/>
            </a:pPr>
            <a:r>
              <a:rPr lang="en-US" i="1" dirty="0"/>
              <a:t> FROM ORDERS </a:t>
            </a:r>
          </a:p>
          <a:p>
            <a:pPr marL="0" indent="0">
              <a:buNone/>
            </a:pPr>
            <a:r>
              <a:rPr lang="en-US" i="1" dirty="0"/>
              <a:t> WHERE AMOUNT &gt; 30000.00)</a:t>
            </a:r>
          </a:p>
          <a:p>
            <a:pPr marL="0" indent="0">
              <a:buNone/>
            </a:pPr>
            <a:r>
              <a:rPr lang="en-US" i="1" dirty="0"/>
              <a:t> UNION </a:t>
            </a:r>
          </a:p>
          <a:p>
            <a:pPr marL="0" indent="0">
              <a:buNone/>
            </a:pPr>
            <a:r>
              <a:rPr lang="en-US" i="1" dirty="0"/>
              <a:t> (SELECT MFR_ID, PRODUCT_ID</a:t>
            </a:r>
          </a:p>
          <a:p>
            <a:pPr marL="0" indent="0">
              <a:buNone/>
            </a:pPr>
            <a:r>
              <a:rPr lang="en-US" i="1" dirty="0"/>
              <a:t>  FROM PRODUCTS</a:t>
            </a:r>
          </a:p>
          <a:p>
            <a:pPr marL="0" indent="0">
              <a:buNone/>
            </a:pPr>
            <a:r>
              <a:rPr lang="en-US" i="1" dirty="0"/>
              <a:t>  WHERE (PRICE * QTY_ON_HAND) &gt; 30000);</a:t>
            </a:r>
            <a:endParaRPr lang="ru-RU" i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4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INTERSECT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Вывести список товаров, для которых имеются заказы на сумму более 30000, и которых при этом имеется на складе на сумму более 30000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r>
              <a:rPr lang="en-US" dirty="0"/>
              <a:t>(SELECT MFR, PRODUCT</a:t>
            </a:r>
          </a:p>
          <a:p>
            <a:pPr marL="0" indent="0">
              <a:buNone/>
            </a:pPr>
            <a:r>
              <a:rPr lang="en-US" dirty="0"/>
              <a:t> FROM ORDERS </a:t>
            </a:r>
          </a:p>
          <a:p>
            <a:pPr marL="0" indent="0">
              <a:buNone/>
            </a:pPr>
            <a:r>
              <a:rPr lang="en-US" dirty="0"/>
              <a:t> WHERE AMOUNT &gt; 30000.00)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 (SELECT MFR_ID, PRODUCT_ID</a:t>
            </a:r>
          </a:p>
          <a:p>
            <a:pPr marL="0" indent="0">
              <a:buNone/>
            </a:pPr>
            <a:r>
              <a:rPr lang="en-US" dirty="0"/>
              <a:t>  FROM PRODUCTS</a:t>
            </a:r>
          </a:p>
          <a:p>
            <a:pPr marL="0" indent="0">
              <a:buNone/>
            </a:pPr>
            <a:r>
              <a:rPr lang="en-US" dirty="0"/>
              <a:t>  WHERE (PRICE * QTY_ON_HAND) &gt; 30000);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3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38672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Вывести список товаров, для которых имеются заказы на сумму более 30000, за исключением тех, которые стоят менее 100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r>
              <a:rPr lang="en-US" dirty="0"/>
              <a:t>(SELECT MFR, PRODUCT</a:t>
            </a:r>
          </a:p>
          <a:p>
            <a:pPr marL="0" indent="0">
              <a:buNone/>
            </a:pPr>
            <a:r>
              <a:rPr lang="en-US" dirty="0"/>
              <a:t> FROM ORDERS </a:t>
            </a:r>
          </a:p>
          <a:p>
            <a:pPr marL="0" indent="0">
              <a:buNone/>
            </a:pPr>
            <a:r>
              <a:rPr lang="en-US" dirty="0"/>
              <a:t> WHERE AMOUNT &gt; 30000.00)</a:t>
            </a:r>
          </a:p>
          <a:p>
            <a:pPr marL="0" indent="0">
              <a:buNone/>
            </a:pPr>
            <a:r>
              <a:rPr lang="en-US" dirty="0"/>
              <a:t>EXCEPT</a:t>
            </a:r>
          </a:p>
          <a:p>
            <a:pPr marL="0" indent="0">
              <a:buNone/>
            </a:pPr>
            <a:r>
              <a:rPr lang="en-US" dirty="0"/>
              <a:t> (SELECT MFR_ID, PRODUCT_ID</a:t>
            </a:r>
          </a:p>
          <a:p>
            <a:pPr marL="0" indent="0">
              <a:buNone/>
            </a:pPr>
            <a:r>
              <a:rPr lang="en-US" dirty="0"/>
              <a:t>  FROM PRODUCTS</a:t>
            </a:r>
          </a:p>
          <a:p>
            <a:pPr marL="0" indent="0">
              <a:buNone/>
            </a:pPr>
            <a:r>
              <a:rPr lang="en-US" dirty="0"/>
              <a:t>  WHERE PRICE &lt; 100.00);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665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Запросы в предложении </a:t>
            </a:r>
            <a:r>
              <a:rPr lang="en-US" dirty="0" smtClean="0"/>
              <a:t>FROM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Вывести имена и общие суммы заказов для всех клиентов, чей лимит кредита превышает </a:t>
            </a:r>
            <a:r>
              <a:rPr lang="en-US" dirty="0" smtClean="0"/>
              <a:t>50000$.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0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Запросы в предложении </a:t>
            </a:r>
            <a:r>
              <a:rPr lang="en-US" dirty="0" smtClean="0"/>
              <a:t>FROM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Вывести имена и общие суммы заказов для всех клиентов, чей лимит кредита превышает </a:t>
            </a:r>
            <a:r>
              <a:rPr lang="en-US" dirty="0" smtClean="0"/>
              <a:t>50000$.</a:t>
            </a:r>
          </a:p>
          <a:p>
            <a:pPr marL="0" indent="0">
              <a:buNone/>
            </a:pPr>
            <a:r>
              <a:rPr lang="en-US" dirty="0"/>
              <a:t>SELECT COMPANY, TOT_ORDERS </a:t>
            </a:r>
          </a:p>
          <a:p>
            <a:pPr marL="0" indent="0">
              <a:buNone/>
            </a:pPr>
            <a:r>
              <a:rPr lang="en-US" dirty="0"/>
              <a:t>FROM CUSTOMERS, (SELECT CUST, SUM(AMOUNT) AS TOT_ORDERS</a:t>
            </a:r>
          </a:p>
          <a:p>
            <a:pPr marL="0" indent="0">
              <a:buNone/>
            </a:pPr>
            <a:r>
              <a:rPr lang="en-US" dirty="0"/>
              <a:t>                 FROM ORDERS </a:t>
            </a:r>
          </a:p>
          <a:p>
            <a:pPr marL="0" indent="0">
              <a:buNone/>
            </a:pPr>
            <a:r>
              <a:rPr lang="en-US" dirty="0"/>
              <a:t>                 GROUP BY CUST)</a:t>
            </a:r>
          </a:p>
          <a:p>
            <a:pPr marL="0" indent="0">
              <a:buNone/>
            </a:pPr>
            <a:r>
              <a:rPr lang="en-US" dirty="0"/>
              <a:t>WHERE (CREDIT_LIMIT &gt; 50000.00) AND (CUST_NUM = CUST);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45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</a:t>
            </a:r>
            <a:r>
              <a:rPr lang="en-US" dirty="0" smtClean="0"/>
              <a:t>SQL-</a:t>
            </a:r>
            <a:r>
              <a:rPr lang="ru-RU" dirty="0" smtClean="0"/>
              <a:t>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предложении </a:t>
            </a:r>
            <a:r>
              <a:rPr lang="en-US" dirty="0" smtClean="0"/>
              <a:t>FROM </a:t>
            </a:r>
            <a:r>
              <a:rPr lang="ru-RU" dirty="0" smtClean="0"/>
              <a:t>указываются исходные таблицы, из которых данные считываются в таблицу результатов запроса. Каждое имя столбца в инструкции </a:t>
            </a:r>
            <a:r>
              <a:rPr lang="en-US" dirty="0" smtClean="0"/>
              <a:t>SELECT </a:t>
            </a:r>
            <a:r>
              <a:rPr lang="ru-RU" dirty="0" smtClean="0"/>
              <a:t>должно однозначно определять столбец одной из этих таблиц.</a:t>
            </a:r>
          </a:p>
          <a:p>
            <a:r>
              <a:rPr lang="ru-RU" dirty="0" smtClean="0"/>
              <a:t>Предложение </a:t>
            </a:r>
            <a:r>
              <a:rPr lang="en-US" dirty="0" smtClean="0"/>
              <a:t>WHERE, </a:t>
            </a:r>
            <a:r>
              <a:rPr lang="ru-RU" dirty="0" smtClean="0"/>
              <a:t>если оно имеется, выбирает из исходных таблиц отдельные комбинации строк, которые включаются в таблицу результатов запроса. Подзапросы в предложении </a:t>
            </a:r>
            <a:r>
              <a:rPr lang="en-US" dirty="0" smtClean="0"/>
              <a:t>WHERE </a:t>
            </a:r>
            <a:r>
              <a:rPr lang="ru-RU" dirty="0" smtClean="0"/>
              <a:t>выполняются для каждой отдельной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5153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7: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служащего вывести разность максимального заказа и среднего заказа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</a:t>
            </a:r>
            <a:r>
              <a:rPr lang="en-US" dirty="0" smtClean="0"/>
              <a:t>SQL-</a:t>
            </a:r>
            <a:r>
              <a:rPr lang="ru-RU" dirty="0" smtClean="0"/>
              <a:t>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Предложение </a:t>
            </a:r>
            <a:r>
              <a:rPr lang="en-US" dirty="0" smtClean="0"/>
              <a:t>GROUP BY</a:t>
            </a:r>
            <a:r>
              <a:rPr lang="ru-RU" dirty="0" smtClean="0"/>
              <a:t>, если оно имеется, группирует отдельные строки, отобранные предложением </a:t>
            </a:r>
            <a:r>
              <a:rPr lang="en-US" dirty="0" smtClean="0"/>
              <a:t>WHERE, </a:t>
            </a:r>
            <a:r>
              <a:rPr lang="ru-RU" dirty="0" smtClean="0"/>
              <a:t>в группы строк.</a:t>
            </a:r>
          </a:p>
          <a:p>
            <a:r>
              <a:rPr lang="ru-RU" dirty="0" smtClean="0"/>
              <a:t>Предложение </a:t>
            </a:r>
            <a:r>
              <a:rPr lang="en-US" dirty="0" smtClean="0"/>
              <a:t>HAVING</a:t>
            </a:r>
            <a:r>
              <a:rPr lang="ru-RU" dirty="0" smtClean="0"/>
              <a:t>, если оно имеется, отбирает группы строк, к-</a:t>
            </a:r>
            <a:r>
              <a:rPr lang="ru-RU" dirty="0" err="1" smtClean="0"/>
              <a:t>ые</a:t>
            </a:r>
            <a:r>
              <a:rPr lang="ru-RU" dirty="0" smtClean="0"/>
              <a:t> включаются в таблицу результатов запроса. Подзапросы в </a:t>
            </a:r>
            <a:r>
              <a:rPr lang="en-US" dirty="0" smtClean="0"/>
              <a:t>HAVING </a:t>
            </a:r>
            <a:r>
              <a:rPr lang="ru-RU" dirty="0" smtClean="0"/>
              <a:t>выполняются для каждой группы строк.</a:t>
            </a:r>
          </a:p>
          <a:p>
            <a:r>
              <a:rPr lang="ru-RU" dirty="0" smtClean="0"/>
              <a:t>Предложение </a:t>
            </a:r>
            <a:r>
              <a:rPr lang="en-US" dirty="0" smtClean="0"/>
              <a:t>SELECT </a:t>
            </a:r>
            <a:r>
              <a:rPr lang="ru-RU" dirty="0" smtClean="0"/>
              <a:t>определяет, какие именно данные будут представлены столбцами окончательных результатов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33377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Резюме по </a:t>
            </a:r>
            <a:r>
              <a:rPr lang="en-US" dirty="0" smtClean="0"/>
              <a:t>SQL-</a:t>
            </a:r>
            <a:r>
              <a:rPr lang="ru-RU" dirty="0" smtClean="0"/>
              <a:t>запросам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Предикат </a:t>
            </a:r>
            <a:r>
              <a:rPr lang="en-US" dirty="0" smtClean="0"/>
              <a:t>DISTINCT</a:t>
            </a:r>
            <a:r>
              <a:rPr lang="ru-RU" dirty="0" smtClean="0"/>
              <a:t>, если он имеется. Исключает из таблицы результатов повторяющиеся строки.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31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7: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REP,(MAX(AMOUNT)-AVG(AMOUNT)) AS DIFF  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GROUP BY REP;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8: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Выведите среднюю цену за единицу товара заказа для каждого служащего по каждому клиенту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8: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SELECT REP, CUST, AVG(AMOUNT/QTY) AS </a:t>
            </a:r>
            <a:r>
              <a:rPr lang="en-US" dirty="0" err="1" smtClean="0"/>
              <a:t>avg_p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ORDERS</a:t>
            </a:r>
          </a:p>
          <a:p>
            <a:pPr marL="0" indent="0">
              <a:buNone/>
            </a:pPr>
            <a:r>
              <a:rPr lang="en-US" dirty="0" smtClean="0"/>
              <a:t>GROUP BY REP, CUST;</a:t>
            </a:r>
          </a:p>
        </p:txBody>
      </p:sp>
    </p:spTree>
    <p:extLst>
      <p:ext uri="{BB962C8B-B14F-4D97-AF65-F5344CB8AC3E}">
        <p14:creationId xmlns:p14="http://schemas.microsoft.com/office/powerpoint/2010/main" val="6015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9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Выведите сумму заказов по каждому клиенту по каждому заказу, который был совершен в 2007 году; Общая сумма заказов должна быть больше 20000 и не менее 30000;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7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9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SELECT CUST, sum(AMOUNT) as </a:t>
            </a:r>
            <a:r>
              <a:rPr lang="en-US" dirty="0" err="1" smtClean="0"/>
              <a:t>sum_amount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ORDERS</a:t>
            </a:r>
          </a:p>
          <a:p>
            <a:pPr marL="0" indent="0">
              <a:buNone/>
            </a:pPr>
            <a:r>
              <a:rPr lang="en-US" dirty="0" smtClean="0"/>
              <a:t>WHERE (ORDER_DATE&gt;='2007-01-01') AND (ORDER_DATE&lt;='2007-12-31')</a:t>
            </a:r>
          </a:p>
          <a:p>
            <a:pPr marL="0" indent="0">
              <a:buNone/>
            </a:pPr>
            <a:r>
              <a:rPr lang="en-US" dirty="0" smtClean="0"/>
              <a:t>GROUP BY CUST</a:t>
            </a:r>
          </a:p>
          <a:p>
            <a:pPr marL="0" indent="0">
              <a:buNone/>
            </a:pPr>
            <a:r>
              <a:rPr lang="en-US" dirty="0" smtClean="0"/>
              <a:t>HAVING </a:t>
            </a:r>
            <a:r>
              <a:rPr lang="en-US" dirty="0" err="1" smtClean="0"/>
              <a:t>sum_amount</a:t>
            </a:r>
            <a:r>
              <a:rPr lang="en-US" dirty="0" smtClean="0"/>
              <a:t> &gt; 20000 and </a:t>
            </a:r>
            <a:r>
              <a:rPr lang="en-US" dirty="0" err="1" smtClean="0"/>
              <a:t>sum_amount</a:t>
            </a:r>
            <a:r>
              <a:rPr lang="en-US" dirty="0" smtClean="0"/>
              <a:t> &lt; 30000;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80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 1: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Выведите </a:t>
            </a:r>
            <a:r>
              <a:rPr lang="ru-RU" dirty="0"/>
              <a:t>номера заказов, даты заказов и суммы заказов, которые были размещены до 12 января 2007 года и сумма которых более 3000</a:t>
            </a:r>
            <a:r>
              <a:rPr lang="ru-RU" dirty="0" smtClean="0"/>
              <a:t>$.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0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10: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Рассчитайте сумму заказов и среднюю цену за заказ  для каждого служащего по каждому году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9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93122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10: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select </a:t>
            </a:r>
          </a:p>
          <a:p>
            <a:pPr marL="0" indent="0">
              <a:buNone/>
            </a:pPr>
            <a:r>
              <a:rPr lang="en-US" dirty="0" smtClean="0"/>
              <a:t>		CUST,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strftime</a:t>
            </a:r>
            <a:r>
              <a:rPr lang="en-US" dirty="0" smtClean="0"/>
              <a:t>('%Y', ORDER_DATE) as year,</a:t>
            </a:r>
          </a:p>
          <a:p>
            <a:pPr marL="0" indent="0">
              <a:buNone/>
            </a:pPr>
            <a:r>
              <a:rPr lang="en-US" dirty="0" smtClean="0"/>
              <a:t>		sum(AMOUNT) as </a:t>
            </a:r>
            <a:r>
              <a:rPr lang="en-US" dirty="0" err="1" smtClean="0"/>
              <a:t>sum_amount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avg</a:t>
            </a:r>
            <a:r>
              <a:rPr lang="en-US" dirty="0" smtClean="0"/>
              <a:t>(AMOUNT) as </a:t>
            </a:r>
            <a:r>
              <a:rPr lang="en-US" dirty="0" err="1" smtClean="0"/>
              <a:t>avg_amount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ORDERS</a:t>
            </a:r>
          </a:p>
          <a:p>
            <a:pPr marL="0" indent="0">
              <a:buNone/>
            </a:pPr>
            <a:r>
              <a:rPr lang="en-US" dirty="0" smtClean="0"/>
              <a:t>	group by CUST, </a:t>
            </a:r>
            <a:r>
              <a:rPr lang="en-US" dirty="0" err="1" smtClean="0"/>
              <a:t>strftime</a:t>
            </a:r>
            <a:r>
              <a:rPr lang="en-US" dirty="0" smtClean="0"/>
              <a:t>('%Y', ORDER_DATE);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90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Первичные 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правильно построенной реляционной базе данных в каждой таблице есть столбец (или комбинация столбцов), для которого значения во всех строках различны.</a:t>
            </a:r>
          </a:p>
          <a:p>
            <a:pPr marL="0" indent="0">
              <a:buNone/>
            </a:pPr>
            <a:r>
              <a:rPr lang="ru-RU" dirty="0" smtClean="0"/>
              <a:t>Этот столбец называется первичным ключом </a:t>
            </a:r>
            <a:r>
              <a:rPr lang="en-US" dirty="0" smtClean="0"/>
              <a:t>(primary key)</a:t>
            </a:r>
            <a:r>
              <a:rPr lang="ru-RU" dirty="0" smtClean="0"/>
              <a:t> таблицы.</a:t>
            </a:r>
          </a:p>
          <a:p>
            <a:pPr marL="0" indent="0">
              <a:buNone/>
            </a:pPr>
            <a:r>
              <a:rPr lang="ru-RU" dirty="0" smtClean="0"/>
              <a:t>На практике в качестве первичных ключей обычно выбирается идентификатор.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4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Первичные 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составного ключа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67755"/>
              </p:ext>
            </p:extLst>
          </p:nvPr>
        </p:nvGraphicFramePr>
        <p:xfrm>
          <a:off x="467544" y="2276872"/>
          <a:ext cx="7962445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89"/>
                <a:gridCol w="1592489"/>
                <a:gridCol w="1592489"/>
                <a:gridCol w="983173"/>
                <a:gridCol w="2201805"/>
              </a:tblGrid>
              <a:tr h="792088">
                <a:tc>
                  <a:txBody>
                    <a:bodyPr/>
                    <a:lstStyle/>
                    <a:p>
                      <a:r>
                        <a:rPr lang="en-US" dirty="0" smtClean="0"/>
                        <a:t>MFR_ID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QTY_ON_HAND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/>
                        <a:t>ACI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3 Widget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/>
                        <a:t>ACI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4 Widget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/>
                        <a:t>BIC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652.00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979712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259632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Внешние 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Отношение </a:t>
            </a:r>
            <a:r>
              <a:rPr lang="en-US" dirty="0" smtClean="0"/>
              <a:t>&lt;</a:t>
            </a:r>
            <a:r>
              <a:rPr lang="ru-RU" dirty="0" smtClean="0"/>
              <a:t>предок-потомок</a:t>
            </a:r>
            <a:r>
              <a:rPr lang="en-US" dirty="0" smtClean="0"/>
              <a:t>&gt; </a:t>
            </a:r>
            <a:r>
              <a:rPr lang="ru-RU" dirty="0" smtClean="0"/>
              <a:t>реализовано в </a:t>
            </a:r>
            <a:r>
              <a:rPr lang="en-US" dirty="0" smtClean="0"/>
              <a:t>SQL </a:t>
            </a:r>
            <a:r>
              <a:rPr lang="ru-RU" dirty="0" smtClean="0"/>
              <a:t>с помощью внешних ключей.</a:t>
            </a:r>
          </a:p>
          <a:p>
            <a:pPr marL="0" indent="0">
              <a:buNone/>
            </a:pPr>
            <a:r>
              <a:rPr lang="ru-RU" dirty="0" smtClean="0"/>
              <a:t>Столбец одной таблицы, значения в котором совпадают со значениями столбца, являющегося первичным ключом другой таблицы, называются внешним ключом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5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Многотабличные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двухтабличного запроса</a:t>
            </a:r>
          </a:p>
          <a:p>
            <a:pPr marL="0" indent="0">
              <a:buNone/>
            </a:pPr>
            <a:r>
              <a:rPr lang="ru-RU" dirty="0" smtClean="0"/>
              <a:t>Рассмотрим запрос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Перечислить все заказы, включая номер и стоимость заказа, а также имя и лими</a:t>
            </a:r>
            <a:r>
              <a:rPr lang="ru-RU" dirty="0" smtClean="0"/>
              <a:t>т кредита клиента, сделавшего заказ.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Многотабличные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двухтабличного запроса</a:t>
            </a:r>
          </a:p>
          <a:p>
            <a:pPr marL="0" indent="0">
              <a:buNone/>
            </a:pPr>
            <a:r>
              <a:rPr lang="ru-RU" dirty="0" smtClean="0"/>
              <a:t>Рассмотрим запрос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Перечислить все заказы, включая номер и стоимость заказа, а также имя и лими</a:t>
            </a:r>
            <a:r>
              <a:rPr lang="ru-RU" dirty="0" smtClean="0"/>
              <a:t>т кредита клиента, сделавшего заказ.</a:t>
            </a:r>
          </a:p>
          <a:p>
            <a:pPr marL="0" indent="0">
              <a:buNone/>
            </a:pPr>
            <a:r>
              <a:rPr lang="ru-RU" dirty="0" smtClean="0"/>
              <a:t>Какие таблицы нужны?</a:t>
            </a:r>
          </a:p>
          <a:p>
            <a:pPr marL="0" indent="0">
              <a:buNone/>
            </a:pPr>
            <a:r>
              <a:rPr lang="ru-RU" dirty="0" smtClean="0"/>
              <a:t>Как их соединить?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2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Многотабличные соединения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102237"/>
              </p:ext>
            </p:extLst>
          </p:nvPr>
        </p:nvGraphicFramePr>
        <p:xfrm>
          <a:off x="179512" y="1484784"/>
          <a:ext cx="68407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1512168"/>
                <a:gridCol w="792088"/>
                <a:gridCol w="864096"/>
                <a:gridCol w="936104"/>
                <a:gridCol w="1213792"/>
              </a:tblGrid>
              <a:tr h="352049">
                <a:tc>
                  <a:txBody>
                    <a:bodyPr/>
                    <a:lstStyle/>
                    <a:p>
                      <a:r>
                        <a:rPr lang="en-US" dirty="0" smtClean="0"/>
                        <a:t>ORDER_NUM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112961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17.12.1989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31500.00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113012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11.01.1990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3745.00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012086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ORDERS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04053"/>
              </p:ext>
            </p:extLst>
          </p:nvPr>
        </p:nvGraphicFramePr>
        <p:xfrm>
          <a:off x="1295880" y="4005064"/>
          <a:ext cx="64197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8"/>
                <a:gridCol w="1604948"/>
                <a:gridCol w="1604948"/>
                <a:gridCol w="1604948"/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/>
                        <a:t>CUST_NUM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CUST_REP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CREDIT_LIMIT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Holm</a:t>
                      </a:r>
                      <a:r>
                        <a:rPr lang="en-US" baseline="0" dirty="0" smtClean="0"/>
                        <a:t> &amp; Landis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55000.00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J.P. Sinclair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H="1" flipV="1">
            <a:off x="3779912" y="2060848"/>
            <a:ext cx="309634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051720" y="3068960"/>
            <a:ext cx="482453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2642110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Отнощение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Первичный ключ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ru-RU" dirty="0" smtClean="0"/>
              <a:t>внешний ключ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Многотабличные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ru-RU" dirty="0" smtClean="0"/>
              <a:t>Каждая строка таблицы результатов запроса формируется из </a:t>
            </a:r>
            <a:r>
              <a:rPr lang="ru-RU" i="1" dirty="0" smtClean="0"/>
              <a:t>пары </a:t>
            </a:r>
            <a:r>
              <a:rPr lang="ru-RU" dirty="0" smtClean="0"/>
              <a:t>строк</a:t>
            </a:r>
            <a:r>
              <a:rPr lang="en-US" dirty="0" smtClean="0"/>
              <a:t>: </a:t>
            </a:r>
            <a:r>
              <a:rPr lang="ru-RU" dirty="0" smtClean="0"/>
              <a:t>одна строка находится в таблице </a:t>
            </a:r>
            <a:r>
              <a:rPr lang="en-US" dirty="0" smtClean="0"/>
              <a:t>ORDERS, </a:t>
            </a:r>
            <a:r>
              <a:rPr lang="ru-RU" dirty="0" smtClean="0"/>
              <a:t>а другая – в таблице </a:t>
            </a:r>
            <a:r>
              <a:rPr lang="en-US" dirty="0" smtClean="0"/>
              <a:t>CUSTOMERS.</a:t>
            </a:r>
          </a:p>
          <a:p>
            <a:r>
              <a:rPr lang="ru-RU" dirty="0" smtClean="0"/>
              <a:t>Эта пара строк определяется путем сравнения содержимого </a:t>
            </a:r>
            <a:r>
              <a:rPr lang="ru-RU" i="1" dirty="0" smtClean="0"/>
              <a:t>соответствующих друг другу столбцов </a:t>
            </a:r>
            <a:r>
              <a:rPr lang="ru-RU" dirty="0" smtClean="0"/>
              <a:t>этих таблиц.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5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Многотабличные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ru-RU" dirty="0" smtClean="0"/>
              <a:t>Процесс формирования пар строк путем сравнения называется </a:t>
            </a:r>
            <a:r>
              <a:rPr lang="ru-RU" i="1" dirty="0" smtClean="0"/>
              <a:t>соединением таблиц</a:t>
            </a:r>
            <a:r>
              <a:rPr lang="ru-RU" dirty="0" smtClean="0"/>
              <a:t>. Получаемая в результате таблица, содержащая данные из обеих таблиц, называется </a:t>
            </a:r>
            <a:r>
              <a:rPr lang="ru-RU" i="1" dirty="0" smtClean="0"/>
              <a:t>соединением </a:t>
            </a:r>
            <a:r>
              <a:rPr lang="ru-RU" dirty="0" smtClean="0"/>
              <a:t>(</a:t>
            </a:r>
            <a:r>
              <a:rPr lang="en-US" dirty="0" smtClean="0"/>
              <a:t>JOIN) </a:t>
            </a:r>
            <a:r>
              <a:rPr lang="ru-RU" dirty="0" smtClean="0"/>
              <a:t>двух таблиц</a:t>
            </a:r>
          </a:p>
          <a:p>
            <a:r>
              <a:rPr lang="ru-RU" dirty="0" smtClean="0"/>
              <a:t>Соединение на основе точного равенства между двумя столбцами более корректно именуется соединением по равенству (</a:t>
            </a:r>
            <a:r>
              <a:rPr lang="en-US" dirty="0" err="1" smtClean="0"/>
              <a:t>equi</a:t>
            </a:r>
            <a:r>
              <a:rPr lang="en-US" dirty="0" smtClean="0"/>
              <a:t>-join).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7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ORDER_NUM, ORDER_DATE, AMOUNT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WHERE ORDER_DATE &lt; '2007-01-12' AND AMOUNT &gt; 3000;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6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Простое соединение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Перечислить все заказы, включая номер и стоимость заказа, а также имя и лимит кредита клиента, сделавшего заказ.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186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Простое соединение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Перечислить все заказы, включая номер и стоимость заказа, а также имя и лимит кредита клиента, сделавшего заказ.</a:t>
            </a:r>
          </a:p>
          <a:p>
            <a:pPr marL="0" indent="0">
              <a:buNone/>
            </a:pPr>
            <a:r>
              <a:rPr lang="en-US" i="1" dirty="0"/>
              <a:t>SELECT ORDER_NUM, AMOUNT, COMPANY, CREDIT_LIMIT</a:t>
            </a:r>
          </a:p>
          <a:p>
            <a:pPr marL="0" indent="0">
              <a:buNone/>
            </a:pPr>
            <a:r>
              <a:rPr lang="en-US" i="1" dirty="0"/>
              <a:t>FROM ORDERS, CUSTOMERS</a:t>
            </a:r>
          </a:p>
          <a:p>
            <a:pPr marL="0" indent="0">
              <a:buNone/>
            </a:pPr>
            <a:r>
              <a:rPr lang="en-US" i="1" dirty="0"/>
              <a:t>WHERE CUST = CUST_NUM;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79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всех служащих с городами и регионами, в которых они работают.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743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всех служащих с городами и регионами, в которых они работают.</a:t>
            </a:r>
            <a:endParaRPr lang="ru-RU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i="1" dirty="0"/>
              <a:t>SELECT NAME, CITY, REGION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56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37880"/>
              </p:ext>
            </p:extLst>
          </p:nvPr>
        </p:nvGraphicFramePr>
        <p:xfrm>
          <a:off x="467544" y="1633843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90"/>
                <a:gridCol w="1042833"/>
                <a:gridCol w="1042833"/>
                <a:gridCol w="819369"/>
                <a:gridCol w="1340786"/>
                <a:gridCol w="11918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800000.00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735042.00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Atlanta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350000.00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367911.00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3" y="1264511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OFFICES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32574"/>
              </p:ext>
            </p:extLst>
          </p:nvPr>
        </p:nvGraphicFramePr>
        <p:xfrm>
          <a:off x="2913" y="3294276"/>
          <a:ext cx="66247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19"/>
                <a:gridCol w="1465509"/>
                <a:gridCol w="792088"/>
                <a:gridCol w="1576830"/>
                <a:gridCol w="1303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EMPL_NUM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REP_OFFICE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ru-RU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 Clark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 Sales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Smith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</a:t>
                      </a:r>
                      <a:r>
                        <a:rPr lang="en-US" dirty="0" err="1" smtClean="0"/>
                        <a:t>Mgr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Roberts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Snyder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Rep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935" y="2924944"/>
            <a:ext cx="20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SALESREPS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043608" y="2132856"/>
            <a:ext cx="280831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043608" y="2132856"/>
            <a:ext cx="2808312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 с именами и должностями их руководителей.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586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 с именами и должностями их руководителей.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CITY, NAME, TITLE</a:t>
            </a:r>
          </a:p>
          <a:p>
            <a:pPr marL="0" indent="0">
              <a:buNone/>
            </a:pPr>
            <a:r>
              <a:rPr lang="en-US" i="1" dirty="0"/>
              <a:t>FROM OFFICES, SALESREPS</a:t>
            </a:r>
          </a:p>
          <a:p>
            <a:pPr marL="0" indent="0">
              <a:buNone/>
            </a:pPr>
            <a:r>
              <a:rPr lang="en-US" i="1" dirty="0"/>
              <a:t>WHERE MGR = EMPL_NUM;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82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 с именами и должностями их руководителей.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CITY, NAME, TITLE</a:t>
            </a:r>
          </a:p>
          <a:p>
            <a:pPr marL="0" indent="0">
              <a:buNone/>
            </a:pPr>
            <a:r>
              <a:rPr lang="en-US" i="1" dirty="0"/>
              <a:t>FROM OFFICES, SALESREPS</a:t>
            </a:r>
          </a:p>
          <a:p>
            <a:pPr marL="0" indent="0">
              <a:buNone/>
            </a:pPr>
            <a:r>
              <a:rPr lang="en-US" i="1" dirty="0"/>
              <a:t>WHERE MGR = EMPL_NUM;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822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Замечание</a:t>
            </a:r>
            <a:r>
              <a:rPr lang="en-US" dirty="0" smtClean="0"/>
              <a:t>: SQL </a:t>
            </a:r>
            <a:r>
              <a:rPr lang="ru-RU" dirty="0" smtClean="0"/>
              <a:t>не требует, чтобы связанные таблицы были включены в результате многотабличного запроса. Это связано с тем, что первичные и внешние ключи зачастую представляют собой идентификаторы.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0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с городами и регионами, в которых они работают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0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 Выведите номер компании, название компании и кредитный лимит для компании, для которых кредитный лимит менее 30000 или для которых нет кредитного лимита</a:t>
            </a: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4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с использованием отношения предок - потомок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с городами и регионами, в которых они работают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NAME, CITY, REGION </a:t>
            </a:r>
          </a:p>
          <a:p>
            <a:pPr marL="0" indent="0">
              <a:buNone/>
            </a:pPr>
            <a:r>
              <a:rPr lang="en-US" dirty="0"/>
              <a:t>FROM SALESREPS</a:t>
            </a:r>
          </a:p>
          <a:p>
            <a:pPr marL="0" indent="0">
              <a:buNone/>
            </a:pPr>
            <a:r>
              <a:rPr lang="en-US" dirty="0"/>
              <a:t>  JOIN OFFICES </a:t>
            </a:r>
          </a:p>
          <a:p>
            <a:pPr marL="0" indent="0">
              <a:buNone/>
            </a:pPr>
            <a:r>
              <a:rPr lang="en-US" dirty="0"/>
              <a:t>    ON REP_OFFICE = OFFICE;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Соединения с условиями отбора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Перечислить офисы, план продаж которых превышает 600000</a:t>
            </a:r>
            <a:r>
              <a:rPr lang="en-US" i="1" dirty="0" smtClean="0"/>
              <a:t>$.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319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Соединения с условиями отбора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Перечислить офисы, план продаж которых превышает 600000</a:t>
            </a:r>
            <a:r>
              <a:rPr lang="en-US" i="1" dirty="0" smtClean="0"/>
              <a:t>$.</a:t>
            </a:r>
          </a:p>
          <a:p>
            <a:pPr marL="0" indent="0">
              <a:buNone/>
            </a:pPr>
            <a:r>
              <a:rPr lang="en-US" i="1" dirty="0"/>
              <a:t>SELECT CITY, NAME, TITLE</a:t>
            </a:r>
          </a:p>
          <a:p>
            <a:pPr marL="0" indent="0">
              <a:buNone/>
            </a:pPr>
            <a:r>
              <a:rPr lang="en-US" i="1" dirty="0"/>
              <a:t>FROM OFFICES, SALESREPS</a:t>
            </a:r>
          </a:p>
          <a:p>
            <a:pPr marL="0" indent="0">
              <a:buNone/>
            </a:pPr>
            <a:r>
              <a:rPr lang="en-US" i="1" dirty="0"/>
              <a:t>WHERE MGR = EMPL_NUM</a:t>
            </a:r>
          </a:p>
          <a:p>
            <a:pPr marL="0" indent="0">
              <a:buNone/>
            </a:pPr>
            <a:r>
              <a:rPr lang="en-US" i="1" dirty="0"/>
              <a:t>  AND TARGET &gt; 60000.00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SELECT CITY, NAME, TITLE</a:t>
            </a:r>
          </a:p>
          <a:p>
            <a:pPr marL="0" indent="0">
              <a:buNone/>
            </a:pPr>
            <a:r>
              <a:rPr lang="en-US" i="1" dirty="0"/>
              <a:t>FROM OFFICES</a:t>
            </a:r>
          </a:p>
          <a:p>
            <a:pPr marL="0" indent="0">
              <a:buNone/>
            </a:pPr>
            <a:r>
              <a:rPr lang="en-US" i="1" dirty="0"/>
              <a:t>  JOIN SALESREPS</a:t>
            </a:r>
          </a:p>
          <a:p>
            <a:pPr marL="0" indent="0">
              <a:buNone/>
            </a:pPr>
            <a:r>
              <a:rPr lang="en-US" i="1" dirty="0"/>
              <a:t>    ON MGR = EMPL_NUM</a:t>
            </a:r>
          </a:p>
          <a:p>
            <a:pPr marL="0" indent="0">
              <a:buNone/>
            </a:pPr>
            <a:r>
              <a:rPr lang="en-US" i="1" dirty="0"/>
              <a:t>WHERE TARGET &gt; 60000.00;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21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Несколько связанных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всех заказов, включая стоимости и описания товаров.</a:t>
            </a:r>
            <a:endParaRPr lang="en-US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375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Несколько связанных столбцов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19256" cy="546075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Вывести список всех заказов, включая стоимости и описания товаров.</a:t>
            </a:r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</a:t>
            </a:r>
            <a:r>
              <a:rPr lang="en-US" i="1" dirty="0"/>
              <a:t>ORDER_NUM, AMOUNT, DESCRIPTION </a:t>
            </a:r>
          </a:p>
          <a:p>
            <a:pPr marL="0" indent="0">
              <a:buNone/>
            </a:pPr>
            <a:r>
              <a:rPr lang="en-US" i="1" dirty="0"/>
              <a:t>FROM ORDERS, PRODUCTS</a:t>
            </a:r>
          </a:p>
          <a:p>
            <a:pPr marL="0" indent="0">
              <a:buNone/>
            </a:pPr>
            <a:r>
              <a:rPr lang="en-US" i="1" dirty="0"/>
              <a:t>WHERE MFR = MFR_ID</a:t>
            </a:r>
          </a:p>
          <a:p>
            <a:pPr marL="0" indent="0">
              <a:buNone/>
            </a:pPr>
            <a:r>
              <a:rPr lang="en-US" i="1" dirty="0"/>
              <a:t>  AND PRODUCT = PRODUCT_ID;</a:t>
            </a:r>
            <a:endParaRPr lang="ru-RU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ORDER_NUM, AMOUNT, DESCRIPTION </a:t>
            </a:r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  JOIN PRODUCTS </a:t>
            </a:r>
          </a:p>
          <a:p>
            <a:pPr marL="0" indent="0">
              <a:buNone/>
            </a:pPr>
            <a:r>
              <a:rPr lang="en-US" dirty="0"/>
              <a:t>    ON  MFR = MFR_ID </a:t>
            </a:r>
          </a:p>
          <a:p>
            <a:pPr marL="0" indent="0">
              <a:buNone/>
            </a:pPr>
            <a:r>
              <a:rPr lang="en-US" dirty="0"/>
              <a:t>    AND PRODUCT = PRODUCT_ID;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2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Несколько связанных столбцов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19256" cy="546075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Вывести список всех заказов, включая стоимости и описания товаров.</a:t>
            </a:r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</a:t>
            </a:r>
            <a:r>
              <a:rPr lang="en-US" i="1" dirty="0"/>
              <a:t>ORDER_NUM, AMOUNT, DESCRIPTION </a:t>
            </a:r>
          </a:p>
          <a:p>
            <a:pPr marL="0" indent="0">
              <a:buNone/>
            </a:pPr>
            <a:r>
              <a:rPr lang="en-US" i="1" dirty="0"/>
              <a:t>FROM ORDERS, PRODUCTS</a:t>
            </a:r>
          </a:p>
          <a:p>
            <a:pPr marL="0" indent="0">
              <a:buNone/>
            </a:pPr>
            <a:r>
              <a:rPr lang="en-US" i="1" dirty="0"/>
              <a:t>WHERE MFR = MFR_ID</a:t>
            </a:r>
          </a:p>
          <a:p>
            <a:pPr marL="0" indent="0">
              <a:buNone/>
            </a:pPr>
            <a:r>
              <a:rPr lang="en-US" i="1" dirty="0"/>
              <a:t>  AND PRODUCT = PRODUCT_ID;</a:t>
            </a:r>
            <a:endParaRPr lang="ru-RU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ORDER_NUM, AMOUNT, DESCRIPTION </a:t>
            </a:r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  JOIN PRODUCTS </a:t>
            </a:r>
          </a:p>
          <a:p>
            <a:pPr marL="0" indent="0">
              <a:buNone/>
            </a:pPr>
            <a:r>
              <a:rPr lang="en-US" dirty="0"/>
              <a:t>    ON  MFR = MFR_ID </a:t>
            </a:r>
          </a:p>
          <a:p>
            <a:pPr marL="0" indent="0">
              <a:buNone/>
            </a:pPr>
            <a:r>
              <a:rPr lang="en-US" dirty="0"/>
              <a:t>    AND PRODUCT = PRODUCT_ID;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6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Естественные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что идентификатор производителя и идентификатор товара имеют имена </a:t>
            </a:r>
            <a:r>
              <a:rPr lang="en-US" dirty="0" smtClean="0"/>
              <a:t>MFR </a:t>
            </a:r>
            <a:r>
              <a:rPr lang="ru-RU" dirty="0" smtClean="0"/>
              <a:t>и </a:t>
            </a:r>
            <a:r>
              <a:rPr lang="en-US" dirty="0" smtClean="0"/>
              <a:t>PRODUCT </a:t>
            </a:r>
            <a:r>
              <a:rPr lang="ru-RU" dirty="0" smtClean="0"/>
              <a:t>в нашей учебной базе данных в обеих таблицах – и в </a:t>
            </a:r>
            <a:r>
              <a:rPr lang="en-US" dirty="0" smtClean="0"/>
              <a:t>ORDERS</a:t>
            </a:r>
            <a:r>
              <a:rPr lang="ru-RU" dirty="0" smtClean="0"/>
              <a:t>, и в </a:t>
            </a:r>
            <a:r>
              <a:rPr lang="en-US" dirty="0" smtClean="0"/>
              <a:t>PRODUCTS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ru-RU" dirty="0" smtClean="0"/>
              <a:t>Естественные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стандарт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ORDER_NUM, AMOUNT, DESCRIPTION </a:t>
            </a:r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  NATURAL JOIN PRODUCTS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Часть СУБД позволяет использовать синтаксис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ORDER_NUM, AMOUNT, DESCRIPTION </a:t>
            </a:r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  JOIN PRODUCTS </a:t>
            </a:r>
          </a:p>
          <a:p>
            <a:pPr marL="0" indent="0">
              <a:buNone/>
            </a:pPr>
            <a:r>
              <a:rPr lang="en-US" dirty="0"/>
              <a:t>    USING (MFR, PRODUCT);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6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ru-RU" dirty="0" smtClean="0"/>
              <a:t>Естественные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часто используемый синтаксис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SELECT ORDER_NUM, AMOUNT, DESCRIPTION </a:t>
            </a:r>
          </a:p>
          <a:p>
            <a:pPr marL="0" indent="0">
              <a:buNone/>
            </a:pPr>
            <a:r>
              <a:rPr lang="en-US" dirty="0"/>
              <a:t>  FROM ORDERS </a:t>
            </a:r>
          </a:p>
          <a:p>
            <a:pPr marL="0" indent="0">
              <a:buNone/>
            </a:pPr>
            <a:r>
              <a:rPr lang="en-US" dirty="0"/>
              <a:t>    JOIN PRODUCTS </a:t>
            </a:r>
          </a:p>
          <a:p>
            <a:pPr marL="0" indent="0">
              <a:buNone/>
            </a:pPr>
            <a:r>
              <a:rPr lang="en-US" dirty="0"/>
              <a:t>      ON  ORDERS.MFR = PRODUCTS.MFR</a:t>
            </a:r>
          </a:p>
          <a:p>
            <a:pPr marL="0" indent="0">
              <a:buNone/>
            </a:pPr>
            <a:r>
              <a:rPr lang="en-US" dirty="0"/>
              <a:t>      AND ORDERS.PRODUCT = PRODUCTS.PRODUCT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0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ru-RU" dirty="0" smtClean="0"/>
              <a:t>Внутренние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Стоит отметить, что такие запросы называются внутренними, и иногда в </a:t>
            </a:r>
            <a:r>
              <a:rPr lang="en-US" dirty="0" smtClean="0"/>
              <a:t>SQL </a:t>
            </a:r>
            <a:r>
              <a:rPr lang="ru-RU" dirty="0" smtClean="0"/>
              <a:t>для указания явности вместо </a:t>
            </a:r>
            <a:r>
              <a:rPr lang="en-US" dirty="0" smtClean="0"/>
              <a:t>JOIN </a:t>
            </a:r>
            <a:r>
              <a:rPr lang="ru-RU" dirty="0" smtClean="0"/>
              <a:t>пишут </a:t>
            </a:r>
            <a:r>
              <a:rPr lang="en-US" dirty="0" smtClean="0"/>
              <a:t>INNER JOIN.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CUST_NUM, COMPANY, CREDIT_LIMIT</a:t>
            </a:r>
          </a:p>
          <a:p>
            <a:pPr marL="0" indent="0">
              <a:buNone/>
            </a:pPr>
            <a:r>
              <a:rPr lang="en-US" dirty="0" smtClean="0"/>
              <a:t>FROM CUSTOMERS </a:t>
            </a:r>
          </a:p>
          <a:p>
            <a:pPr marL="0" indent="0">
              <a:buNone/>
            </a:pPr>
            <a:r>
              <a:rPr lang="en-US" dirty="0" smtClean="0"/>
              <a:t>WHERE CREDIT_LIMIT &lt; 30000 OR CREDIT_LIMIT IS NULL;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9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25000, включающий имя служащего, принявшего заказ, и имя клиента, сделавшего 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</a:t>
            </a:r>
          </a:p>
          <a:p>
            <a:pPr marL="0" indent="0">
              <a:buNone/>
            </a:pPr>
            <a:r>
              <a:rPr lang="en-US" i="1" dirty="0"/>
              <a:t>FROM ORDERS, CUSTOMERS, SALESREPS</a:t>
            </a:r>
          </a:p>
          <a:p>
            <a:pPr marL="0" indent="0">
              <a:buNone/>
            </a:pPr>
            <a:r>
              <a:rPr lang="en-US" i="1" dirty="0"/>
              <a:t>WHERE CUST = CUST_NUM</a:t>
            </a:r>
          </a:p>
          <a:p>
            <a:pPr marL="0" indent="0">
              <a:buNone/>
            </a:pPr>
            <a:r>
              <a:rPr lang="en-US" i="1" dirty="0"/>
              <a:t>  AND REP = EMPL_NUM</a:t>
            </a:r>
          </a:p>
          <a:p>
            <a:pPr marL="0" indent="0">
              <a:buNone/>
            </a:pPr>
            <a:r>
              <a:rPr lang="en-US" i="1" dirty="0"/>
              <a:t>  AND AMOUNT &gt; 25000.00;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25000, включающий имя служащего, принявшего заказ, и имя клиента, сделавшего 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</a:t>
            </a:r>
          </a:p>
          <a:p>
            <a:pPr marL="0" indent="0">
              <a:buNone/>
            </a:pPr>
            <a:r>
              <a:rPr lang="en-US" i="1" dirty="0"/>
              <a:t>FROM ORDERS </a:t>
            </a:r>
          </a:p>
          <a:p>
            <a:pPr marL="0" indent="0">
              <a:buNone/>
            </a:pPr>
            <a:r>
              <a:rPr lang="en-US" i="1" dirty="0"/>
              <a:t>  JOIN CUSTOMERS</a:t>
            </a:r>
          </a:p>
          <a:p>
            <a:pPr marL="0" indent="0">
              <a:buNone/>
            </a:pPr>
            <a:r>
              <a:rPr lang="en-US" i="1" dirty="0"/>
              <a:t>    ON CUST = CUST_NUM</a:t>
            </a:r>
          </a:p>
          <a:p>
            <a:pPr marL="0" indent="0">
              <a:buNone/>
            </a:pPr>
            <a:r>
              <a:rPr lang="en-US" i="1" dirty="0"/>
              <a:t>  JOIN SALESREPS </a:t>
            </a:r>
          </a:p>
          <a:p>
            <a:pPr marL="0" indent="0">
              <a:buNone/>
            </a:pPr>
            <a:r>
              <a:rPr lang="en-US" i="1" dirty="0"/>
              <a:t>    ON REP = EMPL_NUM</a:t>
            </a:r>
          </a:p>
          <a:p>
            <a:pPr marL="0" indent="0">
              <a:buNone/>
            </a:pPr>
            <a:r>
              <a:rPr lang="en-US" i="1" dirty="0"/>
              <a:t>WHERE AMOUNT &gt; 25000.00;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25000, включающий имя служащего, принявшего заказ, и имя клиента, сделавшего 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</a:t>
            </a:r>
          </a:p>
          <a:p>
            <a:pPr marL="0" indent="0">
              <a:buNone/>
            </a:pPr>
            <a:r>
              <a:rPr lang="en-US" i="1" dirty="0"/>
              <a:t>FROM ORDERS </a:t>
            </a:r>
          </a:p>
          <a:p>
            <a:pPr marL="0" indent="0">
              <a:buNone/>
            </a:pPr>
            <a:r>
              <a:rPr lang="en-US" i="1" dirty="0"/>
              <a:t>  JOIN CUSTOMERS</a:t>
            </a:r>
          </a:p>
          <a:p>
            <a:pPr marL="0" indent="0">
              <a:buNone/>
            </a:pPr>
            <a:r>
              <a:rPr lang="en-US" i="1" dirty="0"/>
              <a:t>    ON CUST = CUST_NUM</a:t>
            </a:r>
          </a:p>
          <a:p>
            <a:pPr marL="0" indent="0">
              <a:buNone/>
            </a:pPr>
            <a:r>
              <a:rPr lang="en-US" i="1" dirty="0"/>
              <a:t>  JOIN SALESREPS </a:t>
            </a:r>
          </a:p>
          <a:p>
            <a:pPr marL="0" indent="0">
              <a:buNone/>
            </a:pPr>
            <a:r>
              <a:rPr lang="en-US" i="1" dirty="0"/>
              <a:t>    ON REP = EMPL_NUM</a:t>
            </a:r>
          </a:p>
          <a:p>
            <a:pPr marL="0" indent="0">
              <a:buNone/>
            </a:pPr>
            <a:r>
              <a:rPr lang="en-US" i="1" dirty="0"/>
              <a:t>WHERE AMOUNT &gt; 25000.00;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9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</a:t>
            </a:r>
            <a:r>
              <a:rPr lang="en-US" i="1" dirty="0" smtClean="0"/>
              <a:t>$, </a:t>
            </a:r>
            <a:r>
              <a:rPr lang="ru-RU" i="1" dirty="0" smtClean="0"/>
              <a:t>включающих имя клиента, сделавшего заказ и имя служащего, закрепленного за этим клиентом.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</a:t>
            </a:r>
          </a:p>
          <a:p>
            <a:pPr marL="0" indent="0">
              <a:buNone/>
            </a:pPr>
            <a:r>
              <a:rPr lang="en-US" i="1" dirty="0"/>
              <a:t>FROM ORDERS, CUSTOMERS, SALESREPS</a:t>
            </a:r>
          </a:p>
          <a:p>
            <a:pPr marL="0" indent="0">
              <a:buNone/>
            </a:pPr>
            <a:r>
              <a:rPr lang="en-US" i="1" dirty="0"/>
              <a:t>WHERE CUST = CUST_NUM </a:t>
            </a:r>
          </a:p>
          <a:p>
            <a:pPr marL="0" indent="0">
              <a:buNone/>
            </a:pPr>
            <a:r>
              <a:rPr lang="en-US" i="1" dirty="0"/>
              <a:t>  AND CUST_REP = EMPL_NUM</a:t>
            </a:r>
          </a:p>
          <a:p>
            <a:pPr marL="0" indent="0">
              <a:buNone/>
            </a:pPr>
            <a:r>
              <a:rPr lang="en-US" i="1" dirty="0"/>
              <a:t>  AND AMOUNT &gt; 25000.00;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74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</a:t>
            </a:r>
            <a:r>
              <a:rPr lang="en-US" i="1" dirty="0" smtClean="0"/>
              <a:t>$, </a:t>
            </a:r>
            <a:r>
              <a:rPr lang="ru-RU" i="1" dirty="0" smtClean="0"/>
              <a:t>включающий имя клиента, сделавшего заказ, имя закрепленного за ним служащего и офис, в котором работает этот служащий.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NAME, CITY</a:t>
            </a:r>
          </a:p>
          <a:p>
            <a:pPr marL="0" indent="0">
              <a:buNone/>
            </a:pPr>
            <a:r>
              <a:rPr lang="en-US" i="1" dirty="0"/>
              <a:t>FROM ORDERS, CUSTOMERS, SALESREPS, OFFICES </a:t>
            </a:r>
          </a:p>
          <a:p>
            <a:pPr marL="0" indent="0">
              <a:buNone/>
            </a:pPr>
            <a:r>
              <a:rPr lang="en-US" i="1" dirty="0"/>
              <a:t>WHERE CUST = CUST_NUM </a:t>
            </a:r>
          </a:p>
          <a:p>
            <a:pPr marL="0" indent="0">
              <a:buNone/>
            </a:pPr>
            <a:r>
              <a:rPr lang="en-US" i="1" dirty="0"/>
              <a:t>  AND CUST_REP = EMPL_NUM</a:t>
            </a:r>
          </a:p>
          <a:p>
            <a:pPr marL="0" indent="0">
              <a:buNone/>
            </a:pPr>
            <a:r>
              <a:rPr lang="en-US" i="1" dirty="0"/>
              <a:t>  AND REP_OFFICE = OFFICE </a:t>
            </a:r>
          </a:p>
          <a:p>
            <a:pPr marL="0" indent="0">
              <a:buNone/>
            </a:pPr>
            <a:r>
              <a:rPr lang="en-US" i="1" dirty="0"/>
              <a:t>  AND AMOUNT &gt; 25000.00;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437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Запросы к трем и более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заказов стоимостью выше 25000</a:t>
            </a:r>
            <a:r>
              <a:rPr lang="en-US" i="1" dirty="0" smtClean="0"/>
              <a:t>$, </a:t>
            </a:r>
            <a:r>
              <a:rPr lang="ru-RU" i="1" dirty="0" smtClean="0"/>
              <a:t>включающий имя клиента, сделавшего заказ, имя закрепленного за ним служащего и офис, в котором работает этот служащий.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ORDER_NUM, AMOUNT, COMPANY, NAME, CITY</a:t>
            </a:r>
          </a:p>
          <a:p>
            <a:pPr marL="0" indent="0">
              <a:buNone/>
            </a:pPr>
            <a:r>
              <a:rPr lang="en-US" i="1" dirty="0"/>
              <a:t>FROM ORDERS, CUSTOMERS, SALESREPS, OFFICES </a:t>
            </a:r>
          </a:p>
          <a:p>
            <a:pPr marL="0" indent="0">
              <a:buNone/>
            </a:pPr>
            <a:r>
              <a:rPr lang="en-US" i="1" dirty="0"/>
              <a:t>WHERE CUST = CUST_NUM </a:t>
            </a:r>
          </a:p>
          <a:p>
            <a:pPr marL="0" indent="0">
              <a:buNone/>
            </a:pPr>
            <a:r>
              <a:rPr lang="en-US" i="1" dirty="0"/>
              <a:t>  AND CUST_REP = EMPL_NUM</a:t>
            </a:r>
          </a:p>
          <a:p>
            <a:pPr marL="0" indent="0">
              <a:buNone/>
            </a:pPr>
            <a:r>
              <a:rPr lang="en-US" i="1" dirty="0"/>
              <a:t>  AND REP_OFFICE = OFFICE </a:t>
            </a:r>
          </a:p>
          <a:p>
            <a:pPr marL="0" indent="0">
              <a:buNone/>
            </a:pPr>
            <a:r>
              <a:rPr lang="en-US" i="1" dirty="0"/>
              <a:t>  AND AMOUNT &gt; 25000.00;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76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Прочие соединения по равенству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Огромное множество многотабличных запросов основано на отношениях </a:t>
            </a:r>
            <a:r>
              <a:rPr lang="en-US" dirty="0" smtClean="0"/>
              <a:t>“</a:t>
            </a:r>
            <a:r>
              <a:rPr lang="ru-RU" dirty="0" smtClean="0"/>
              <a:t>предок – потомок</a:t>
            </a:r>
            <a:r>
              <a:rPr lang="en-US" dirty="0" smtClean="0"/>
              <a:t>”, </a:t>
            </a:r>
            <a:r>
              <a:rPr lang="ru-RU" dirty="0" smtClean="0"/>
              <a:t>но в </a:t>
            </a:r>
            <a:r>
              <a:rPr lang="en-US" dirty="0" smtClean="0"/>
              <a:t>SQL </a:t>
            </a:r>
            <a:r>
              <a:rPr lang="ru-RU" dirty="0" smtClean="0"/>
              <a:t>не требуется, чтобы связанные столбцы представляли собой пару </a:t>
            </a:r>
            <a:r>
              <a:rPr lang="en-US" dirty="0" smtClean="0"/>
              <a:t>“</a:t>
            </a:r>
            <a:r>
              <a:rPr lang="ru-RU" dirty="0" smtClean="0"/>
              <a:t>внешний ключ – первичный ключ</a:t>
            </a:r>
            <a:r>
              <a:rPr lang="en-US" dirty="0" smtClean="0"/>
              <a:t>”. </a:t>
            </a:r>
            <a:r>
              <a:rPr lang="ru-RU" dirty="0" smtClean="0"/>
              <a:t>Любые два столбца из двух таблиц могут быть связанными, если только они имеют сравнимые типы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7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Прочие соединения по равенству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7704856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Найти все заказы, полученные в тот день, когда на работу был принят новый служащий.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66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Прочие соединения по равенству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7704856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Найти все заказы, полученные в тот день, когда на работу был принят новый служащий.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i="1" dirty="0"/>
              <a:t>SELECT ORDER_NUM, AMOUNT, ORDER_DATE, NAME </a:t>
            </a:r>
          </a:p>
          <a:p>
            <a:pPr marL="0" indent="0">
              <a:buNone/>
            </a:pPr>
            <a:r>
              <a:rPr lang="en-US" i="1" dirty="0"/>
              <a:t>FROM ORDERS, SALESREPS </a:t>
            </a:r>
          </a:p>
          <a:p>
            <a:pPr marL="0" indent="0">
              <a:buNone/>
            </a:pPr>
            <a:r>
              <a:rPr lang="en-US" i="1" dirty="0"/>
              <a:t>WHERE ORDER_DATE = HIRE_DATE;</a:t>
            </a: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4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Прочие соединения по равенству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7704856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Отношение, подобное приведенному в примере выше, называется </a:t>
            </a:r>
            <a:r>
              <a:rPr lang="en-US" dirty="0" smtClean="0"/>
              <a:t>“</a:t>
            </a:r>
            <a:r>
              <a:rPr lang="ru-RU" dirty="0" smtClean="0"/>
              <a:t>многие-ко-многим</a:t>
            </a:r>
            <a:r>
              <a:rPr lang="en-US" dirty="0" smtClean="0"/>
              <a:t>”. </a:t>
            </a:r>
            <a:r>
              <a:rPr lang="ru-RU" dirty="0" smtClean="0"/>
              <a:t>Может поступить много заказов в день приема на работу какого-нибудь служащего. И наоборот.</a:t>
            </a:r>
            <a:endParaRPr lang="ru-RU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721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3: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Выведите список офисов в восточном регионе, для которых фактические продажи превышают плановые на 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Итоги по простым соединениям 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86800" cy="5832648"/>
          </a:xfrm>
        </p:spPr>
        <p:txBody>
          <a:bodyPr/>
          <a:lstStyle/>
          <a:p>
            <a:r>
              <a:rPr lang="ru-RU" dirty="0" smtClean="0"/>
              <a:t>Соединение, созданное путем связи первичного ключа с внешним, всегда создает отношение предок-потомок </a:t>
            </a:r>
            <a:r>
              <a:rPr lang="en-US" dirty="0" smtClean="0"/>
              <a:t>“</a:t>
            </a:r>
            <a:r>
              <a:rPr lang="ru-RU" dirty="0" smtClean="0"/>
              <a:t>один-ко-многим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В прочих соединениях также могут существовать отношения </a:t>
            </a:r>
            <a:r>
              <a:rPr lang="en-US" dirty="0" smtClean="0"/>
              <a:t>“</a:t>
            </a:r>
            <a:r>
              <a:rPr lang="ru-RU" dirty="0" smtClean="0"/>
              <a:t>один-ко-многим</a:t>
            </a:r>
            <a:r>
              <a:rPr lang="en-US" dirty="0" smtClean="0"/>
              <a:t>”, </a:t>
            </a:r>
            <a:r>
              <a:rPr lang="ru-RU" dirty="0" smtClean="0"/>
              <a:t>если по крайней мере в одной таблице связанный столбец содержит уникальные значения во всех строках</a:t>
            </a:r>
          </a:p>
          <a:p>
            <a:r>
              <a:rPr lang="ru-RU" dirty="0" smtClean="0"/>
              <a:t>В общем случае в соединениях, созданных на основе произвольных связанных столбцов, существуют отношения </a:t>
            </a:r>
            <a:r>
              <a:rPr lang="en-US" dirty="0" smtClean="0"/>
              <a:t>“</a:t>
            </a:r>
            <a:r>
              <a:rPr lang="ru-RU" dirty="0" smtClean="0"/>
              <a:t>многие-ко-многим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45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Соединения по неравенству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Перечислить все комбинации служащих и офисов где плановый объем продаж служащего больше, чем план какого-либо офиса, независимо от места рабочего служащего.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QUOTA, CITY, TARGET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QUOTA &gt; TARGET;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6309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многотабличных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Многотабличные запросы, рассмотренные до сих пор, не требовали применения специальных синтаксических форм или каких-либо других особенностей языка </a:t>
            </a:r>
            <a:r>
              <a:rPr lang="en-US" dirty="0" smtClean="0"/>
              <a:t>SQL, </a:t>
            </a:r>
            <a:r>
              <a:rPr lang="ru-RU" dirty="0" smtClean="0"/>
              <a:t>помимо тех, что использовались для создания однотабличных запросов. Однако некоторые многотабличные запросы нельзя создать без использования дополнительных возможностей языка</a:t>
            </a:r>
            <a:r>
              <a:rPr lang="en-US" dirty="0" smtClean="0"/>
              <a:t> SQL.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54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многотабличных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Иногда в многотабличных запросах требуется использовать </a:t>
            </a:r>
            <a:r>
              <a:rPr lang="ru-RU" i="1" dirty="0" smtClean="0"/>
              <a:t>квалифицированные имена столбцов</a:t>
            </a:r>
            <a:r>
              <a:rPr lang="ru-RU" dirty="0" smtClean="0"/>
              <a:t>, чтобы исключить неоднозначности при ссылках на столбцы.</a:t>
            </a:r>
          </a:p>
          <a:p>
            <a:r>
              <a:rPr lang="ru-RU" dirty="0" smtClean="0"/>
              <a:t>В многотабличных запросах </a:t>
            </a:r>
            <a:r>
              <a:rPr lang="ru-RU" i="1" dirty="0" smtClean="0"/>
              <a:t>выбор всех столбцов </a:t>
            </a:r>
            <a:r>
              <a:rPr lang="ru-RU" dirty="0" smtClean="0"/>
              <a:t>(</a:t>
            </a:r>
            <a:r>
              <a:rPr lang="en-US" dirty="0" smtClean="0"/>
              <a:t>SELECT *) </a:t>
            </a:r>
            <a:r>
              <a:rPr lang="ru-RU" dirty="0" smtClean="0"/>
              <a:t>имеет особый смысл.</a:t>
            </a:r>
          </a:p>
          <a:p>
            <a:r>
              <a:rPr lang="ru-RU" dirty="0" smtClean="0"/>
              <a:t>Для создания многотабличных запросов, связывающих таблицу саму с собой, можно воспользоваться </a:t>
            </a:r>
            <a:r>
              <a:rPr lang="ru-RU" i="1" dirty="0" err="1" smtClean="0"/>
              <a:t>самосоединенями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предложении </a:t>
            </a:r>
            <a:r>
              <a:rPr lang="en-US" dirty="0" smtClean="0"/>
              <a:t>FROM </a:t>
            </a:r>
            <a:r>
              <a:rPr lang="ru-RU" dirty="0" smtClean="0"/>
              <a:t>можно воспользоваться псевдонимами таблиц, чтобы упростить полные имена столбцов и обеспечить однозначность ссылок на столбцы в </a:t>
            </a:r>
            <a:r>
              <a:rPr lang="ru-RU" dirty="0" err="1" smtClean="0"/>
              <a:t>самосоединении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5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Квалифицированные имена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учебной базе данных имеется несколько случаев, когда две таблицы содержат столбцы с одинаковыми именами. Например, столбцы с именами </a:t>
            </a:r>
            <a:r>
              <a:rPr lang="en-US" dirty="0" smtClean="0"/>
              <a:t>SALES </a:t>
            </a:r>
            <a:r>
              <a:rPr lang="ru-RU" dirty="0" smtClean="0"/>
              <a:t>имеются в таблицах </a:t>
            </a:r>
            <a:r>
              <a:rPr lang="en-US" dirty="0" smtClean="0"/>
              <a:t>OFFICES </a:t>
            </a:r>
            <a:r>
              <a:rPr lang="ru-RU" dirty="0" smtClean="0"/>
              <a:t>и </a:t>
            </a:r>
            <a:r>
              <a:rPr lang="en-US" dirty="0" smtClean="0"/>
              <a:t>SALESREPS. 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Квалифицированные имена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Показать имя, офис и объем продаж каждого служащего.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4584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Квалифицированные имена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Показать имя, офис и объем продаж каждого служащего.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SALES, CITY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</a:t>
            </a:r>
            <a:r>
              <a:rPr lang="en-US" i="1" dirty="0" smtClean="0"/>
              <a:t>;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smtClean="0"/>
              <a:t>Получим ошибку</a:t>
            </a:r>
            <a:r>
              <a:rPr lang="en-US" i="1" dirty="0"/>
              <a:t>: ORA-00918: column ambiguously defined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5830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Квалифицированные имена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Показать имя, офис и объем продаж каждого служащего.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SALESREPS.SALES, CITY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OFFICE;</a:t>
            </a:r>
            <a:endParaRPr lang="ru-RU" i="1" dirty="0"/>
          </a:p>
          <a:p>
            <a:pPr marL="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770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Выборка всех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Сообщить всю информацию о служащих и офисах, в которых 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* 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2150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Выборка всех столбцов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676456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Сообщить всю информацию о служащих и офисах, где</a:t>
            </a:r>
            <a:r>
              <a:rPr lang="en-US" i="1" dirty="0" smtClean="0"/>
              <a:t> </a:t>
            </a:r>
            <a:r>
              <a:rPr lang="ru-RU" i="1" dirty="0" smtClean="0"/>
              <a:t>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SALESREPS.*, CITY, REGION 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5087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3: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OFFICE</a:t>
            </a:r>
          </a:p>
          <a:p>
            <a:pPr marL="0" indent="0">
              <a:buNone/>
            </a:pPr>
            <a:r>
              <a:rPr lang="en-US" dirty="0" smtClean="0"/>
              <a:t>FROM OFFICES</a:t>
            </a:r>
          </a:p>
          <a:p>
            <a:pPr marL="0" indent="0">
              <a:buNone/>
            </a:pPr>
            <a:r>
              <a:rPr lang="en-US" dirty="0" smtClean="0"/>
              <a:t>WHERE SALES &gt; 1.07 * TARGET</a:t>
            </a:r>
          </a:p>
          <a:p>
            <a:pPr marL="0" indent="0">
              <a:buNone/>
            </a:pPr>
            <a:r>
              <a:rPr lang="en-US" dirty="0" smtClean="0"/>
              <a:t>AND REGION = 'Eastern';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42915"/>
              </p:ext>
            </p:extLst>
          </p:nvPr>
        </p:nvGraphicFramePr>
        <p:xfrm>
          <a:off x="323528" y="980728"/>
          <a:ext cx="5184575" cy="15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648072"/>
                <a:gridCol w="1656183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EMPL_NUM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REP_OFFICE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Adams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Smith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r>
                        <a:rPr lang="en-US" baseline="0" dirty="0" smtClean="0"/>
                        <a:t> Snyder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96597"/>
            <a:ext cx="33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MGRS(</a:t>
            </a:r>
            <a:r>
              <a:rPr lang="ru-RU" dirty="0" smtClean="0"/>
              <a:t>копия </a:t>
            </a:r>
            <a:r>
              <a:rPr lang="en-US" dirty="0" smtClean="0"/>
              <a:t>SALESREPS)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56820"/>
              </p:ext>
            </p:extLst>
          </p:nvPr>
        </p:nvGraphicFramePr>
        <p:xfrm>
          <a:off x="251518" y="3429000"/>
          <a:ext cx="87849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2"/>
                <a:gridCol w="1296144"/>
                <a:gridCol w="648072"/>
                <a:gridCol w="1512168"/>
                <a:gridCol w="1224136"/>
                <a:gridCol w="1285856"/>
                <a:gridCol w="1378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EMPL_NUM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REP_OFFICE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HIRE_DATE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r>
                        <a:rPr lang="en-US" baseline="0" dirty="0" smtClean="0"/>
                        <a:t> Adams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Rep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12.01.88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r>
                        <a:rPr lang="en-US" baseline="0" dirty="0" smtClean="0"/>
                        <a:t> Jones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Rep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12.12.89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Paul Cruz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Rep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01.03.87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899592" y="1988840"/>
            <a:ext cx="7272808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99592" y="1988840"/>
            <a:ext cx="6912768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3140968"/>
            <a:ext cx="33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EMPS(</a:t>
            </a:r>
            <a:r>
              <a:rPr lang="ru-RU" dirty="0" smtClean="0"/>
              <a:t>копия </a:t>
            </a:r>
            <a:r>
              <a:rPr lang="en-US" dirty="0" smtClean="0"/>
              <a:t>SALESREPS)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всех служащих и их руководителей.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659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всех служащих и их руководителей.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dirty="0"/>
              <a:t>SELECT EMPS.NAME, MGRS.NAME</a:t>
            </a:r>
          </a:p>
          <a:p>
            <a:pPr marL="0" indent="0">
              <a:buNone/>
            </a:pPr>
            <a:r>
              <a:rPr lang="en-US" dirty="0"/>
              <a:t>FROM SALESREPS EMPS, SALESREPS MGRS</a:t>
            </a:r>
          </a:p>
          <a:p>
            <a:pPr marL="0" indent="0">
              <a:buNone/>
            </a:pPr>
            <a:r>
              <a:rPr lang="en-US" dirty="0"/>
              <a:t>WHERE EMPS.MANAGER = MGRS.EMPL_NUM;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544616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служащих, планы продаж которых превышают планы их руководителей</a:t>
            </a:r>
          </a:p>
        </p:txBody>
      </p:sp>
    </p:spTree>
    <p:extLst>
      <p:ext uri="{BB962C8B-B14F-4D97-AF65-F5344CB8AC3E}">
        <p14:creationId xmlns:p14="http://schemas.microsoft.com/office/powerpoint/2010/main" val="2559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544616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служащих, планы продаж которых превышают планы их руководителей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SALESREPS.NAME, SALESREPS.QUOTA, MGRS.QUOTA</a:t>
            </a:r>
          </a:p>
          <a:p>
            <a:pPr marL="0" indent="0">
              <a:buNone/>
            </a:pPr>
            <a:r>
              <a:rPr lang="en-US" i="1" dirty="0"/>
              <a:t>FROM SALESREPS, SALESREPS MGRS </a:t>
            </a:r>
          </a:p>
          <a:p>
            <a:pPr marL="0" indent="0">
              <a:buNone/>
            </a:pPr>
            <a:r>
              <a:rPr lang="en-US" i="1" dirty="0"/>
              <a:t>WHERE SALESREPS.MANAGER = MGRS.EMPL_NUM</a:t>
            </a:r>
          </a:p>
          <a:p>
            <a:pPr marL="0" indent="0">
              <a:buNone/>
            </a:pPr>
            <a:r>
              <a:rPr lang="en-US" i="1" dirty="0"/>
              <a:t>  AND SALESREPS.QUOTA &gt; MGRS.QUOTA;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7790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Самосоединения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Вывести список служащих, которые работают в различных офисах со своими руководителями, включающий имена и офисы как служащих, так и их руководителей.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EMPS.NAME, EMP_OFFICE.CITY, MGRS.NAME, MGR_OFFICE.CITY</a:t>
            </a:r>
          </a:p>
          <a:p>
            <a:pPr marL="0" indent="0">
              <a:buNone/>
            </a:pPr>
            <a:r>
              <a:rPr lang="en-US" i="1" dirty="0"/>
              <a:t>FROM SALESREPS EMPS, SALESREPS MGRS,</a:t>
            </a:r>
          </a:p>
          <a:p>
            <a:pPr marL="0" indent="0">
              <a:buNone/>
            </a:pPr>
            <a:r>
              <a:rPr lang="en-US" i="1" dirty="0"/>
              <a:t>  OFFICES EMP_OFFICE, OFFICES MGR_OFFICE</a:t>
            </a:r>
          </a:p>
          <a:p>
            <a:pPr marL="0" indent="0">
              <a:buNone/>
            </a:pPr>
            <a:r>
              <a:rPr lang="en-US" i="1" dirty="0"/>
              <a:t>WHERE EMPS.REP_OFFICE = EMP_OFFICE.OFFICE</a:t>
            </a:r>
          </a:p>
          <a:p>
            <a:pPr marL="0" indent="0">
              <a:buNone/>
            </a:pPr>
            <a:r>
              <a:rPr lang="en-US" i="1" dirty="0"/>
              <a:t>  AND MGRS.REP_OFFICE = MGR_OFFICE.OFFICE</a:t>
            </a:r>
          </a:p>
          <a:p>
            <a:pPr marL="0" indent="0">
              <a:buNone/>
            </a:pPr>
            <a:r>
              <a:rPr lang="en-US" i="1" dirty="0"/>
              <a:t>  AND EMPS.MANAGER = MGRS.EMPL_NUM</a:t>
            </a:r>
          </a:p>
          <a:p>
            <a:pPr marL="0" indent="0">
              <a:buNone/>
            </a:pPr>
            <a:r>
              <a:rPr lang="en-US" i="1" dirty="0"/>
              <a:t>  AND EMPS.REP_OFFICE &lt;&gt; MGRS.REP_OFFICE;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5298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Умножение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Соединение – это частный случай более общей комбинации данных из двух таблиц, известной под названием </a:t>
            </a:r>
            <a:r>
              <a:rPr lang="ru-RU" i="1" dirty="0" smtClean="0"/>
              <a:t>декартово произведение </a:t>
            </a:r>
            <a:r>
              <a:rPr lang="ru-RU" dirty="0" smtClean="0"/>
              <a:t>(или просто </a:t>
            </a:r>
            <a:r>
              <a:rPr lang="ru-RU" i="1" dirty="0" smtClean="0"/>
              <a:t>произведение)</a:t>
            </a:r>
            <a:r>
              <a:rPr lang="ru-RU" dirty="0" smtClean="0"/>
              <a:t>. Произведение двух таблиц представляет собой таблицу (называемую </a:t>
            </a:r>
            <a:r>
              <a:rPr lang="ru-RU" i="1" dirty="0" smtClean="0"/>
              <a:t>таблицей произведения</a:t>
            </a:r>
            <a:r>
              <a:rPr lang="ru-RU" dirty="0" smtClean="0"/>
              <a:t>), состоящую из всех возможных пар строк обеих таблиц.</a:t>
            </a:r>
          </a:p>
        </p:txBody>
      </p:sp>
    </p:spTree>
    <p:extLst>
      <p:ext uri="{BB962C8B-B14F-4D97-AF65-F5344CB8AC3E}">
        <p14:creationId xmlns:p14="http://schemas.microsoft.com/office/powerpoint/2010/main" val="4280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80728"/>
          </a:xfrm>
        </p:spPr>
        <p:txBody>
          <a:bodyPr/>
          <a:lstStyle/>
          <a:p>
            <a:r>
              <a:rPr lang="ru-RU" dirty="0" smtClean="0"/>
              <a:t>Умножение таблиц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57481"/>
              </p:ext>
            </p:extLst>
          </p:nvPr>
        </p:nvGraphicFramePr>
        <p:xfrm>
          <a:off x="107504" y="1340768"/>
          <a:ext cx="18722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008112"/>
              </a:tblGrid>
              <a:tr h="3529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</a:tr>
              <a:tr h="352925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52925"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52925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162" y="940078"/>
            <a:ext cx="20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Girls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48775"/>
              </p:ext>
            </p:extLst>
          </p:nvPr>
        </p:nvGraphicFramePr>
        <p:xfrm>
          <a:off x="6660232" y="1504588"/>
          <a:ext cx="1944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4248" y="1124744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Boys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979712" y="2060848"/>
            <a:ext cx="1526023" cy="43204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1"/>
          </p:cNvCxnSpPr>
          <p:nvPr/>
        </p:nvCxnSpPr>
        <p:spPr>
          <a:xfrm flipH="1">
            <a:off x="5377943" y="2060848"/>
            <a:ext cx="1282289" cy="43204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3505735" y="2076337"/>
            <a:ext cx="1872208" cy="135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Произведение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04020"/>
              </p:ext>
            </p:extLst>
          </p:nvPr>
        </p:nvGraphicFramePr>
        <p:xfrm>
          <a:off x="1187624" y="393305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GIRLS.NAME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GIRLS.CITY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BOYS.NAME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BOYS.CITY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Прямая со стрелкой 20"/>
          <p:cNvCxnSpPr>
            <a:stCxn id="12" idx="4"/>
          </p:cNvCxnSpPr>
          <p:nvPr/>
        </p:nvCxnSpPr>
        <p:spPr>
          <a:xfrm>
            <a:off x="4441839" y="3426487"/>
            <a:ext cx="0" cy="43456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ru-RU" dirty="0" smtClean="0"/>
              <a:t>Умножение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Показать все возможные комбинации служащих и городов.</a:t>
            </a:r>
          </a:p>
          <a:p>
            <a:pPr marL="0" indent="0">
              <a:buNone/>
            </a:pPr>
            <a:r>
              <a:rPr lang="en-US" i="1" dirty="0" smtClean="0"/>
              <a:t>SELECT </a:t>
            </a:r>
            <a:r>
              <a:rPr lang="en-US" i="1" dirty="0"/>
              <a:t>NAME, CITY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  <a:r>
              <a:rPr lang="en-US" i="1" dirty="0" smtClean="0"/>
              <a:t>;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smtClean="0"/>
              <a:t>Показать список служащих и городов, в которых они работают.</a:t>
            </a:r>
          </a:p>
          <a:p>
            <a:pPr marL="0" indent="0">
              <a:buNone/>
            </a:pPr>
            <a:r>
              <a:rPr lang="en-US" i="1" dirty="0"/>
              <a:t>SELECT NAME, CITY</a:t>
            </a:r>
          </a:p>
          <a:p>
            <a:pPr marL="0" indent="0">
              <a:buNone/>
            </a:pPr>
            <a:r>
              <a:rPr lang="en-US" i="1" dirty="0"/>
              <a:t>FROM SALESREPS, OFFICES</a:t>
            </a:r>
          </a:p>
          <a:p>
            <a:pPr marL="0" indent="0">
              <a:buNone/>
            </a:pPr>
            <a:r>
              <a:rPr lang="en-US" i="1" dirty="0"/>
              <a:t>WHERE REP_OFFICE = OFFICE;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076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Внешние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388296" cy="5400600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и офисов, где 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REP_OFFICE</a:t>
            </a:r>
          </a:p>
          <a:p>
            <a:pPr marL="0" indent="0">
              <a:buNone/>
            </a:pPr>
            <a:r>
              <a:rPr lang="en-US" i="1" dirty="0"/>
              <a:t>FROM SALESREPS;</a:t>
            </a:r>
            <a:endParaRPr lang="ru-RU" i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472608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и городов, где 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CITY </a:t>
            </a:r>
          </a:p>
          <a:p>
            <a:pPr marL="0" indent="0">
              <a:buNone/>
            </a:pPr>
            <a:r>
              <a:rPr lang="en-US" i="1" dirty="0"/>
              <a:t>FROM SALESREPS</a:t>
            </a:r>
          </a:p>
          <a:p>
            <a:pPr marL="0" indent="0">
              <a:buNone/>
            </a:pPr>
            <a:r>
              <a:rPr lang="en-US" i="1" dirty="0"/>
              <a:t>  JOIN OFFICES </a:t>
            </a:r>
          </a:p>
          <a:p>
            <a:pPr marL="0" indent="0">
              <a:buNone/>
            </a:pPr>
            <a:r>
              <a:rPr lang="en-US" i="1" dirty="0"/>
              <a:t>    ON REP_OFFICE = OFFICE;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222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Найти все заказы, сделанные либо в третьем квартале 2007 года и превышающие 2500$, либо в первом квартале 2008 года и не превышающие 3500$;</a:t>
            </a:r>
          </a:p>
        </p:txBody>
      </p:sp>
    </p:spTree>
    <p:extLst>
      <p:ext uri="{BB962C8B-B14F-4D97-AF65-F5344CB8AC3E}">
        <p14:creationId xmlns:p14="http://schemas.microsoft.com/office/powerpoint/2010/main" val="3456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Внешние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Стандартное </a:t>
            </a:r>
            <a:r>
              <a:rPr lang="en-US" dirty="0" smtClean="0"/>
              <a:t>SQL</a:t>
            </a:r>
            <a:r>
              <a:rPr lang="ru-RU" dirty="0" smtClean="0"/>
              <a:t>-соединение потенциально может привести к потере информации, если соединяемые таблицы содержат несвязанные строки.</a:t>
            </a:r>
          </a:p>
          <a:p>
            <a:pPr marL="0" indent="0">
              <a:buNone/>
            </a:pPr>
            <a:r>
              <a:rPr lang="ru-RU" dirty="0" smtClean="0"/>
              <a:t>Поэтому нужен другой тип соединения – </a:t>
            </a:r>
            <a:r>
              <a:rPr lang="ru-RU" i="1" dirty="0" smtClean="0"/>
              <a:t>внешнее соединение таблиц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2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Внешние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и городов, где 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CITY</a:t>
            </a:r>
          </a:p>
          <a:p>
            <a:pPr marL="0" indent="0">
              <a:buNone/>
            </a:pPr>
            <a:r>
              <a:rPr lang="en-US" i="1" dirty="0"/>
              <a:t>FROM SALESREPS </a:t>
            </a:r>
          </a:p>
          <a:p>
            <a:pPr marL="0" indent="0">
              <a:buNone/>
            </a:pPr>
            <a:r>
              <a:rPr lang="en-US" i="1" dirty="0"/>
              <a:t>  LEFT OUTER JOIN OFFICES</a:t>
            </a:r>
          </a:p>
          <a:p>
            <a:pPr marL="0" indent="0">
              <a:buNone/>
            </a:pPr>
            <a:r>
              <a:rPr lang="en-US" i="1" dirty="0"/>
              <a:t>    ON REP_OFFICE = OFFICE;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773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Внешние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служащих и городов, где они работают.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NAME, CITY</a:t>
            </a:r>
          </a:p>
          <a:p>
            <a:pPr marL="0" indent="0">
              <a:buNone/>
            </a:pPr>
            <a:r>
              <a:rPr lang="en-US" i="1" dirty="0"/>
              <a:t>FROM SALESREPS </a:t>
            </a:r>
          </a:p>
          <a:p>
            <a:pPr marL="0" indent="0">
              <a:buNone/>
            </a:pPr>
            <a:r>
              <a:rPr lang="en-US" i="1" dirty="0"/>
              <a:t>  LEFT OUTER JOIN OFFICES</a:t>
            </a:r>
          </a:p>
          <a:p>
            <a:pPr marL="0" indent="0">
              <a:buNone/>
            </a:pPr>
            <a:r>
              <a:rPr lang="en-US" i="1" dirty="0"/>
              <a:t>    ON REP_OFFICE = OFFICE;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8360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Внешние запросы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943499"/>
              </p:ext>
            </p:extLst>
          </p:nvPr>
        </p:nvGraphicFramePr>
        <p:xfrm>
          <a:off x="0" y="908720"/>
          <a:ext cx="2016225" cy="222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39"/>
                <a:gridCol w="981486"/>
              </a:tblGrid>
              <a:tr h="37151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44866"/>
              </p:ext>
            </p:extLst>
          </p:nvPr>
        </p:nvGraphicFramePr>
        <p:xfrm>
          <a:off x="34605" y="4365104"/>
          <a:ext cx="20882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29874"/>
              </p:ext>
            </p:extLst>
          </p:nvPr>
        </p:nvGraphicFramePr>
        <p:xfrm>
          <a:off x="4788024" y="1772816"/>
          <a:ext cx="406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Dallsa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2411760" y="3284984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JOIN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1619671" y="1844820"/>
            <a:ext cx="1944218" cy="1224137"/>
          </a:xfrm>
          <a:prstGeom prst="bentConnector3">
            <a:avLst>
              <a:gd name="adj1" fmla="val -5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979712" y="2204864"/>
            <a:ext cx="1224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979712" y="2636912"/>
            <a:ext cx="1224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endCxn id="7" idx="4"/>
          </p:cNvCxnSpPr>
          <p:nvPr/>
        </p:nvCxnSpPr>
        <p:spPr>
          <a:xfrm rot="5400000" flipH="1" flipV="1">
            <a:off x="1619672" y="4653136"/>
            <a:ext cx="1944216" cy="936104"/>
          </a:xfrm>
          <a:prstGeom prst="bentConnector3">
            <a:avLst>
              <a:gd name="adj1" fmla="val 8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123728" y="4941168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123728" y="5301208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Левая фигурная скобка 35"/>
          <p:cNvSpPr/>
          <p:nvPr/>
        </p:nvSpPr>
        <p:spPr>
          <a:xfrm>
            <a:off x="4211960" y="2204864"/>
            <a:ext cx="576064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endCxn id="36" idx="1"/>
          </p:cNvCxnSpPr>
          <p:nvPr/>
        </p:nvCxnSpPr>
        <p:spPr>
          <a:xfrm flipV="1">
            <a:off x="3707904" y="2924944"/>
            <a:ext cx="50405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Левая фигурная скобка 39"/>
          <p:cNvSpPr/>
          <p:nvPr/>
        </p:nvSpPr>
        <p:spPr>
          <a:xfrm>
            <a:off x="4499992" y="3645024"/>
            <a:ext cx="288032" cy="72008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Соединительная линия уступом 41"/>
          <p:cNvCxnSpPr/>
          <p:nvPr/>
        </p:nvCxnSpPr>
        <p:spPr>
          <a:xfrm>
            <a:off x="1979712" y="1916832"/>
            <a:ext cx="2664296" cy="2088232"/>
          </a:xfrm>
          <a:prstGeom prst="bentConnector3">
            <a:avLst>
              <a:gd name="adj1" fmla="val 7288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979712" y="2924944"/>
            <a:ext cx="19802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Левая фигурная скобка 49"/>
          <p:cNvSpPr/>
          <p:nvPr/>
        </p:nvSpPr>
        <p:spPr>
          <a:xfrm>
            <a:off x="4499992" y="4365104"/>
            <a:ext cx="288032" cy="756084"/>
          </a:xfrm>
          <a:prstGeom prst="leftBrace">
            <a:avLst/>
          </a:prstGeom>
          <a:ln>
            <a:solidFill>
              <a:srgbClr val="1F4C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/>
          <p:nvPr/>
        </p:nvCxnSpPr>
        <p:spPr>
          <a:xfrm flipV="1">
            <a:off x="1979711" y="4743146"/>
            <a:ext cx="2664297" cy="918102"/>
          </a:xfrm>
          <a:prstGeom prst="bentConnector3">
            <a:avLst>
              <a:gd name="adj1" fmla="val 682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/>
          <p:nvPr/>
        </p:nvCxnSpPr>
        <p:spPr>
          <a:xfrm flipV="1">
            <a:off x="2123728" y="5661248"/>
            <a:ext cx="1584176" cy="792088"/>
          </a:xfrm>
          <a:prstGeom prst="bentConnector3">
            <a:avLst>
              <a:gd name="adj1" fmla="val 10684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Полное внешнее соединение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девочек и мальчиков из одних и тех же городов, включая тех кто не имеет пары.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* </a:t>
            </a:r>
          </a:p>
          <a:p>
            <a:pPr marL="0" indent="0">
              <a:buNone/>
            </a:pPr>
            <a:r>
              <a:rPr lang="en-US" i="1" dirty="0"/>
              <a:t>FROM GIRLS </a:t>
            </a:r>
          </a:p>
          <a:p>
            <a:pPr marL="0" indent="0">
              <a:buNone/>
            </a:pPr>
            <a:r>
              <a:rPr lang="en-US" i="1" dirty="0"/>
              <a:t>  FULL OUTER JOIN BOYS</a:t>
            </a:r>
          </a:p>
          <a:p>
            <a:pPr marL="0" indent="0">
              <a:buNone/>
            </a:pPr>
            <a:r>
              <a:rPr lang="en-US" i="1" dirty="0"/>
              <a:t>    ON GIRLS.CITY = BOYS.CITY;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790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Левое внешнее соединение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девочек и мальчиков из одних и тех же городов и девочек, не имеющих пары.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* </a:t>
            </a:r>
          </a:p>
          <a:p>
            <a:pPr marL="0" indent="0">
              <a:buNone/>
            </a:pPr>
            <a:r>
              <a:rPr lang="en-US" i="1" dirty="0"/>
              <a:t>FROM GIRLS </a:t>
            </a:r>
          </a:p>
          <a:p>
            <a:pPr marL="0" indent="0">
              <a:buNone/>
            </a:pPr>
            <a:r>
              <a:rPr lang="en-US" i="1" dirty="0"/>
              <a:t>  LEFT OUTER JOIN BOYS</a:t>
            </a:r>
          </a:p>
          <a:p>
            <a:pPr marL="0" indent="0">
              <a:buNone/>
            </a:pPr>
            <a:r>
              <a:rPr lang="en-US" i="1" dirty="0"/>
              <a:t>    ON GIRLS.CITY = BOYS.CITY;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618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Правое внешнее соединение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девочек и мальчиков из одних и тех же городов и мальчиков, не имеющих пары.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* </a:t>
            </a:r>
          </a:p>
          <a:p>
            <a:pPr marL="0" indent="0">
              <a:buNone/>
            </a:pPr>
            <a:r>
              <a:rPr lang="en-US" i="1" dirty="0"/>
              <a:t>FROM GIRLS </a:t>
            </a:r>
          </a:p>
          <a:p>
            <a:pPr marL="0" indent="0">
              <a:buNone/>
            </a:pPr>
            <a:r>
              <a:rPr lang="en-US" i="1" dirty="0"/>
              <a:t>  RIGHT OUTER JOIN BOYS</a:t>
            </a:r>
          </a:p>
          <a:p>
            <a:pPr marL="0" indent="0">
              <a:buNone/>
            </a:pPr>
            <a:r>
              <a:rPr lang="en-US" i="1" dirty="0"/>
              <a:t>    ON GIRLS.CITY = BOYS.CITY;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309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Левое и правое внешние соединения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19256" cy="639762"/>
          </a:xfrm>
        </p:spPr>
        <p:txBody>
          <a:bodyPr/>
          <a:lstStyle/>
          <a:p>
            <a:r>
              <a:rPr lang="ru-RU" i="1" dirty="0" smtClean="0"/>
              <a:t>Вывести список служащих и городов, где они работают</a:t>
            </a:r>
            <a:endParaRPr lang="ru-RU" i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CITY</a:t>
            </a:r>
          </a:p>
          <a:p>
            <a:pPr marL="0" indent="0">
              <a:buNone/>
            </a:pPr>
            <a:r>
              <a:rPr lang="en-US" dirty="0"/>
              <a:t>FROM SALESREPS</a:t>
            </a:r>
          </a:p>
          <a:p>
            <a:pPr marL="0" indent="0">
              <a:buNone/>
            </a:pPr>
            <a:r>
              <a:rPr lang="en-US" dirty="0"/>
              <a:t>  LEFT OUTER JOIN OFFICES</a:t>
            </a:r>
          </a:p>
          <a:p>
            <a:pPr marL="0" indent="0">
              <a:buNone/>
            </a:pPr>
            <a:r>
              <a:rPr lang="en-US" dirty="0"/>
              <a:t>    ON REP_OFFICE = OFFICE;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CITY </a:t>
            </a:r>
          </a:p>
          <a:p>
            <a:pPr marL="0" indent="0">
              <a:buNone/>
            </a:pPr>
            <a:r>
              <a:rPr lang="en-US" dirty="0"/>
              <a:t>FROM OFFICES </a:t>
            </a:r>
          </a:p>
          <a:p>
            <a:pPr marL="0" indent="0">
              <a:buNone/>
            </a:pPr>
            <a:r>
              <a:rPr lang="en-US" dirty="0"/>
              <a:t>  RIGHT OUTER JOIN SALESREPS</a:t>
            </a:r>
          </a:p>
          <a:p>
            <a:pPr marL="0" indent="0">
              <a:buNone/>
            </a:pPr>
            <a:r>
              <a:rPr lang="en-US" dirty="0"/>
              <a:t>    ON OFFICE = REP_OFFICE;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Подсчитать общую сумму заказов каждого служащего.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86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Подсчитать общую сумму заказов каждого служащего.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EMPL_NUM, NAME, SUM(AMOUNT)</a:t>
            </a:r>
          </a:p>
          <a:p>
            <a:pPr marL="0" indent="0">
              <a:buNone/>
            </a:pPr>
            <a:r>
              <a:rPr lang="en-US" i="1" dirty="0"/>
              <a:t>FROM ORDERS, SALESREPS</a:t>
            </a:r>
          </a:p>
          <a:p>
            <a:pPr marL="0" indent="0">
              <a:buNone/>
            </a:pPr>
            <a:r>
              <a:rPr lang="en-US" i="1" dirty="0"/>
              <a:t>WHERE REP = EMPL_NUM</a:t>
            </a:r>
          </a:p>
          <a:p>
            <a:pPr marL="0" indent="0">
              <a:buNone/>
            </a:pPr>
            <a:r>
              <a:rPr lang="en-US" i="1" dirty="0"/>
              <a:t>GROUP BY EMPL_NUM, NAME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266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Задача </a:t>
            </a:r>
            <a:r>
              <a:rPr lang="en-US" dirty="0" smtClean="0"/>
              <a:t>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ORDER_NUM </a:t>
            </a:r>
          </a:p>
          <a:p>
            <a:pPr marL="0" indent="0">
              <a:buNone/>
            </a:pPr>
            <a:r>
              <a:rPr lang="en-US" dirty="0" smtClean="0"/>
              <a:t>FROM ORDERS 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((ORDER_DATE &gt;= '2007-07-01') AND (ORDER_DATE &lt;= '2007-09-30') AND (AMOUNT &gt; 2500)) 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dirty="0" smtClean="0"/>
              <a:t>((ORDER_DATE &gt;= '2008-01-01') AND (ORDER_DATE &lt;= '2008-03-31') AND (AMOUNT &lt;= 3500));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2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Для каждого офиса, в котором работают два или более человек, вычислить общий плановый и фактический объемы продаж для всех служащих.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961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Для каждого офиса, в котором работают два или более человек, вычислить общий плановый и фактический объемы продаж для всех служащих.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CITY, SUM(QUOTA), SUM(SALESREPS.SALES)</a:t>
            </a:r>
          </a:p>
          <a:p>
            <a:pPr marL="0" indent="0">
              <a:buNone/>
            </a:pPr>
            <a:r>
              <a:rPr lang="en-US" i="1" dirty="0"/>
              <a:t>FROM OFFICES, SALESREPS</a:t>
            </a:r>
          </a:p>
          <a:p>
            <a:pPr marL="0" indent="0">
              <a:buNone/>
            </a:pPr>
            <a:r>
              <a:rPr lang="en-US" i="1" dirty="0"/>
              <a:t>WHERE OFFICE = REP_OFFICE</a:t>
            </a:r>
          </a:p>
          <a:p>
            <a:pPr marL="0" indent="0">
              <a:buNone/>
            </a:pPr>
            <a:r>
              <a:rPr lang="en-US" i="1" dirty="0"/>
              <a:t>GROUP BY CITY</a:t>
            </a:r>
          </a:p>
          <a:p>
            <a:pPr marL="0" indent="0">
              <a:buNone/>
            </a:pPr>
            <a:r>
              <a:rPr lang="en-US" i="1" dirty="0"/>
              <a:t>HAVING COUNT(*) &gt;= 2;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46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Показать цену, количество на складе и общее количество заказанных единиц для каждого наименования товара, если для него общее количество заказанных единиц превышает 75 процентов от количества товара на складе.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334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Соединения в итоговых запросах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Показать цену, количество на складе и общее количество заказанных единиц для каждого наименования товара, если для него общее количество заказанных единиц превышает 75 процентов от количества товара на складе.</a:t>
            </a:r>
          </a:p>
          <a:p>
            <a:pPr marL="0" indent="0">
              <a:buNone/>
            </a:pPr>
            <a:r>
              <a:rPr lang="en-US" i="1" dirty="0"/>
              <a:t>SELECT DESCRIPTION, PRICE, QTY_ON_HAND, SUM(QTY)</a:t>
            </a:r>
          </a:p>
          <a:p>
            <a:pPr marL="0" indent="0">
              <a:buNone/>
            </a:pPr>
            <a:r>
              <a:rPr lang="en-US" i="1" dirty="0"/>
              <a:t>FROM PRODUCTS, ORDERS</a:t>
            </a:r>
          </a:p>
          <a:p>
            <a:pPr marL="0" indent="0">
              <a:buNone/>
            </a:pPr>
            <a:r>
              <a:rPr lang="en-US" i="1" dirty="0"/>
              <a:t>WHERE MFR = MFR_ID </a:t>
            </a:r>
          </a:p>
          <a:p>
            <a:pPr marL="0" indent="0">
              <a:buNone/>
            </a:pPr>
            <a:r>
              <a:rPr lang="en-US" i="1" dirty="0"/>
              <a:t>  AND PRODUCT = PRODUCT_ID </a:t>
            </a:r>
          </a:p>
          <a:p>
            <a:pPr marL="0" indent="0">
              <a:buNone/>
            </a:pPr>
            <a:r>
              <a:rPr lang="en-US" i="1" dirty="0"/>
              <a:t>GROUP BY MFR_ID, PRODUCT_ID, DESCRIPTION, PRICE, QTY_ON_HAND</a:t>
            </a:r>
          </a:p>
          <a:p>
            <a:pPr marL="0" indent="0">
              <a:buNone/>
            </a:pPr>
            <a:r>
              <a:rPr lang="en-US" i="1" dirty="0"/>
              <a:t>HAVING SUM(QTY) &gt; (0.75 * QTY_ON_HAND)</a:t>
            </a:r>
          </a:p>
          <a:p>
            <a:pPr marL="0" indent="0">
              <a:buNone/>
            </a:pPr>
            <a:r>
              <a:rPr lang="en-US" i="1" dirty="0"/>
              <a:t>ORDER BY QTY_ON_HAND DESC;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267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SQL </a:t>
            </a:r>
            <a:r>
              <a:rPr lang="ru-RU" dirty="0" smtClean="0"/>
              <a:t>с подзапросом зачастую является самым естественным способом выражения запроса, так как она в точности следует за словесным описанием запроса.</a:t>
            </a:r>
          </a:p>
          <a:p>
            <a:r>
              <a:rPr lang="ru-RU" dirty="0" smtClean="0"/>
              <a:t>Подзапросы облегчают написание инструкции </a:t>
            </a:r>
            <a:r>
              <a:rPr lang="en-US" dirty="0" smtClean="0"/>
              <a:t>SELECT, </a:t>
            </a:r>
            <a:r>
              <a:rPr lang="ru-RU" dirty="0" smtClean="0"/>
              <a:t>поскольку они позволяют разбивать запрос на части </a:t>
            </a:r>
          </a:p>
          <a:p>
            <a:r>
              <a:rPr lang="ru-RU" dirty="0" smtClean="0"/>
              <a:t>Существуют запросы, которые нельзя сформулировать на </a:t>
            </a:r>
            <a:r>
              <a:rPr lang="en-US" dirty="0" smtClean="0"/>
              <a:t>SQL, </a:t>
            </a:r>
            <a:r>
              <a:rPr lang="ru-RU" dirty="0" smtClean="0"/>
              <a:t>не прибегая к помощи подзапросов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Подзапросом </a:t>
            </a:r>
            <a:r>
              <a:rPr lang="ru-RU" dirty="0" smtClean="0"/>
              <a:t>называется запрос внутри другого запроса </a:t>
            </a:r>
            <a:r>
              <a:rPr lang="en-US" dirty="0" smtClean="0"/>
              <a:t>SQL. </a:t>
            </a:r>
            <a:r>
              <a:rPr lang="ru-RU" dirty="0" smtClean="0"/>
              <a:t>Результаты подзапроса используются СУБД для определения результатов более высокого уровня, содержащего данный подзапрос.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841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пример такого запроса.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smtClean="0"/>
              <a:t>Вывести список офисов, в которых плановый объем продаж превышает сумму плановых объемов всех служащих.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470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офисов, в которых плановый объем продаж превышает сумму плановых объемов всех служащих.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SELECT CITY </a:t>
            </a:r>
          </a:p>
          <a:p>
            <a:pPr marL="0" indent="0">
              <a:buNone/>
            </a:pPr>
            <a:r>
              <a:rPr lang="en-US" i="1" dirty="0"/>
              <a:t>FROM OFFICES</a:t>
            </a:r>
          </a:p>
          <a:p>
            <a:pPr marL="0" indent="0">
              <a:buNone/>
            </a:pPr>
            <a:r>
              <a:rPr lang="en-US" i="1" dirty="0"/>
              <a:t>WHERE TARGET &gt; ??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608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офисов, в которых плановый объем продаж превышает сумму плановых объемов всех служащих.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Рассчитаем сумму плановых офисов отдельно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SUM(QUOTA) </a:t>
            </a:r>
          </a:p>
          <a:p>
            <a:pPr marL="0" indent="0">
              <a:buNone/>
            </a:pPr>
            <a:r>
              <a:rPr lang="en-US" dirty="0"/>
              <a:t>FROM SALESREPS </a:t>
            </a:r>
          </a:p>
          <a:p>
            <a:pPr marL="0" indent="0">
              <a:buNone/>
            </a:pPr>
            <a:r>
              <a:rPr lang="en-US" dirty="0"/>
              <a:t>WHERE REP_OFFICE = 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8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Подзапросы  и выражения с 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Вывести список офисов, в которых плановый объем продаж превышает сумму плановых объемов всех служащих.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SELECT CITY </a:t>
            </a:r>
          </a:p>
          <a:p>
            <a:pPr marL="0" indent="0">
              <a:buNone/>
            </a:pPr>
            <a:r>
              <a:rPr lang="en-US" i="1" dirty="0"/>
              <a:t>FROM OFFICES</a:t>
            </a:r>
          </a:p>
          <a:p>
            <a:pPr marL="0" indent="0">
              <a:buNone/>
            </a:pPr>
            <a:r>
              <a:rPr lang="en-US" i="1" dirty="0"/>
              <a:t>WHERE TARGET &gt; (SELECT SUM(QUOTA)</a:t>
            </a:r>
          </a:p>
          <a:p>
            <a:pPr marL="0" indent="0">
              <a:buNone/>
            </a:pPr>
            <a:r>
              <a:rPr lang="en-US" i="1" dirty="0"/>
              <a:t>                FROM </a:t>
            </a:r>
            <a:r>
              <a:rPr lang="en-US" i="1" dirty="0" smtClean="0"/>
              <a:t>SALESREPS);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1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5390</Words>
  <Application>Microsoft Office PowerPoint</Application>
  <PresentationFormat>Экран (4:3)</PresentationFormat>
  <Paragraphs>1034</Paragraphs>
  <Slides>141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141</vt:i4>
      </vt:variant>
    </vt:vector>
  </HeadingPairs>
  <TitlesOfParts>
    <vt:vector size="142" baseType="lpstr">
      <vt:lpstr>Тема Office</vt:lpstr>
      <vt:lpstr>Базы данных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Домашнее задание</vt:lpstr>
      <vt:lpstr>Первичные ключи</vt:lpstr>
      <vt:lpstr>Первичные ключи</vt:lpstr>
      <vt:lpstr>Внешние ключи</vt:lpstr>
      <vt:lpstr>Многотабличные соединения</vt:lpstr>
      <vt:lpstr>Многотабличные соединения</vt:lpstr>
      <vt:lpstr>Многотабличные соединения</vt:lpstr>
      <vt:lpstr>Многотабличные запросы</vt:lpstr>
      <vt:lpstr>Многотабличные запросы</vt:lpstr>
      <vt:lpstr>Простое соединение таблиц</vt:lpstr>
      <vt:lpstr>Простое соединение таблиц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Запросы с использованием отношения предок - потомок</vt:lpstr>
      <vt:lpstr>Соединения с условиями отбора строк</vt:lpstr>
      <vt:lpstr>Соединения с условиями отбора строк</vt:lpstr>
      <vt:lpstr>Несколько связанных столбцов</vt:lpstr>
      <vt:lpstr>Несколько связанных столбцов</vt:lpstr>
      <vt:lpstr>Несколько связанных столбцов</vt:lpstr>
      <vt:lpstr>Естественные соединения</vt:lpstr>
      <vt:lpstr>Естественные соединения</vt:lpstr>
      <vt:lpstr>Естественные соединения</vt:lpstr>
      <vt:lpstr>Внутренние соединения</vt:lpstr>
      <vt:lpstr>Запросы к трем и более таблицам</vt:lpstr>
      <vt:lpstr>Запросы к трем и более таблицам</vt:lpstr>
      <vt:lpstr>Запросы к трем и более таблицам</vt:lpstr>
      <vt:lpstr>Запросы к трем и более таблицам</vt:lpstr>
      <vt:lpstr>Запросы к трем и более таблицам</vt:lpstr>
      <vt:lpstr>Запросы к трем и более таблицам</vt:lpstr>
      <vt:lpstr>Прочие соединения по равенству</vt:lpstr>
      <vt:lpstr>Прочие соединения по равенству</vt:lpstr>
      <vt:lpstr>Прочие соединения по равенству</vt:lpstr>
      <vt:lpstr>Прочие соединения по равенству</vt:lpstr>
      <vt:lpstr>Итоги по простым соединениям  </vt:lpstr>
      <vt:lpstr>Соединения по неравенству</vt:lpstr>
      <vt:lpstr>Особенности многотабличных запросов</vt:lpstr>
      <vt:lpstr>Особенности многотабличных запросов</vt:lpstr>
      <vt:lpstr>Квалифицированные имена столбцов</vt:lpstr>
      <vt:lpstr>Квалифицированные имена столбцов</vt:lpstr>
      <vt:lpstr>Квалифицированные имена столбцов</vt:lpstr>
      <vt:lpstr>Квалифицированные имена столбцов</vt:lpstr>
      <vt:lpstr>Выборка всех столбцов</vt:lpstr>
      <vt:lpstr>Выборка всех столбцов</vt:lpstr>
      <vt:lpstr>Самосоединения</vt:lpstr>
      <vt:lpstr>Самосоединения</vt:lpstr>
      <vt:lpstr>Самосоединения</vt:lpstr>
      <vt:lpstr>Самосоединения</vt:lpstr>
      <vt:lpstr>Самосоединения</vt:lpstr>
      <vt:lpstr>Самосоединения</vt:lpstr>
      <vt:lpstr>Умножение таблиц</vt:lpstr>
      <vt:lpstr>Умножение таблиц</vt:lpstr>
      <vt:lpstr>Умножение таблиц</vt:lpstr>
      <vt:lpstr>Внешние запросы</vt:lpstr>
      <vt:lpstr>Внешние запросы</vt:lpstr>
      <vt:lpstr>Внешние запросы</vt:lpstr>
      <vt:lpstr>Внешние запросы</vt:lpstr>
      <vt:lpstr>Внешние запросы</vt:lpstr>
      <vt:lpstr>Полное внешнее соединение</vt:lpstr>
      <vt:lpstr>Левое внешнее соединение</vt:lpstr>
      <vt:lpstr>Правое внешнее соединение</vt:lpstr>
      <vt:lpstr>Левое и правое внешние соединения</vt:lpstr>
      <vt:lpstr>Соединения в итоговых запросах</vt:lpstr>
      <vt:lpstr>Соединения в итоговых запросах</vt:lpstr>
      <vt:lpstr>Соединения в итоговых запросах</vt:lpstr>
      <vt:lpstr>Соединения в итоговых запросах</vt:lpstr>
      <vt:lpstr>Соединения в итоговых запросах</vt:lpstr>
      <vt:lpstr>Соединения в итоговых запросах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Подзапросы  и выражения с запросами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Условия отбора в подзапросе</vt:lpstr>
      <vt:lpstr>Вложенные подзапросы</vt:lpstr>
      <vt:lpstr>Вложенные подзапросы</vt:lpstr>
      <vt:lpstr>Подзапросы в предложении HAVING</vt:lpstr>
      <vt:lpstr>Подзапросы в предложении HAVING</vt:lpstr>
      <vt:lpstr>Подзапросы в предложении HAVING</vt:lpstr>
      <vt:lpstr>Подзапросы в предложении HAVING</vt:lpstr>
      <vt:lpstr>Резюме по подзапросам</vt:lpstr>
      <vt:lpstr>Резюме по подзапросам</vt:lpstr>
      <vt:lpstr>Резюме по подзапросам</vt:lpstr>
      <vt:lpstr>Резюме по подзапросам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Выражения со скалярными значениями</vt:lpstr>
      <vt:lpstr>UNION</vt:lpstr>
      <vt:lpstr>INTERSECT</vt:lpstr>
      <vt:lpstr>EXCEPT</vt:lpstr>
      <vt:lpstr>Запросы в предложении FROM</vt:lpstr>
      <vt:lpstr>Запросы в предложении FROM</vt:lpstr>
      <vt:lpstr>Резюме по SQL-запросам</vt:lpstr>
      <vt:lpstr>Резюме по SQL-запросам</vt:lpstr>
      <vt:lpstr>Резюме по SQL-запросам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Баканчев Никита Иванович</dc:creator>
  <cp:lastModifiedBy>Баканчев Никита Иванович</cp:lastModifiedBy>
  <cp:revision>60</cp:revision>
  <dcterms:created xsi:type="dcterms:W3CDTF">2016-02-25T09:08:32Z</dcterms:created>
  <dcterms:modified xsi:type="dcterms:W3CDTF">2016-02-28T12:21:16Z</dcterms:modified>
</cp:coreProperties>
</file>