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канчев Никита Иванович" initials="БНИ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3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8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9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7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22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35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39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D3B2-61EF-4EED-AAE8-89D9ACDE4CC0}" type="datetimeFigureOut">
              <a:rPr lang="ru-RU" smtClean="0"/>
              <a:t>12.03.2016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18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85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Вывести город, в котором расположен офис, и кол-во сотрудников в офисе для всех офисов, в которых кол-во сотрудников не более 2. Если у сотрудника офис не определен, то название города должно быть ‘</a:t>
            </a:r>
            <a:r>
              <a:rPr lang="en-US" dirty="0"/>
              <a:t>N</a:t>
            </a:r>
            <a:r>
              <a:rPr lang="ru-RU" dirty="0"/>
              <a:t>/</a:t>
            </a:r>
            <a:r>
              <a:rPr lang="en-US" dirty="0"/>
              <a:t>A</a:t>
            </a:r>
            <a:r>
              <a:rPr lang="ru-RU" dirty="0"/>
              <a:t>’ и  такие сотрудники также должны учитываться при выводе запроса. В выводе должно быть 2 столбца с названиями (</a:t>
            </a:r>
            <a:r>
              <a:rPr lang="en-US" dirty="0"/>
              <a:t>CITY</a:t>
            </a:r>
            <a:r>
              <a:rPr lang="ru-RU" dirty="0"/>
              <a:t>, </a:t>
            </a:r>
            <a:r>
              <a:rPr lang="en-US" dirty="0" err="1"/>
              <a:t>cnt</a:t>
            </a:r>
            <a:r>
              <a:rPr lang="ru-RU" dirty="0"/>
              <a:t>_</a:t>
            </a:r>
            <a:r>
              <a:rPr lang="en-US" dirty="0"/>
              <a:t>city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8252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Правила удаления и обновления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 smtClean="0"/>
              <a:t>SET DEFAULT </a:t>
            </a:r>
            <a:r>
              <a:rPr lang="en-US" dirty="0" smtClean="0"/>
              <a:t> - </a:t>
            </a:r>
            <a:r>
              <a:rPr lang="ru-RU" dirty="0" smtClean="0"/>
              <a:t>указывает, что при обновлении значения первичного ключа в родительской строке внешним ключам во всех ее дочерних строках присваивается значение по умолчанию, установленное для данного столбца. Таким образом, изменение первичного ключа в родительской таблице вызывает выполнение установки значения по умолчанию в некоторых столбцах дочерней таблицы.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smtClean="0"/>
              <a:t>При изменении идентификатора офиса все его служащие переводятся в офис по умолчанию, указанный в определении таблицы </a:t>
            </a:r>
            <a:r>
              <a:rPr lang="en-US" dirty="0" smtClean="0"/>
              <a:t>SALESREPS.”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82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Правила удаления и обновления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 TABLE OFFICES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CONSTRAINT HASMGR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FOREIGN KEY (MGR)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REFERENCES SALESREPS(EMPL_NUM)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ON UPDATE CASCADE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ON DELETE SET NULL;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163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Каскадные удаления и обновления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Правило </a:t>
            </a:r>
            <a:r>
              <a:rPr lang="en-US" dirty="0" smtClean="0"/>
              <a:t>RESTRICT </a:t>
            </a:r>
            <a:r>
              <a:rPr lang="ru-RU" dirty="0" smtClean="0"/>
              <a:t>является одноуровневым в том смысле, что в отношении </a:t>
            </a:r>
            <a:r>
              <a:rPr lang="en-US" dirty="0" smtClean="0"/>
              <a:t>“</a:t>
            </a:r>
            <a:r>
              <a:rPr lang="ru-RU" dirty="0" smtClean="0"/>
              <a:t>предок-потомок</a:t>
            </a:r>
            <a:r>
              <a:rPr lang="en-US" dirty="0" smtClean="0"/>
              <a:t>” </a:t>
            </a:r>
            <a:r>
              <a:rPr lang="ru-RU" dirty="0" smtClean="0"/>
              <a:t>оно затрагивает только родительскую таблицу.</a:t>
            </a:r>
          </a:p>
          <a:p>
            <a:pPr marL="0" indent="0">
              <a:buNone/>
            </a:pPr>
            <a:r>
              <a:rPr lang="ru-RU" dirty="0" smtClean="0"/>
              <a:t>Правило </a:t>
            </a:r>
            <a:r>
              <a:rPr lang="en-US" dirty="0" smtClean="0"/>
              <a:t>CASCADE </a:t>
            </a:r>
            <a:r>
              <a:rPr lang="ru-RU" dirty="0" smtClean="0"/>
              <a:t>может быть многоуровневым.</a:t>
            </a:r>
          </a:p>
          <a:p>
            <a:pPr marL="0" indent="0">
              <a:buNone/>
            </a:pPr>
            <a:r>
              <a:rPr lang="ru-RU" dirty="0" smtClean="0"/>
              <a:t>Удаляем офис Л.А. из таблицы </a:t>
            </a:r>
            <a:r>
              <a:rPr lang="en-US" dirty="0" smtClean="0"/>
              <a:t>OFFICES =&gt; </a:t>
            </a:r>
            <a:r>
              <a:rPr lang="ru-RU" dirty="0" smtClean="0"/>
              <a:t>СУБД удалит из таблицы </a:t>
            </a:r>
            <a:r>
              <a:rPr lang="en-US" dirty="0" smtClean="0"/>
              <a:t>SALESREPS </a:t>
            </a:r>
            <a:r>
              <a:rPr lang="ru-RU" dirty="0" smtClean="0"/>
              <a:t>все строки, относящиеся к офису в Л.А.  </a:t>
            </a:r>
            <a:r>
              <a:rPr lang="en-US" dirty="0" smtClean="0"/>
              <a:t>=&gt; </a:t>
            </a:r>
            <a:r>
              <a:rPr lang="ru-RU" dirty="0" smtClean="0"/>
              <a:t>Удаление всех строк, относящихся к таблице </a:t>
            </a:r>
            <a:r>
              <a:rPr lang="en-US" dirty="0" smtClean="0"/>
              <a:t>ORDERS.</a:t>
            </a:r>
          </a:p>
          <a:p>
            <a:pPr marL="0" indent="0">
              <a:buNone/>
            </a:pPr>
            <a:r>
              <a:rPr lang="ru-RU" dirty="0" smtClean="0"/>
              <a:t>Таким образом, удаление офиса вызывает каскадное удаление соотв. записей о служащих, что, в свою очередь, вызывает каскадное удаление заказов.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359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Каскадные удаления и обновления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Правила удаления и обновления </a:t>
            </a:r>
            <a:r>
              <a:rPr lang="en-US" dirty="0" smtClean="0"/>
              <a:t>SET NULL </a:t>
            </a:r>
            <a:r>
              <a:rPr lang="ru-RU" dirty="0" smtClean="0"/>
              <a:t>и </a:t>
            </a:r>
            <a:r>
              <a:rPr lang="en-US" dirty="0" smtClean="0"/>
              <a:t>SET DEFAULT </a:t>
            </a:r>
            <a:r>
              <a:rPr lang="ru-RU" dirty="0" smtClean="0"/>
              <a:t>являются двухуровневыми</a:t>
            </a:r>
            <a:r>
              <a:rPr lang="en-US" dirty="0" smtClean="0"/>
              <a:t>; </a:t>
            </a:r>
            <a:r>
              <a:rPr lang="ru-RU" dirty="0" smtClean="0"/>
              <a:t>их влияние заканчивается на дочерней таблице.</a:t>
            </a:r>
          </a:p>
          <a:p>
            <a:pPr marL="0" indent="0">
              <a:buNone/>
            </a:pPr>
            <a:r>
              <a:rPr lang="ru-RU" dirty="0" smtClean="0"/>
              <a:t>При удалении офиса в </a:t>
            </a:r>
            <a:r>
              <a:rPr lang="en-US" dirty="0" smtClean="0"/>
              <a:t>L.A. </a:t>
            </a:r>
            <a:r>
              <a:rPr lang="ru-RU" dirty="0" smtClean="0"/>
              <a:t>СУБД установит в столбце </a:t>
            </a:r>
            <a:r>
              <a:rPr lang="en-US" dirty="0" smtClean="0"/>
              <a:t>REP_OFFICE </a:t>
            </a:r>
            <a:r>
              <a:rPr lang="ru-RU" dirty="0" smtClean="0"/>
              <a:t>таблицы </a:t>
            </a:r>
            <a:r>
              <a:rPr lang="en-US" dirty="0" smtClean="0"/>
              <a:t>SALESREPS </a:t>
            </a:r>
            <a:r>
              <a:rPr lang="ru-RU" dirty="0" smtClean="0"/>
              <a:t>значение </a:t>
            </a:r>
            <a:r>
              <a:rPr lang="en-US" dirty="0" smtClean="0"/>
              <a:t>NULL </a:t>
            </a:r>
            <a:r>
              <a:rPr lang="ru-RU" dirty="0" smtClean="0"/>
              <a:t>в тех строках, где был идентификатор офиса 21.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362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Ссылочные циклы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учебной БД таблица </a:t>
            </a:r>
            <a:r>
              <a:rPr lang="en-US" dirty="0" smtClean="0"/>
              <a:t>SALESREPS </a:t>
            </a:r>
            <a:r>
              <a:rPr lang="ru-RU" dirty="0" smtClean="0"/>
              <a:t>содержит столбец </a:t>
            </a:r>
            <a:r>
              <a:rPr lang="en-US" dirty="0" smtClean="0"/>
              <a:t>REP_OFFICE – </a:t>
            </a:r>
            <a:r>
              <a:rPr lang="ru-RU" dirty="0" smtClean="0"/>
              <a:t>внешний ключ для таблицы </a:t>
            </a:r>
            <a:r>
              <a:rPr lang="en-US" dirty="0" smtClean="0"/>
              <a:t>OFFICES. </a:t>
            </a:r>
            <a:r>
              <a:rPr lang="ru-RU" dirty="0" smtClean="0"/>
              <a:t>Таблица </a:t>
            </a:r>
            <a:r>
              <a:rPr lang="en-US" dirty="0" smtClean="0"/>
              <a:t>OFFICES, </a:t>
            </a:r>
            <a:r>
              <a:rPr lang="ru-RU" dirty="0" smtClean="0"/>
              <a:t>в свою очередь, содержит столбец </a:t>
            </a:r>
            <a:r>
              <a:rPr lang="en-US" dirty="0" smtClean="0"/>
              <a:t>MGR – </a:t>
            </a:r>
            <a:r>
              <a:rPr lang="ru-RU" dirty="0" smtClean="0"/>
              <a:t>внешний ключ для таблицы </a:t>
            </a:r>
            <a:r>
              <a:rPr lang="en-US" dirty="0" smtClean="0"/>
              <a:t>SALESREPS.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Эти два отношения образуют ссылочный цикл.</a:t>
            </a:r>
          </a:p>
          <a:p>
            <a:pPr marL="0" indent="0">
              <a:buNone/>
            </a:pPr>
            <a:r>
              <a:rPr lang="ru-RU" dirty="0" smtClean="0"/>
              <a:t>Ссылочные циклы представляют особую проблему для ссылочной целостности независимо от количества таблиц в них.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982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Ссылочные циклы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Предположим, что в 2 таблицах не допускаются значения </a:t>
            </a:r>
            <a:r>
              <a:rPr lang="en-US" dirty="0" smtClean="0"/>
              <a:t>NULL. </a:t>
            </a:r>
          </a:p>
          <a:p>
            <a:pPr marL="0" indent="0">
              <a:buNone/>
            </a:pPr>
            <a:r>
              <a:rPr lang="en-US" dirty="0" smtClean="0"/>
              <a:t>INSERT INTO SALESREPS  (EMPL_NUN, NAME, REP_OFFICE, HIRE_DATE, SALES)</a:t>
            </a:r>
          </a:p>
          <a:p>
            <a:pPr marL="0" indent="0">
              <a:buNone/>
            </a:pPr>
            <a:r>
              <a:rPr lang="en-US" dirty="0" smtClean="0"/>
              <a:t>VALUES (115, ‘Ben Adams’, 14, ‘2008-01-01’, 0.00);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 INTO OFFICE (OFFICE, CITY, REGION, MGR, TARGET, SALES)</a:t>
            </a:r>
          </a:p>
          <a:p>
            <a:pPr marL="0" indent="0">
              <a:buNone/>
            </a:pPr>
            <a:r>
              <a:rPr lang="en-US" dirty="0" smtClean="0"/>
              <a:t>VALUES (14, ‘Detroit’, ‘Eastern’, 115, 0.00, 0.00);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ОШИБКА!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248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Ссылочные циклы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INSERT INTO SALESREPS  (EMPL_NUN, NAME, REP_OFFICE, HIRE_DATE, SALES)</a:t>
            </a:r>
          </a:p>
          <a:p>
            <a:pPr marL="0" indent="0">
              <a:buNone/>
            </a:pPr>
            <a:r>
              <a:rPr lang="en-US" dirty="0"/>
              <a:t>VALUES (115, ‘Ben Adams’, </a:t>
            </a:r>
            <a:r>
              <a:rPr lang="en-US" dirty="0" smtClean="0"/>
              <a:t>NULL, </a:t>
            </a:r>
            <a:r>
              <a:rPr lang="en-US" dirty="0"/>
              <a:t>‘2008-01-01’, 0.00);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OFFICE (OFFICE, CITY, REGION, MGR, TARGET, SALES)</a:t>
            </a:r>
          </a:p>
          <a:p>
            <a:pPr marL="0" indent="0">
              <a:buNone/>
            </a:pPr>
            <a:r>
              <a:rPr lang="en-US" dirty="0"/>
              <a:t>VALUES (14, ‘Detroit’, ‘Eastern’, 115, 0.00, 0.00);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UPDATE SALESREPS </a:t>
            </a:r>
          </a:p>
          <a:p>
            <a:pPr marL="0" indent="0">
              <a:buNone/>
            </a:pPr>
            <a:r>
              <a:rPr lang="en-US" dirty="0" smtClean="0"/>
              <a:t>SET REP_OFFICE = 14 </a:t>
            </a:r>
          </a:p>
          <a:p>
            <a:pPr marL="0" indent="0">
              <a:buNone/>
            </a:pPr>
            <a:r>
              <a:rPr lang="en-US" dirty="0" smtClean="0"/>
              <a:t>WHERE EMPL_NUM = 115;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78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Внешние ключи и значения </a:t>
            </a:r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отличие от первичных ключей, внешние ключи в реляционной базе данных могут содержать значения </a:t>
            </a:r>
            <a:r>
              <a:rPr lang="en-US" dirty="0" smtClean="0"/>
              <a:t>NULL.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en-US" dirty="0" smtClean="0"/>
              <a:t>REP_OFFICE – NULL (Tom Snyder)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40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936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Расширенные возможности ограничений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smtClean="0"/>
              <a:t>Ограничения столбцов</a:t>
            </a:r>
          </a:p>
          <a:p>
            <a:pPr>
              <a:buFontTx/>
              <a:buChar char="-"/>
            </a:pPr>
            <a:r>
              <a:rPr lang="ru-RU" dirty="0" smtClean="0"/>
              <a:t>Домены</a:t>
            </a:r>
          </a:p>
          <a:p>
            <a:pPr>
              <a:buFontTx/>
              <a:buChar char="-"/>
            </a:pPr>
            <a:r>
              <a:rPr lang="ru-RU" dirty="0" smtClean="0"/>
              <a:t>Ограничения таблиц</a:t>
            </a:r>
          </a:p>
          <a:p>
            <a:pPr>
              <a:buFontTx/>
              <a:buChar char="-"/>
            </a:pPr>
            <a:r>
              <a:rPr lang="ru-RU" dirty="0" smtClean="0"/>
              <a:t>Утверждения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05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Типы ограничений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smtClean="0"/>
              <a:t>Ограничения </a:t>
            </a:r>
            <a:r>
              <a:rPr lang="en-US" dirty="0" smtClean="0"/>
              <a:t>NOT NULL </a:t>
            </a:r>
          </a:p>
          <a:p>
            <a:pPr>
              <a:buFontTx/>
              <a:buChar char="-"/>
            </a:pPr>
            <a:r>
              <a:rPr lang="ru-RU" dirty="0" smtClean="0"/>
              <a:t>Ограничение </a:t>
            </a:r>
            <a:r>
              <a:rPr lang="en-US" dirty="0" smtClean="0"/>
              <a:t>PRIMARY KEY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Ограничение </a:t>
            </a:r>
            <a:r>
              <a:rPr lang="en-US" dirty="0" smtClean="0"/>
              <a:t>UNIQUE</a:t>
            </a:r>
          </a:p>
          <a:p>
            <a:pPr>
              <a:buFontTx/>
              <a:buChar char="-"/>
            </a:pPr>
            <a:r>
              <a:rPr lang="ru-RU" dirty="0" smtClean="0"/>
              <a:t>Ограничение </a:t>
            </a:r>
            <a:r>
              <a:rPr lang="en-US" dirty="0" smtClean="0"/>
              <a:t>FOREIGN KEY</a:t>
            </a:r>
          </a:p>
          <a:p>
            <a:pPr>
              <a:buFontTx/>
              <a:buChar char="-"/>
            </a:pPr>
            <a:r>
              <a:rPr lang="ru-RU" dirty="0" smtClean="0"/>
              <a:t>Ограничение </a:t>
            </a:r>
            <a:r>
              <a:rPr lang="en-US" dirty="0" smtClean="0"/>
              <a:t>CHECK</a:t>
            </a:r>
          </a:p>
          <a:p>
            <a:pPr marL="0" indent="0">
              <a:buNone/>
            </a:pPr>
            <a:r>
              <a:rPr lang="ru-RU" dirty="0" smtClean="0"/>
              <a:t>Каждому ограничению может быть присвоено имя.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86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SELECT CASE WHEN REP_OFFICE IS NULL THEN 'N/A' ELSE CITY END AS city, COUNT(*) AS </a:t>
            </a:r>
            <a:r>
              <a:rPr lang="en-US" dirty="0" err="1" smtClean="0"/>
              <a:t>cnt_city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FROM SALESREPS </a:t>
            </a:r>
          </a:p>
          <a:p>
            <a:pPr marL="0" lvl="0" indent="0">
              <a:buNone/>
            </a:pPr>
            <a:r>
              <a:rPr lang="en-US" dirty="0" smtClean="0"/>
              <a:t>  LEFT JOIN OFFICES</a:t>
            </a:r>
          </a:p>
          <a:p>
            <a:pPr marL="0" lvl="0" indent="0">
              <a:buNone/>
            </a:pPr>
            <a:r>
              <a:rPr lang="en-US" dirty="0" smtClean="0"/>
              <a:t>    ON SALESREPS.REP_OFFICE = OFFICES.OFFICE</a:t>
            </a:r>
          </a:p>
          <a:p>
            <a:pPr marL="0" lvl="0" indent="0">
              <a:buNone/>
            </a:pPr>
            <a:r>
              <a:rPr lang="en-US" dirty="0" smtClean="0"/>
              <a:t>GROUP BY REP_OFFICE, CITY</a:t>
            </a:r>
          </a:p>
          <a:p>
            <a:pPr marL="0" lvl="0" indent="0">
              <a:buNone/>
            </a:pPr>
            <a:r>
              <a:rPr lang="en-US" dirty="0" smtClean="0"/>
              <a:t>HAVING COUNT(*) &lt;= 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8606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Курсовая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 чем ваша база данных</a:t>
            </a:r>
          </a:p>
          <a:p>
            <a:pPr marL="514350" indent="-514350">
              <a:buAutoNum type="arabicPeriod"/>
            </a:pPr>
            <a:r>
              <a:rPr lang="ru-RU" dirty="0" smtClean="0"/>
              <a:t>Описание всех таблиц и ограничений целостности (</a:t>
            </a:r>
            <a:r>
              <a:rPr lang="en-US" dirty="0" smtClean="0"/>
              <a:t>ERP – </a:t>
            </a:r>
            <a:r>
              <a:rPr lang="ru-RU" dirty="0" smtClean="0"/>
              <a:t>диаграмма и описание)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Скрипт по созданию таблиц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Скрипты по добавлению и обновлению данных в таблице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Скрипты запросов к базе данных </a:t>
            </a:r>
          </a:p>
          <a:p>
            <a:pPr marL="514350" indent="-514350">
              <a:buAutoNum type="arabicPeriod"/>
            </a:pPr>
            <a:r>
              <a:rPr lang="ru-RU" dirty="0" smtClean="0"/>
              <a:t>Индексы (Где эти индексы будут проставлены и куда)</a:t>
            </a:r>
          </a:p>
          <a:p>
            <a:pPr marL="514350" indent="-514350">
              <a:buAutoNum type="arabicPeriod"/>
            </a:pPr>
            <a:r>
              <a:rPr lang="en-US" dirty="0" smtClean="0"/>
              <a:t>* </a:t>
            </a:r>
            <a:r>
              <a:rPr lang="ru-RU" dirty="0" smtClean="0"/>
              <a:t>Работа с базой</a:t>
            </a:r>
            <a:r>
              <a:rPr lang="en-US" dirty="0" smtClean="0"/>
              <a:t> </a:t>
            </a:r>
            <a:r>
              <a:rPr lang="ru-RU" dirty="0" smtClean="0"/>
              <a:t>данных через ЯП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6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Вывести номер заказа, идентификатор продукта в заказе, сумму заказа и описание продуктов для всех тех заказов, количество в заказе которых меньше среднего количества по всем заказам, а также для всех тех продуктов,  количество которых на складе не меньше среднего количества по всем продуктам. В выводе должно быть</a:t>
            </a:r>
            <a:r>
              <a:rPr lang="en-US" dirty="0"/>
              <a:t> 3 </a:t>
            </a:r>
            <a:r>
              <a:rPr lang="ru-RU" dirty="0"/>
              <a:t>столбца </a:t>
            </a:r>
            <a:r>
              <a:rPr lang="en-US" dirty="0"/>
              <a:t>(ORDER_NUM, MFR, PRODUCT, DESCRIPTION, AMOUNT).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66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ORDER_NUM, MFR, PRODUCT, DESCRIPTION, AMOUNT</a:t>
            </a:r>
          </a:p>
          <a:p>
            <a:pPr marL="0" indent="0">
              <a:buNone/>
            </a:pPr>
            <a:r>
              <a:rPr lang="en-US" dirty="0" smtClean="0"/>
              <a:t>FROM ORDERS </a:t>
            </a:r>
          </a:p>
          <a:p>
            <a:pPr marL="0" indent="0">
              <a:buNone/>
            </a:pPr>
            <a:r>
              <a:rPr lang="en-US" dirty="0" smtClean="0"/>
              <a:t>  INNER JOIN PRODUCTS</a:t>
            </a:r>
          </a:p>
          <a:p>
            <a:pPr marL="0" indent="0">
              <a:buNone/>
            </a:pPr>
            <a:r>
              <a:rPr lang="en-US" dirty="0" smtClean="0"/>
              <a:t>    ON  ORDERS.PRODUCT = PRODUCTS.PRODUCT_ID</a:t>
            </a:r>
          </a:p>
          <a:p>
            <a:pPr marL="0" indent="0">
              <a:buNone/>
            </a:pPr>
            <a:r>
              <a:rPr lang="en-US" dirty="0" smtClean="0"/>
              <a:t>    AND ORDERS.MFR = PRODUCTS.MFR_ID</a:t>
            </a:r>
          </a:p>
          <a:p>
            <a:pPr marL="0" indent="0">
              <a:buNone/>
            </a:pPr>
            <a:r>
              <a:rPr lang="en-US" dirty="0" smtClean="0"/>
              <a:t>WHERE ORDERS.QTY &lt; (SELECT AVG(QTY) FROM ORDERS)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smtClean="0"/>
              <a:t>PRODUCTS.QTY_ON_HAND </a:t>
            </a:r>
            <a:r>
              <a:rPr lang="en-US" dirty="0"/>
              <a:t>&gt;</a:t>
            </a:r>
            <a:r>
              <a:rPr lang="en-US" smtClean="0"/>
              <a:t>= </a:t>
            </a:r>
            <a:r>
              <a:rPr lang="en-US" dirty="0" smtClean="0"/>
              <a:t>(SELECT AVG(QTY_ON_HAND) FROM PRODUCTS);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99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каждого сотрудника, нанятого до 1 января 2008 года, по каждому  продукту, подсчитать количество уникальных дат, в которых был сделан заказ. Вывести все строки, для которых количество таких дат, не менее двух. В выводе должно быть</a:t>
            </a:r>
            <a:r>
              <a:rPr lang="en-US" dirty="0"/>
              <a:t> 3 </a:t>
            </a:r>
            <a:r>
              <a:rPr lang="ru-RU" dirty="0"/>
              <a:t>столбца </a:t>
            </a:r>
            <a:r>
              <a:rPr lang="en-US" dirty="0"/>
              <a:t>(NAME, DESCRIPTION, COUNT_OF_DATES).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03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SELECT SALESREPS.NAME, PRODUCTS.DESCRIPTION, COUNT(DISTINCT ORDER_DATE) AS COUNT_OF_DATES</a:t>
            </a:r>
          </a:p>
          <a:p>
            <a:pPr marL="0" lvl="0" indent="0">
              <a:buNone/>
            </a:pPr>
            <a:r>
              <a:rPr lang="en-US" dirty="0" smtClean="0"/>
              <a:t>FROM ORDERS </a:t>
            </a:r>
          </a:p>
          <a:p>
            <a:pPr marL="0" lvl="0" indent="0">
              <a:buNone/>
            </a:pPr>
            <a:r>
              <a:rPr lang="en-US" dirty="0" smtClean="0"/>
              <a:t>  INNER JOIN PRODUCTS</a:t>
            </a:r>
          </a:p>
          <a:p>
            <a:pPr marL="0" lvl="0" indent="0">
              <a:buNone/>
            </a:pPr>
            <a:r>
              <a:rPr lang="en-US" dirty="0" smtClean="0"/>
              <a:t>    ON  ORDERS.MFR = PRODUCTS.MFR_ID</a:t>
            </a:r>
          </a:p>
          <a:p>
            <a:pPr marL="0" lvl="0" indent="0">
              <a:buNone/>
            </a:pPr>
            <a:r>
              <a:rPr lang="en-US" dirty="0" smtClean="0"/>
              <a:t>    AND ORDERS.PRODUCT = PRODUCTS.PRODUCT_ID </a:t>
            </a:r>
          </a:p>
          <a:p>
            <a:pPr marL="0" lvl="0" indent="0">
              <a:buNone/>
            </a:pPr>
            <a:r>
              <a:rPr lang="en-US" dirty="0" smtClean="0"/>
              <a:t>  INNER JOIN SALESREPS </a:t>
            </a:r>
          </a:p>
          <a:p>
            <a:pPr marL="0" lvl="0" indent="0">
              <a:buNone/>
            </a:pPr>
            <a:r>
              <a:rPr lang="en-US" dirty="0" smtClean="0"/>
              <a:t>    ON ORDERS.REP = SALESREPS.EMPL_NUM</a:t>
            </a:r>
          </a:p>
          <a:p>
            <a:pPr marL="0" lvl="0" indent="0">
              <a:buNone/>
            </a:pPr>
            <a:r>
              <a:rPr lang="en-US" dirty="0" smtClean="0"/>
              <a:t>WHERE HIRE_DATE &lt; TO_DATE('2008.01.01', 'yyyy.mm.dd')</a:t>
            </a:r>
          </a:p>
          <a:p>
            <a:pPr marL="0" lvl="0" indent="0">
              <a:buNone/>
            </a:pPr>
            <a:r>
              <a:rPr lang="en-US" dirty="0" smtClean="0"/>
              <a:t>GROUP BY SALESREPS.EMPL_NUM, SALESREPS.NAME, PRODUCTS.DESCRIPTION</a:t>
            </a:r>
          </a:p>
          <a:p>
            <a:pPr marL="0" lvl="0" indent="0">
              <a:buNone/>
            </a:pPr>
            <a:r>
              <a:rPr lang="en-US" dirty="0" smtClean="0"/>
              <a:t>HAVING COUNT(DISTINCT ORDER_DATE) &gt;= 2;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13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Вывести описания тех продуктов, для которых существуют заказы, сделанные для компаний, которые обслуживаются сотрудником </a:t>
            </a:r>
            <a:r>
              <a:rPr lang="en-US" dirty="0"/>
              <a:t>Paul Cruz</a:t>
            </a:r>
            <a:r>
              <a:rPr lang="ru-RU" dirty="0"/>
              <a:t>. В выводе должен быть 1 столбец (</a:t>
            </a:r>
            <a:r>
              <a:rPr lang="en-US" dirty="0"/>
              <a:t>DESCRIPTION).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15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SELECT DESCRIPTION</a:t>
            </a:r>
          </a:p>
          <a:p>
            <a:pPr marL="0" lvl="0" indent="0">
              <a:buNone/>
            </a:pPr>
            <a:r>
              <a:rPr lang="en-US" dirty="0" smtClean="0"/>
              <a:t>FROM PRODUCTS </a:t>
            </a:r>
          </a:p>
          <a:p>
            <a:pPr marL="0" lvl="0" indent="0">
              <a:buNone/>
            </a:pPr>
            <a:r>
              <a:rPr lang="en-US" dirty="0" smtClean="0"/>
              <a:t>  INNER JOIN ORDERS </a:t>
            </a:r>
          </a:p>
          <a:p>
            <a:pPr marL="0" lvl="0" indent="0">
              <a:buNone/>
            </a:pPr>
            <a:r>
              <a:rPr lang="en-US" dirty="0" smtClean="0"/>
              <a:t>    ON  PRODUCTS.PRODUCT_ID = ORDERS.PRODUCT</a:t>
            </a:r>
          </a:p>
          <a:p>
            <a:pPr marL="0" lvl="0" indent="0">
              <a:buNone/>
            </a:pPr>
            <a:r>
              <a:rPr lang="en-US" dirty="0" smtClean="0"/>
              <a:t>    AND PRODUCTS.MFR_ID = ORDERS.MFR</a:t>
            </a:r>
          </a:p>
          <a:p>
            <a:pPr marL="0" lvl="0" indent="0">
              <a:buNone/>
            </a:pPr>
            <a:r>
              <a:rPr lang="en-US" dirty="0" smtClean="0"/>
              <a:t>WHERE ORDERS.CUST IN (SELECT CUST_NUM </a:t>
            </a:r>
          </a:p>
          <a:p>
            <a:pPr marL="0" lvl="0" indent="0">
              <a:buNone/>
            </a:pPr>
            <a:r>
              <a:rPr lang="en-US" dirty="0" smtClean="0"/>
              <a:t>                      FROM CUSTOMERS</a:t>
            </a:r>
          </a:p>
          <a:p>
            <a:pPr marL="0" lvl="0" indent="0">
              <a:buNone/>
            </a:pPr>
            <a:r>
              <a:rPr lang="en-US" dirty="0" smtClean="0"/>
              <a:t>                        INNER JOIN SALESREPS </a:t>
            </a:r>
          </a:p>
          <a:p>
            <a:pPr marL="0" lvl="0" indent="0">
              <a:buNone/>
            </a:pPr>
            <a:r>
              <a:rPr lang="en-US" dirty="0" smtClean="0"/>
              <a:t>                          ON CUSTOMERS.CUST_REP = SALESREPS.EMPL_NUM</a:t>
            </a:r>
          </a:p>
          <a:p>
            <a:pPr marL="0" lvl="0" indent="0">
              <a:buNone/>
            </a:pPr>
            <a:r>
              <a:rPr lang="en-US" dirty="0" smtClean="0"/>
              <a:t>                      WHERE SALESREPS.NAME = 'Paul Cruz');</a:t>
            </a:r>
          </a:p>
        </p:txBody>
      </p:sp>
    </p:spTree>
    <p:extLst>
      <p:ext uri="{BB962C8B-B14F-4D97-AF65-F5344CB8AC3E}">
        <p14:creationId xmlns:p14="http://schemas.microsoft.com/office/powerpoint/2010/main" val="252485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Вывести описание товаров, для которых имеются заказы на сумму менее 35000, кроме тех заказов, которые были обработаны сотрудником </a:t>
            </a:r>
            <a:r>
              <a:rPr lang="en-US" dirty="0"/>
              <a:t>Sue Smith</a:t>
            </a:r>
            <a:r>
              <a:rPr lang="ru-RU" dirty="0"/>
              <a:t>. В выводе должен быть 1 столбец</a:t>
            </a:r>
            <a:r>
              <a:rPr lang="en-US" dirty="0"/>
              <a:t>(DESCRIPTION)</a:t>
            </a:r>
            <a:r>
              <a:rPr lang="ru-RU" dirty="0"/>
              <a:t>.</a:t>
            </a:r>
          </a:p>
          <a:p>
            <a:pPr marL="0" lv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31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Вывести описание товаров, для которых имеются заказы на сумму менее 35000, кроме тех заказов, которые были обработаны сотрудником </a:t>
            </a:r>
            <a:r>
              <a:rPr lang="en-US" dirty="0"/>
              <a:t>Sue Smith</a:t>
            </a:r>
            <a:r>
              <a:rPr lang="ru-RU" dirty="0"/>
              <a:t>. В выводе должен быть 1 столбец</a:t>
            </a:r>
            <a:r>
              <a:rPr lang="en-US" dirty="0"/>
              <a:t>(DESCRIPTION)</a:t>
            </a:r>
            <a:r>
              <a:rPr lang="ru-RU" dirty="0"/>
              <a:t>.</a:t>
            </a:r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en-US" dirty="0" smtClean="0"/>
              <a:t>SELECT DISTINCT PRODUCTS.DESCRIPTION</a:t>
            </a:r>
          </a:p>
          <a:p>
            <a:pPr marL="0" lvl="0" indent="0">
              <a:buNone/>
            </a:pPr>
            <a:r>
              <a:rPr lang="en-US" dirty="0" smtClean="0"/>
              <a:t>FROM PRODUCTS </a:t>
            </a:r>
          </a:p>
          <a:p>
            <a:pPr marL="0" lvl="0" indent="0">
              <a:buNone/>
            </a:pPr>
            <a:r>
              <a:rPr lang="en-US" dirty="0" smtClean="0"/>
              <a:t>  INNER JOIN ORDERS </a:t>
            </a:r>
          </a:p>
          <a:p>
            <a:pPr marL="0" lvl="0" indent="0">
              <a:buNone/>
            </a:pPr>
            <a:r>
              <a:rPr lang="en-US" dirty="0" smtClean="0"/>
              <a:t>    ON  PRODUCTS.PRODUCT_ID = ORDERS.PRODUCT</a:t>
            </a:r>
          </a:p>
          <a:p>
            <a:pPr marL="0" lvl="0" indent="0">
              <a:buNone/>
            </a:pPr>
            <a:r>
              <a:rPr lang="en-US" dirty="0" smtClean="0"/>
              <a:t>    AND PRODUCTS.MFR_ID = ORDERS.MFR</a:t>
            </a:r>
          </a:p>
          <a:p>
            <a:pPr marL="0" lvl="0" indent="0">
              <a:buNone/>
            </a:pPr>
            <a:r>
              <a:rPr lang="en-US" dirty="0" smtClean="0"/>
              <a:t>  INNER JOIN SALESREPS</a:t>
            </a:r>
          </a:p>
          <a:p>
            <a:pPr marL="0" lvl="0" indent="0">
              <a:buNone/>
            </a:pPr>
            <a:r>
              <a:rPr lang="en-US" dirty="0" smtClean="0"/>
              <a:t>    ON ORDERS.REP = SALESREPS.EMPL_NUM</a:t>
            </a:r>
          </a:p>
          <a:p>
            <a:pPr marL="0" lvl="0" indent="0">
              <a:buNone/>
            </a:pPr>
            <a:r>
              <a:rPr lang="en-US" dirty="0" smtClean="0"/>
              <a:t>WHERE ORDERS.AMOUNT &lt; 35000</a:t>
            </a:r>
          </a:p>
          <a:p>
            <a:pPr marL="0" lvl="0" indent="0">
              <a:buNone/>
            </a:pPr>
            <a:r>
              <a:rPr lang="en-US" dirty="0" smtClean="0"/>
              <a:t>AND SALESREPS.NAME &lt;&gt; 'Sue Smith';</a:t>
            </a:r>
          </a:p>
        </p:txBody>
      </p:sp>
    </p:spTree>
    <p:extLst>
      <p:ext uri="{BB962C8B-B14F-4D97-AF65-F5344CB8AC3E}">
        <p14:creationId xmlns:p14="http://schemas.microsoft.com/office/powerpoint/2010/main" val="71288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Вывести  номер заказа, описание продукта и имя сотрудник, принявшего заказ. В выводе должно быть 3 столбца с названиями (</a:t>
            </a:r>
            <a:r>
              <a:rPr lang="en-US" dirty="0"/>
              <a:t>ORDER</a:t>
            </a:r>
            <a:r>
              <a:rPr lang="ru-RU" dirty="0"/>
              <a:t>_</a:t>
            </a:r>
            <a:r>
              <a:rPr lang="en-US" dirty="0"/>
              <a:t>NUM</a:t>
            </a:r>
            <a:r>
              <a:rPr lang="ru-RU" dirty="0"/>
              <a:t>, </a:t>
            </a:r>
            <a:r>
              <a:rPr lang="en-US" dirty="0"/>
              <a:t>DESCRIPTION</a:t>
            </a:r>
            <a:r>
              <a:rPr lang="ru-RU" dirty="0"/>
              <a:t>, </a:t>
            </a:r>
            <a:r>
              <a:rPr lang="en-US" dirty="0"/>
              <a:t>NAME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176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Пусть если кредитный лимит для компании  более 60000$, то ее рейтинг ‘</a:t>
            </a:r>
            <a:r>
              <a:rPr lang="en-US" dirty="0"/>
              <a:t>A</a:t>
            </a:r>
            <a:r>
              <a:rPr lang="ru-RU" dirty="0"/>
              <a:t>’, если больше 45000$, но менее 60000$, то – ‘</a:t>
            </a:r>
            <a:r>
              <a:rPr lang="en-US" dirty="0"/>
              <a:t>B</a:t>
            </a:r>
            <a:r>
              <a:rPr lang="ru-RU" dirty="0"/>
              <a:t>’, если больше 25000$, но менее 45000$, то – 'C', иначе – ‘</a:t>
            </a:r>
            <a:r>
              <a:rPr lang="en-US" dirty="0"/>
              <a:t>D</a:t>
            </a:r>
            <a:r>
              <a:rPr lang="ru-RU" dirty="0"/>
              <a:t>’. Вывести сумму заказов по каждому из кредитных рейтингов. В выводе должно быть 2 столбца (</a:t>
            </a:r>
            <a:r>
              <a:rPr lang="en-US" dirty="0"/>
              <a:t>CREDIT</a:t>
            </a:r>
            <a:r>
              <a:rPr lang="ru-RU" dirty="0"/>
              <a:t>_</a:t>
            </a:r>
            <a:r>
              <a:rPr lang="en-US" dirty="0"/>
              <a:t>RATING</a:t>
            </a:r>
            <a:r>
              <a:rPr lang="ru-RU" dirty="0"/>
              <a:t>, </a:t>
            </a:r>
            <a:r>
              <a:rPr lang="en-US" dirty="0"/>
              <a:t>SUM</a:t>
            </a:r>
            <a:r>
              <a:rPr lang="ru-RU" dirty="0"/>
              <a:t>_</a:t>
            </a:r>
            <a:r>
              <a:rPr lang="en-US" dirty="0"/>
              <a:t>OF</a:t>
            </a:r>
            <a:r>
              <a:rPr lang="ru-RU" dirty="0"/>
              <a:t>_</a:t>
            </a:r>
            <a:r>
              <a:rPr lang="en-US" dirty="0"/>
              <a:t>AMOUNT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61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CASE WHEN CREDIT_LIMIT &gt; 60000 THEN 'A'</a:t>
            </a:r>
          </a:p>
          <a:p>
            <a:pPr marL="0" indent="0">
              <a:buNone/>
            </a:pPr>
            <a:r>
              <a:rPr lang="en-US" dirty="0" smtClean="0"/>
              <a:t>              WHEN CREDIT_LIMIT &gt; 45000 THEN 'B'</a:t>
            </a:r>
          </a:p>
          <a:p>
            <a:pPr marL="0" indent="0">
              <a:buNone/>
            </a:pPr>
            <a:r>
              <a:rPr lang="en-US" dirty="0" smtClean="0"/>
              <a:t>              WHEN CREDIT_LIMIT &gt; 25000 THEN 'C'</a:t>
            </a:r>
          </a:p>
          <a:p>
            <a:pPr marL="0" indent="0">
              <a:buNone/>
            </a:pPr>
            <a:r>
              <a:rPr lang="en-US" dirty="0" smtClean="0"/>
              <a:t>              ELSE 'D' END AS CREDIT_RATING,</a:t>
            </a:r>
          </a:p>
          <a:p>
            <a:pPr marL="0" indent="0">
              <a:buNone/>
            </a:pPr>
            <a:r>
              <a:rPr lang="en-US" dirty="0" smtClean="0"/>
              <a:t>  SUM(AMOUNT) AS SUM_OF_AMOUNT</a:t>
            </a:r>
          </a:p>
          <a:p>
            <a:pPr marL="0" indent="0">
              <a:buNone/>
            </a:pPr>
            <a:r>
              <a:rPr lang="en-US" dirty="0" smtClean="0"/>
              <a:t>FROM CUSTOMERS</a:t>
            </a:r>
          </a:p>
          <a:p>
            <a:pPr marL="0" indent="0">
              <a:buNone/>
            </a:pPr>
            <a:r>
              <a:rPr lang="en-US" dirty="0" smtClean="0"/>
              <a:t>  INNER JOIN ORDERS</a:t>
            </a:r>
          </a:p>
          <a:p>
            <a:pPr marL="0" indent="0">
              <a:buNone/>
            </a:pPr>
            <a:r>
              <a:rPr lang="en-US" dirty="0" smtClean="0"/>
              <a:t>    ON CUSTOMERS.CUST_NUM = ORDERS.CUST</a:t>
            </a:r>
          </a:p>
          <a:p>
            <a:pPr marL="0" indent="0">
              <a:buNone/>
            </a:pPr>
            <a:r>
              <a:rPr lang="en-US" dirty="0" smtClean="0"/>
              <a:t>GROUP BY CASE WHEN CREDIT_LIMIT &gt; 60000 THEN 'A'</a:t>
            </a:r>
          </a:p>
          <a:p>
            <a:pPr marL="0" indent="0">
              <a:buNone/>
            </a:pPr>
            <a:r>
              <a:rPr lang="en-US" dirty="0" smtClean="0"/>
              <a:t>              WHEN CREDIT_LIMIT &gt; 45000 THEN 'B'</a:t>
            </a:r>
          </a:p>
          <a:p>
            <a:pPr marL="0" indent="0">
              <a:buNone/>
            </a:pPr>
            <a:r>
              <a:rPr lang="en-US" dirty="0" smtClean="0"/>
              <a:t>              WHEN CREDIT_LIMIT &gt; 25000 THEN 'C'</a:t>
            </a:r>
          </a:p>
          <a:p>
            <a:pPr marL="0" indent="0">
              <a:buNone/>
            </a:pPr>
            <a:r>
              <a:rPr lang="en-US" dirty="0" smtClean="0"/>
              <a:t>              ELSE 'D' END ;</a:t>
            </a:r>
          </a:p>
        </p:txBody>
      </p:sp>
    </p:spTree>
    <p:extLst>
      <p:ext uri="{BB962C8B-B14F-4D97-AF65-F5344CB8AC3E}">
        <p14:creationId xmlns:p14="http://schemas.microsoft.com/office/powerpoint/2010/main" val="41377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78098"/>
          </a:xfrm>
        </p:spPr>
        <p:txBody>
          <a:bodyPr/>
          <a:lstStyle/>
          <a:p>
            <a:r>
              <a:rPr lang="ru-RU" dirty="0" smtClean="0"/>
              <a:t>Обновление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Внесение изменений в базу данных </a:t>
            </a:r>
          </a:p>
          <a:p>
            <a:pPr>
              <a:buFontTx/>
              <a:buChar char="-"/>
            </a:pPr>
            <a:r>
              <a:rPr lang="ru-RU" dirty="0" smtClean="0"/>
              <a:t>Целостность данных</a:t>
            </a:r>
          </a:p>
          <a:p>
            <a:pPr>
              <a:buFontTx/>
              <a:buChar char="-"/>
            </a:pPr>
            <a:r>
              <a:rPr lang="ru-RU" dirty="0" smtClean="0"/>
              <a:t>Обработка транзакций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9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778098"/>
          </a:xfrm>
        </p:spPr>
        <p:txBody>
          <a:bodyPr/>
          <a:lstStyle/>
          <a:p>
            <a:r>
              <a:rPr lang="ru-RU" dirty="0" smtClean="0"/>
              <a:t>Внесение изменений в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361" y="881336"/>
            <a:ext cx="903649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en-US" dirty="0" smtClean="0"/>
              <a:t>INSERT</a:t>
            </a:r>
            <a:endParaRPr lang="ru-RU" dirty="0" smtClean="0"/>
          </a:p>
          <a:p>
            <a:pPr>
              <a:buFontTx/>
              <a:buChar char="-"/>
            </a:pPr>
            <a:r>
              <a:rPr lang="en-US" dirty="0" smtClean="0"/>
              <a:t>UPDATE</a:t>
            </a:r>
            <a:endParaRPr lang="ru-RU" dirty="0" smtClean="0"/>
          </a:p>
          <a:p>
            <a:pPr>
              <a:buFontTx/>
              <a:buChar char="-"/>
            </a:pPr>
            <a:r>
              <a:rPr lang="en-US" dirty="0" smtClean="0"/>
              <a:t>DELETE</a:t>
            </a:r>
          </a:p>
          <a:p>
            <a:pPr>
              <a:buFontTx/>
              <a:buChar char="-"/>
            </a:pPr>
            <a:r>
              <a:rPr lang="en-US" dirty="0" smtClean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0539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778098"/>
          </a:xfrm>
        </p:spPr>
        <p:txBody>
          <a:bodyPr/>
          <a:lstStyle/>
          <a:p>
            <a:r>
              <a:rPr lang="ru-RU" dirty="0" smtClean="0"/>
              <a:t>Добавление новых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361" y="881336"/>
            <a:ext cx="9036496" cy="59766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smtClean="0"/>
              <a:t>Однострочная инструкция </a:t>
            </a:r>
            <a:r>
              <a:rPr lang="en-US" dirty="0" smtClean="0"/>
              <a:t>INSERT </a:t>
            </a:r>
          </a:p>
          <a:p>
            <a:pPr>
              <a:buFontTx/>
              <a:buChar char="-"/>
            </a:pPr>
            <a:r>
              <a:rPr lang="ru-RU" dirty="0" smtClean="0"/>
              <a:t>Многострочная инструкция </a:t>
            </a:r>
            <a:r>
              <a:rPr lang="en-US" dirty="0" smtClean="0"/>
              <a:t>INSERT </a:t>
            </a:r>
          </a:p>
          <a:p>
            <a:pPr>
              <a:buFontTx/>
              <a:buChar char="-"/>
            </a:pPr>
            <a:r>
              <a:rPr lang="ru-RU" dirty="0" smtClean="0"/>
              <a:t>Пакетная загрузка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8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778098"/>
          </a:xfrm>
        </p:spPr>
        <p:txBody>
          <a:bodyPr/>
          <a:lstStyle/>
          <a:p>
            <a:r>
              <a:rPr lang="ru-RU" dirty="0" smtClean="0"/>
              <a:t>Добавление новых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361" y="881336"/>
            <a:ext cx="9036496" cy="59766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smtClean="0"/>
              <a:t>Если вы принимаете на работу нового служащего, в таблицу </a:t>
            </a:r>
            <a:r>
              <a:rPr lang="en-US" dirty="0" smtClean="0"/>
              <a:t>SALESREPS </a:t>
            </a:r>
            <a:r>
              <a:rPr lang="ru-RU" dirty="0" smtClean="0"/>
              <a:t>необходимо добавить новую строку с данными о нем.</a:t>
            </a:r>
          </a:p>
          <a:p>
            <a:pPr>
              <a:buFontTx/>
              <a:buChar char="-"/>
            </a:pPr>
            <a:r>
              <a:rPr lang="ru-RU" dirty="0" smtClean="0"/>
              <a:t>Если служащий заключает договор с новым клиентом, в таблицу </a:t>
            </a:r>
            <a:r>
              <a:rPr lang="en-US" dirty="0" smtClean="0"/>
              <a:t>CUSTOMERS </a:t>
            </a:r>
            <a:r>
              <a:rPr lang="ru-RU" dirty="0" smtClean="0"/>
              <a:t>должна быть добавлена новая строка, представляющего этого клиента </a:t>
            </a:r>
          </a:p>
          <a:p>
            <a:pPr>
              <a:buFontTx/>
              <a:buChar char="-"/>
            </a:pPr>
            <a:r>
              <a:rPr lang="ru-RU" dirty="0" smtClean="0"/>
              <a:t>Если клиент делает заказ, в таблицу </a:t>
            </a:r>
            <a:r>
              <a:rPr lang="en-US" dirty="0" smtClean="0"/>
              <a:t>ORDERS </a:t>
            </a:r>
            <a:r>
              <a:rPr lang="ru-RU" dirty="0" smtClean="0"/>
              <a:t>требуется добавить новую строку, содержащую информацию об этом заказе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778098"/>
          </a:xfrm>
        </p:spPr>
        <p:txBody>
          <a:bodyPr/>
          <a:lstStyle/>
          <a:p>
            <a:r>
              <a:rPr lang="ru-RU" dirty="0" smtClean="0"/>
              <a:t>Однострочная инструкция </a:t>
            </a:r>
            <a:r>
              <a:rPr lang="en-US" dirty="0" smtClean="0"/>
              <a:t>INSERT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633025"/>
              </p:ext>
            </p:extLst>
          </p:nvPr>
        </p:nvGraphicFramePr>
        <p:xfrm>
          <a:off x="27709" y="836712"/>
          <a:ext cx="453650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Henry</a:t>
                      </a:r>
                      <a:r>
                        <a:rPr lang="en-US" baseline="0" dirty="0" smtClean="0"/>
                        <a:t> Jacobsen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Возраст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Должность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Mgr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Офис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Атланта</a:t>
                      </a:r>
                      <a:r>
                        <a:rPr lang="ru-RU" baseline="0" dirty="0" smtClean="0"/>
                        <a:t> (13)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 приема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25.07.2008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Личный</a:t>
                      </a:r>
                      <a:r>
                        <a:rPr lang="ru-RU" baseline="0" dirty="0" smtClean="0"/>
                        <a:t> план продаж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Еще не установлен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Объем продаж на текущую</a:t>
                      </a:r>
                      <a:r>
                        <a:rPr lang="ru-RU" baseline="0" dirty="0" smtClean="0"/>
                        <a:t> дату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1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778098"/>
          </a:xfrm>
        </p:spPr>
        <p:txBody>
          <a:bodyPr/>
          <a:lstStyle/>
          <a:p>
            <a:r>
              <a:rPr lang="ru-RU" dirty="0" smtClean="0"/>
              <a:t>Однострочная инструкция </a:t>
            </a:r>
            <a:r>
              <a:rPr lang="en-US" dirty="0" smtClean="0"/>
              <a:t>INSERT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775624"/>
              </p:ext>
            </p:extLst>
          </p:nvPr>
        </p:nvGraphicFramePr>
        <p:xfrm>
          <a:off x="27709" y="836712"/>
          <a:ext cx="453650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Henry</a:t>
                      </a:r>
                      <a:r>
                        <a:rPr lang="en-US" baseline="0" dirty="0" smtClean="0"/>
                        <a:t> Jacobsen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Возраст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Должность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Mgr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Офис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Атланта</a:t>
                      </a:r>
                      <a:r>
                        <a:rPr lang="ru-RU" baseline="0" dirty="0" smtClean="0"/>
                        <a:t> (13)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 приема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25.07.2008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Личный</a:t>
                      </a:r>
                      <a:r>
                        <a:rPr lang="ru-RU" baseline="0" dirty="0" smtClean="0"/>
                        <a:t> план продаж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Еще не установлен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Объем продаж на текущую</a:t>
                      </a:r>
                      <a:r>
                        <a:rPr lang="ru-RU" baseline="0" dirty="0" smtClean="0"/>
                        <a:t> дату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608" y="4869160"/>
            <a:ext cx="7406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INTO SALESREPS (NAME, AGE, EMPL_NUM, SALES, TITLE, HIRE_DATE, </a:t>
            </a:r>
          </a:p>
          <a:p>
            <a:r>
              <a:rPr lang="en-US" dirty="0"/>
              <a:t>	</a:t>
            </a:r>
            <a:r>
              <a:rPr lang="en-US" dirty="0" smtClean="0"/>
              <a:t>	REP_OFFICE)</a:t>
            </a:r>
          </a:p>
          <a:p>
            <a:r>
              <a:rPr lang="en-US" dirty="0" smtClean="0"/>
              <a:t>VALUES (‘Henry Jacobsen’, 36, 111, 0.00, ‘Sales </a:t>
            </a:r>
            <a:r>
              <a:rPr lang="en-US" dirty="0" err="1" smtClean="0"/>
              <a:t>Mgr</a:t>
            </a:r>
            <a:r>
              <a:rPr lang="en-US" dirty="0" smtClean="0"/>
              <a:t>’, ‘2008-07-25’, 13);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9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Однострочная инструкция </a:t>
            </a:r>
            <a:r>
              <a:rPr lang="en-US" dirty="0" smtClean="0"/>
              <a:t>INSERT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Добавить информацию о новом клиенте и заказе для служащего </a:t>
            </a:r>
            <a:r>
              <a:rPr lang="ru-RU" dirty="0" err="1" smtClean="0"/>
              <a:t>Якобсена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INSERT INTO CUSTOMERS(COMPANY, CUST_NUM, CREDIT_LIMIT, CUST_REP) </a:t>
            </a:r>
          </a:p>
          <a:p>
            <a:pPr marL="0" indent="0">
              <a:buNone/>
            </a:pPr>
            <a:r>
              <a:rPr lang="en-US" dirty="0" smtClean="0"/>
              <a:t>VALUES (‘</a:t>
            </a:r>
            <a:r>
              <a:rPr lang="en-US" dirty="0" err="1" smtClean="0"/>
              <a:t>InterCorp</a:t>
            </a:r>
            <a:r>
              <a:rPr lang="en-US" dirty="0" smtClean="0"/>
              <a:t>’, 2126, 15000.00, 111);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 INTO ORDERS (AMOUNT, MFR, PRODUCT, QTY, ORDER_DATE, ORDER_NUM, CUST, REP)</a:t>
            </a:r>
          </a:p>
          <a:p>
            <a:pPr marL="0" indent="0">
              <a:buNone/>
            </a:pPr>
            <a:r>
              <a:rPr lang="en-US" dirty="0" smtClean="0"/>
              <a:t>VALUES(2340.00, ‘ACI’, ‘41004’, 20, CURRENT_DATE, 113069, 2126, 111);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9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Вставка значений </a:t>
            </a:r>
            <a:r>
              <a:rPr lang="en-US" dirty="0" smtClean="0"/>
              <a:t>NULL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48072"/>
            <a:ext cx="8686800" cy="62373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добавлении в таблицу новой строки данных всем столбцам, имена которых отсутствуют в списке столбцов инструкции </a:t>
            </a:r>
            <a:r>
              <a:rPr lang="en-US" dirty="0" smtClean="0"/>
              <a:t>INSERT, </a:t>
            </a:r>
            <a:r>
              <a:rPr lang="ru-RU" dirty="0" smtClean="0"/>
              <a:t>автоматически присваивается значение </a:t>
            </a:r>
            <a:r>
              <a:rPr lang="en-US" dirty="0" smtClean="0"/>
              <a:t>NULL.</a:t>
            </a:r>
          </a:p>
          <a:p>
            <a:pPr marL="0" indent="0">
              <a:buNone/>
            </a:pPr>
            <a:r>
              <a:rPr lang="en-US" dirty="0" smtClean="0"/>
              <a:t>INSERT INTO SALESREPS (NAME, AGE, EMPL_NUM, SALES, TITLE, HIRE_DATE, REP_OFFICE)</a:t>
            </a:r>
          </a:p>
          <a:p>
            <a:pPr marL="0" indent="0">
              <a:buNone/>
            </a:pPr>
            <a:r>
              <a:rPr lang="en-US" dirty="0" smtClean="0"/>
              <a:t>VALUES (‘Henry Jacobsen’, 36, 111, 0.00, ‘Sales </a:t>
            </a:r>
            <a:r>
              <a:rPr lang="en-US" dirty="0" err="1" smtClean="0"/>
              <a:t>Mgr</a:t>
            </a:r>
            <a:r>
              <a:rPr lang="en-US" dirty="0" smtClean="0"/>
              <a:t>’, ‘2008-07-25’, 13)</a:t>
            </a:r>
          </a:p>
          <a:p>
            <a:pPr marL="0" indent="0">
              <a:buNone/>
            </a:pPr>
            <a:r>
              <a:rPr lang="ru-RU" dirty="0" smtClean="0"/>
              <a:t>Опущены столбцы </a:t>
            </a:r>
            <a:r>
              <a:rPr lang="en-US" dirty="0" smtClean="0"/>
              <a:t>QUOTA </a:t>
            </a:r>
            <a:r>
              <a:rPr lang="ru-RU" dirty="0" smtClean="0"/>
              <a:t>и </a:t>
            </a:r>
            <a:r>
              <a:rPr lang="en-US" dirty="0" smtClean="0"/>
              <a:t>MANAGER.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8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/>
              <a:t>Вывести  номер заказа, описание продукта и имя сотрудник, принявшего заказ. В выводе должно быть 3 столбца с названиями (</a:t>
            </a:r>
            <a:r>
              <a:rPr lang="en-US" dirty="0"/>
              <a:t>ORDER</a:t>
            </a:r>
            <a:r>
              <a:rPr lang="ru-RU" dirty="0"/>
              <a:t>_</a:t>
            </a:r>
            <a:r>
              <a:rPr lang="en-US" dirty="0"/>
              <a:t>NUM</a:t>
            </a:r>
            <a:r>
              <a:rPr lang="ru-RU" dirty="0"/>
              <a:t>, </a:t>
            </a:r>
            <a:r>
              <a:rPr lang="en-US" dirty="0"/>
              <a:t>DESCRIPTION</a:t>
            </a:r>
            <a:r>
              <a:rPr lang="ru-RU" dirty="0"/>
              <a:t>, </a:t>
            </a:r>
            <a:r>
              <a:rPr lang="en-US" dirty="0"/>
              <a:t>NAME</a:t>
            </a:r>
            <a:r>
              <a:rPr lang="ru-RU" dirty="0" smtClean="0"/>
              <a:t>).</a:t>
            </a:r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en-US" dirty="0" smtClean="0"/>
              <a:t>SELECT ORDER_NUM, DESCRIPTION, NAME</a:t>
            </a:r>
          </a:p>
          <a:p>
            <a:pPr marL="0" lvl="0" indent="0">
              <a:buNone/>
            </a:pPr>
            <a:r>
              <a:rPr lang="en-US" dirty="0" smtClean="0"/>
              <a:t>FROM PRODUCTS</a:t>
            </a:r>
          </a:p>
          <a:p>
            <a:pPr marL="0" lvl="0" indent="0">
              <a:buNone/>
            </a:pPr>
            <a:r>
              <a:rPr lang="en-US" dirty="0" smtClean="0"/>
              <a:t>  INNER JOIN ORDERS</a:t>
            </a:r>
          </a:p>
          <a:p>
            <a:pPr marL="0" lvl="0" indent="0">
              <a:buNone/>
            </a:pPr>
            <a:r>
              <a:rPr lang="en-US" dirty="0" smtClean="0"/>
              <a:t>    ON  </a:t>
            </a:r>
            <a:r>
              <a:rPr lang="en-US" dirty="0" err="1" smtClean="0"/>
              <a:t>PRODUCTS.product_id</a:t>
            </a:r>
            <a:r>
              <a:rPr lang="en-US" dirty="0" smtClean="0"/>
              <a:t> = </a:t>
            </a:r>
            <a:r>
              <a:rPr lang="en-US" dirty="0" err="1" smtClean="0"/>
              <a:t>ORDERS.product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    AND </a:t>
            </a:r>
            <a:r>
              <a:rPr lang="en-US" dirty="0" err="1" smtClean="0"/>
              <a:t>PRODUCTS.mfr_id</a:t>
            </a:r>
            <a:r>
              <a:rPr lang="en-US" dirty="0" smtClean="0"/>
              <a:t> = </a:t>
            </a:r>
            <a:r>
              <a:rPr lang="en-US" dirty="0" err="1" smtClean="0"/>
              <a:t>ORDERS.mfr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  INNER JOIN SALESREPS</a:t>
            </a:r>
          </a:p>
          <a:p>
            <a:pPr marL="0" lvl="0" indent="0">
              <a:buNone/>
            </a:pPr>
            <a:r>
              <a:rPr lang="en-US" dirty="0" smtClean="0"/>
              <a:t>    ON ORDERS.REP = SALESREPS.EMPL_NUM;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507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Вставка всех столбцов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удобства в </a:t>
            </a:r>
            <a:r>
              <a:rPr lang="en-US" dirty="0" smtClean="0"/>
              <a:t>SQL </a:t>
            </a:r>
            <a:r>
              <a:rPr lang="ru-RU" dirty="0" smtClean="0"/>
              <a:t>разрешается не исключать список столбцов в инструкцию </a:t>
            </a:r>
            <a:r>
              <a:rPr lang="en-US" dirty="0" smtClean="0"/>
              <a:t>INSERT.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 INTO SALESREPS</a:t>
            </a:r>
          </a:p>
          <a:p>
            <a:pPr marL="0" indent="0">
              <a:buNone/>
            </a:pPr>
            <a:r>
              <a:rPr lang="en-US" dirty="0" smtClean="0"/>
              <a:t>VALUES (111, ‘Henry Jacobsen’, 36, 13, ‘Sales </a:t>
            </a:r>
            <a:r>
              <a:rPr lang="en-US" dirty="0" err="1" smtClean="0"/>
              <a:t>Mgr</a:t>
            </a:r>
            <a:r>
              <a:rPr lang="en-US" dirty="0" smtClean="0"/>
              <a:t>’, ‘2008-07-25’, NULL, NULL, 0.00)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2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Многострочная инструкция </a:t>
            </a:r>
            <a:r>
              <a:rPr lang="en-US" dirty="0" smtClean="0"/>
              <a:t>INSERT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INSERT INTO OLDORDERS (ORDER_NUM, ORDER_DATE, AMOUNT)</a:t>
            </a:r>
          </a:p>
          <a:p>
            <a:pPr marL="0" indent="0">
              <a:buNone/>
            </a:pPr>
            <a:r>
              <a:rPr lang="en-US" dirty="0" smtClean="0"/>
              <a:t>	SELECT ORDER_NUM, ORDER_DATE, AMOUNT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ORDERS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ORDER_DATE &lt; ‘2008-01-01’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7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Удаление существующих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ru-RU" dirty="0" smtClean="0"/>
              <a:t>Если клиент отменяет заказ, необходимо удалить соответствующую строку из таблицы </a:t>
            </a:r>
            <a:r>
              <a:rPr lang="en-US" dirty="0" smtClean="0"/>
              <a:t>ORDERS.</a:t>
            </a:r>
          </a:p>
          <a:p>
            <a:pPr>
              <a:buFontTx/>
              <a:buChar char="-"/>
            </a:pPr>
            <a:r>
              <a:rPr lang="ru-RU" dirty="0" smtClean="0"/>
              <a:t>Если служащий увольняется из компании, должна быть удалена соответствующая строка из таблицы </a:t>
            </a:r>
            <a:r>
              <a:rPr lang="en-US" dirty="0" smtClean="0"/>
              <a:t>SALESREPS.</a:t>
            </a:r>
          </a:p>
          <a:p>
            <a:pPr>
              <a:buFontTx/>
              <a:buChar char="-"/>
            </a:pPr>
            <a:r>
              <a:rPr lang="ru-RU" dirty="0" smtClean="0"/>
              <a:t>Если ликвидируется офис, необходимо удалить соответствующую строку из таблицы </a:t>
            </a:r>
            <a:r>
              <a:rPr lang="en-US" dirty="0" smtClean="0"/>
              <a:t>OFFICES; </a:t>
            </a:r>
            <a:r>
              <a:rPr lang="ru-RU" dirty="0" smtClean="0"/>
              <a:t>в случае, когда служащие этого офиса увольняются, их строки в таблице </a:t>
            </a:r>
            <a:r>
              <a:rPr lang="en-US" dirty="0" smtClean="0"/>
              <a:t>SALESREPS </a:t>
            </a:r>
            <a:r>
              <a:rPr lang="ru-RU" dirty="0" smtClean="0"/>
              <a:t>также должны быть удалены</a:t>
            </a:r>
            <a:r>
              <a:rPr lang="en-US" dirty="0" smtClean="0"/>
              <a:t>; </a:t>
            </a:r>
            <a:r>
              <a:rPr lang="ru-RU" dirty="0" smtClean="0"/>
              <a:t>если служащие переводятся в другой офис, то соответствующие значения в столбце </a:t>
            </a:r>
            <a:r>
              <a:rPr lang="en-US" dirty="0" smtClean="0"/>
              <a:t>OFFICE </a:t>
            </a:r>
            <a:r>
              <a:rPr lang="ru-RU" dirty="0" smtClean="0"/>
              <a:t>необходимо обновить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351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Инструкция </a:t>
            </a:r>
            <a:r>
              <a:rPr lang="en-US" dirty="0" smtClean="0"/>
              <a:t>DELETE </a:t>
            </a:r>
            <a:r>
              <a:rPr lang="ru-RU" dirty="0" smtClean="0"/>
              <a:t>удаляет выбранные записи из одной таблицы.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Предположим, что недавно принятый на работу Генри </a:t>
            </a:r>
            <a:r>
              <a:rPr lang="ru-RU" dirty="0" err="1" smtClean="0"/>
              <a:t>Якобсен</a:t>
            </a:r>
            <a:r>
              <a:rPr lang="ru-RU" dirty="0" smtClean="0"/>
              <a:t> решил уволиться из компании. Вот инструкция </a:t>
            </a:r>
            <a:r>
              <a:rPr lang="en-US" dirty="0" smtClean="0"/>
              <a:t>DELETE, </a:t>
            </a:r>
            <a:r>
              <a:rPr lang="ru-RU" dirty="0" smtClean="0"/>
              <a:t>удаляющая относящуюся к служащему строку из таблицы </a:t>
            </a:r>
            <a:r>
              <a:rPr lang="en-US" dirty="0" smtClean="0"/>
              <a:t>SALESREPS.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63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Удалить информацию о Генри </a:t>
            </a:r>
            <a:r>
              <a:rPr lang="ru-RU" dirty="0" err="1" smtClean="0"/>
              <a:t>Якобсене</a:t>
            </a:r>
            <a:r>
              <a:rPr lang="ru-RU" dirty="0" smtClean="0"/>
              <a:t> из базы данных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DELETE FROM SALESREPS </a:t>
            </a:r>
          </a:p>
          <a:p>
            <a:pPr marL="0" indent="0">
              <a:buNone/>
            </a:pPr>
            <a:r>
              <a:rPr lang="en-US" dirty="0" smtClean="0"/>
              <a:t>WHERE NAME = ‘Henry Jacobsen’;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829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Удалить информацию о Генри </a:t>
            </a:r>
            <a:r>
              <a:rPr lang="ru-RU" dirty="0" err="1" smtClean="0"/>
              <a:t>Якобсене</a:t>
            </a:r>
            <a:r>
              <a:rPr lang="ru-RU" dirty="0" smtClean="0"/>
              <a:t> из базы данных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DELETE FROM SALESREPS </a:t>
            </a:r>
          </a:p>
          <a:p>
            <a:pPr marL="0" indent="0">
              <a:buNone/>
            </a:pPr>
            <a:r>
              <a:rPr lang="en-US" dirty="0" smtClean="0"/>
              <a:t>WHERE NAME = ‘Henry Jacobsen’;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Удалить все заказы компании </a:t>
            </a:r>
            <a:r>
              <a:rPr lang="en-US" dirty="0" err="1" smtClean="0"/>
              <a:t>InterCorp</a:t>
            </a:r>
            <a:r>
              <a:rPr lang="en-US" dirty="0" smtClean="0"/>
              <a:t> </a:t>
            </a:r>
            <a:r>
              <a:rPr lang="ru-RU" dirty="0" smtClean="0"/>
              <a:t>(2126)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DELETE FROM ORDERS</a:t>
            </a:r>
          </a:p>
          <a:p>
            <a:pPr marL="0" indent="0">
              <a:buNone/>
            </a:pPr>
            <a:r>
              <a:rPr lang="en-US" dirty="0" smtClean="0"/>
              <a:t>WHERE CUST = 2126;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950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Удалить данные о всех клиентах, обслуживаемых Биллом Адамсом, Мери Джонс и Дэном Робертсом</a:t>
            </a:r>
          </a:p>
          <a:p>
            <a:pPr marL="0" indent="0">
              <a:buNone/>
            </a:pPr>
            <a:r>
              <a:rPr lang="en-US" dirty="0" smtClean="0"/>
              <a:t>DELETE FROM CUSTOMERS</a:t>
            </a:r>
          </a:p>
          <a:p>
            <a:pPr marL="0" indent="0">
              <a:buNone/>
            </a:pPr>
            <a:r>
              <a:rPr lang="en-US" dirty="0" smtClean="0"/>
              <a:t>WHERE CUST_REP IN (105, 109, 101);</a:t>
            </a:r>
          </a:p>
          <a:p>
            <a:pPr marL="0" indent="0">
              <a:buNone/>
            </a:pPr>
            <a:r>
              <a:rPr lang="ru-RU" dirty="0" smtClean="0"/>
              <a:t>Удалить данные о всех служащих, принятых на работу до июля 2006 года и еще не имеющих личного плана</a:t>
            </a:r>
          </a:p>
          <a:p>
            <a:pPr marL="0" indent="0">
              <a:buNone/>
            </a:pPr>
            <a:r>
              <a:rPr lang="en-US" dirty="0" smtClean="0"/>
              <a:t>DELETE FROM SALESREPS</a:t>
            </a:r>
          </a:p>
          <a:p>
            <a:pPr marL="0" indent="0">
              <a:buNone/>
            </a:pPr>
            <a:r>
              <a:rPr lang="en-US" dirty="0" smtClean="0"/>
              <a:t>WHERE HIRE_DATE &lt; TO_DATE(‘20060701’, ‘</a:t>
            </a:r>
            <a:r>
              <a:rPr lang="en-US" dirty="0" err="1" smtClean="0"/>
              <a:t>yyyymmdd</a:t>
            </a:r>
            <a:r>
              <a:rPr lang="en-US" dirty="0" smtClean="0"/>
              <a:t>’) AND QUOTA IS NULL;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48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Удаление всех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DELETE FROM ORDERS;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Хотя в результате выполнения приведенной инструкции </a:t>
            </a:r>
            <a:r>
              <a:rPr lang="en-US" dirty="0" smtClean="0"/>
              <a:t>DELETE </a:t>
            </a:r>
            <a:r>
              <a:rPr lang="ru-RU" dirty="0" smtClean="0"/>
              <a:t>таблица </a:t>
            </a:r>
            <a:r>
              <a:rPr lang="en-US" dirty="0" smtClean="0"/>
              <a:t>ORDERS </a:t>
            </a:r>
            <a:r>
              <a:rPr lang="ru-RU" dirty="0" smtClean="0"/>
              <a:t>становится пустой, из базы данных она не удаляется. Определение таблицы </a:t>
            </a:r>
            <a:r>
              <a:rPr lang="en-US" dirty="0" smtClean="0"/>
              <a:t>ORDERS </a:t>
            </a:r>
            <a:r>
              <a:rPr lang="ru-RU" dirty="0" smtClean="0"/>
              <a:t>и ее столбцов остается в базе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783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DELETE </a:t>
            </a:r>
            <a:r>
              <a:rPr lang="ru-RU" dirty="0" smtClean="0"/>
              <a:t>с подзапросом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Удалить все заказы, принятые Сью Смит</a:t>
            </a:r>
          </a:p>
          <a:p>
            <a:pPr marL="0" indent="0">
              <a:buNone/>
            </a:pPr>
            <a:r>
              <a:rPr lang="ru-RU" dirty="0" smtClean="0"/>
              <a:t>Ошибка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DELETE FROM ORDERS, SALESREPS</a:t>
            </a:r>
          </a:p>
          <a:p>
            <a:pPr marL="0" indent="0">
              <a:buNone/>
            </a:pPr>
            <a:r>
              <a:rPr lang="en-US" dirty="0" smtClean="0"/>
              <a:t>WHERE REP = EMPL_NUM</a:t>
            </a:r>
          </a:p>
          <a:p>
            <a:pPr marL="0" indent="0">
              <a:buNone/>
            </a:pPr>
            <a:r>
              <a:rPr lang="en-US" dirty="0" smtClean="0"/>
              <a:t>AND NAME = ‘Sue Smith’;</a:t>
            </a:r>
          </a:p>
          <a:p>
            <a:pPr marL="0" indent="0">
              <a:buNone/>
            </a:pPr>
            <a:r>
              <a:rPr lang="ru-RU" dirty="0" smtClean="0"/>
              <a:t>Верно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DELETE FROM ORDERS </a:t>
            </a:r>
          </a:p>
          <a:p>
            <a:pPr marL="0" indent="0">
              <a:buNone/>
            </a:pPr>
            <a:r>
              <a:rPr lang="en-US" dirty="0" smtClean="0"/>
              <a:t>WHERE REP = ( SELECT EMPL_NUM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FROM SALESREPS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WHERE NAME = ‘Sue Smith’);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533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DELETE </a:t>
            </a:r>
            <a:r>
              <a:rPr lang="ru-RU" dirty="0" smtClean="0"/>
              <a:t>с подзапросом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Удалить</a:t>
            </a:r>
            <a:r>
              <a:rPr lang="en-US" dirty="0" smtClean="0"/>
              <a:t> </a:t>
            </a:r>
            <a:r>
              <a:rPr lang="ru-RU" dirty="0" smtClean="0"/>
              <a:t>данные о всех клиентах, обслуживаемых служащими, у которых фактический объем продаж меньше 80 процентов их плана.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87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Вывести номер заказа, имя сотрудника, принявшего заказ, а также город, в котором работает сотрудник. Если для сотрудника офис не определен, то вывести ‘</a:t>
            </a:r>
            <a:r>
              <a:rPr lang="en-US" dirty="0"/>
              <a:t>N</a:t>
            </a:r>
            <a:r>
              <a:rPr lang="ru-RU" dirty="0"/>
              <a:t>/</a:t>
            </a:r>
            <a:r>
              <a:rPr lang="en-US" dirty="0"/>
              <a:t>A</a:t>
            </a:r>
            <a:r>
              <a:rPr lang="ru-RU" dirty="0"/>
              <a:t>’. В выводе должно быть 3 столбца с названиями (</a:t>
            </a:r>
            <a:r>
              <a:rPr lang="en-US" dirty="0"/>
              <a:t>ORDER</a:t>
            </a:r>
            <a:r>
              <a:rPr lang="ru-RU" dirty="0"/>
              <a:t>_</a:t>
            </a:r>
            <a:r>
              <a:rPr lang="en-US" dirty="0"/>
              <a:t>NUM</a:t>
            </a:r>
            <a:r>
              <a:rPr lang="ru-RU" dirty="0"/>
              <a:t>, </a:t>
            </a:r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OFFICE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43399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DELETE </a:t>
            </a:r>
            <a:r>
              <a:rPr lang="ru-RU" dirty="0" smtClean="0"/>
              <a:t>с подзапросом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Удалить</a:t>
            </a:r>
            <a:r>
              <a:rPr lang="en-US" dirty="0" smtClean="0"/>
              <a:t> </a:t>
            </a:r>
            <a:r>
              <a:rPr lang="ru-RU" dirty="0" smtClean="0"/>
              <a:t>данные о всех клиентах, обслуживаемых служащими, у которых фактический объем продаж меньше 80 процентов их плана.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DELETE FROM CUSTOMERS</a:t>
            </a:r>
          </a:p>
          <a:p>
            <a:pPr marL="0" indent="0">
              <a:buNone/>
            </a:pPr>
            <a:r>
              <a:rPr lang="en-US" dirty="0" smtClean="0"/>
              <a:t>WHERE CUST_REP IN (SELECT EMPL_NUM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FROM SALESREPS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WHERE SALES &lt; (.8 * QUOTA));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29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DELETE </a:t>
            </a:r>
            <a:r>
              <a:rPr lang="ru-RU" dirty="0" smtClean="0"/>
              <a:t>с подзапросом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Удалить</a:t>
            </a:r>
            <a:r>
              <a:rPr lang="en-US" dirty="0" smtClean="0"/>
              <a:t> </a:t>
            </a:r>
            <a:r>
              <a:rPr lang="ru-RU" dirty="0" smtClean="0"/>
              <a:t>данные о всех</a:t>
            </a:r>
            <a:r>
              <a:rPr lang="en-US" dirty="0" smtClean="0"/>
              <a:t> c</a:t>
            </a:r>
            <a:r>
              <a:rPr lang="ru-RU" dirty="0" err="1" smtClean="0"/>
              <a:t>лужащих</a:t>
            </a:r>
            <a:r>
              <a:rPr lang="ru-RU" dirty="0" smtClean="0"/>
              <a:t>, у которых сумма текущих заказов меньше двух процентов их личного плана.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DELETE FROM SALESREPS</a:t>
            </a:r>
          </a:p>
          <a:p>
            <a:pPr marL="0" indent="0">
              <a:buNone/>
            </a:pPr>
            <a:r>
              <a:rPr lang="en-US" dirty="0" smtClean="0"/>
              <a:t>WHERE (.02 * QUOTA) &gt; (SELECT SUM(AMOUNT)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FROM ORDERS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WHERE REP = EMPL_NUM);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209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DELETE </a:t>
            </a:r>
            <a:r>
              <a:rPr lang="ru-RU" dirty="0" smtClean="0"/>
              <a:t>с подзапросом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Удалить данные о всех клиентах, которые не делали заказов с 10 ноября 2007 года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DELETE FROM CUSTOMERS</a:t>
            </a:r>
          </a:p>
          <a:p>
            <a:pPr marL="0" indent="0">
              <a:buNone/>
            </a:pPr>
            <a:r>
              <a:rPr lang="en-US" dirty="0" smtClean="0"/>
              <a:t>WHERE NOT EXISTS (SELECT 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FROM ORDERS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WHERE CUST = CUST_NUM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AND ORDER_DATE &gt; ‘2007-11-10’)</a:t>
            </a:r>
          </a:p>
        </p:txBody>
      </p:sp>
    </p:spTree>
    <p:extLst>
      <p:ext uri="{BB962C8B-B14F-4D97-AF65-F5344CB8AC3E}">
        <p14:creationId xmlns:p14="http://schemas.microsoft.com/office/powerpoint/2010/main" val="2652465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Обновление существующих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smtClean="0"/>
              <a:t>Если клиент изменяет количество заказанного товара, в соответствующей строке таблицы </a:t>
            </a:r>
            <a:r>
              <a:rPr lang="en-US" dirty="0" smtClean="0"/>
              <a:t>ORDERS </a:t>
            </a:r>
            <a:r>
              <a:rPr lang="ru-RU" dirty="0" smtClean="0"/>
              <a:t>должен быть обновлен столбец </a:t>
            </a:r>
            <a:r>
              <a:rPr lang="en-US" dirty="0" smtClean="0"/>
              <a:t>QTY.</a:t>
            </a:r>
          </a:p>
          <a:p>
            <a:pPr>
              <a:buFontTx/>
              <a:buChar char="-"/>
            </a:pPr>
            <a:r>
              <a:rPr lang="ru-RU" dirty="0" smtClean="0"/>
              <a:t>Если руководитель переходит из одного офиса в другой, столбец </a:t>
            </a:r>
            <a:r>
              <a:rPr lang="en-US" dirty="0" smtClean="0"/>
              <a:t>MGR </a:t>
            </a:r>
            <a:r>
              <a:rPr lang="ru-RU" dirty="0" smtClean="0"/>
              <a:t>таблицы </a:t>
            </a:r>
            <a:r>
              <a:rPr lang="en-US" dirty="0" smtClean="0"/>
              <a:t>OFFICES </a:t>
            </a:r>
            <a:r>
              <a:rPr lang="ru-RU" dirty="0" smtClean="0"/>
              <a:t>и столбец</a:t>
            </a:r>
            <a:r>
              <a:rPr lang="en-US" dirty="0" smtClean="0"/>
              <a:t> REP_OFFICE </a:t>
            </a:r>
            <a:r>
              <a:rPr lang="ru-RU" dirty="0" smtClean="0"/>
              <a:t>таблицы </a:t>
            </a:r>
            <a:r>
              <a:rPr lang="en-US" dirty="0" smtClean="0"/>
              <a:t>SALESREPS </a:t>
            </a:r>
            <a:r>
              <a:rPr lang="ru-RU" dirty="0" smtClean="0"/>
              <a:t>необходимо обновить, чтобы отобразить новое назначение</a:t>
            </a:r>
          </a:p>
          <a:p>
            <a:pPr>
              <a:buFontTx/>
              <a:buChar char="-"/>
            </a:pPr>
            <a:r>
              <a:rPr lang="ru-RU" dirty="0" smtClean="0"/>
              <a:t>Если личные планы продаж в нью-йоркском офисе увеличиваются на пять процентов, значения столбцов </a:t>
            </a:r>
            <a:r>
              <a:rPr lang="en-US" dirty="0" smtClean="0"/>
              <a:t>QUOTA </a:t>
            </a:r>
            <a:r>
              <a:rPr lang="ru-RU" dirty="0" smtClean="0"/>
              <a:t>в соответствующих строках таблицы </a:t>
            </a:r>
            <a:r>
              <a:rPr lang="en-US" dirty="0" smtClean="0"/>
              <a:t>SALESREPS </a:t>
            </a:r>
            <a:r>
              <a:rPr lang="ru-RU" dirty="0" smtClean="0"/>
              <a:t>должны быть обновлены.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345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Обновление существующих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UPDATE &lt;</a:t>
            </a:r>
            <a:r>
              <a:rPr lang="ru-RU" dirty="0" err="1" smtClean="0"/>
              <a:t>имя_таблицы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SET &lt;</a:t>
            </a:r>
            <a:r>
              <a:rPr lang="ru-RU" dirty="0" err="1" smtClean="0"/>
              <a:t>имя_столбца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ru-RU" dirty="0" smtClean="0"/>
              <a:t>выражение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ru-RU" dirty="0" smtClean="0"/>
              <a:t>, </a:t>
            </a:r>
            <a:r>
              <a:rPr lang="ru-RU" dirty="0" err="1" smtClean="0"/>
              <a:t>имя_столбца</a:t>
            </a:r>
            <a:r>
              <a:rPr lang="ru-RU" dirty="0" smtClean="0"/>
              <a:t> = выражение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[WHERE </a:t>
            </a:r>
            <a:r>
              <a:rPr lang="ru-RU" dirty="0" smtClean="0"/>
              <a:t>условие</a:t>
            </a:r>
            <a:r>
              <a:rPr lang="en-US" dirty="0" smtClean="0"/>
              <a:t>_</a:t>
            </a:r>
            <a:r>
              <a:rPr lang="ru-RU" dirty="0" smtClean="0"/>
              <a:t>отбора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29312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Обновление существующих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Увеличить предельный кредит для компании </a:t>
            </a:r>
            <a:r>
              <a:rPr lang="en-US" dirty="0" smtClean="0"/>
              <a:t>Acme Manufacturing </a:t>
            </a:r>
            <a:r>
              <a:rPr lang="ru-RU" dirty="0" smtClean="0"/>
              <a:t>до </a:t>
            </a:r>
            <a:r>
              <a:rPr lang="en-US" dirty="0" smtClean="0"/>
              <a:t>$60000 </a:t>
            </a:r>
            <a:r>
              <a:rPr lang="ru-RU" dirty="0" smtClean="0"/>
              <a:t>и закрепить ее за Мэри Джонс (ид. 109).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UPDATE CUSTOMERS </a:t>
            </a:r>
          </a:p>
          <a:p>
            <a:pPr marL="0" indent="0">
              <a:buNone/>
            </a:pPr>
            <a:r>
              <a:rPr lang="en-US" dirty="0" smtClean="0"/>
              <a:t>SET CREDIT_LIMIT = 60000.00, CUST_REP = 109</a:t>
            </a:r>
          </a:p>
          <a:p>
            <a:pPr marL="0" indent="0">
              <a:buNone/>
            </a:pPr>
            <a:r>
              <a:rPr lang="en-US" dirty="0" smtClean="0"/>
              <a:t>WHERE COMPANY = ‘Acme Mfg.’;</a:t>
            </a:r>
          </a:p>
        </p:txBody>
      </p:sp>
    </p:spTree>
    <p:extLst>
      <p:ext uri="{BB962C8B-B14F-4D97-AF65-F5344CB8AC3E}">
        <p14:creationId xmlns:p14="http://schemas.microsoft.com/office/powerpoint/2010/main" val="3927157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Обновление существующих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Перевести всех служащих из чикагского офиса (ид. 12) в нью-</a:t>
            </a:r>
            <a:r>
              <a:rPr lang="ru-RU" dirty="0" err="1" smtClean="0"/>
              <a:t>йорский</a:t>
            </a:r>
            <a:r>
              <a:rPr lang="ru-RU" dirty="0" smtClean="0"/>
              <a:t> офис (ид. 11) и понизить их личные планы на 10</a:t>
            </a:r>
            <a:r>
              <a:rPr lang="en-US" dirty="0" smtClean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3631602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Обновление существующих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Перевести всех служащих из чикагского офиса (ид. 12) в нью-</a:t>
            </a:r>
            <a:r>
              <a:rPr lang="ru-RU" dirty="0" err="1" smtClean="0"/>
              <a:t>йорский</a:t>
            </a:r>
            <a:r>
              <a:rPr lang="ru-RU" dirty="0" smtClean="0"/>
              <a:t> офис (ид. 11) и понизить их личные планы на 10</a:t>
            </a:r>
            <a:r>
              <a:rPr lang="en-US" dirty="0" smtClean="0"/>
              <a:t>%.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UPDATE SALESREPS </a:t>
            </a:r>
          </a:p>
          <a:p>
            <a:pPr marL="0" indent="0">
              <a:buNone/>
            </a:pPr>
            <a:r>
              <a:rPr lang="en-US" dirty="0" smtClean="0"/>
              <a:t>SET REP_OFFICE = 11, QUOTA = 0.9 * QUOTA</a:t>
            </a:r>
          </a:p>
          <a:p>
            <a:pPr marL="0" indent="0">
              <a:buNone/>
            </a:pPr>
            <a:r>
              <a:rPr lang="en-US" dirty="0" smtClean="0"/>
              <a:t>WHERE REP_OFFICE = 12;</a:t>
            </a:r>
          </a:p>
        </p:txBody>
      </p:sp>
    </p:spTree>
    <p:extLst>
      <p:ext uri="{BB962C8B-B14F-4D97-AF65-F5344CB8AC3E}">
        <p14:creationId xmlns:p14="http://schemas.microsoft.com/office/powerpoint/2010/main" val="443633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Обновление существующих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Перевести всех клиентов, обслуживаемых служащими с ид. 105, 106, 107 к служащему 102.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UPDATE CUSTOMERS</a:t>
            </a:r>
          </a:p>
          <a:p>
            <a:pPr marL="0" indent="0">
              <a:buNone/>
            </a:pPr>
            <a:r>
              <a:rPr lang="en-US" dirty="0" smtClean="0"/>
              <a:t>SET CUST_REP = 102</a:t>
            </a:r>
          </a:p>
          <a:p>
            <a:pPr marL="0" indent="0">
              <a:buNone/>
            </a:pPr>
            <a:r>
              <a:rPr lang="en-US" dirty="0" smtClean="0"/>
              <a:t>WHERE CUST_REP IN (105, 106, 107);</a:t>
            </a:r>
          </a:p>
        </p:txBody>
      </p:sp>
    </p:spTree>
    <p:extLst>
      <p:ext uri="{BB962C8B-B14F-4D97-AF65-F5344CB8AC3E}">
        <p14:creationId xmlns:p14="http://schemas.microsoft.com/office/powerpoint/2010/main" val="533430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Обновление существующих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Установить личный план продаж в 100000</a:t>
            </a:r>
            <a:r>
              <a:rPr lang="en-US" dirty="0" smtClean="0"/>
              <a:t>$ </a:t>
            </a:r>
            <a:r>
              <a:rPr lang="ru-RU" dirty="0" smtClean="0"/>
              <a:t>всем служащим, не имеющим в настоящий момент плана.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UPDATE SALESREPS</a:t>
            </a:r>
          </a:p>
          <a:p>
            <a:pPr marL="0" indent="0">
              <a:buNone/>
            </a:pPr>
            <a:r>
              <a:rPr lang="en-US" dirty="0" smtClean="0"/>
              <a:t>SET QUOTA = 100000.00</a:t>
            </a:r>
          </a:p>
          <a:p>
            <a:pPr marL="0" indent="0">
              <a:buNone/>
            </a:pPr>
            <a:r>
              <a:rPr lang="en-US" dirty="0" smtClean="0"/>
              <a:t>WHERE QUOTA IS NULL;</a:t>
            </a:r>
          </a:p>
        </p:txBody>
      </p:sp>
    </p:spTree>
    <p:extLst>
      <p:ext uri="{BB962C8B-B14F-4D97-AF65-F5344CB8AC3E}">
        <p14:creationId xmlns:p14="http://schemas.microsoft.com/office/powerpoint/2010/main" val="87936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Вывести номер заказа, имя сотрудника, принявшего заказ, а также город, в котором работает сотрудник. Если для сотрудника офис не определен, то вывести ‘</a:t>
            </a:r>
            <a:r>
              <a:rPr lang="en-US" dirty="0"/>
              <a:t>N</a:t>
            </a:r>
            <a:r>
              <a:rPr lang="ru-RU" dirty="0"/>
              <a:t>/</a:t>
            </a:r>
            <a:r>
              <a:rPr lang="en-US" dirty="0"/>
              <a:t>A</a:t>
            </a:r>
            <a:r>
              <a:rPr lang="ru-RU" dirty="0"/>
              <a:t>’. В выводе должно быть 3 столбца с названиями (</a:t>
            </a:r>
            <a:r>
              <a:rPr lang="en-US" dirty="0"/>
              <a:t>ORDER</a:t>
            </a:r>
            <a:r>
              <a:rPr lang="ru-RU" dirty="0"/>
              <a:t>_</a:t>
            </a:r>
            <a:r>
              <a:rPr lang="en-US" dirty="0"/>
              <a:t>NUM</a:t>
            </a:r>
            <a:r>
              <a:rPr lang="ru-RU" dirty="0"/>
              <a:t>, </a:t>
            </a:r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OFFICE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SELECT ORDER_NUM, NAME, CASE WHEN REP_OFFICE IS NULL THEN 'N/A' ELSE CITY END AS OFFICE</a:t>
            </a:r>
          </a:p>
          <a:p>
            <a:pPr marL="0" indent="0">
              <a:buNone/>
            </a:pPr>
            <a:r>
              <a:rPr lang="en-US" dirty="0" smtClean="0"/>
              <a:t>FROM ORDERS </a:t>
            </a:r>
          </a:p>
          <a:p>
            <a:pPr marL="0" indent="0">
              <a:buNone/>
            </a:pPr>
            <a:r>
              <a:rPr lang="en-US" dirty="0" smtClean="0"/>
              <a:t>  INNER JOIN SALESREPS</a:t>
            </a:r>
          </a:p>
          <a:p>
            <a:pPr marL="0" indent="0">
              <a:buNone/>
            </a:pPr>
            <a:r>
              <a:rPr lang="en-US" dirty="0" smtClean="0"/>
              <a:t>    ON ORDERS.REP = SALESREPS.EMPL_NUM</a:t>
            </a:r>
          </a:p>
          <a:p>
            <a:pPr marL="0" indent="0">
              <a:buNone/>
            </a:pPr>
            <a:r>
              <a:rPr lang="en-US" dirty="0" smtClean="0"/>
              <a:t>  LEFT JOIN OFFICES </a:t>
            </a:r>
          </a:p>
          <a:p>
            <a:pPr marL="0" indent="0">
              <a:buNone/>
            </a:pPr>
            <a:r>
              <a:rPr lang="en-US" dirty="0" smtClean="0"/>
              <a:t>    ON SALESREPS.REP_OFFICE = OFFICES.OFFICE;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13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Обновление существующих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Обновление всех строк.</a:t>
            </a:r>
          </a:p>
          <a:p>
            <a:pPr marL="0" indent="0">
              <a:buNone/>
            </a:pPr>
            <a:r>
              <a:rPr lang="ru-RU" dirty="0" smtClean="0"/>
              <a:t>Увеличить все планы на 5</a:t>
            </a:r>
            <a:r>
              <a:rPr lang="en-US" dirty="0" smtClean="0"/>
              <a:t>%.</a:t>
            </a:r>
          </a:p>
          <a:p>
            <a:pPr marL="0" indent="0">
              <a:buNone/>
            </a:pPr>
            <a:r>
              <a:rPr lang="en-US" dirty="0" smtClean="0"/>
              <a:t>UPDATE SALESREPS </a:t>
            </a:r>
          </a:p>
          <a:p>
            <a:pPr marL="0" indent="0">
              <a:buNone/>
            </a:pPr>
            <a:r>
              <a:rPr lang="en-US" dirty="0" smtClean="0"/>
              <a:t>SET QUOTA = 1.05 * QUOTA.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505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UPDATE </a:t>
            </a:r>
            <a:r>
              <a:rPr lang="ru-RU" dirty="0" smtClean="0"/>
              <a:t>с подзапросом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Увеличить на 5000</a:t>
            </a:r>
            <a:r>
              <a:rPr lang="en-US" dirty="0" smtClean="0"/>
              <a:t>$ </a:t>
            </a:r>
            <a:r>
              <a:rPr lang="ru-RU" dirty="0" smtClean="0"/>
              <a:t>лимит кредита для тех клиентов, которые сделали заказ на сумму более </a:t>
            </a:r>
            <a:r>
              <a:rPr lang="en-US" dirty="0" smtClean="0"/>
              <a:t>25000$.</a:t>
            </a:r>
          </a:p>
          <a:p>
            <a:pPr marL="0" indent="0">
              <a:buNone/>
            </a:pPr>
            <a:r>
              <a:rPr lang="en-US" dirty="0" smtClean="0"/>
              <a:t>UPDATE CUSTOMERS</a:t>
            </a:r>
          </a:p>
          <a:p>
            <a:pPr marL="0" indent="0">
              <a:buNone/>
            </a:pPr>
            <a:r>
              <a:rPr lang="en-US" dirty="0" smtClean="0"/>
              <a:t>SET CREDIT_LIMIT = CREDIT_LIMIT + 5000.00</a:t>
            </a:r>
          </a:p>
          <a:p>
            <a:pPr marL="0" indent="0">
              <a:buNone/>
            </a:pPr>
            <a:r>
              <a:rPr lang="en-US" dirty="0" smtClean="0"/>
              <a:t>WHERE CUST_NUM IN (SELECT DISTINCT CUST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FROM ORDERS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WHERE AMOUNT &gt; 25000.00);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533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UPDATE </a:t>
            </a:r>
            <a:r>
              <a:rPr lang="ru-RU" dirty="0" smtClean="0"/>
              <a:t>с подзапросом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Переназначить клиентов, обслуживаемых служащими, чей объем продаж меньше 80 процентов их личного плана, служащему с ид 105.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2946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UPDATE </a:t>
            </a:r>
            <a:r>
              <a:rPr lang="ru-RU" dirty="0" smtClean="0"/>
              <a:t>с подзапросом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Переназначить клиентов, обслуживаемых служащими, чей объем продаж меньше 80 процентов их личного плана, служащему с ид 105.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UPDATE CUSTOMERS</a:t>
            </a:r>
          </a:p>
          <a:p>
            <a:pPr marL="0" indent="0">
              <a:buNone/>
            </a:pPr>
            <a:r>
              <a:rPr lang="en-US" dirty="0" smtClean="0"/>
              <a:t>SET CUST_REP = 105</a:t>
            </a:r>
          </a:p>
          <a:p>
            <a:pPr marL="0" indent="0">
              <a:buNone/>
            </a:pPr>
            <a:r>
              <a:rPr lang="en-US" dirty="0" smtClean="0"/>
              <a:t>WHERE CUST_REP IN (SELECT EMPL_NUM</a:t>
            </a:r>
            <a:br>
              <a:rPr lang="en-US" dirty="0" smtClean="0"/>
            </a:br>
            <a:r>
              <a:rPr lang="en-US" dirty="0" smtClean="0"/>
              <a:t>				FROM SALESREPS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WHERE SALES &lt; (.8 * QUOTA));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094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UPDATE </a:t>
            </a:r>
            <a:r>
              <a:rPr lang="ru-RU" dirty="0" smtClean="0"/>
              <a:t>с подзапросом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Всех </a:t>
            </a:r>
            <a:r>
              <a:rPr lang="ru-RU" dirty="0" err="1" smtClean="0"/>
              <a:t>служающих</a:t>
            </a:r>
            <a:r>
              <a:rPr lang="ru-RU" dirty="0" smtClean="0"/>
              <a:t>, обслуживающих более трех клиентов, подчинить непосредственно Сэму Кларку (ид. 106).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UPDATE SALESREPS</a:t>
            </a:r>
          </a:p>
          <a:p>
            <a:pPr marL="0" indent="0">
              <a:buNone/>
            </a:pPr>
            <a:r>
              <a:rPr lang="en-US" dirty="0" smtClean="0"/>
              <a:t>SET MANAGER = 106</a:t>
            </a:r>
          </a:p>
          <a:p>
            <a:pPr marL="0" indent="0">
              <a:buNone/>
            </a:pPr>
            <a:r>
              <a:rPr lang="en-US" dirty="0" smtClean="0"/>
              <a:t>WHERE 3 &lt; (SELECT COUNT(*)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FROM CUSTOMERS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	  WHERE CUST_REP = EMPL_NUM);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3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ru-RU" dirty="0" smtClean="0"/>
              <a:t>Однострочная инструкция </a:t>
            </a:r>
            <a:r>
              <a:rPr lang="en-US" dirty="0" smtClean="0"/>
              <a:t>INSERT </a:t>
            </a:r>
            <a:r>
              <a:rPr lang="ru-RU" dirty="0" smtClean="0"/>
              <a:t>добавляет в таблицу одну строку данных. Значения новой строки задаются в инструкции в виде констант.</a:t>
            </a:r>
          </a:p>
          <a:p>
            <a:pPr>
              <a:buFontTx/>
              <a:buChar char="-"/>
            </a:pPr>
            <a:r>
              <a:rPr lang="ru-RU" dirty="0" smtClean="0"/>
              <a:t>Многострочная инструкция </a:t>
            </a:r>
            <a:r>
              <a:rPr lang="en-US" dirty="0" smtClean="0"/>
              <a:t>INSERT </a:t>
            </a:r>
            <a:r>
              <a:rPr lang="ru-RU" dirty="0" smtClean="0"/>
              <a:t>добавляет в таблицу нуль или более строк данных. Значения новых строк берутся из запроса, являющегося частью инструкции </a:t>
            </a:r>
            <a:r>
              <a:rPr lang="en-US" dirty="0" smtClean="0"/>
              <a:t>SELECT.</a:t>
            </a:r>
          </a:p>
          <a:p>
            <a:pPr>
              <a:buFontTx/>
              <a:buChar char="-"/>
            </a:pPr>
            <a:r>
              <a:rPr lang="ru-RU" dirty="0" smtClean="0"/>
              <a:t>Инструкция </a:t>
            </a:r>
            <a:r>
              <a:rPr lang="en-US" dirty="0" smtClean="0"/>
              <a:t>DELETE </a:t>
            </a:r>
            <a:r>
              <a:rPr lang="ru-RU" dirty="0" smtClean="0"/>
              <a:t>удаляет из таблицы нуль или более строк данных. Удаляемые строки задаются с помощью условий отбора.</a:t>
            </a:r>
          </a:p>
          <a:p>
            <a:pPr>
              <a:buFontTx/>
              <a:buChar char="-"/>
            </a:pPr>
            <a:r>
              <a:rPr lang="ru-RU" dirty="0" smtClean="0"/>
              <a:t>Инструкция </a:t>
            </a:r>
            <a:r>
              <a:rPr lang="en-US" dirty="0" smtClean="0"/>
              <a:t>UPDATE </a:t>
            </a:r>
            <a:r>
              <a:rPr lang="ru-RU" dirty="0" smtClean="0"/>
              <a:t>обновляет значения одного или более столбцов в нуле или более строках таблицы. Обновляемые строки задаются с помощью условия отбора. Обновляемые столбцы и выражения, определяющие новые значения, задаются в инструкции </a:t>
            </a:r>
            <a:r>
              <a:rPr lang="en-US" dirty="0" smtClean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Целостность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Термин </a:t>
            </a:r>
            <a:r>
              <a:rPr lang="ru-RU" i="1" dirty="0" smtClean="0"/>
              <a:t>целостность данных </a:t>
            </a:r>
            <a:r>
              <a:rPr lang="ru-RU" dirty="0" smtClean="0"/>
              <a:t>относится к правильности и полноте информации, содержащейся в базе данных. При изменении содержимого базы данных с помощью инструкций </a:t>
            </a:r>
            <a:r>
              <a:rPr lang="en-US" dirty="0" smtClean="0"/>
              <a:t>INSERT, DELETE </a:t>
            </a:r>
            <a:r>
              <a:rPr lang="ru-RU" dirty="0" smtClean="0"/>
              <a:t>или </a:t>
            </a:r>
            <a:r>
              <a:rPr lang="en-US" dirty="0" smtClean="0"/>
              <a:t>UPDATE </a:t>
            </a:r>
            <a:r>
              <a:rPr lang="ru-RU" dirty="0" smtClean="0"/>
              <a:t>может произойти нарушение целостности содержащихся в ней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9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Целостность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ru-RU" dirty="0" smtClean="0"/>
              <a:t>В базу могут быть внесены неправильные данные, скажем, заказ, в котором указан несуществующий товар.</a:t>
            </a:r>
          </a:p>
          <a:p>
            <a:pPr>
              <a:buFontTx/>
              <a:buChar char="-"/>
            </a:pPr>
            <a:r>
              <a:rPr lang="ru-RU" dirty="0" smtClean="0"/>
              <a:t>Имеющимся данным, в результате изменения, могут быть присвоены некорректные значения, например служащий может быть назначен в несуществующий офис.</a:t>
            </a:r>
          </a:p>
          <a:p>
            <a:pPr>
              <a:buFontTx/>
              <a:buChar char="-"/>
            </a:pPr>
            <a:r>
              <a:rPr lang="ru-RU" dirty="0" smtClean="0"/>
              <a:t>Изменения, внесенные в базу данных, могут быть утеряны из-за системной ошибки или сбоя в электропитании либо они могут быть внесены лишь частично</a:t>
            </a:r>
            <a:r>
              <a:rPr lang="en-US" dirty="0" smtClean="0"/>
              <a:t>; </a:t>
            </a:r>
            <a:r>
              <a:rPr lang="ru-RU" dirty="0" smtClean="0"/>
              <a:t>например, заказ на товар может быть добавлен без учета изменения количества товара, имеющегося на складе.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Условия целостности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сохранения непротиворечивости и правильности хранимой информации в РСУБД устанавливается одно или несколько </a:t>
            </a:r>
            <a:r>
              <a:rPr lang="ru-RU" i="1" dirty="0" smtClean="0"/>
              <a:t>условий (ограничений) целостности данных.</a:t>
            </a:r>
            <a:r>
              <a:rPr lang="ru-RU" dirty="0"/>
              <a:t> </a:t>
            </a:r>
            <a:r>
              <a:rPr lang="ru-RU" dirty="0" smtClean="0"/>
              <a:t>Эти условия определяют, какие значения могут быть записаны в базу данных в результате добавления или обновления данных.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6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Условия целостности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b="1" dirty="0" smtClean="0"/>
              <a:t>Обязательное наличие данных</a:t>
            </a:r>
            <a:r>
              <a:rPr lang="ru-RU" dirty="0" smtClean="0"/>
              <a:t>. Некоторые столбцы в БД должны содержать значения в каждой строке</a:t>
            </a:r>
            <a:r>
              <a:rPr lang="en-US" dirty="0" smtClean="0"/>
              <a:t>;</a:t>
            </a:r>
            <a:r>
              <a:rPr lang="ru-RU" dirty="0" smtClean="0"/>
              <a:t> в таких столбцах не могут содержаться значения </a:t>
            </a:r>
            <a:r>
              <a:rPr lang="en-US" dirty="0" smtClean="0"/>
              <a:t>NULL </a:t>
            </a:r>
            <a:r>
              <a:rPr lang="ru-RU" dirty="0" smtClean="0"/>
              <a:t>или не содержаться никакие значения. Например, в учебной базе данных для каждого заказа должен существовать соответствующий клиент, сделавший этот заказ. Поэтому столбец  </a:t>
            </a:r>
            <a:r>
              <a:rPr lang="en-US" dirty="0" smtClean="0"/>
              <a:t>CUST </a:t>
            </a:r>
            <a:r>
              <a:rPr lang="ru-RU" dirty="0" smtClean="0"/>
              <a:t>в таблице </a:t>
            </a:r>
            <a:r>
              <a:rPr lang="en-US" dirty="0" smtClean="0"/>
              <a:t>ORDERS </a:t>
            </a:r>
            <a:r>
              <a:rPr lang="ru-RU" dirty="0" smtClean="0"/>
              <a:t>является обязательным. Можно указать СУБД, что запись значения </a:t>
            </a:r>
            <a:r>
              <a:rPr lang="en-US" dirty="0" smtClean="0"/>
              <a:t>NULL </a:t>
            </a:r>
            <a:r>
              <a:rPr lang="ru-RU" dirty="0" smtClean="0"/>
              <a:t>в такие столбцы недопустима.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2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Вывести номер заказа, дату заказа, название компании и ее кредитный лимит для тех заказов, которые были сделаны в 2007 году и для тех компаний, чей кредитный лимит менее 53000$. В выводе должно быть  4 столбца с названиями (</a:t>
            </a:r>
            <a:r>
              <a:rPr lang="en-US" dirty="0"/>
              <a:t>ORDER</a:t>
            </a:r>
            <a:r>
              <a:rPr lang="ru-RU" dirty="0"/>
              <a:t>_</a:t>
            </a:r>
            <a:r>
              <a:rPr lang="en-US" dirty="0"/>
              <a:t>NUM</a:t>
            </a:r>
            <a:r>
              <a:rPr lang="ru-RU" dirty="0"/>
              <a:t>, </a:t>
            </a:r>
            <a:r>
              <a:rPr lang="en-US" dirty="0"/>
              <a:t>ORDER</a:t>
            </a:r>
            <a:r>
              <a:rPr lang="ru-RU" dirty="0"/>
              <a:t>_</a:t>
            </a:r>
            <a:r>
              <a:rPr lang="en-US" dirty="0"/>
              <a:t>DATE</a:t>
            </a:r>
            <a:r>
              <a:rPr lang="ru-RU" dirty="0"/>
              <a:t>, </a:t>
            </a:r>
            <a:r>
              <a:rPr lang="en-US" dirty="0"/>
              <a:t>COMPANY</a:t>
            </a:r>
            <a:r>
              <a:rPr lang="ru-RU" dirty="0"/>
              <a:t>, </a:t>
            </a:r>
            <a:r>
              <a:rPr lang="en-US" dirty="0"/>
              <a:t>CREDIT_LIMIT</a:t>
            </a:r>
            <a:r>
              <a:rPr lang="en-US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407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Условия целостности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b="1" dirty="0" smtClean="0"/>
              <a:t>Условие на значение</a:t>
            </a:r>
            <a:r>
              <a:rPr lang="ru-RU" dirty="0" smtClean="0"/>
              <a:t>. У каждого столбца в БД есть свой </a:t>
            </a:r>
            <a:r>
              <a:rPr lang="ru-RU" i="1" dirty="0" smtClean="0"/>
              <a:t>домен</a:t>
            </a:r>
            <a:r>
              <a:rPr lang="en-US" i="1" dirty="0" smtClean="0"/>
              <a:t>, </a:t>
            </a:r>
            <a:r>
              <a:rPr lang="ru-RU" dirty="0" smtClean="0"/>
              <a:t>т.е. набор значений, которые допускается хранить в данном столбце. В учебной базе данных заказы нумеруются, начиная с числа 100001, поэтому доменом столбца </a:t>
            </a:r>
            <a:r>
              <a:rPr lang="en-US" dirty="0" smtClean="0"/>
              <a:t>ORDER_NUM </a:t>
            </a:r>
            <a:r>
              <a:rPr lang="ru-RU" dirty="0" smtClean="0"/>
              <a:t>являются положительные числа больше 100000. Аналогично идентификаторы служащих в столбцах </a:t>
            </a:r>
            <a:r>
              <a:rPr lang="en-US" dirty="0" smtClean="0"/>
              <a:t>EMPL_NUM </a:t>
            </a:r>
            <a:r>
              <a:rPr lang="ru-RU" dirty="0" smtClean="0"/>
              <a:t>должны находиться в диапазоне от 101 до 999. Можно указать СУБД, что запись значений, не входящих в определенный диапазон, в такие столбцы недопустима.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1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Условия целостности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-</a:t>
            </a:r>
            <a:r>
              <a:rPr lang="ru-RU" b="1" dirty="0" smtClean="0"/>
              <a:t> Логическая целостность данных</a:t>
            </a:r>
            <a:r>
              <a:rPr lang="ru-RU" dirty="0" smtClean="0"/>
              <a:t>. Первичный ключ таблицы должен в каждой строке иметь уникальное значение, отличное от значений во всех остальных строках. Например, каждая строка таблицы </a:t>
            </a:r>
            <a:r>
              <a:rPr lang="en-US" dirty="0" smtClean="0"/>
              <a:t>PRODUCTS </a:t>
            </a:r>
            <a:r>
              <a:rPr lang="ru-RU" dirty="0" smtClean="0"/>
              <a:t>имеет уникальную комбинацию значений в столбцах </a:t>
            </a:r>
            <a:r>
              <a:rPr lang="en-US" dirty="0" smtClean="0"/>
              <a:t>MFR_ID </a:t>
            </a:r>
            <a:r>
              <a:rPr lang="ru-RU" dirty="0" smtClean="0"/>
              <a:t>и </a:t>
            </a:r>
            <a:r>
              <a:rPr lang="en-US" dirty="0" smtClean="0"/>
              <a:t>PRODUCT_ID</a:t>
            </a:r>
            <a:r>
              <a:rPr lang="ru-RU" dirty="0" smtClean="0"/>
              <a:t>, которая однозначно идентифицирует товар, представляемый данной строкой. Повторяющиеся значения в этих столбцах недопустимы, поскольку тогда БД не сможет отличить один товар от другого. Можно потребовать от СУБД обеспечения логической целостности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5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Условия целостности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b="1" dirty="0" smtClean="0"/>
              <a:t>Ссылочная целостность</a:t>
            </a:r>
            <a:r>
              <a:rPr lang="ru-RU" dirty="0" smtClean="0"/>
              <a:t>. В реляционной БД каждая строка дочерней таблицы связана с помощью внешнего ключа со строкой родительской таблицы, содержащей первичный ключ, значение которого равно значению внешнего ключа. В учебной базе данных значение столбца </a:t>
            </a:r>
            <a:r>
              <a:rPr lang="en-US" dirty="0" smtClean="0"/>
              <a:t>REP_OFFICE </a:t>
            </a:r>
            <a:r>
              <a:rPr lang="ru-RU" dirty="0" smtClean="0"/>
              <a:t>таблицы </a:t>
            </a:r>
            <a:r>
              <a:rPr lang="en-US" dirty="0" smtClean="0"/>
              <a:t>SALESREPS </a:t>
            </a:r>
            <a:r>
              <a:rPr lang="ru-RU" dirty="0" smtClean="0"/>
              <a:t>связывает служащего с офисом, в котором он работает. Столбец </a:t>
            </a:r>
            <a:r>
              <a:rPr lang="en-US" dirty="0" smtClean="0"/>
              <a:t>REP_OFFICE </a:t>
            </a:r>
            <a:r>
              <a:rPr lang="ru-RU" i="1" dirty="0" smtClean="0"/>
              <a:t>обязан </a:t>
            </a:r>
            <a:r>
              <a:rPr lang="ru-RU" dirty="0" smtClean="0"/>
              <a:t>содержать значение из столбца </a:t>
            </a:r>
            <a:r>
              <a:rPr lang="en-US" dirty="0" smtClean="0"/>
              <a:t>OFFICE </a:t>
            </a:r>
            <a:r>
              <a:rPr lang="ru-RU" dirty="0" smtClean="0"/>
              <a:t>таблицы </a:t>
            </a:r>
            <a:r>
              <a:rPr lang="en-US" dirty="0" smtClean="0"/>
              <a:t>OFFICES; </a:t>
            </a:r>
            <a:r>
              <a:rPr lang="ru-RU" dirty="0" smtClean="0"/>
              <a:t>в противном случае служащий будет закреплен за несуществующим офисом. Можно указать СУБД, чтобы она обеспечивала соответствующее ограничение на значение внешнего ключа.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4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Условия целостности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</a:t>
            </a:r>
            <a:r>
              <a:rPr lang="ru-RU" b="1" dirty="0"/>
              <a:t> </a:t>
            </a:r>
            <a:r>
              <a:rPr lang="ru-RU" b="1" dirty="0" smtClean="0"/>
              <a:t>Другие соотношения между данными</a:t>
            </a:r>
            <a:r>
              <a:rPr lang="ru-RU" dirty="0" smtClean="0"/>
              <a:t>. Моделируемая БД ситуация реального мира зачастую накладывает собственные ограничения на корректность данных, которые могут храниться в БД. Например, в нашей учебной БД вице-президент по продажам может захотеть, чтобы план продаж каждого офиса не превышал суммарных планов продаж сотрудников этого офиса. СУБД можно предупредить о том, что при внесении изменений в планы продаж офиса и служащих должно выполняться указанное выше ограничение.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9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Условия целостности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</a:t>
            </a:r>
            <a:r>
              <a:rPr lang="ru-RU" b="1" dirty="0" smtClean="0"/>
              <a:t> Бизнес-правила</a:t>
            </a:r>
            <a:r>
              <a:rPr lang="ru-RU" dirty="0" smtClean="0"/>
              <a:t>. Обновление информации в БД может быть ограничено бизнес-правилами, которым подчиняются сделки, представляемые подобными обновлениями. Например, компания, использующая учебную БД, может установить бизнес-правило, запрещающее принимать заказы на товар в количествах, превышающих количество товара на складе. Можно указать СУБД, что следует проверять каждую новую строку, добавляемую в таблицу </a:t>
            </a:r>
            <a:r>
              <a:rPr lang="en-US" dirty="0" smtClean="0"/>
              <a:t>ORDERS, </a:t>
            </a:r>
            <a:r>
              <a:rPr lang="ru-RU" dirty="0" smtClean="0"/>
              <a:t>и убеждаться, что значение и столбец </a:t>
            </a:r>
            <a:r>
              <a:rPr lang="en-US" dirty="0" smtClean="0"/>
              <a:t>QTY </a:t>
            </a:r>
            <a:r>
              <a:rPr lang="ru-RU" dirty="0" smtClean="0"/>
              <a:t>не нарушает установленное бизнес-правило.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4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Условия целостности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b="1" dirty="0" smtClean="0"/>
              <a:t>Непротиворечивость</a:t>
            </a:r>
            <a:r>
              <a:rPr lang="ru-RU" dirty="0" smtClean="0"/>
              <a:t>. Многие реальные деловые операции вызывают в БД несколько изменений одновременно. Например, операция </a:t>
            </a:r>
            <a:r>
              <a:rPr lang="en-US" dirty="0" smtClean="0"/>
              <a:t>“</a:t>
            </a:r>
            <a:r>
              <a:rPr lang="ru-RU" dirty="0" smtClean="0"/>
              <a:t>прием заказа</a:t>
            </a:r>
            <a:r>
              <a:rPr lang="en-US" dirty="0" smtClean="0"/>
              <a:t>” </a:t>
            </a:r>
            <a:r>
              <a:rPr lang="ru-RU" dirty="0" smtClean="0"/>
              <a:t>может включать в себя добавление строки в таблицу </a:t>
            </a:r>
            <a:r>
              <a:rPr lang="en-US" dirty="0" smtClean="0"/>
              <a:t>ORDERS, </a:t>
            </a:r>
            <a:r>
              <a:rPr lang="ru-RU" dirty="0" smtClean="0"/>
              <a:t>увеличение значения столбца </a:t>
            </a:r>
            <a:r>
              <a:rPr lang="en-US" dirty="0" smtClean="0"/>
              <a:t>SALES  </a:t>
            </a:r>
            <a:r>
              <a:rPr lang="ru-RU" dirty="0" smtClean="0"/>
              <a:t>в таблице </a:t>
            </a:r>
            <a:r>
              <a:rPr lang="en-US" dirty="0" smtClean="0"/>
              <a:t>SALESREPS</a:t>
            </a:r>
            <a:r>
              <a:rPr lang="ru-RU" dirty="0"/>
              <a:t> </a:t>
            </a:r>
            <a:r>
              <a:rPr lang="ru-RU" dirty="0" smtClean="0"/>
              <a:t>для служащего, принявшего заказ, и увеличение значения столбца </a:t>
            </a:r>
            <a:r>
              <a:rPr lang="en-US" dirty="0" smtClean="0"/>
              <a:t>SALES </a:t>
            </a:r>
            <a:r>
              <a:rPr lang="ru-RU" dirty="0" smtClean="0"/>
              <a:t>в таблице </a:t>
            </a:r>
            <a:r>
              <a:rPr lang="en-US" dirty="0" smtClean="0"/>
              <a:t>OFFICES </a:t>
            </a:r>
            <a:r>
              <a:rPr lang="ru-RU" dirty="0" smtClean="0"/>
              <a:t>для офиса, за которым закреплен этот служащий. Одна инструкция </a:t>
            </a:r>
            <a:r>
              <a:rPr lang="en-US" dirty="0" smtClean="0"/>
              <a:t>INSERT </a:t>
            </a:r>
            <a:r>
              <a:rPr lang="ru-RU" dirty="0" smtClean="0"/>
              <a:t>и две инструкции </a:t>
            </a:r>
            <a:r>
              <a:rPr lang="en-US" dirty="0" smtClean="0"/>
              <a:t>UPDATE – </a:t>
            </a:r>
            <a:r>
              <a:rPr lang="ru-RU" dirty="0" smtClean="0"/>
              <a:t>все они должны быть выполнены для того, чтобы БД осталась в правильном непротиворечивом состоянии. Можно указать СУБД, что следует обеспечивать непротиворечивость изменяемых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8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Обязательность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Это наиболее простое, условие целостности данных требует, чтобы некоторые столбцы не содержали значений </a:t>
            </a:r>
            <a:r>
              <a:rPr lang="en-US" dirty="0" smtClean="0"/>
              <a:t>NULL. </a:t>
            </a:r>
            <a:r>
              <a:rPr lang="ru-RU" dirty="0" smtClean="0"/>
              <a:t>Само условие задается как часть инструкций </a:t>
            </a:r>
            <a:r>
              <a:rPr lang="en-US" dirty="0" smtClean="0"/>
              <a:t>CREATE TABLE </a:t>
            </a:r>
            <a:r>
              <a:rPr lang="ru-RU" dirty="0" smtClean="0"/>
              <a:t>в виде ограничения </a:t>
            </a:r>
            <a:r>
              <a:rPr lang="en-US" dirty="0" smtClean="0"/>
              <a:t>NOT NULL.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0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Обязательность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Если на столбец наложено ограничение </a:t>
            </a:r>
            <a:r>
              <a:rPr lang="en-US" dirty="0" smtClean="0"/>
              <a:t>NOT NULL, </a:t>
            </a:r>
            <a:r>
              <a:rPr lang="ru-RU" dirty="0" smtClean="0"/>
              <a:t>то для выполнения этого</a:t>
            </a:r>
            <a:r>
              <a:rPr lang="en-US" dirty="0"/>
              <a:t> </a:t>
            </a:r>
            <a:r>
              <a:rPr lang="ru-RU" dirty="0" smtClean="0"/>
              <a:t>условия СУБД обеспечивает следующее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Ни в одной инструкции </a:t>
            </a:r>
            <a:r>
              <a:rPr lang="en-US" dirty="0" smtClean="0"/>
              <a:t>INSERT, </a:t>
            </a:r>
            <a:r>
              <a:rPr lang="ru-RU" dirty="0" smtClean="0"/>
              <a:t>добавляющей в таблицу строку или строки, нельзя указывать значение </a:t>
            </a:r>
            <a:r>
              <a:rPr lang="en-US" dirty="0" smtClean="0"/>
              <a:t>NULL </a:t>
            </a:r>
            <a:r>
              <a:rPr lang="ru-RU" dirty="0" smtClean="0"/>
              <a:t>для этого столбца</a:t>
            </a:r>
            <a:r>
              <a:rPr lang="en-US" dirty="0" smtClean="0"/>
              <a:t>; </a:t>
            </a:r>
            <a:r>
              <a:rPr lang="ru-RU" dirty="0" smtClean="0"/>
              <a:t>попытка добавить строку, содержащую (явно или неявно) значение </a:t>
            </a:r>
            <a:r>
              <a:rPr lang="en-US" dirty="0" smtClean="0"/>
              <a:t>NULL </a:t>
            </a:r>
            <a:r>
              <a:rPr lang="ru-RU" dirty="0" smtClean="0"/>
              <a:t>для такого столбца, вызовет ошибку.</a:t>
            </a:r>
          </a:p>
          <a:p>
            <a:pPr>
              <a:buFontTx/>
              <a:buChar char="-"/>
            </a:pPr>
            <a:r>
              <a:rPr lang="ru-RU" dirty="0" smtClean="0"/>
              <a:t>Ни в одной инструкции  </a:t>
            </a:r>
            <a:r>
              <a:rPr lang="en-US" dirty="0" smtClean="0"/>
              <a:t>UPDATE, </a:t>
            </a:r>
            <a:r>
              <a:rPr lang="ru-RU" dirty="0" smtClean="0"/>
              <a:t>обновляющей столбец, нельзя присваивать столбцу значение </a:t>
            </a:r>
            <a:r>
              <a:rPr lang="en-US" dirty="0" smtClean="0"/>
              <a:t>NULL; </a:t>
            </a:r>
            <a:r>
              <a:rPr lang="ru-RU" dirty="0" smtClean="0"/>
              <a:t>попытка обновить такой столбец, присвоив ему значение </a:t>
            </a:r>
            <a:r>
              <a:rPr lang="en-US" dirty="0" smtClean="0"/>
              <a:t>NULL, </a:t>
            </a:r>
            <a:r>
              <a:rPr lang="ru-RU" dirty="0" smtClean="0"/>
              <a:t>вызовет ошибку.</a:t>
            </a:r>
          </a:p>
        </p:txBody>
      </p:sp>
    </p:spTree>
    <p:extLst>
      <p:ext uri="{BB962C8B-B14F-4D97-AF65-F5344CB8AC3E}">
        <p14:creationId xmlns:p14="http://schemas.microsoft.com/office/powerpoint/2010/main" val="2222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Ограничения на значения столбца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SQL </a:t>
            </a:r>
            <a:r>
              <a:rPr lang="ru-RU" i="1" dirty="0" smtClean="0"/>
              <a:t>ограничения на значения столбца </a:t>
            </a:r>
            <a:r>
              <a:rPr lang="ru-RU" dirty="0" smtClean="0"/>
              <a:t>аналогично условию отбора в предложении </a:t>
            </a:r>
            <a:r>
              <a:rPr lang="en-US" dirty="0" smtClean="0"/>
              <a:t>WHERE, </a:t>
            </a:r>
            <a:r>
              <a:rPr lang="ru-RU" dirty="0" smtClean="0"/>
              <a:t>которое возвращает значение </a:t>
            </a:r>
            <a:r>
              <a:rPr lang="en-US" dirty="0" smtClean="0"/>
              <a:t>TRUE </a:t>
            </a:r>
            <a:r>
              <a:rPr lang="ru-RU" dirty="0" smtClean="0"/>
              <a:t>или </a:t>
            </a:r>
            <a:r>
              <a:rPr lang="en-US" dirty="0" smtClean="0"/>
              <a:t>FALSE.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для столбца задано ограничение, то при каждом добавлении новой строки или обновлении старой СУБД автоматически проверяет, выполняется ли ограничение для значения в этом столбце.</a:t>
            </a:r>
          </a:p>
        </p:txBody>
      </p:sp>
    </p:spTree>
    <p:extLst>
      <p:ext uri="{BB962C8B-B14F-4D97-AF65-F5344CB8AC3E}">
        <p14:creationId xmlns:p14="http://schemas.microsoft.com/office/powerpoint/2010/main" val="38800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Ограничения на значения столбца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Если условие не выполняется, то инструкция </a:t>
            </a:r>
            <a:r>
              <a:rPr lang="en-US" dirty="0" smtClean="0"/>
              <a:t>INSERT </a:t>
            </a:r>
            <a:r>
              <a:rPr lang="ru-RU" dirty="0" smtClean="0"/>
              <a:t>или </a:t>
            </a:r>
            <a:r>
              <a:rPr lang="en-US" dirty="0" smtClean="0"/>
              <a:t>UPDATE </a:t>
            </a:r>
            <a:r>
              <a:rPr lang="ru-RU" dirty="0" smtClean="0"/>
              <a:t>завершается ошибкой.</a:t>
            </a:r>
          </a:p>
          <a:p>
            <a:pPr marL="0" indent="0">
              <a:buNone/>
            </a:pPr>
            <a:r>
              <a:rPr lang="ru-RU" dirty="0" smtClean="0"/>
              <a:t>Ограничение на значение столбца задается при определении столбцов в инструкции </a:t>
            </a:r>
            <a:r>
              <a:rPr lang="en-US" dirty="0" smtClean="0"/>
              <a:t>CREATE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TABLE SALESREPS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EMPL_NUM INTEGER NOT NULL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CHECK (EMPL_NUM BETWEEN 101 AND 199),</a:t>
            </a:r>
          </a:p>
          <a:p>
            <a:pPr marL="0" indent="0">
              <a:buNone/>
            </a:pPr>
            <a:r>
              <a:rPr lang="en-US" dirty="0" smtClean="0"/>
              <a:t>AGE INTEGER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CHECK (AGE &gt;= 21)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261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dirty="0"/>
              <a:t>Вывести номер заказа, дату заказа, название компании и ее кредитный лимит для тех заказов, которые были сделаны в 2007 году и для тех компаний, чей кредитный лимит менее 53000$. В выводе должно быть  4 столбца с названиями (</a:t>
            </a:r>
            <a:r>
              <a:rPr lang="en-US" dirty="0"/>
              <a:t>ORDER</a:t>
            </a:r>
            <a:r>
              <a:rPr lang="ru-RU" dirty="0"/>
              <a:t>_</a:t>
            </a:r>
            <a:r>
              <a:rPr lang="en-US" dirty="0"/>
              <a:t>NUM</a:t>
            </a:r>
            <a:r>
              <a:rPr lang="ru-RU" dirty="0"/>
              <a:t>, </a:t>
            </a:r>
            <a:r>
              <a:rPr lang="en-US" dirty="0"/>
              <a:t>ORDER</a:t>
            </a:r>
            <a:r>
              <a:rPr lang="ru-RU" dirty="0"/>
              <a:t>_</a:t>
            </a:r>
            <a:r>
              <a:rPr lang="en-US" dirty="0"/>
              <a:t>DATE</a:t>
            </a:r>
            <a:r>
              <a:rPr lang="ru-RU" dirty="0"/>
              <a:t>, </a:t>
            </a:r>
            <a:r>
              <a:rPr lang="en-US" dirty="0"/>
              <a:t>COMPANY</a:t>
            </a:r>
            <a:r>
              <a:rPr lang="ru-RU" dirty="0"/>
              <a:t>, </a:t>
            </a:r>
            <a:r>
              <a:rPr lang="en-US" dirty="0"/>
              <a:t>CREDIT_LIMIT).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SELECT ORDER_NUM, ORDER_DATE, COMPANY, CREDIT_LIMIT</a:t>
            </a:r>
          </a:p>
          <a:p>
            <a:pPr marL="0" indent="0">
              <a:buNone/>
            </a:pPr>
            <a:r>
              <a:rPr lang="en-US" dirty="0" smtClean="0"/>
              <a:t>FROM ORDERS </a:t>
            </a:r>
          </a:p>
          <a:p>
            <a:pPr marL="0" indent="0">
              <a:buNone/>
            </a:pPr>
            <a:r>
              <a:rPr lang="en-US" dirty="0" smtClean="0"/>
              <a:t>  INNER JOIN CUSTOMERS</a:t>
            </a:r>
          </a:p>
          <a:p>
            <a:pPr marL="0" indent="0">
              <a:buNone/>
            </a:pPr>
            <a:r>
              <a:rPr lang="en-US" dirty="0" smtClean="0"/>
              <a:t>    ON ORDERS.CUST = CUSTOMERS.CUST_NUM</a:t>
            </a:r>
          </a:p>
          <a:p>
            <a:pPr marL="0" indent="0">
              <a:buNone/>
            </a:pPr>
            <a:r>
              <a:rPr lang="en-US" dirty="0" smtClean="0"/>
              <a:t>WHERE EXTRACT(YEAR FROM ORDER_DATE) = 2007</a:t>
            </a:r>
          </a:p>
          <a:p>
            <a:pPr marL="0" indent="0">
              <a:buNone/>
            </a:pPr>
            <a:r>
              <a:rPr lang="en-US" dirty="0" smtClean="0"/>
              <a:t>AND CREDIT_LIMIT &lt; 53000;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7757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Домены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Домен </a:t>
            </a:r>
            <a:r>
              <a:rPr lang="ru-RU" dirty="0" smtClean="0"/>
              <a:t>в </a:t>
            </a:r>
            <a:r>
              <a:rPr lang="en-US" dirty="0" smtClean="0"/>
              <a:t>SQL </a:t>
            </a:r>
            <a:r>
              <a:rPr lang="ru-RU" dirty="0" smtClean="0"/>
              <a:t>обобщает понятие ограничения на значения столбца и позволяет применять одно и то же ограничение для различных столбцов в БД. </a:t>
            </a:r>
            <a:endParaRPr lang="ru-RU" dirty="0"/>
          </a:p>
          <a:p>
            <a:pPr marL="0" indent="0">
              <a:buNone/>
            </a:pPr>
            <a:r>
              <a:rPr lang="ru-RU" i="1" dirty="0" smtClean="0"/>
              <a:t>Домен </a:t>
            </a:r>
            <a:r>
              <a:rPr lang="ru-RU" dirty="0" smtClean="0"/>
              <a:t>представляет собой множество допустимых значений</a:t>
            </a:r>
          </a:p>
          <a:p>
            <a:pPr marL="0" indent="0">
              <a:buNone/>
            </a:pPr>
            <a:r>
              <a:rPr lang="ru-RU" dirty="0" smtClean="0"/>
              <a:t>Стандарт </a:t>
            </a:r>
            <a:r>
              <a:rPr lang="en-US" dirty="0" smtClean="0"/>
              <a:t>SQL:</a:t>
            </a:r>
          </a:p>
          <a:p>
            <a:pPr marL="0" indent="0">
              <a:buNone/>
            </a:pPr>
            <a:r>
              <a:rPr lang="en-US" dirty="0" smtClean="0"/>
              <a:t>CREATE DOMAIN VALID_EMPLOYEE_ID INTEGER</a:t>
            </a:r>
          </a:p>
          <a:p>
            <a:pPr marL="0" indent="0">
              <a:buNone/>
            </a:pPr>
            <a:r>
              <a:rPr lang="en-US" dirty="0" smtClean="0"/>
              <a:t>CHECK (VALUE BETWEEN 101 AND 999)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194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Целостность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Каждая строка таблицы должна иметь уникальное значение первичного ключа, иначе база данных потеряет свою целостность и перестанет быть адекватной моделью внешнего мира.</a:t>
            </a:r>
          </a:p>
          <a:p>
            <a:pPr marL="0" indent="0">
              <a:buNone/>
            </a:pPr>
            <a:r>
              <a:rPr lang="ru-RU" dirty="0" smtClean="0"/>
              <a:t>По этой причине требование, чтобы первичные ключи имели уникальное значения, называется условием </a:t>
            </a:r>
            <a:r>
              <a:rPr lang="ru-RU" i="1" dirty="0" smtClean="0"/>
              <a:t>целостности таблицы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803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Целостность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 указании первичного ключа в определении таблицы СУБД автоматически проверяет уникальность его значений при выполнении каждой инструкции </a:t>
            </a:r>
            <a:r>
              <a:rPr lang="en-US" dirty="0" smtClean="0"/>
              <a:t>INSERT </a:t>
            </a:r>
            <a:r>
              <a:rPr lang="ru-RU" dirty="0" smtClean="0"/>
              <a:t>или </a:t>
            </a:r>
            <a:r>
              <a:rPr lang="en-US" dirty="0" smtClean="0"/>
              <a:t>UPDATE. </a:t>
            </a:r>
          </a:p>
          <a:p>
            <a:pPr marL="0" indent="0">
              <a:buNone/>
            </a:pPr>
            <a:r>
              <a:rPr lang="ru-RU" dirty="0" smtClean="0"/>
              <a:t>Попытка добавить строку с уже имеющимся значением первичного ключа или обновить строку таким образом, что первичный ключ потеряет свою уникальность, завершится выдачей сообщения об ошибке.</a:t>
            </a:r>
          </a:p>
        </p:txBody>
      </p:sp>
    </p:spTree>
    <p:extLst>
      <p:ext uri="{BB962C8B-B14F-4D97-AF65-F5344CB8AC3E}">
        <p14:creationId xmlns:p14="http://schemas.microsoft.com/office/powerpoint/2010/main" val="31335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Прочие условия уникальности 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Иногда требуется, чтобы столбец, не являющийся первичным ключом таблицы, все же содержал уникальные значения во всех строках.</a:t>
            </a:r>
          </a:p>
        </p:txBody>
      </p:sp>
    </p:spTree>
    <p:extLst>
      <p:ext uri="{BB962C8B-B14F-4D97-AF65-F5344CB8AC3E}">
        <p14:creationId xmlns:p14="http://schemas.microsoft.com/office/powerpoint/2010/main" val="23963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Прочие условия уникальности 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Предположим, например, что требуется ограничить данные в таблице </a:t>
            </a:r>
            <a:r>
              <a:rPr lang="en-US" dirty="0" smtClean="0"/>
              <a:t>SALESREPS </a:t>
            </a:r>
            <a:r>
              <a:rPr lang="ru-RU" dirty="0" smtClean="0"/>
              <a:t>таким образом, чтобы не было двух служащих с одинаковыми именами.</a:t>
            </a:r>
          </a:p>
          <a:p>
            <a:pPr marL="0" indent="0">
              <a:buNone/>
            </a:pPr>
            <a:r>
              <a:rPr lang="ru-RU" dirty="0" smtClean="0"/>
              <a:t>Достичь этой цели можно, наложив условие </a:t>
            </a:r>
            <a:r>
              <a:rPr lang="ru-RU" i="1" dirty="0" smtClean="0"/>
              <a:t>уникальности </a:t>
            </a:r>
            <a:r>
              <a:rPr lang="ru-RU" dirty="0" smtClean="0"/>
              <a:t>на столбце </a:t>
            </a:r>
            <a:r>
              <a:rPr lang="en-US" dirty="0" smtClean="0"/>
              <a:t>NAME.</a:t>
            </a:r>
          </a:p>
          <a:p>
            <a:pPr marL="0" indent="0">
              <a:buNone/>
            </a:pPr>
            <a:r>
              <a:rPr lang="ru-RU" dirty="0" smtClean="0"/>
              <a:t>СУБД обеспечивает это условие точно так же, как обеспечивает уникальность первичного ключа.</a:t>
            </a:r>
          </a:p>
          <a:p>
            <a:pPr marL="0" indent="0">
              <a:buNone/>
            </a:pPr>
            <a:r>
              <a:rPr lang="ru-RU" dirty="0" smtClean="0"/>
              <a:t>Любая попытка добавить или обновить строку, нарушающая условие уникальности, завершится неуспешно.</a:t>
            </a:r>
          </a:p>
        </p:txBody>
      </p:sp>
    </p:spTree>
    <p:extLst>
      <p:ext uri="{BB962C8B-B14F-4D97-AF65-F5344CB8AC3E}">
        <p14:creationId xmlns:p14="http://schemas.microsoft.com/office/powerpoint/2010/main" val="1920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Прочие условия уникальности 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Фундаментальные отличия между первичным ключом и условием уникальности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Таблица может иметь только один первичный ключ, в то время как ограничений уникальности может быть наложено несколько.</a:t>
            </a:r>
          </a:p>
          <a:p>
            <a:pPr>
              <a:buFontTx/>
              <a:buChar char="-"/>
            </a:pPr>
            <a:r>
              <a:rPr lang="ru-RU" dirty="0" smtClean="0"/>
              <a:t>Столбцы, указанные в первичном ключе, должны быть определены как </a:t>
            </a:r>
            <a:r>
              <a:rPr lang="en-US" dirty="0" smtClean="0"/>
              <a:t>NOT NULL, </a:t>
            </a:r>
            <a:r>
              <a:rPr lang="ru-RU" dirty="0" smtClean="0"/>
              <a:t>в то время как столбцы, включенные в условие уникальности, могут быть определены и как </a:t>
            </a:r>
            <a:r>
              <a:rPr lang="en-US" dirty="0" smtClean="0"/>
              <a:t>NULL, </a:t>
            </a:r>
            <a:r>
              <a:rPr lang="ru-RU" dirty="0" smtClean="0"/>
              <a:t>и как </a:t>
            </a:r>
            <a:r>
              <a:rPr lang="en-US" dirty="0" smtClean="0"/>
              <a:t>NOT NULL.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524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Уникальность и значения </a:t>
            </a:r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Значения </a:t>
            </a:r>
            <a:r>
              <a:rPr lang="en-US" dirty="0" smtClean="0"/>
              <a:t>NULL </a:t>
            </a:r>
            <a:r>
              <a:rPr lang="ru-RU" dirty="0" smtClean="0"/>
              <a:t>создают проблемы в столбце первичного ключа таблицы или в столбце, для которого задано условие уникальности.</a:t>
            </a:r>
          </a:p>
          <a:p>
            <a:pPr marL="0" indent="0">
              <a:buNone/>
            </a:pPr>
            <a:r>
              <a:rPr lang="ru-RU" dirty="0" smtClean="0"/>
              <a:t>Предположим, что вы пытаетесь добавить в таблицу строку с первичным ключом, имеющим значение </a:t>
            </a:r>
            <a:r>
              <a:rPr lang="en-US" dirty="0" smtClean="0"/>
              <a:t>NULL.</a:t>
            </a:r>
          </a:p>
          <a:p>
            <a:pPr marL="0" indent="0">
              <a:buNone/>
            </a:pPr>
            <a:r>
              <a:rPr lang="ru-RU" dirty="0" smtClean="0"/>
              <a:t>Из-за значения </a:t>
            </a:r>
            <a:r>
              <a:rPr lang="en-US" dirty="0" smtClean="0"/>
              <a:t>NULL </a:t>
            </a:r>
            <a:r>
              <a:rPr lang="ru-RU" dirty="0" smtClean="0"/>
              <a:t>СУБД не может однозначно решить, является ли первичный ключ дубликатом уже имеющегося ключа в таблице.</a:t>
            </a:r>
          </a:p>
          <a:p>
            <a:pPr marL="0" indent="0">
              <a:buNone/>
            </a:pPr>
            <a:r>
              <a:rPr lang="ru-RU" dirty="0" smtClean="0"/>
              <a:t>Из-за этого стандарт </a:t>
            </a:r>
            <a:r>
              <a:rPr lang="en-US" dirty="0" smtClean="0"/>
              <a:t>SQL </a:t>
            </a:r>
            <a:r>
              <a:rPr lang="ru-RU" dirty="0" smtClean="0"/>
              <a:t>требует, чтобы любой столбец был с ограничением </a:t>
            </a:r>
            <a:r>
              <a:rPr lang="en-US" dirty="0" smtClean="0"/>
              <a:t>NOT NULL.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14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Уникальность и значения </a:t>
            </a:r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Но стандарт </a:t>
            </a:r>
            <a:r>
              <a:rPr lang="en-US" dirty="0" smtClean="0"/>
              <a:t>SQL </a:t>
            </a:r>
            <a:r>
              <a:rPr lang="ru-RU" dirty="0" smtClean="0"/>
              <a:t>не накладывает такое ограничение на столбцы в условии уникальности, хотя часть реализаций накладывают ограничения.</a:t>
            </a:r>
          </a:p>
          <a:p>
            <a:pPr marL="0" indent="0">
              <a:buNone/>
            </a:pPr>
            <a:r>
              <a:rPr lang="ru-RU" dirty="0" smtClean="0"/>
              <a:t>Однако существуют различные расхождения в том, как разные реализации </a:t>
            </a:r>
            <a:r>
              <a:rPr lang="en-US" dirty="0" smtClean="0"/>
              <a:t>SQL </a:t>
            </a:r>
            <a:r>
              <a:rPr lang="ru-RU" dirty="0" smtClean="0"/>
              <a:t>обеспечивают выполнение условия уникальности в случае столбцов, допускающих значения </a:t>
            </a:r>
            <a:r>
              <a:rPr lang="en-US" dirty="0" smtClean="0"/>
              <a:t>NULL.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56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Уникальность и значения </a:t>
            </a:r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ADVISOR_ASSIGNMENTS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STUDENT_NAME VARCHAR(25),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ADVISOR_NAME VARCHAR(25),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UNIQUE (STUDENT_NAME, ADVISOR_NAME));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257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Уникальность и значения </a:t>
            </a:r>
            <a:r>
              <a:rPr lang="en-US" dirty="0" smtClean="0"/>
              <a:t>NULL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66142"/>
              </p:ext>
            </p:extLst>
          </p:nvPr>
        </p:nvGraphicFramePr>
        <p:xfrm>
          <a:off x="107504" y="1340768"/>
          <a:ext cx="863994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4"/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 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ADVISOR_NAME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r>
                        <a:rPr lang="en-US" baseline="0" dirty="0" smtClean="0"/>
                        <a:t> SERVER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Копия</a:t>
                      </a:r>
                      <a:r>
                        <a:rPr lang="ru-RU" baseline="0" dirty="0" smtClean="0"/>
                        <a:t> строки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Копия</a:t>
                      </a:r>
                      <a:r>
                        <a:rPr lang="ru-RU" baseline="0" dirty="0" smtClean="0"/>
                        <a:t> строки 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Копия</a:t>
                      </a:r>
                      <a:r>
                        <a:rPr lang="ru-RU" baseline="0" dirty="0" smtClean="0"/>
                        <a:t> строки 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Harrison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Допустимая строка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Harrison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Копия</a:t>
                      </a:r>
                      <a:r>
                        <a:rPr lang="ru-RU" baseline="0" dirty="0" smtClean="0"/>
                        <a:t> строки 5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Копия</a:t>
                      </a:r>
                      <a:r>
                        <a:rPr lang="ru-RU" baseline="0" dirty="0" smtClean="0"/>
                        <a:t> строки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Копия</a:t>
                      </a:r>
                      <a:r>
                        <a:rPr lang="ru-RU" baseline="0" dirty="0" smtClean="0"/>
                        <a:t> строки 5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8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Вывести номер заказа, имя сотрудника, принявшего заказа, а также отношение суммы заказа к квоте сотрудника, в процентах. Если квота не определена, то вывести 0. В выводе должно быть 3 столбца с названиями (</a:t>
            </a:r>
            <a:r>
              <a:rPr lang="en-US" dirty="0"/>
              <a:t>ORDER</a:t>
            </a:r>
            <a:r>
              <a:rPr lang="ru-RU" dirty="0"/>
              <a:t>_</a:t>
            </a:r>
            <a:r>
              <a:rPr lang="en-US" dirty="0"/>
              <a:t>NUM</a:t>
            </a:r>
            <a:r>
              <a:rPr lang="ru-RU" dirty="0"/>
              <a:t>, </a:t>
            </a:r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PROC</a:t>
            </a:r>
            <a:r>
              <a:rPr lang="ru-RU" dirty="0"/>
              <a:t>_</a:t>
            </a:r>
            <a:r>
              <a:rPr lang="en-US" dirty="0"/>
              <a:t>OF</a:t>
            </a:r>
            <a:r>
              <a:rPr lang="ru-RU" dirty="0"/>
              <a:t>_</a:t>
            </a:r>
            <a:r>
              <a:rPr lang="en-US" dirty="0"/>
              <a:t>QUOTA</a:t>
            </a:r>
            <a:r>
              <a:rPr lang="ru-RU" dirty="0"/>
              <a:t>).</a:t>
            </a:r>
          </a:p>
          <a:p>
            <a:pPr marL="0" lv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632086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Столбец </a:t>
            </a:r>
            <a:r>
              <a:rPr lang="en-US" dirty="0" smtClean="0"/>
              <a:t>OFFICE </a:t>
            </a:r>
            <a:r>
              <a:rPr lang="ru-RU" dirty="0" smtClean="0"/>
              <a:t>является первичным ключом таблицы </a:t>
            </a:r>
            <a:r>
              <a:rPr lang="en-US" dirty="0" smtClean="0"/>
              <a:t>OFFICES </a:t>
            </a:r>
            <a:r>
              <a:rPr lang="ru-RU" dirty="0" smtClean="0"/>
              <a:t>и уникальным образом идентифицирует каждую строку в этой таблице.</a:t>
            </a:r>
          </a:p>
          <a:p>
            <a:pPr marL="0" indent="0">
              <a:buNone/>
            </a:pPr>
            <a:r>
              <a:rPr lang="ru-RU" dirty="0" smtClean="0"/>
              <a:t>Столбец </a:t>
            </a:r>
            <a:r>
              <a:rPr lang="en-US" dirty="0" smtClean="0"/>
              <a:t>REP_OFFICE </a:t>
            </a:r>
            <a:r>
              <a:rPr lang="ru-RU" dirty="0" smtClean="0"/>
              <a:t>таблицы </a:t>
            </a:r>
            <a:r>
              <a:rPr lang="en-US" dirty="0" smtClean="0"/>
              <a:t>SALESREPS </a:t>
            </a:r>
            <a:r>
              <a:rPr lang="ru-RU" dirty="0" smtClean="0"/>
              <a:t>представляет собой внешний ключ для таблицы </a:t>
            </a:r>
            <a:r>
              <a:rPr lang="en-US" dirty="0" smtClean="0"/>
              <a:t>OFFICES.</a:t>
            </a:r>
          </a:p>
          <a:p>
            <a:pPr marL="0" indent="0">
              <a:buNone/>
            </a:pPr>
            <a:r>
              <a:rPr lang="ru-RU" dirty="0" smtClean="0"/>
              <a:t>Он идентифицирует офис, за которым закреплен каждый служащий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616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Столбцы </a:t>
            </a:r>
            <a:r>
              <a:rPr lang="en-US" dirty="0" smtClean="0"/>
              <a:t>REP_OFFICE </a:t>
            </a:r>
            <a:r>
              <a:rPr lang="ru-RU" dirty="0" smtClean="0"/>
              <a:t>и </a:t>
            </a:r>
            <a:r>
              <a:rPr lang="en-US" dirty="0" smtClean="0"/>
              <a:t>OFFICE </a:t>
            </a:r>
            <a:r>
              <a:rPr lang="ru-RU" dirty="0" smtClean="0"/>
              <a:t>создают между строками таблиц </a:t>
            </a:r>
            <a:r>
              <a:rPr lang="en-US" dirty="0" smtClean="0"/>
              <a:t>OFFICES </a:t>
            </a:r>
            <a:r>
              <a:rPr lang="ru-RU" dirty="0" smtClean="0"/>
              <a:t>и </a:t>
            </a:r>
            <a:r>
              <a:rPr lang="en-US" dirty="0" smtClean="0"/>
              <a:t>SALESREPS </a:t>
            </a:r>
            <a:r>
              <a:rPr lang="ru-RU" dirty="0" smtClean="0"/>
              <a:t>отношение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ru-RU" dirty="0" smtClean="0"/>
              <a:t>предок-потомок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ru-RU" dirty="0" smtClean="0"/>
              <a:t>Для каждой строки таблицы </a:t>
            </a:r>
            <a:r>
              <a:rPr lang="en-US" dirty="0" smtClean="0"/>
              <a:t>OFFICES (</a:t>
            </a:r>
            <a:r>
              <a:rPr lang="ru-RU" dirty="0" smtClean="0"/>
              <a:t>предок) существует нуль или более строк таблицы </a:t>
            </a:r>
            <a:r>
              <a:rPr lang="en-US" dirty="0" smtClean="0"/>
              <a:t>SALESREPS (</a:t>
            </a:r>
            <a:r>
              <a:rPr lang="ru-RU" dirty="0" smtClean="0"/>
              <a:t>потомки)</a:t>
            </a:r>
            <a:r>
              <a:rPr lang="en-US" dirty="0" smtClean="0"/>
              <a:t> </a:t>
            </a:r>
            <a:r>
              <a:rPr lang="ru-RU" dirty="0" smtClean="0"/>
              <a:t>с таким же идентификатором офиса.</a:t>
            </a:r>
          </a:p>
          <a:p>
            <a:pPr marL="0" indent="0">
              <a:buNone/>
            </a:pPr>
            <a:r>
              <a:rPr lang="ru-RU" dirty="0" smtClean="0"/>
              <a:t>Для каждой строки таблицы </a:t>
            </a:r>
            <a:r>
              <a:rPr lang="en-US" dirty="0" smtClean="0"/>
              <a:t>SALESREPS (</a:t>
            </a:r>
            <a:r>
              <a:rPr lang="ru-RU" dirty="0" smtClean="0"/>
              <a:t>потомок) </a:t>
            </a:r>
            <a:r>
              <a:rPr lang="ru-RU" dirty="0" smtClean="0"/>
              <a:t>существует ровно одна строка таблицы </a:t>
            </a:r>
            <a:r>
              <a:rPr lang="en-US" dirty="0" smtClean="0"/>
              <a:t>OFFICES (</a:t>
            </a:r>
            <a:r>
              <a:rPr lang="ru-RU" dirty="0" smtClean="0"/>
              <a:t>предок) с таким же идентификатором офиса.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96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Предположим, что вы пытаетесь вставить в таблицу </a:t>
            </a:r>
            <a:r>
              <a:rPr lang="en-US" dirty="0" smtClean="0"/>
              <a:t>SALESREPS </a:t>
            </a:r>
            <a:r>
              <a:rPr lang="ru-RU" dirty="0" smtClean="0"/>
              <a:t>новую строку, содержащую недопустимый идентификатор офиса, как в следующем примере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INSERT INTO SALESREPS (EMPL_NUM, NAME, REP_OFFICE, AGE, HIRE_DATE, SALES)</a:t>
            </a:r>
          </a:p>
          <a:p>
            <a:pPr marL="0" indent="0">
              <a:buNone/>
            </a:pPr>
            <a:r>
              <a:rPr lang="en-US" dirty="0" smtClean="0"/>
              <a:t>VALUES (115, ‘George Smith’, 31, 37, ‘2008-04-01’, 0.00)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41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Допустимое значение для столбца </a:t>
            </a:r>
            <a:r>
              <a:rPr lang="en-US" dirty="0" smtClean="0"/>
              <a:t>REP_OFFICE </a:t>
            </a:r>
            <a:r>
              <a:rPr lang="ru-RU" dirty="0" smtClean="0"/>
              <a:t>должно быть равно одному из значений, содержащихся в столбце </a:t>
            </a:r>
            <a:r>
              <a:rPr lang="en-US" dirty="0" smtClean="0"/>
              <a:t>OFFICE.</a:t>
            </a:r>
          </a:p>
          <a:p>
            <a:pPr marL="0" indent="0">
              <a:buNone/>
            </a:pPr>
            <a:r>
              <a:rPr lang="ru-RU" dirty="0" smtClean="0"/>
              <a:t>Это правило известно как ограничение </a:t>
            </a:r>
            <a:r>
              <a:rPr lang="ru-RU" i="1" dirty="0" smtClean="0"/>
              <a:t>ссылочной целостности</a:t>
            </a:r>
            <a:r>
              <a:rPr lang="ru-RU" dirty="0" smtClean="0"/>
              <a:t>. Оно обеспечивает целостность отношений </a:t>
            </a:r>
            <a:r>
              <a:rPr lang="en-US" dirty="0" smtClean="0"/>
              <a:t>“</a:t>
            </a:r>
            <a:r>
              <a:rPr lang="ru-RU" dirty="0" smtClean="0"/>
              <a:t>предок-потомок</a:t>
            </a:r>
            <a:r>
              <a:rPr lang="en-US" dirty="0" smtClean="0"/>
              <a:t>”, </a:t>
            </a:r>
            <a:r>
              <a:rPr lang="ru-RU" dirty="0" smtClean="0"/>
              <a:t>создаваемых внешними и первичными ключами.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468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b="1" dirty="0" smtClean="0"/>
              <a:t>Добавление новой дочерней строки</a:t>
            </a:r>
            <a:r>
              <a:rPr lang="ru-RU" dirty="0" smtClean="0"/>
              <a:t>. Когда происходит добавление новой строки в дочернюю таблицу (</a:t>
            </a:r>
            <a:r>
              <a:rPr lang="en-US" dirty="0" smtClean="0"/>
              <a:t>SALESREPS), </a:t>
            </a:r>
            <a:r>
              <a:rPr lang="ru-RU" dirty="0" smtClean="0"/>
              <a:t>значение ее внешнего ключа </a:t>
            </a:r>
            <a:r>
              <a:rPr lang="en-US" dirty="0" smtClean="0"/>
              <a:t>(REP_OFFICE) </a:t>
            </a:r>
            <a:r>
              <a:rPr lang="ru-RU" i="1" dirty="0" smtClean="0"/>
              <a:t>должно </a:t>
            </a:r>
            <a:r>
              <a:rPr lang="ru-RU" dirty="0" smtClean="0"/>
              <a:t>быть равно одному из значений первичного ключа (</a:t>
            </a:r>
            <a:r>
              <a:rPr lang="en-US" dirty="0" smtClean="0"/>
              <a:t>OFFICE) </a:t>
            </a:r>
            <a:r>
              <a:rPr lang="ru-RU" dirty="0" smtClean="0"/>
              <a:t>в родительской таблице (</a:t>
            </a:r>
            <a:r>
              <a:rPr lang="en-US" dirty="0" smtClean="0"/>
              <a:t>OFFICES).</a:t>
            </a:r>
            <a:r>
              <a:rPr lang="ru-RU" dirty="0"/>
              <a:t> </a:t>
            </a:r>
            <a:r>
              <a:rPr lang="ru-RU" dirty="0" smtClean="0"/>
              <a:t>Если значение внешнего ключа не равно ни одному из значений первичного ключа, то добавление такой строки повредит БД, поскольку в ней появится потомок без предка (</a:t>
            </a:r>
            <a:r>
              <a:rPr lang="en-US" dirty="0" smtClean="0"/>
              <a:t>“</a:t>
            </a:r>
            <a:r>
              <a:rPr lang="ru-RU" dirty="0" smtClean="0"/>
              <a:t>сирота</a:t>
            </a:r>
            <a:r>
              <a:rPr lang="en-US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6052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b="1" dirty="0" smtClean="0"/>
              <a:t>Обновление внешнего ключа в дочерней структуре</a:t>
            </a:r>
            <a:r>
              <a:rPr lang="ru-RU" dirty="0" smtClean="0"/>
              <a:t>. Это та же проблема, что и в предыдущей ситуации, но выраженная в иной форме. Если внешний ключ (</a:t>
            </a:r>
            <a:r>
              <a:rPr lang="en-US" dirty="0" smtClean="0"/>
              <a:t>REP_OFFICE) </a:t>
            </a:r>
            <a:r>
              <a:rPr lang="ru-RU" dirty="0" smtClean="0"/>
              <a:t>обновляется инструкцией </a:t>
            </a:r>
            <a:r>
              <a:rPr lang="en-US" dirty="0" smtClean="0"/>
              <a:t>UPDATE</a:t>
            </a:r>
            <a:r>
              <a:rPr lang="ru-RU" dirty="0" smtClean="0"/>
              <a:t>, то его новое значение должно быть равно одному из значений первичного ключа (</a:t>
            </a:r>
            <a:r>
              <a:rPr lang="en-US" dirty="0" smtClean="0"/>
              <a:t>OFFICE) </a:t>
            </a:r>
            <a:r>
              <a:rPr lang="ru-RU" dirty="0" smtClean="0"/>
              <a:t>в родительской таблице </a:t>
            </a:r>
            <a:r>
              <a:rPr lang="en-US" dirty="0" smtClean="0"/>
              <a:t>(OFFICES). </a:t>
            </a:r>
            <a:r>
              <a:rPr lang="ru-RU" dirty="0" smtClean="0"/>
              <a:t>В противном случае обновленная строка окажется </a:t>
            </a:r>
            <a:r>
              <a:rPr lang="en-US" dirty="0" smtClean="0"/>
              <a:t>“</a:t>
            </a:r>
            <a:r>
              <a:rPr lang="ru-RU" dirty="0" smtClean="0"/>
              <a:t>сиротой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2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b="1" dirty="0" smtClean="0"/>
              <a:t>Удаление родительской строки</a:t>
            </a:r>
            <a:r>
              <a:rPr lang="ru-RU" dirty="0" smtClean="0"/>
              <a:t>. Если из родительской таблицы </a:t>
            </a:r>
            <a:r>
              <a:rPr lang="en-US" dirty="0" smtClean="0"/>
              <a:t>(OFFICES) </a:t>
            </a:r>
            <a:r>
              <a:rPr lang="ru-RU" dirty="0" smtClean="0"/>
              <a:t>будет удалена строка, у которой есть хотя бы один потомок (в таблице </a:t>
            </a:r>
            <a:r>
              <a:rPr lang="en-US" dirty="0" smtClean="0"/>
              <a:t>SALESREPS), </a:t>
            </a:r>
            <a:r>
              <a:rPr lang="ru-RU" dirty="0" smtClean="0"/>
              <a:t>то дочерние структуры станут </a:t>
            </a:r>
            <a:r>
              <a:rPr lang="en-US" dirty="0" smtClean="0"/>
              <a:t>“</a:t>
            </a:r>
            <a:r>
              <a:rPr lang="ru-RU" dirty="0" smtClean="0"/>
              <a:t>сиротами</a:t>
            </a:r>
            <a:r>
              <a:rPr lang="en-US" dirty="0" smtClean="0"/>
              <a:t>”. </a:t>
            </a:r>
            <a:r>
              <a:rPr lang="ru-RU" dirty="0" smtClean="0"/>
              <a:t>Значения внешних ключей </a:t>
            </a:r>
            <a:r>
              <a:rPr lang="en-US" dirty="0" smtClean="0"/>
              <a:t>(REP_OFFICE) </a:t>
            </a:r>
            <a:r>
              <a:rPr lang="ru-RU" dirty="0" smtClean="0"/>
              <a:t>в этих строках больше не будут равны ни одному из значений первичного ключа </a:t>
            </a:r>
            <a:r>
              <a:rPr lang="en-US" dirty="0" smtClean="0"/>
              <a:t>(OFFICE) </a:t>
            </a:r>
            <a:r>
              <a:rPr lang="ru-RU" dirty="0" smtClean="0"/>
              <a:t>родительской таблицы.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757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b="1" dirty="0" smtClean="0"/>
              <a:t>Обновление первичного ключа в родительской строке</a:t>
            </a:r>
            <a:r>
              <a:rPr lang="ru-RU" dirty="0" smtClean="0"/>
              <a:t>. Это иная форма проблемы, рассмотренной в предыдущем пункте. Если происходит изменение первичного ключа (</a:t>
            </a:r>
            <a:r>
              <a:rPr lang="en-US" dirty="0" smtClean="0"/>
              <a:t>OFFICE) </a:t>
            </a:r>
            <a:r>
              <a:rPr lang="ru-RU" dirty="0" smtClean="0"/>
              <a:t>в родительской таблице </a:t>
            </a:r>
            <a:r>
              <a:rPr lang="en-US" dirty="0" smtClean="0"/>
              <a:t>OFFICES, </a:t>
            </a:r>
            <a:r>
              <a:rPr lang="ru-RU" dirty="0" smtClean="0"/>
              <a:t>все существующие потомки этой строки становятся </a:t>
            </a:r>
            <a:r>
              <a:rPr lang="en-US" dirty="0" smtClean="0"/>
              <a:t>“</a:t>
            </a:r>
            <a:r>
              <a:rPr lang="ru-RU" dirty="0" smtClean="0"/>
              <a:t>сиротами</a:t>
            </a:r>
            <a:r>
              <a:rPr lang="en-US" dirty="0" smtClean="0"/>
              <a:t>”, </a:t>
            </a:r>
            <a:r>
              <a:rPr lang="ru-RU" dirty="0" smtClean="0"/>
              <a:t>поскольку их внешние ключи больше не равны не одному первичному ключу.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327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Первая проблема (добавление строки в дочернюю таблицу) решается путем проверки значений в столбцах внешнего ключа перед выполнением инструкции </a:t>
            </a:r>
            <a:r>
              <a:rPr lang="en-US" dirty="0" smtClean="0"/>
              <a:t>INSERT.</a:t>
            </a:r>
          </a:p>
          <a:p>
            <a:pPr marL="0" indent="0">
              <a:buNone/>
            </a:pPr>
            <a:r>
              <a:rPr lang="ru-RU" dirty="0" smtClean="0"/>
              <a:t>Если они не равны ни одному из значений первичного ключа, то инструкция </a:t>
            </a:r>
            <a:r>
              <a:rPr lang="en-US" dirty="0" smtClean="0"/>
              <a:t>INSERT </a:t>
            </a:r>
            <a:r>
              <a:rPr lang="ru-RU" dirty="0" smtClean="0"/>
              <a:t>отбрасывается и выдается сообщение об ошибки.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9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Вторая проблема (обновление дочерней таблицы) решается аналогично, путем проверки нового значения внешнего ключа.</a:t>
            </a:r>
          </a:p>
          <a:p>
            <a:pPr marL="0" indent="0">
              <a:buNone/>
            </a:pPr>
            <a:r>
              <a:rPr lang="ru-RU" dirty="0" smtClean="0"/>
              <a:t>Если нет ни одного равного ему значений первичного ключа, инструкция </a:t>
            </a:r>
            <a:r>
              <a:rPr lang="en-US" dirty="0" smtClean="0"/>
              <a:t>UPDATE </a:t>
            </a:r>
            <a:r>
              <a:rPr lang="ru-RU" dirty="0" smtClean="0"/>
              <a:t>отбрасывается с выдачей сообщения об ошибке.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77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Вывести номер заказа, имя сотрудника, принявшего заказа, а также отношение суммы заказа к квоте сотрудника, в процентах. Если квота не определена, то вывести 0. В выводе должно быть 3 столбца с названиями (</a:t>
            </a:r>
            <a:r>
              <a:rPr lang="en-US" dirty="0"/>
              <a:t>ORDER</a:t>
            </a:r>
            <a:r>
              <a:rPr lang="ru-RU" dirty="0"/>
              <a:t>_</a:t>
            </a:r>
            <a:r>
              <a:rPr lang="en-US" dirty="0"/>
              <a:t>NUM</a:t>
            </a:r>
            <a:r>
              <a:rPr lang="ru-RU" dirty="0"/>
              <a:t>, </a:t>
            </a:r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PROC</a:t>
            </a:r>
            <a:r>
              <a:rPr lang="ru-RU" dirty="0"/>
              <a:t>_</a:t>
            </a:r>
            <a:r>
              <a:rPr lang="en-US" dirty="0"/>
              <a:t>OF</a:t>
            </a:r>
            <a:r>
              <a:rPr lang="ru-RU" dirty="0"/>
              <a:t>_</a:t>
            </a:r>
            <a:r>
              <a:rPr lang="en-US" dirty="0"/>
              <a:t>QUOTA</a:t>
            </a:r>
            <a:r>
              <a:rPr lang="ru-RU" dirty="0"/>
              <a:t>).</a:t>
            </a:r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en-US" dirty="0" smtClean="0"/>
              <a:t>SELECT ORDER_NUM, NAME, COALESCE(AMOUNT/QUOTA, 0.0)* 100 AS PROC_OF_QUOTA</a:t>
            </a:r>
          </a:p>
          <a:p>
            <a:pPr marL="0" lvl="0" indent="0">
              <a:buNone/>
            </a:pPr>
            <a:r>
              <a:rPr lang="en-US" dirty="0" smtClean="0"/>
              <a:t>FROM ORDERS</a:t>
            </a:r>
          </a:p>
          <a:p>
            <a:pPr marL="0" lvl="0" indent="0">
              <a:buNone/>
            </a:pPr>
            <a:r>
              <a:rPr lang="en-US" dirty="0" smtClean="0"/>
              <a:t>  INNER JOIN SALESREPS</a:t>
            </a:r>
          </a:p>
          <a:p>
            <a:pPr marL="0" lvl="0" indent="0">
              <a:buNone/>
            </a:pPr>
            <a:r>
              <a:rPr lang="en-US" dirty="0" smtClean="0"/>
              <a:t>    ON ORDERS.REP = SALESREPS.EMPL_NUM;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0738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Третья проблема (удаление родительской строки) является более сложной. </a:t>
            </a:r>
          </a:p>
          <a:p>
            <a:pPr marL="0" indent="0">
              <a:buNone/>
            </a:pPr>
            <a:r>
              <a:rPr lang="ru-RU" dirty="0" smtClean="0"/>
              <a:t>Предположим, что вы закрыли офис в Лос-Анджелесе и хотите удалить соотв. строку из таблицы </a:t>
            </a:r>
            <a:r>
              <a:rPr lang="en-US" dirty="0" smtClean="0"/>
              <a:t>OFFICES. </a:t>
            </a:r>
            <a:r>
              <a:rPr lang="ru-RU" dirty="0" smtClean="0"/>
              <a:t>Что при этом при этом должно произойти с двумя дочерними строками в таблице </a:t>
            </a:r>
            <a:r>
              <a:rPr lang="en-US" dirty="0" smtClean="0"/>
              <a:t>SALESREPS, </a:t>
            </a:r>
            <a:r>
              <a:rPr lang="ru-RU" dirty="0" smtClean="0"/>
              <a:t>которые представляют служащих, закрепленных за офисом в Лос-Анджелесе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96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ru-RU" dirty="0" smtClean="0"/>
              <a:t>Не удалять из БД офис до тех пор, пока служащие не будут переведены в другой офис.</a:t>
            </a:r>
          </a:p>
          <a:p>
            <a:pPr>
              <a:buFontTx/>
              <a:buChar char="-"/>
            </a:pPr>
            <a:r>
              <a:rPr lang="ru-RU" dirty="0" smtClean="0"/>
              <a:t>Автоматически удалить двух служащих из таблицы </a:t>
            </a:r>
            <a:r>
              <a:rPr lang="en-US" dirty="0" smtClean="0"/>
              <a:t>SALESREPS.</a:t>
            </a:r>
          </a:p>
          <a:p>
            <a:pPr>
              <a:buFontTx/>
              <a:buChar char="-"/>
            </a:pPr>
            <a:r>
              <a:rPr lang="ru-RU" dirty="0" smtClean="0"/>
              <a:t>В столбце </a:t>
            </a:r>
            <a:r>
              <a:rPr lang="en-US" dirty="0" smtClean="0"/>
              <a:t>REP_OFFICE </a:t>
            </a:r>
            <a:r>
              <a:rPr lang="ru-RU" dirty="0" smtClean="0"/>
              <a:t>установить для этих двух служащих значения </a:t>
            </a:r>
            <a:r>
              <a:rPr lang="en-US" dirty="0" smtClean="0"/>
              <a:t>NULL</a:t>
            </a:r>
            <a:r>
              <a:rPr lang="ru-RU" dirty="0" smtClean="0"/>
              <a:t>, показывая тем самым, что идентификатор их офиса неизвестен.</a:t>
            </a:r>
          </a:p>
          <a:p>
            <a:pPr>
              <a:buFontTx/>
              <a:buChar char="-"/>
            </a:pPr>
            <a:r>
              <a:rPr lang="ru-RU" dirty="0" smtClean="0"/>
              <a:t>В столбце </a:t>
            </a:r>
            <a:r>
              <a:rPr lang="en-US" dirty="0" smtClean="0"/>
              <a:t>REP_OFFICE </a:t>
            </a:r>
            <a:r>
              <a:rPr lang="ru-RU" dirty="0" smtClean="0"/>
              <a:t>для этих двух служащих установить по умолчанию некоторое значение, например идентификатор главного офиса в Нью-Йорке, указывая тем самым, что служащие автоматически переводятся в этот офис.</a:t>
            </a:r>
          </a:p>
        </p:txBody>
      </p:sp>
    </p:spTree>
    <p:extLst>
      <p:ext uri="{BB962C8B-B14F-4D97-AF65-F5344CB8AC3E}">
        <p14:creationId xmlns:p14="http://schemas.microsoft.com/office/powerpoint/2010/main" val="20045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Аналогичные сложности существуют и в 4 ситуации (обновление первичного ключа в родительской таблице). </a:t>
            </a:r>
          </a:p>
          <a:p>
            <a:pPr marL="0" indent="0">
              <a:buNone/>
            </a:pPr>
            <a:r>
              <a:rPr lang="ru-RU" dirty="0" smtClean="0"/>
              <a:t>Допустим необходимо изменить идентификатор офиса в Лос-Анджелесе с 21 на 23.</a:t>
            </a:r>
          </a:p>
          <a:p>
            <a:pPr marL="0" indent="0">
              <a:buNone/>
            </a:pPr>
            <a:r>
              <a:rPr lang="ru-RU" dirty="0" smtClean="0"/>
              <a:t>Возникает вопрос</a:t>
            </a:r>
            <a:r>
              <a:rPr lang="en-US" dirty="0" smtClean="0"/>
              <a:t>: </a:t>
            </a:r>
            <a:r>
              <a:rPr lang="ru-RU" dirty="0" smtClean="0"/>
              <a:t>как поступить с двумя дочерними строками в таблице </a:t>
            </a:r>
            <a:r>
              <a:rPr lang="en-US" dirty="0" smtClean="0"/>
              <a:t>SALESREPS, </a:t>
            </a:r>
            <a:r>
              <a:rPr lang="ru-RU" dirty="0" smtClean="0"/>
              <a:t>представляющими служащих офиса в Л.А.</a:t>
            </a:r>
          </a:p>
        </p:txBody>
      </p:sp>
    </p:spTree>
    <p:extLst>
      <p:ext uri="{BB962C8B-B14F-4D97-AF65-F5344CB8AC3E}">
        <p14:creationId xmlns:p14="http://schemas.microsoft.com/office/powerpoint/2010/main" val="10845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 Не изменять идентификатор офиса до тех пор, пока служащие не будут переведены в другой офис</a:t>
            </a:r>
            <a:r>
              <a:rPr lang="en-US" dirty="0" smtClean="0"/>
              <a:t>; </a:t>
            </a:r>
            <a:r>
              <a:rPr lang="ru-RU" dirty="0" smtClean="0"/>
              <a:t>в таком случае в таблицу </a:t>
            </a:r>
            <a:r>
              <a:rPr lang="en-US" dirty="0" smtClean="0"/>
              <a:t>OFFICES </a:t>
            </a:r>
            <a:r>
              <a:rPr lang="ru-RU" dirty="0" smtClean="0"/>
              <a:t>следует вначале добавить строку с новым идентификатором офиса в Л.А., затем обновить таблицу </a:t>
            </a:r>
            <a:r>
              <a:rPr lang="en-US" dirty="0" smtClean="0"/>
              <a:t>SALESREPS </a:t>
            </a:r>
            <a:r>
              <a:rPr lang="ru-RU" dirty="0" smtClean="0"/>
              <a:t>и, наконец, удалить строку со  старым идентификатором офиса в Л.А.</a:t>
            </a:r>
          </a:p>
        </p:txBody>
      </p:sp>
    </p:spTree>
    <p:extLst>
      <p:ext uri="{BB962C8B-B14F-4D97-AF65-F5344CB8AC3E}">
        <p14:creationId xmlns:p14="http://schemas.microsoft.com/office/powerpoint/2010/main" val="4571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smtClean="0"/>
              <a:t>Автоматически обновить идентификатор офиса этих двух служащих в таблице </a:t>
            </a:r>
            <a:r>
              <a:rPr lang="en-US" dirty="0" smtClean="0"/>
              <a:t>SALESREPS </a:t>
            </a:r>
            <a:r>
              <a:rPr lang="ru-RU" dirty="0" smtClean="0"/>
              <a:t>для того, чтобы их строки были по-прежнему связаны с лос-</a:t>
            </a:r>
            <a:r>
              <a:rPr lang="ru-RU" dirty="0" err="1" smtClean="0"/>
              <a:t>анжелесской</a:t>
            </a:r>
            <a:r>
              <a:rPr lang="ru-RU" dirty="0" smtClean="0"/>
              <a:t> строкой в таблице </a:t>
            </a:r>
            <a:r>
              <a:rPr lang="en-US" dirty="0" smtClean="0"/>
              <a:t>OFFICES </a:t>
            </a:r>
            <a:r>
              <a:rPr lang="ru-RU" dirty="0" smtClean="0"/>
              <a:t>через ее идентификатор офиса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В столбце</a:t>
            </a:r>
            <a:r>
              <a:rPr lang="en-US" dirty="0"/>
              <a:t> </a:t>
            </a:r>
            <a:r>
              <a:rPr lang="en-US" dirty="0" smtClean="0"/>
              <a:t>REP_OFFICE </a:t>
            </a:r>
            <a:r>
              <a:rPr lang="ru-RU" dirty="0" smtClean="0"/>
              <a:t>установить для этих двух служащих значение </a:t>
            </a:r>
            <a:r>
              <a:rPr lang="en-US" dirty="0" smtClean="0"/>
              <a:t>NULL, </a:t>
            </a:r>
            <a:r>
              <a:rPr lang="ru-RU" dirty="0" smtClean="0"/>
              <a:t>показывая тем самым, что идентификатор из офиса неизвестен</a:t>
            </a:r>
            <a:r>
              <a:rPr lang="en-US" dirty="0" smtClean="0"/>
              <a:t>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78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Ссылочная целостность (проблемы)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smtClean="0"/>
              <a:t>В столбце </a:t>
            </a:r>
            <a:r>
              <a:rPr lang="en-US" dirty="0" smtClean="0"/>
              <a:t>REP_OFFICE </a:t>
            </a:r>
            <a:r>
              <a:rPr lang="ru-RU" dirty="0" smtClean="0"/>
              <a:t>установить по умолчанию для этих двух служащих некоторое значение, например идентификатор главного офиса в Нью-Йорке, указывая тем самым, что служащие автоматически переводятся в этот офис.</a:t>
            </a:r>
          </a:p>
        </p:txBody>
      </p:sp>
    </p:spTree>
    <p:extLst>
      <p:ext uri="{BB962C8B-B14F-4D97-AF65-F5344CB8AC3E}">
        <p14:creationId xmlns:p14="http://schemas.microsoft.com/office/powerpoint/2010/main" val="33971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Правила удаления и обновления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каждого отношения </a:t>
            </a:r>
            <a:r>
              <a:rPr lang="en-US" dirty="0" smtClean="0"/>
              <a:t>“</a:t>
            </a:r>
            <a:r>
              <a:rPr lang="ru-RU" dirty="0" smtClean="0"/>
              <a:t>предок-потомок</a:t>
            </a:r>
            <a:r>
              <a:rPr lang="en-US" dirty="0" smtClean="0"/>
              <a:t>” </a:t>
            </a:r>
            <a:r>
              <a:rPr lang="ru-RU" dirty="0" smtClean="0"/>
              <a:t>в БД, создаваемого внешним ключом, стандарт</a:t>
            </a:r>
            <a:r>
              <a:rPr lang="en-US" dirty="0" smtClean="0"/>
              <a:t> SQL </a:t>
            </a:r>
            <a:r>
              <a:rPr lang="ru-RU" dirty="0" smtClean="0"/>
              <a:t>позволяет указать связанные с ним правило удаления и правило обновления. Правило удаления определяет те действия, которые СУБД выполняет, когда пользователь пытается удалить строку из родительской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17592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Правила удаления и обновления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Можно задать одно из 4 правил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b="1" dirty="0" smtClean="0"/>
              <a:t>RESTRICT – </a:t>
            </a:r>
            <a:r>
              <a:rPr lang="ru-RU" dirty="0" smtClean="0"/>
              <a:t>запрещает удаление строки из родительской строки, если строка имеет потомков. Инструкция </a:t>
            </a:r>
            <a:r>
              <a:rPr lang="en-US" i="1" dirty="0" smtClean="0"/>
              <a:t>DELETE</a:t>
            </a:r>
            <a:r>
              <a:rPr lang="en-US" dirty="0" smtClean="0"/>
              <a:t>, </a:t>
            </a:r>
            <a:r>
              <a:rPr lang="ru-RU" dirty="0" smtClean="0"/>
              <a:t>пытающаяся удалить такую строку, отвергается, и выдается сообщение об ошибке. Таким образом, из родительской таблицы можно удалять только строки, не имеющие потомков. </a:t>
            </a:r>
            <a:r>
              <a:rPr lang="en-US" dirty="0" smtClean="0"/>
              <a:t>“</a:t>
            </a:r>
            <a:r>
              <a:rPr lang="ru-RU" dirty="0" smtClean="0"/>
              <a:t>Нельзя удалить офис, если в нем кто-то работает</a:t>
            </a:r>
            <a:r>
              <a:rPr lang="en-US" dirty="0" smtClean="0"/>
              <a:t>”.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743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Правила удаления и обновления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b="1" dirty="0" smtClean="0"/>
              <a:t>CASCADE</a:t>
            </a:r>
            <a:r>
              <a:rPr lang="en-US" dirty="0" smtClean="0"/>
              <a:t> – </a:t>
            </a:r>
            <a:r>
              <a:rPr lang="ru-RU" dirty="0" smtClean="0"/>
              <a:t>определяет, что при удалении родительской строки все дочерние строки</a:t>
            </a:r>
            <a:r>
              <a:rPr lang="ru-RU" i="1" dirty="0" smtClean="0"/>
              <a:t> также </a:t>
            </a:r>
            <a:r>
              <a:rPr lang="ru-RU" dirty="0" smtClean="0"/>
              <a:t>автоматически удаляются из дочерней строки. </a:t>
            </a:r>
            <a:r>
              <a:rPr lang="en-US" dirty="0" smtClean="0"/>
              <a:t>“</a:t>
            </a:r>
            <a:r>
              <a:rPr lang="ru-RU" dirty="0" smtClean="0"/>
              <a:t>При удалении офиса его служащие автоматически удаляются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80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Правила удаления и обновления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 smtClean="0"/>
              <a:t>SET NULL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определяет, что при удалении родительской строки внешним ключам во всех ее дочерних строках автоматически присваивается значение </a:t>
            </a:r>
            <a:r>
              <a:rPr lang="en-US" dirty="0" smtClean="0"/>
              <a:t>NULL. </a:t>
            </a:r>
            <a:r>
              <a:rPr lang="ru-RU" dirty="0" smtClean="0"/>
              <a:t>Таким образом, удаление строки из родительской таблицы вызывает установку значений </a:t>
            </a:r>
            <a:r>
              <a:rPr lang="en-US" dirty="0" smtClean="0"/>
              <a:t>NULL </a:t>
            </a:r>
            <a:r>
              <a:rPr lang="ru-RU" dirty="0" smtClean="0"/>
              <a:t>в некоторых столбцах дочерней таблицы.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smtClean="0"/>
              <a:t>При расформировании офиса служащие остаются в резерве, т.е. их офис неизвестен</a:t>
            </a:r>
            <a:r>
              <a:rPr lang="en-US" dirty="0" smtClean="0"/>
              <a:t>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51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5590</Words>
  <Application>Microsoft Office PowerPoint</Application>
  <PresentationFormat>Экран (4:3)</PresentationFormat>
  <Paragraphs>584</Paragraphs>
  <Slides>110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110</vt:i4>
      </vt:variant>
    </vt:vector>
  </HeadingPairs>
  <TitlesOfParts>
    <vt:vector size="111" baseType="lpstr">
      <vt:lpstr>Тема Office</vt:lpstr>
      <vt:lpstr>Базы данных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Обновление данных</vt:lpstr>
      <vt:lpstr>Внесение изменений в БД</vt:lpstr>
      <vt:lpstr>Добавление новых данных</vt:lpstr>
      <vt:lpstr>Добавление новых данных</vt:lpstr>
      <vt:lpstr>Однострочная инструкция INSERT</vt:lpstr>
      <vt:lpstr>Однострочная инструкция INSERT</vt:lpstr>
      <vt:lpstr>Однострочная инструкция INSERT </vt:lpstr>
      <vt:lpstr>Вставка значений NULL </vt:lpstr>
      <vt:lpstr>Вставка всех столбцов </vt:lpstr>
      <vt:lpstr>Многострочная инструкция INSERT</vt:lpstr>
      <vt:lpstr>Удаление существующих данных</vt:lpstr>
      <vt:lpstr>Инструкция DELETE</vt:lpstr>
      <vt:lpstr>Инструкция DELETE</vt:lpstr>
      <vt:lpstr>Инструкция DELETE</vt:lpstr>
      <vt:lpstr>Инструкция DELETE</vt:lpstr>
      <vt:lpstr>Удаление всех строк</vt:lpstr>
      <vt:lpstr>Инструкция DELETE с подзапросом</vt:lpstr>
      <vt:lpstr>Инструкция DELETE с подзапросом</vt:lpstr>
      <vt:lpstr>Инструкция DELETE с подзапросом</vt:lpstr>
      <vt:lpstr>Инструкция DELETE с подзапросом</vt:lpstr>
      <vt:lpstr>Инструкция DELETE с подзапросом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Инструкция UPDATE с подзапросом</vt:lpstr>
      <vt:lpstr>Инструкция UPDATE с подзапросом</vt:lpstr>
      <vt:lpstr>Инструкция UPDATE с подзапросом</vt:lpstr>
      <vt:lpstr>Инструкция UPDATE с подзапросом</vt:lpstr>
      <vt:lpstr>Резюме</vt:lpstr>
      <vt:lpstr>Целостность данных</vt:lpstr>
      <vt:lpstr>Целостность данных</vt:lpstr>
      <vt:lpstr>Условия целостности данных</vt:lpstr>
      <vt:lpstr>Условия целостности данных</vt:lpstr>
      <vt:lpstr>Условия целостности данных</vt:lpstr>
      <vt:lpstr>Условия целостности данных</vt:lpstr>
      <vt:lpstr>Условия целостности данных</vt:lpstr>
      <vt:lpstr>Условия целостности данных</vt:lpstr>
      <vt:lpstr>Условия целостности данных</vt:lpstr>
      <vt:lpstr>Условия целостности данных</vt:lpstr>
      <vt:lpstr>Обязательность данных</vt:lpstr>
      <vt:lpstr>Обязательность данных</vt:lpstr>
      <vt:lpstr>Ограничения на значения столбца</vt:lpstr>
      <vt:lpstr>Ограничения на значения столбца</vt:lpstr>
      <vt:lpstr>Домены</vt:lpstr>
      <vt:lpstr>Целостность данных</vt:lpstr>
      <vt:lpstr>Целостность данных</vt:lpstr>
      <vt:lpstr>Прочие условия уникальности столбцов</vt:lpstr>
      <vt:lpstr>Прочие условия уникальности столбцов</vt:lpstr>
      <vt:lpstr>Прочие условия уникальности столбцов</vt:lpstr>
      <vt:lpstr>Уникальность и значения NULL</vt:lpstr>
      <vt:lpstr>Уникальность и значения NULL</vt:lpstr>
      <vt:lpstr>Уникальность и значения NULL</vt:lpstr>
      <vt:lpstr>Уникальность и значения NULL</vt:lpstr>
      <vt:lpstr>Ссылочная целостность</vt:lpstr>
      <vt:lpstr>Ссылочная целостность</vt:lpstr>
      <vt:lpstr>Ссылочная целостность</vt:lpstr>
      <vt:lpstr>Ссылочная целостность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Правила удаления и обновления</vt:lpstr>
      <vt:lpstr>Правила удаления и обновления</vt:lpstr>
      <vt:lpstr>Правила удаления и обновления</vt:lpstr>
      <vt:lpstr>Правила удаления и обновления</vt:lpstr>
      <vt:lpstr>Правила удаления и обновления</vt:lpstr>
      <vt:lpstr>Правила удаления и обновления</vt:lpstr>
      <vt:lpstr>Каскадные удаления и обновления </vt:lpstr>
      <vt:lpstr>Каскадные удаления и обновления </vt:lpstr>
      <vt:lpstr>Ссылочные циклы</vt:lpstr>
      <vt:lpstr>Ссылочные циклы</vt:lpstr>
      <vt:lpstr>Ссылочные циклы</vt:lpstr>
      <vt:lpstr>Внешние ключи и значения NULL</vt:lpstr>
      <vt:lpstr>Расширенные возможности ограничений</vt:lpstr>
      <vt:lpstr>Типы ограничений SQL</vt:lpstr>
      <vt:lpstr>Курсовая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Баканчев Никита Иванович</dc:creator>
  <cp:lastModifiedBy>Баканчев Никита Иванович</cp:lastModifiedBy>
  <cp:revision>51</cp:revision>
  <dcterms:created xsi:type="dcterms:W3CDTF">2016-03-11T19:19:45Z</dcterms:created>
  <dcterms:modified xsi:type="dcterms:W3CDTF">2016-03-14T10:00:08Z</dcterms:modified>
</cp:coreProperties>
</file>