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3" r:id="rId1"/>
  </p:sldMasterIdLst>
  <p:notesMasterIdLst>
    <p:notesMasterId r:id="rId13"/>
  </p:notesMasterIdLst>
  <p:sldIdLst>
    <p:sldId id="256" r:id="rId2"/>
    <p:sldId id="260" r:id="rId3"/>
    <p:sldId id="259" r:id="rId4"/>
    <p:sldId id="261" r:id="rId5"/>
    <p:sldId id="263" r:id="rId6"/>
    <p:sldId id="264" r:id="rId7"/>
    <p:sldId id="265" r:id="rId8"/>
    <p:sldId id="266" r:id="rId9"/>
    <p:sldId id="262" r:id="rId10"/>
    <p:sldId id="258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398" autoAdjust="0"/>
  </p:normalViewPr>
  <p:slideViewPr>
    <p:cSldViewPr snapToGrid="0" snapToObjects="1">
      <p:cViewPr varScale="1">
        <p:scale>
          <a:sx n="94" d="100"/>
          <a:sy n="94" d="100"/>
        </p:scale>
        <p:origin x="-15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D8A26-8B2E-2649-AC95-C77421F63FE7}" type="datetimeFigureOut">
              <a:rPr lang="en-US" smtClean="0"/>
              <a:t>21/01/2014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C02C4-0C04-954B-8012-D341EC644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5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D95E-BED7-6843-B5D1-96D583AFFBCA}" type="datetimeFigureOut">
              <a:rPr lang="en-US" smtClean="0"/>
              <a:t>21/01/2014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D95E-BED7-6843-B5D1-96D583AFFBCA}" type="datetimeFigureOut">
              <a:rPr lang="en-US" smtClean="0"/>
              <a:t>21/01/2014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4729-1637-E44F-A55C-F8004E2A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D95E-BED7-6843-B5D1-96D583AFFBCA}" type="datetimeFigureOut">
              <a:rPr lang="en-US" smtClean="0"/>
              <a:t>21/01/2014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4729-1637-E44F-A55C-F8004E2A322C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D95E-BED7-6843-B5D1-96D583AFFBCA}" type="datetimeFigureOut">
              <a:rPr lang="en-US" smtClean="0"/>
              <a:t>21/01/2014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4729-1637-E44F-A55C-F8004E2A32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D95E-BED7-6843-B5D1-96D583AFFBCA}" type="datetimeFigureOut">
              <a:rPr lang="en-US" smtClean="0"/>
              <a:t>21/01/2014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4729-1637-E44F-A55C-F8004E2A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D95E-BED7-6843-B5D1-96D583AFFBCA}" type="datetimeFigureOut">
              <a:rPr lang="en-US" smtClean="0"/>
              <a:t>21/01/2014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4729-1637-E44F-A55C-F8004E2A32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D95E-BED7-6843-B5D1-96D583AFFBCA}" type="datetimeFigureOut">
              <a:rPr lang="en-US" smtClean="0"/>
              <a:t>21/01/2014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4729-1637-E44F-A55C-F8004E2A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D95E-BED7-6843-B5D1-96D583AFFBCA}" type="datetimeFigureOut">
              <a:rPr lang="en-US" smtClean="0"/>
              <a:t>21/01/2014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4729-1637-E44F-A55C-F8004E2A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D95E-BED7-6843-B5D1-96D583AFFBCA}" type="datetimeFigureOut">
              <a:rPr lang="en-US" smtClean="0"/>
              <a:t>21/01/2014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4729-1637-E44F-A55C-F8004E2A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D95E-BED7-6843-B5D1-96D583AFFBCA}" type="datetimeFigureOut">
              <a:rPr lang="en-US" smtClean="0"/>
              <a:t>21/01/2014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D95E-BED7-6843-B5D1-96D583AFFBCA}" type="datetimeFigureOut">
              <a:rPr lang="en-US" smtClean="0"/>
              <a:t>21/01/2014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4729-1637-E44F-A55C-F8004E2A32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B74D95E-BED7-6843-B5D1-96D583AFFBCA}" type="datetimeFigureOut">
              <a:rPr lang="en-US" smtClean="0"/>
              <a:t>21/01/2014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B634729-1637-E44F-A55C-F8004E2A32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24"/>
            <a:ext cx="7772400" cy="960620"/>
          </a:xfrm>
        </p:spPr>
        <p:txBody>
          <a:bodyPr/>
          <a:lstStyle/>
          <a:p>
            <a:r>
              <a:rPr lang="en-US" dirty="0" smtClean="0"/>
              <a:t>About the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20751"/>
            <a:ext cx="7772400" cy="2657135"/>
          </a:xfrm>
        </p:spPr>
        <p:txBody>
          <a:bodyPr>
            <a:normAutofit/>
          </a:bodyPr>
          <a:lstStyle/>
          <a:p>
            <a:pPr marL="457200" indent="-457200" algn="l">
              <a:buClr>
                <a:schemeClr val="bg1"/>
              </a:buClr>
              <a:buFont typeface="Courier New"/>
              <a:buChar char="o"/>
            </a:pPr>
            <a:r>
              <a:rPr lang="en-US" sz="2800" dirty="0" smtClean="0"/>
              <a:t>A fun way for students to test their knowledge of conditional statements in Python</a:t>
            </a:r>
          </a:p>
          <a:p>
            <a:pPr marL="457200" indent="-457200" algn="l">
              <a:buClr>
                <a:schemeClr val="bg1"/>
              </a:buClr>
              <a:buFont typeface="Courier New"/>
              <a:buChar char="o"/>
            </a:pPr>
            <a:r>
              <a:rPr lang="en-US" sz="2800" dirty="0" smtClean="0"/>
              <a:t>Based on the game Bingo</a:t>
            </a:r>
          </a:p>
          <a:p>
            <a:pPr marL="457200" indent="-457200" algn="l">
              <a:buClr>
                <a:schemeClr val="bg1"/>
              </a:buClr>
              <a:buFont typeface="Courier New"/>
              <a:buChar char="o"/>
            </a:pPr>
            <a:r>
              <a:rPr lang="en-US" sz="2800" dirty="0" smtClean="0"/>
              <a:t>Students can work individually or in groups (depending on class size)</a:t>
            </a:r>
          </a:p>
          <a:p>
            <a:pPr marL="457200" indent="-457200" algn="l">
              <a:buFont typeface="Wingdings" charset="2"/>
              <a:buChar char="§"/>
            </a:pPr>
            <a:endParaRPr lang="en-US" dirty="0" smtClean="0"/>
          </a:p>
          <a:p>
            <a:pPr marL="457200" indent="-457200" algn="l">
              <a:buFont typeface="Wingdings" charset="2"/>
              <a:buChar char="§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199983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Created by Tirath Singh, Queen Mary University of London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6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334" y="4258504"/>
            <a:ext cx="2754258" cy="7089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46800" rIns="36000" rtlCol="0">
            <a:sp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if x == 6 :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print(“Bingo!”)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4992" y="4258504"/>
            <a:ext cx="2754258" cy="7089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46800" rIns="36000" rtlCol="0">
            <a:sp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If y == 12 :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print(“Bingo!”)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157" y="4258504"/>
            <a:ext cx="2754258" cy="7089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46800" rIns="36000" rtlCol="0">
            <a:sp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If z &gt; 30 :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print(“Bingo!”)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16627" y="2809594"/>
            <a:ext cx="5571700" cy="70788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x = 6   y = 5   z = 1</a:t>
            </a:r>
            <a:endParaRPr lang="en-GB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334" y="5065443"/>
            <a:ext cx="2754258" cy="7089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46800" rIns="36000" rtlCol="0">
            <a:sp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if x </a:t>
            </a:r>
            <a:r>
              <a:rPr lang="en-US" sz="2000" dirty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32 :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print(“Bingo!”)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4992" y="5065443"/>
            <a:ext cx="2754258" cy="7089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46800" rIns="36000" rtlCol="0">
            <a:sp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If y == 5 :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print(“Bingo!”)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157" y="5065443"/>
            <a:ext cx="2754258" cy="7089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46800" rIns="36000" rtlCol="0">
            <a:sp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If z == 12 :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print(“Bingo!”)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334" y="5882232"/>
            <a:ext cx="2754258" cy="7089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46800" rIns="36000" rtlCol="0">
            <a:sp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if x == 12 :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print(“Bingo!”)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34992" y="5882232"/>
            <a:ext cx="2754258" cy="7089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46800" rIns="36000" rtlCol="0">
            <a:sp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If y &lt; -5 :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print(“Bingo!”)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157" y="5882232"/>
            <a:ext cx="2754258" cy="7089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46800" rIns="36000" rtlCol="0">
            <a:sp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If z == 2 :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print(“Bingo!”)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5995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334" y="4258504"/>
            <a:ext cx="2754258" cy="7089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46800" rIns="36000" rtlCol="0">
            <a:sp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if x == 6 :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print(“Bingo!”)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4992" y="4258504"/>
            <a:ext cx="2754258" cy="7089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46800" rIns="36000" rtlCol="0">
            <a:sp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If y == 12 :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print(“Bingo!”)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157" y="4258504"/>
            <a:ext cx="2754258" cy="7089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46800" rIns="36000" rtlCol="0">
            <a:sp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If z &gt; 30 :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print(“Bingo!”)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16627" y="2809594"/>
            <a:ext cx="5571700" cy="70788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x = 6   y = 5   z = 1</a:t>
            </a:r>
            <a:endParaRPr lang="en-GB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334" y="5065443"/>
            <a:ext cx="2754258" cy="7089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46800" rIns="36000" rtlCol="0">
            <a:sp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if x </a:t>
            </a:r>
            <a:r>
              <a:rPr lang="en-US" sz="2000" dirty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 32 :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print(“Bingo!”)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4992" y="5065443"/>
            <a:ext cx="2754258" cy="7089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46800" rIns="36000" rtlCol="0">
            <a:sp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If y == 5 :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print(“Bingo!”)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157" y="5065443"/>
            <a:ext cx="2754258" cy="7089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46800" rIns="36000" rtlCol="0">
            <a:sp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If z == 12 :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print(“Bingo!”)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654627" y="4129606"/>
            <a:ext cx="1909479" cy="935837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3559629" y="4897567"/>
            <a:ext cx="1909479" cy="935837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8334" y="5882232"/>
            <a:ext cx="2754258" cy="7089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46800" rIns="36000" rtlCol="0">
            <a:sp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if x == 12 :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print(“Bingo!”)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34992" y="5882232"/>
            <a:ext cx="2754258" cy="7089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46800" rIns="36000" rtlCol="0">
            <a:sp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If y &lt; -5 :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print(“Bingo!”)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6157" y="5882232"/>
            <a:ext cx="2754258" cy="7089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36000" tIns="46800" rIns="36000" rtlCol="0">
            <a:sp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If z == 2 :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print(“Bingo!”)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7911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Playing If Bingo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397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2366"/>
            <a:ext cx="8229600" cy="4584027"/>
          </a:xfrm>
        </p:spPr>
        <p:txBody>
          <a:bodyPr>
            <a:normAutofit/>
          </a:bodyPr>
          <a:lstStyle/>
          <a:p>
            <a:r>
              <a:rPr lang="en-US" dirty="0"/>
              <a:t>3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If-Bingo Ticket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28" y="3843665"/>
            <a:ext cx="5571699" cy="266616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587356" y="3693251"/>
            <a:ext cx="2105334" cy="3013142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77238" y="3693251"/>
            <a:ext cx="2105334" cy="3013142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82993" y="3693251"/>
            <a:ext cx="2105334" cy="3013142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52947" y="2782447"/>
            <a:ext cx="5950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X</a:t>
            </a:r>
            <a:endParaRPr lang="en-GB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40259" y="278244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57934" y="2782447"/>
            <a:ext cx="541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206094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6058"/>
            <a:ext cx="8229600" cy="445033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"/>
            </a:pPr>
            <a:r>
              <a:rPr lang="en-US" dirty="0" smtClean="0"/>
              <a:t>A game has many rounds</a:t>
            </a:r>
          </a:p>
          <a:p>
            <a:pPr>
              <a:buFont typeface="Wingdings" charset="2"/>
              <a:buChar char=""/>
            </a:pPr>
            <a:r>
              <a:rPr lang="en-US" dirty="0" smtClean="0"/>
              <a:t>For each round:</a:t>
            </a:r>
          </a:p>
          <a:p>
            <a:pPr lvl="1"/>
            <a:r>
              <a:rPr lang="en-US" dirty="0" smtClean="0"/>
              <a:t>The teacher will call out 3 statements, such as</a:t>
            </a:r>
          </a:p>
          <a:p>
            <a:pPr marL="301943" lvl="1" indent="0">
              <a:buNone/>
            </a:pPr>
            <a:endParaRPr lang="en-US" dirty="0"/>
          </a:p>
          <a:p>
            <a:pPr marL="301943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Are any conditions true?</a:t>
            </a:r>
          </a:p>
          <a:p>
            <a:pPr lvl="1"/>
            <a:r>
              <a:rPr lang="en-US" dirty="0" smtClean="0"/>
              <a:t>Cross them off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the Game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28" y="5665273"/>
            <a:ext cx="5571699" cy="26661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16627" y="3696386"/>
            <a:ext cx="5571700" cy="70788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x = 7   y = -2   z = 12</a:t>
            </a:r>
            <a:endParaRPr lang="en-GB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65139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the Game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28" y="5665273"/>
            <a:ext cx="5571699" cy="26661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16627" y="3696386"/>
            <a:ext cx="5571700" cy="70788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x = 7   y = -2   z = 12</a:t>
            </a:r>
            <a:endParaRPr lang="en-GB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503810" y="5498098"/>
            <a:ext cx="2372678" cy="1359902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56058"/>
            <a:ext cx="8229600" cy="445033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Is 7 greater than 20?</a:t>
            </a:r>
          </a:p>
          <a:p>
            <a:pPr marL="301943" lvl="1" indent="0">
              <a:buNone/>
            </a:pPr>
            <a:endParaRPr lang="en-US" dirty="0"/>
          </a:p>
          <a:p>
            <a:pPr marL="301943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Oval 7"/>
          <p:cNvSpPr/>
          <p:nvPr/>
        </p:nvSpPr>
        <p:spPr>
          <a:xfrm>
            <a:off x="2389387" y="3511409"/>
            <a:ext cx="1487101" cy="1359902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21071" y="4574768"/>
            <a:ext cx="1301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NO!</a:t>
            </a:r>
            <a:endParaRPr lang="en-GB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096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the Game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28" y="5665273"/>
            <a:ext cx="5571699" cy="26661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16627" y="3696386"/>
            <a:ext cx="5571700" cy="70788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x = 7   y = -2   z = 12</a:t>
            </a:r>
            <a:endParaRPr lang="en-GB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391927" y="5498098"/>
            <a:ext cx="2188879" cy="1359902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56058"/>
            <a:ext cx="8229600" cy="445033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Is -2 greater than 33?</a:t>
            </a:r>
          </a:p>
          <a:p>
            <a:pPr marL="301943" lvl="1" indent="0">
              <a:buNone/>
            </a:pPr>
            <a:endParaRPr lang="en-US" dirty="0"/>
          </a:p>
          <a:p>
            <a:pPr marL="301943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Oval 7"/>
          <p:cNvSpPr/>
          <p:nvPr/>
        </p:nvSpPr>
        <p:spPr>
          <a:xfrm>
            <a:off x="3735829" y="3511409"/>
            <a:ext cx="1487101" cy="1359902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21071" y="4574768"/>
            <a:ext cx="1301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NO!</a:t>
            </a:r>
            <a:endParaRPr lang="en-GB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351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the Game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28" y="5665273"/>
            <a:ext cx="5571699" cy="26661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16627" y="3696386"/>
            <a:ext cx="5571700" cy="70788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x = 7   y = -2   z = 12</a:t>
            </a:r>
            <a:endParaRPr lang="en-GB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112954" y="5498098"/>
            <a:ext cx="2188879" cy="1359902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56058"/>
            <a:ext cx="8229600" cy="445033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Is 12 equal to 12?</a:t>
            </a:r>
          </a:p>
          <a:p>
            <a:pPr marL="301943" lvl="1" indent="0">
              <a:buNone/>
            </a:pPr>
            <a:endParaRPr lang="en-US" dirty="0"/>
          </a:p>
          <a:p>
            <a:pPr marL="301943" lvl="1" indent="0">
              <a:buNone/>
            </a:pPr>
            <a:endParaRPr lang="en-US" dirty="0" smtClean="0"/>
          </a:p>
          <a:p>
            <a:pPr marL="301943" lvl="1" indent="0">
              <a:buNone/>
            </a:pPr>
            <a:endParaRPr lang="en-US" dirty="0" smtClean="0"/>
          </a:p>
        </p:txBody>
      </p:sp>
      <p:sp>
        <p:nvSpPr>
          <p:cNvPr id="8" name="Oval 7"/>
          <p:cNvSpPr/>
          <p:nvPr/>
        </p:nvSpPr>
        <p:spPr>
          <a:xfrm>
            <a:off x="5222930" y="3511409"/>
            <a:ext cx="1487101" cy="1359902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37721" y="4574768"/>
            <a:ext cx="14685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YES!</a:t>
            </a:r>
            <a:endParaRPr lang="en-GB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56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the Game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28" y="5665273"/>
            <a:ext cx="5571699" cy="26661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16627" y="3696386"/>
            <a:ext cx="5571700" cy="70788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x = 7   y = -2   z = 12</a:t>
            </a:r>
            <a:endParaRPr lang="en-GB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56058"/>
            <a:ext cx="8229600" cy="445033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Is 12 equal to 12?</a:t>
            </a:r>
          </a:p>
          <a:p>
            <a:pPr marL="301943" lvl="1" indent="0">
              <a:buNone/>
            </a:pPr>
            <a:endParaRPr lang="en-US" dirty="0"/>
          </a:p>
          <a:p>
            <a:pPr marL="301943" lvl="1" indent="0">
              <a:buNone/>
            </a:pPr>
            <a:endParaRPr lang="en-US" dirty="0" smtClean="0"/>
          </a:p>
          <a:p>
            <a:pPr marL="301943" lvl="1" indent="0">
              <a:buNone/>
            </a:pPr>
            <a:endParaRPr lang="en-US" dirty="0" smtClean="0"/>
          </a:p>
        </p:txBody>
      </p:sp>
      <p:sp>
        <p:nvSpPr>
          <p:cNvPr id="8" name="Oval 7"/>
          <p:cNvSpPr/>
          <p:nvPr/>
        </p:nvSpPr>
        <p:spPr>
          <a:xfrm>
            <a:off x="5222930" y="3511409"/>
            <a:ext cx="1487101" cy="1359902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81721" y="4588355"/>
            <a:ext cx="43805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CROSS IT OFF!</a:t>
            </a:r>
            <a:endParaRPr lang="en-GB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Multiply 9"/>
          <p:cNvSpPr/>
          <p:nvPr/>
        </p:nvSpPr>
        <p:spPr>
          <a:xfrm>
            <a:off x="5478848" y="5648562"/>
            <a:ext cx="1909479" cy="935837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3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3174"/>
            <a:ext cx="5821942" cy="428321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Shout </a:t>
            </a:r>
            <a:r>
              <a:rPr lang="en-US" sz="3200" dirty="0"/>
              <a:t>“Bingo!”</a:t>
            </a:r>
          </a:p>
          <a:p>
            <a:pPr lvl="1"/>
            <a:r>
              <a:rPr lang="en-US" dirty="0" smtClean="0"/>
              <a:t>When all your squares are crossed-off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the Game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28" y="3843665"/>
            <a:ext cx="5571699" cy="2666161"/>
          </a:xfrm>
          <a:prstGeom prst="rect">
            <a:avLst/>
          </a:prstGeom>
        </p:spPr>
      </p:pic>
      <p:sp>
        <p:nvSpPr>
          <p:cNvPr id="5" name="Multiply 4"/>
          <p:cNvSpPr/>
          <p:nvPr/>
        </p:nvSpPr>
        <p:spPr>
          <a:xfrm>
            <a:off x="1816628" y="3843665"/>
            <a:ext cx="1909479" cy="935837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3642562" y="3843665"/>
            <a:ext cx="1909479" cy="935837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1816628" y="4645809"/>
            <a:ext cx="1909479" cy="935837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3642562" y="4645809"/>
            <a:ext cx="1909479" cy="935837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5324402" y="3843665"/>
            <a:ext cx="1909479" cy="935837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5324402" y="4645809"/>
            <a:ext cx="1909479" cy="935837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5429309" y="5559274"/>
            <a:ext cx="1909479" cy="935837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3642562" y="5581646"/>
            <a:ext cx="1909479" cy="935837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1816628" y="5581646"/>
            <a:ext cx="1909479" cy="935837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42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</TotalTime>
  <Words>475</Words>
  <Application>Microsoft Macintosh PowerPoint</Application>
  <PresentationFormat>On-screen Show (4:3)</PresentationFormat>
  <Paragraphs>88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Waveform</vt:lpstr>
      <vt:lpstr>About the game</vt:lpstr>
      <vt:lpstr>Playing If Bingo</vt:lpstr>
      <vt:lpstr>The If-Bingo Ticket</vt:lpstr>
      <vt:lpstr>Rules of the Game</vt:lpstr>
      <vt:lpstr>Rules of the Game</vt:lpstr>
      <vt:lpstr>Rules of the Game</vt:lpstr>
      <vt:lpstr>Rules of the Game</vt:lpstr>
      <vt:lpstr>Rules of the Game</vt:lpstr>
      <vt:lpstr>Rules of the Game</vt:lpstr>
      <vt:lpstr>Example</vt:lpstr>
      <vt:lpstr>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game</dc:title>
  <dc:creator>Tirath Singh</dc:creator>
  <cp:lastModifiedBy>Tirath Singh</cp:lastModifiedBy>
  <cp:revision>21</cp:revision>
  <dcterms:created xsi:type="dcterms:W3CDTF">2014-01-08T11:58:46Z</dcterms:created>
  <dcterms:modified xsi:type="dcterms:W3CDTF">2014-01-21T11:37:08Z</dcterms:modified>
</cp:coreProperties>
</file>