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83" r:id="rId6"/>
    <p:sldId id="268" r:id="rId7"/>
    <p:sldId id="270" r:id="rId8"/>
    <p:sldId id="271" r:id="rId9"/>
    <p:sldId id="285" r:id="rId10"/>
    <p:sldId id="286" r:id="rId11"/>
    <p:sldId id="287" r:id="rId12"/>
    <p:sldId id="288" r:id="rId13"/>
    <p:sldId id="289" r:id="rId14"/>
    <p:sldId id="290" r:id="rId15"/>
    <p:sldId id="260" r:id="rId16"/>
    <p:sldId id="272" r:id="rId17"/>
    <p:sldId id="293" r:id="rId18"/>
    <p:sldId id="294" r:id="rId19"/>
    <p:sldId id="292" r:id="rId20"/>
    <p:sldId id="273" r:id="rId21"/>
    <p:sldId id="261" r:id="rId22"/>
    <p:sldId id="274" r:id="rId23"/>
    <p:sldId id="275" r:id="rId24"/>
    <p:sldId id="277" r:id="rId25"/>
    <p:sldId id="276" r:id="rId26"/>
    <p:sldId id="291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E0819-7ED7-D142-BE17-1FC28D90E106}" type="datetimeFigureOut">
              <a:rPr lang="en-US" smtClean="0"/>
              <a:t>25/04/2014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0128A-A49F-934A-B4E9-32121D77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9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0128A-A49F-934A-B4E9-32121D77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F3F7D40-7457-714A-9A67-21073C1DED5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E8092-A309-AD40-AC79-52CEE6E331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v.uk/government/news/harmful-ict-curriculum-set-to-be-dropped-to-make-way-for-rigorous-computer-scien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784" y="1113274"/>
            <a:ext cx="796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GCSE </a:t>
            </a:r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Python Bingo Game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784" y="2676866"/>
            <a:ext cx="796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Tirath Singh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87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208740" y="2753910"/>
            <a:ext cx="3121315" cy="15299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4269" y="3171286"/>
            <a:ext cx="28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Randomness</a:t>
            </a:r>
            <a:endParaRPr lang="en-US" sz="2800" dirty="0"/>
          </a:p>
        </p:txBody>
      </p:sp>
      <p:sp>
        <p:nvSpPr>
          <p:cNvPr id="10" name="Cloud 9"/>
          <p:cNvSpPr/>
          <p:nvPr/>
        </p:nvSpPr>
        <p:spPr>
          <a:xfrm>
            <a:off x="4757861" y="2753910"/>
            <a:ext cx="3121315" cy="15299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8089" y="3201884"/>
            <a:ext cx="258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 Winner</a:t>
            </a:r>
            <a:endParaRPr lang="en-US" sz="2800" dirty="0"/>
          </a:p>
        </p:txBody>
      </p:sp>
      <p:sp>
        <p:nvSpPr>
          <p:cNvPr id="12" name="Cloud 11"/>
          <p:cNvSpPr/>
          <p:nvPr/>
        </p:nvSpPr>
        <p:spPr>
          <a:xfrm>
            <a:off x="1208740" y="4757550"/>
            <a:ext cx="3121315" cy="15299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5469" y="5205524"/>
            <a:ext cx="247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Calling Card</a:t>
            </a:r>
            <a:endParaRPr lang="en-US" sz="2800" dirty="0"/>
          </a:p>
        </p:txBody>
      </p:sp>
      <p:sp>
        <p:nvSpPr>
          <p:cNvPr id="14" name="Cloud 13"/>
          <p:cNvSpPr/>
          <p:nvPr/>
        </p:nvSpPr>
        <p:spPr>
          <a:xfrm>
            <a:off x="4757861" y="4757550"/>
            <a:ext cx="3121315" cy="15299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70982" y="5174926"/>
            <a:ext cx="28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Unique Tickets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43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xmlns:p14="http://schemas.microsoft.com/office/powerpoint/2010/main"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37 -0.14289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37 -0.14289 " pathEditMode="relative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47 -0.14312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47 -0.14312 " pathEditMode="relative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47 -0.43307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47 -0.43307 " pathEditMode="relative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54 -0.44373 " pathEditMode="relative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54 -0.44373 " pathEditMode="relative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9" grpId="1"/>
      <p:bldP spid="10" grpId="0" animBg="1"/>
      <p:bldP spid="10" grpId="1" animBg="1"/>
      <p:bldP spid="10" grpId="2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5946" y="3308997"/>
            <a:ext cx="4268923" cy="561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Numbers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37709" y="1779048"/>
            <a:ext cx="3121315" cy="15299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830" y="2211723"/>
            <a:ext cx="28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Unique Tickets</a:t>
            </a:r>
            <a:endParaRPr lang="en-US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4869" y="3308998"/>
            <a:ext cx="4268923" cy="56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Ticket Structure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25579"/>
              </p:ext>
            </p:extLst>
          </p:nvPr>
        </p:nvGraphicFramePr>
        <p:xfrm>
          <a:off x="5248093" y="4008468"/>
          <a:ext cx="2887887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29"/>
                <a:gridCol w="962629"/>
                <a:gridCol w="962629"/>
              </a:tblGrid>
              <a:tr h="3395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84027"/>
              </p:ext>
            </p:extLst>
          </p:nvPr>
        </p:nvGraphicFramePr>
        <p:xfrm>
          <a:off x="5248093" y="5436597"/>
          <a:ext cx="2887887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29"/>
                <a:gridCol w="962629"/>
                <a:gridCol w="962629"/>
              </a:tblGrid>
              <a:tr h="3395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46829"/>
              </p:ext>
            </p:extLst>
          </p:nvPr>
        </p:nvGraphicFramePr>
        <p:xfrm>
          <a:off x="1253212" y="4008468"/>
          <a:ext cx="541576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1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11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19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88211"/>
              </p:ext>
            </p:extLst>
          </p:nvPr>
        </p:nvGraphicFramePr>
        <p:xfrm>
          <a:off x="2159962" y="4008468"/>
          <a:ext cx="541576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1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7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12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01551"/>
              </p:ext>
            </p:extLst>
          </p:nvPr>
        </p:nvGraphicFramePr>
        <p:xfrm>
          <a:off x="3095346" y="4008468"/>
          <a:ext cx="541576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1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z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13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20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8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457686"/>
            <a:ext cx="7408333" cy="3075199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Random… but not too random!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Things to avoid:</a:t>
            </a:r>
          </a:p>
          <a:p>
            <a:r>
              <a:rPr lang="en-US" sz="2800" dirty="0" smtClean="0"/>
              <a:t>Overlapping values on single ticket</a:t>
            </a:r>
          </a:p>
          <a:p>
            <a:r>
              <a:rPr lang="en-US" sz="2800" dirty="0" smtClean="0"/>
              <a:t>Duplicate squares</a:t>
            </a:r>
          </a:p>
          <a:p>
            <a:r>
              <a:rPr lang="en-US" sz="2800" dirty="0" smtClean="0"/>
              <a:t>Uneven distribution of variables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37709" y="1779048"/>
            <a:ext cx="3121315" cy="15299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7335" y="2196424"/>
            <a:ext cx="28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Randomness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65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427093"/>
            <a:ext cx="7408333" cy="719071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Controls the length of the </a:t>
            </a:r>
            <a:r>
              <a:rPr lang="en-US" sz="3200" dirty="0" smtClean="0"/>
              <a:t>game</a:t>
            </a:r>
            <a:endParaRPr lang="en-US" sz="3200" dirty="0" smtClean="0"/>
          </a:p>
          <a:p>
            <a:r>
              <a:rPr lang="en-US" sz="3200" dirty="0" smtClean="0"/>
              <a:t>Not too short…but not too long either!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37709" y="1779048"/>
            <a:ext cx="3121315" cy="15299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141" y="2227022"/>
            <a:ext cx="28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Calling Card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73" y="4283859"/>
            <a:ext cx="5185612" cy="216261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129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37709" y="1779048"/>
            <a:ext cx="3121315" cy="15299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034" y="2211723"/>
            <a:ext cx="28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 Winner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3" y="3809575"/>
            <a:ext cx="3962835" cy="2330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98" y="3809574"/>
            <a:ext cx="3891902" cy="23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84506"/>
            <a:ext cx="7408333" cy="3418151"/>
          </a:xfrm>
        </p:spPr>
        <p:txBody>
          <a:bodyPr/>
          <a:lstStyle/>
          <a:p>
            <a:r>
              <a:rPr lang="en-US" dirty="0" smtClean="0"/>
              <a:t>Generate a PDF document, with 2 tickets per page</a:t>
            </a:r>
          </a:p>
          <a:p>
            <a:endParaRPr lang="en-US" dirty="0" smtClean="0"/>
          </a:p>
          <a:p>
            <a:r>
              <a:rPr lang="en-US" dirty="0" smtClean="0"/>
              <a:t>Include some basic game rules on each ticket</a:t>
            </a:r>
          </a:p>
          <a:p>
            <a:endParaRPr lang="en-US" dirty="0" smtClean="0"/>
          </a:p>
          <a:p>
            <a:r>
              <a:rPr lang="en-US" dirty="0" smtClean="0"/>
              <a:t>Teacher can print tickets and distribute to students</a:t>
            </a:r>
          </a:p>
          <a:p>
            <a:endParaRPr lang="en-US" dirty="0" smtClean="0"/>
          </a:p>
          <a:p>
            <a:r>
              <a:rPr lang="en-US" dirty="0" smtClean="0"/>
              <a:t>Generate Calling Card sequence for teacher to use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was it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0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99818"/>
            <a:ext cx="7408333" cy="3656570"/>
          </a:xfrm>
        </p:spPr>
        <p:txBody>
          <a:bodyPr/>
          <a:lstStyle/>
          <a:p>
            <a:r>
              <a:rPr lang="en-US" dirty="0" smtClean="0"/>
              <a:t>Once approved by the Research Ethics Committee, we sent some sample games to teachers.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resources provided to teachers were: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PDF with 10 basic tickets and calling sequence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PowerPoint Presentation to explain rules of the game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Answer spreadsheet of the progress (cumulative &amp; incremental) for all tickets after each calling card.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teachers think?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4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755461"/>
            <a:ext cx="5054600" cy="3733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2860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Answer Sheet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8" y="2840346"/>
            <a:ext cx="8721322" cy="386466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4894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99807"/>
            <a:ext cx="7408333" cy="703777"/>
          </a:xfrm>
        </p:spPr>
        <p:txBody>
          <a:bodyPr/>
          <a:lstStyle/>
          <a:p>
            <a:r>
              <a:rPr lang="en-US" dirty="0" smtClean="0"/>
              <a:t>Website created and survey added to get feedback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teachers think?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7" y="3702479"/>
            <a:ext cx="4117669" cy="2753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72" y="3702478"/>
            <a:ext cx="4111931" cy="2753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33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2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99818"/>
            <a:ext cx="7408333" cy="365657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Feedback from 3 teachers: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Instructions were helpful and easy to understand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Suitable level of difficulty for GCSE students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Students found the game engaging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Would use If Bingo in the future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 Found the answer sheet confusing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teachers think?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2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47923"/>
            <a:ext cx="7408333" cy="3977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Better Feedback</a:t>
            </a:r>
          </a:p>
          <a:p>
            <a:r>
              <a:rPr lang="en-US" dirty="0" smtClean="0"/>
              <a:t>A tool to check a ticket at any point during the game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000" b="1" dirty="0" smtClean="0"/>
              <a:t>More Flexibility</a:t>
            </a:r>
          </a:p>
          <a:p>
            <a:r>
              <a:rPr lang="en-US" dirty="0" smtClean="0"/>
              <a:t>Let teachers choose number of tickets, difficulty &amp; programming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 smtClean="0"/>
              <a:t>Same tickets, different calling cards</a:t>
            </a:r>
          </a:p>
          <a:p>
            <a:r>
              <a:rPr lang="en-US" dirty="0" smtClean="0"/>
              <a:t>Save a set of tickets, to use again in future but with a different calling card sequence.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it be improved?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53910"/>
            <a:ext cx="7408333" cy="679273"/>
          </a:xfrm>
        </p:spPr>
        <p:txBody>
          <a:bodyPr>
            <a:normAutofit/>
          </a:bodyPr>
          <a:lstStyle/>
          <a:p>
            <a:r>
              <a:rPr lang="en-US" dirty="0" smtClean="0"/>
              <a:t>Quick and easy way to check a ticket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was it improved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60" y="3555580"/>
            <a:ext cx="4678680" cy="295973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57200" y="1845879"/>
            <a:ext cx="2479440" cy="769441"/>
          </a:xfrm>
          <a:prstGeom prst="rect">
            <a:avLst/>
          </a:prstGeom>
          <a:noFill/>
          <a:ln w="19050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Feedback</a:t>
            </a:r>
            <a:endParaRPr lang="en-GB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481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83402"/>
            <a:ext cx="7408333" cy="1070965"/>
          </a:xfrm>
        </p:spPr>
        <p:txBody>
          <a:bodyPr>
            <a:normAutofit/>
          </a:bodyPr>
          <a:lstStyle/>
          <a:p>
            <a:r>
              <a:rPr lang="en-US" dirty="0" smtClean="0"/>
              <a:t>Pop-up window to select number </a:t>
            </a:r>
            <a:r>
              <a:rPr lang="en-US" dirty="0"/>
              <a:t>of tickets, difficulty &amp; programming language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it improved?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218043"/>
            <a:ext cx="5041900" cy="1879600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23177" y="1845879"/>
            <a:ext cx="2547492" cy="769441"/>
          </a:xfrm>
          <a:prstGeom prst="rect">
            <a:avLst/>
          </a:prstGeom>
          <a:noFill/>
          <a:ln w="19050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Flexibility</a:t>
            </a:r>
            <a:endParaRPr lang="en-GB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29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00913"/>
            <a:ext cx="7408333" cy="979165"/>
          </a:xfrm>
        </p:spPr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/>
              <a:t>teachers </a:t>
            </a:r>
            <a:r>
              <a:rPr lang="en-US" dirty="0" smtClean="0"/>
              <a:t>decide how many calling cards to generate with simple interface.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it improved?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699069"/>
            <a:ext cx="5749450" cy="2864421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23177" y="1845879"/>
            <a:ext cx="2547492" cy="769441"/>
          </a:xfrm>
          <a:prstGeom prst="rect">
            <a:avLst/>
          </a:prstGeom>
          <a:noFill/>
          <a:ln w="19050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Flexibility</a:t>
            </a:r>
            <a:endParaRPr lang="en-GB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2131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68105"/>
            <a:ext cx="7408333" cy="1927738"/>
          </a:xfrm>
        </p:spPr>
        <p:txBody>
          <a:bodyPr>
            <a:normAutofit/>
          </a:bodyPr>
          <a:lstStyle/>
          <a:p>
            <a:r>
              <a:rPr lang="en-US" dirty="0" smtClean="0"/>
              <a:t>Save a set of tickets - provide a file name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Generate a new Calling Card sequence for a saved game by selecting from list.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it improved?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5008000"/>
            <a:ext cx="3771900" cy="1295400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57200" y="1855819"/>
            <a:ext cx="2848907" cy="769441"/>
          </a:xfrm>
          <a:prstGeom prst="rect">
            <a:avLst/>
          </a:prstGeom>
          <a:noFill/>
          <a:ln w="19050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Reusability</a:t>
            </a:r>
            <a:endParaRPr lang="en-GB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40081"/>
              </p:ext>
            </p:extLst>
          </p:nvPr>
        </p:nvGraphicFramePr>
        <p:xfrm>
          <a:off x="1373947" y="2850456"/>
          <a:ext cx="6096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Basic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Advanced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Courier"/>
                          <a:cs typeface="Courier"/>
                        </a:rPr>
                        <a:t>y = x + 2</a:t>
                      </a:r>
                      <a:endParaRPr lang="en-GB" sz="1600" kern="1200" dirty="0" smtClean="0">
                        <a:effectLst/>
                        <a:latin typeface="Courier"/>
                        <a:cs typeface="Courier"/>
                      </a:endParaRPr>
                    </a:p>
                    <a:p>
                      <a:r>
                        <a:rPr lang="en-US" sz="1600" kern="1200" dirty="0" smtClean="0">
                          <a:effectLst/>
                          <a:latin typeface="Courier"/>
                          <a:cs typeface="Courier"/>
                        </a:rPr>
                        <a:t>if y &lt; 2 :</a:t>
                      </a:r>
                      <a:endParaRPr lang="en-GB" sz="1600" kern="1200" dirty="0" smtClean="0">
                        <a:effectLst/>
                        <a:latin typeface="Courier"/>
                        <a:cs typeface="Courier"/>
                      </a:endParaRPr>
                    </a:p>
                    <a:p>
                      <a:r>
                        <a:rPr lang="en-US" sz="1600" kern="1200" dirty="0" smtClean="0">
                          <a:effectLst/>
                          <a:latin typeface="Courier"/>
                          <a:cs typeface="Courier"/>
                        </a:rPr>
                        <a:t>    print(“Bingo!”)</a:t>
                      </a:r>
                      <a:r>
                        <a:rPr lang="en-GB" sz="1600" dirty="0" smtClean="0">
                          <a:effectLst/>
                          <a:latin typeface="Courier"/>
                          <a:cs typeface="Courier"/>
                        </a:rPr>
                        <a:t> 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Courier"/>
                          <a:cs typeface="Courier"/>
                        </a:rPr>
                        <a:t>x = x*y</a:t>
                      </a:r>
                      <a:endParaRPr lang="en-GB" sz="1600" kern="1200" dirty="0" smtClean="0">
                        <a:effectLst/>
                        <a:latin typeface="Courier"/>
                        <a:cs typeface="Courier"/>
                      </a:endParaRPr>
                    </a:p>
                    <a:p>
                      <a:r>
                        <a:rPr lang="en-US" sz="1600" kern="1200" dirty="0" smtClean="0">
                          <a:effectLst/>
                          <a:latin typeface="Courier"/>
                          <a:cs typeface="Courier"/>
                        </a:rPr>
                        <a:t>y = x+7</a:t>
                      </a:r>
                      <a:endParaRPr lang="en-GB" sz="1600" kern="1200" dirty="0" smtClean="0">
                        <a:effectLst/>
                        <a:latin typeface="Courier"/>
                        <a:cs typeface="Courier"/>
                      </a:endParaRPr>
                    </a:p>
                    <a:p>
                      <a:r>
                        <a:rPr lang="en-US" sz="1600" kern="1200" dirty="0" smtClean="0">
                          <a:effectLst/>
                          <a:latin typeface="Courier"/>
                          <a:cs typeface="Courier"/>
                        </a:rPr>
                        <a:t>if y &lt; 2 :</a:t>
                      </a:r>
                      <a:endParaRPr lang="en-GB" sz="1600" kern="1200" dirty="0" smtClean="0">
                        <a:effectLst/>
                        <a:latin typeface="Courier"/>
                        <a:cs typeface="Courier"/>
                      </a:endParaRPr>
                    </a:p>
                    <a:p>
                      <a:r>
                        <a:rPr lang="en-US" sz="1600" kern="1200" dirty="0" smtClean="0">
                          <a:effectLst/>
                          <a:latin typeface="Courier"/>
                          <a:cs typeface="Courier"/>
                        </a:rPr>
                        <a:t>    print(“Bingo!”)</a:t>
                      </a:r>
                      <a:r>
                        <a:rPr lang="en-GB" sz="1600" dirty="0" smtClean="0">
                          <a:effectLst/>
                          <a:latin typeface="Courier"/>
                          <a:cs typeface="Courier"/>
                        </a:rPr>
                        <a:t> 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058537"/>
            <a:ext cx="3964747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 Assignments</a:t>
            </a:r>
            <a:endParaRPr lang="en-GB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429364"/>
            <a:ext cx="1921720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 Loops</a:t>
            </a:r>
            <a:endParaRPr lang="en-GB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58243"/>
              </p:ext>
            </p:extLst>
          </p:nvPr>
        </p:nvGraphicFramePr>
        <p:xfrm>
          <a:off x="457200" y="5217781"/>
          <a:ext cx="8229600" cy="1158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for a in range(1, 4):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if y == a :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    print(“Bingo!”)</a:t>
                      </a:r>
                      <a:r>
                        <a:rPr lang="en-GB" sz="1400" dirty="0" smtClean="0">
                          <a:effectLst/>
                          <a:latin typeface="Courier"/>
                          <a:cs typeface="Courier"/>
                        </a:rPr>
                        <a:t>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for a in range(1, 4):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y += 2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if y &lt; 2 :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   print(“Bingo!”)</a:t>
                      </a:r>
                      <a:r>
                        <a:rPr lang="en-GB" sz="1400" dirty="0" smtClean="0">
                          <a:effectLst/>
                          <a:latin typeface="Courier"/>
                          <a:cs typeface="Courier"/>
                        </a:rPr>
                        <a:t>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for a in range(1, 4):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for b in range(1, 4):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   y = y + a + b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   if y &gt; 12 :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     print(“Bingo!”)</a:t>
                      </a:r>
                      <a:r>
                        <a:rPr lang="en-GB" sz="1400" dirty="0" smtClean="0">
                          <a:effectLst/>
                          <a:latin typeface="Courier"/>
                          <a:cs typeface="Courier"/>
                        </a:rPr>
                        <a:t>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0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Any questions?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067" y="5664498"/>
            <a:ext cx="740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u="sng" dirty="0">
                <a:hlinkClick r:id="rId2"/>
              </a:rPr>
              <a:t>https://www.gov.uk/government/news/harmful-ict-curriculum-set-to-be-dropped-to-make-way-for-rigorous-computer-science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7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</a:t>
            </a:r>
            <a:r>
              <a:rPr lang="en-US" dirty="0" smtClean="0"/>
              <a:t>Curriculums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hortage </a:t>
            </a:r>
            <a:r>
              <a:rPr lang="en-US" dirty="0"/>
              <a:t>of high skilled </a:t>
            </a:r>
            <a:r>
              <a:rPr lang="en-US" dirty="0" smtClean="0"/>
              <a:t>teachers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teacher </a:t>
            </a:r>
            <a:r>
              <a:rPr lang="en-US" dirty="0" smtClean="0"/>
              <a:t>training</a:t>
            </a:r>
          </a:p>
          <a:p>
            <a:r>
              <a:rPr lang="en-US" dirty="0"/>
              <a:t>I</a:t>
            </a:r>
            <a:r>
              <a:rPr lang="en-US" dirty="0" smtClean="0"/>
              <a:t>nadequate </a:t>
            </a:r>
            <a:r>
              <a:rPr lang="en-US" dirty="0"/>
              <a:t>facilities in </a:t>
            </a:r>
            <a:r>
              <a:rPr lang="en-US" dirty="0" smtClean="0"/>
              <a:t>schools</a:t>
            </a:r>
          </a:p>
          <a:p>
            <a:endParaRPr lang="en-US" dirty="0"/>
          </a:p>
          <a:p>
            <a:r>
              <a:rPr lang="en-US" dirty="0" smtClean="0"/>
              <a:t>Greater recognition for Computer Science needed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of the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next?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442155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Bold Condensed"/>
                <a:cs typeface="Helvetica Neue Bold Condensed"/>
              </a:rPr>
              <a:t>Gove announces the scrapping the existing ICT curriculum to introduce new courses of study in computer science.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52798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 Bold Condensed"/>
                <a:cs typeface="Helvetica Neue Bold Condensed"/>
              </a:rPr>
              <a:t>‘Harmful’ ICT curriculum set to be dropped to make way for rigorous computer 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5252547"/>
            <a:ext cx="208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vetica Neue Bold Condensed"/>
                <a:cs typeface="Helvetica Neue Bold Condensed"/>
              </a:defRPr>
            </a:lvl1pPr>
          </a:lstStyle>
          <a:p>
            <a:r>
              <a:rPr lang="en-US" dirty="0"/>
              <a:t>January 2012</a:t>
            </a:r>
          </a:p>
        </p:txBody>
      </p:sp>
    </p:spTree>
    <p:extLst>
      <p:ext uri="{BB962C8B-B14F-4D97-AF65-F5344CB8AC3E}">
        <p14:creationId xmlns:p14="http://schemas.microsoft.com/office/powerpoint/2010/main" val="208736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next?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959152"/>
            <a:ext cx="1761382" cy="110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04" y="3145075"/>
            <a:ext cx="25146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824" y="2959152"/>
            <a:ext cx="2034976" cy="922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616682"/>
            <a:ext cx="5339897" cy="2164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104" y="5413928"/>
            <a:ext cx="21971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If Bingo</a:t>
            </a:r>
            <a:r>
              <a:rPr lang="en-US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2924180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== 5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1458" y="2924180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f y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3105" y="2924180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&gt; 30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3639325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32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1458" y="3639325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y == 6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3105" y="3639325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4349021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11458" y="4349021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y &lt; -5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63105" y="4349021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== 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457201" y="5492524"/>
            <a:ext cx="8229600" cy="94857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Concept from </a:t>
            </a:r>
            <a:r>
              <a:rPr lang="en-US" b="1" dirty="0"/>
              <a:t>Guide to Teaching Computer Science: An Activity-Based </a:t>
            </a:r>
            <a:r>
              <a:rPr lang="en-US" b="1" dirty="0" smtClean="0"/>
              <a:t>Approach</a:t>
            </a:r>
            <a:r>
              <a:rPr lang="en-US" dirty="0" smtClean="0"/>
              <a:t> by </a:t>
            </a:r>
            <a:r>
              <a:rPr lang="en-US" b="1" dirty="0" err="1"/>
              <a:t>Hazzan</a:t>
            </a:r>
            <a:r>
              <a:rPr lang="en-US" b="1" dirty="0"/>
              <a:t>, O., </a:t>
            </a:r>
            <a:r>
              <a:rPr lang="en-US" b="1" dirty="0" err="1"/>
              <a:t>Lapidot</a:t>
            </a:r>
            <a:r>
              <a:rPr lang="en-US" b="1" dirty="0"/>
              <a:t> T. and </a:t>
            </a:r>
            <a:r>
              <a:rPr lang="en-US" b="1" dirty="0" err="1"/>
              <a:t>Ragonis</a:t>
            </a:r>
            <a:r>
              <a:rPr lang="en-US" b="1" dirty="0"/>
              <a:t> N. </a:t>
            </a:r>
            <a:r>
              <a:rPr lang="en-US" b="1" dirty="0" smtClean="0"/>
              <a:t> </a:t>
            </a:r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If Bingo</a:t>
            </a:r>
            <a:r>
              <a:rPr lang="en-US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401779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x != 5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print(“No Bingo!”)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else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>
                <a:latin typeface="Courier New"/>
                <a:cs typeface="Courier New"/>
              </a:rPr>
              <a:t>print(</a:t>
            </a:r>
            <a:r>
              <a:rPr lang="en-US" sz="1400" dirty="0" smtClean="0">
                <a:latin typeface="Courier New"/>
                <a:cs typeface="Courier New"/>
              </a:rPr>
              <a:t>“Bingo</a:t>
            </a:r>
            <a:r>
              <a:rPr lang="en-US" sz="1400" dirty="0">
                <a:latin typeface="Courier New"/>
                <a:cs typeface="Courier New"/>
              </a:rPr>
              <a:t>!”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1458" y="3401779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y &gt;10 and y &lt; 12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print(“Bingo!”)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3105" y="3401779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z &gt; 30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print(“Bingo!”)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4356977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x &gt;= 32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print(“Bingo!”)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1458" y="4356977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y &lt; 12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if y == 6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print(“Bingo!”)</a:t>
            </a: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3105" y="4356977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z &gt; 11 and z &lt; 13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print(“Bingo!”)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5316139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x &gt; 6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if x== 12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print(“Bingo!”)</a:t>
            </a: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11458" y="5316139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y &lt;= -5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print(“Bingo!”)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63105" y="5316139"/>
            <a:ext cx="2754258" cy="955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 if z != 2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print(“No Bingo!”)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else :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print(“Bingo!”)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726312"/>
          </a:xfrm>
        </p:spPr>
        <p:txBody>
          <a:bodyPr/>
          <a:lstStyle/>
          <a:p>
            <a:r>
              <a:rPr lang="en-US" dirty="0" smtClean="0"/>
              <a:t>Challenge players with more complex conditions!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9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If Bingo</a:t>
            </a:r>
            <a:r>
              <a:rPr lang="en-US" dirty="0"/>
              <a:t>?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457200" y="2723314"/>
            <a:ext cx="8229600" cy="3809571"/>
          </a:xfrm>
        </p:spPr>
        <p:txBody>
          <a:bodyPr>
            <a:normAutofit/>
          </a:bodyPr>
          <a:lstStyle/>
          <a:p>
            <a:r>
              <a:rPr lang="en-GB" dirty="0" smtClean="0"/>
              <a:t>Calling Card must be modified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Each calling card assigns a new value to each variable</a:t>
            </a:r>
            <a:endParaRPr lang="en-GB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16627" y="3696386"/>
            <a:ext cx="55717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 = 7   y = -2   z = 12</a:t>
            </a:r>
            <a:endParaRPr lang="en-GB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725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278324"/>
            <a:ext cx="7408333" cy="1453453"/>
          </a:xfrm>
        </p:spPr>
        <p:txBody>
          <a:bodyPr>
            <a:normAutofit/>
          </a:bodyPr>
          <a:lstStyle/>
          <a:p>
            <a:r>
              <a:rPr lang="en-US" dirty="0" smtClean="0"/>
              <a:t>Intuitive syntax</a:t>
            </a:r>
          </a:p>
          <a:p>
            <a:r>
              <a:rPr lang="en-US" dirty="0" smtClean="0"/>
              <a:t>Indentation rather than curly bracket</a:t>
            </a:r>
          </a:p>
          <a:p>
            <a:r>
              <a:rPr lang="en-US" dirty="0" smtClean="0"/>
              <a:t>No variable declaration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24094"/>
              </p:ext>
            </p:extLst>
          </p:nvPr>
        </p:nvGraphicFramePr>
        <p:xfrm>
          <a:off x="1254646" y="2742451"/>
          <a:ext cx="6640444" cy="2291079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3320222"/>
                <a:gridCol w="3320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Python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if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y &lt; 10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if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x &gt; 2 :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   a = 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if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(y &gt; 0){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while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(x &gt; 10){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a = 5;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  }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}</a:t>
                      </a:r>
                      <a:r>
                        <a:rPr lang="en-GB" dirty="0" smtClean="0">
                          <a:effectLst/>
                          <a:latin typeface="Courier"/>
                          <a:cs typeface="Courier"/>
                        </a:rPr>
                        <a:t> 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print(a)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System.out.println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(a);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73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22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3405</TotalTime>
  <Words>1110</Words>
  <Application>Microsoft Macintosh PowerPoint</Application>
  <PresentationFormat>On-screen Show (4:3)</PresentationFormat>
  <Paragraphs>222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PowerPoint Presentation</vt:lpstr>
      <vt:lpstr>PowerPoint Presentation</vt:lpstr>
      <vt:lpstr>Findings of the report</vt:lpstr>
      <vt:lpstr>What happened next?</vt:lpstr>
      <vt:lpstr>What happened next?</vt:lpstr>
      <vt:lpstr>What is If Bingo?</vt:lpstr>
      <vt:lpstr>What is If Bingo?</vt:lpstr>
      <vt:lpstr>What is If Bingo?</vt:lpstr>
      <vt:lpstr>Why Python?</vt:lpstr>
      <vt:lpstr>Requirements</vt:lpstr>
      <vt:lpstr>Requirements</vt:lpstr>
      <vt:lpstr>Requirements</vt:lpstr>
      <vt:lpstr>Requirements</vt:lpstr>
      <vt:lpstr>Requirements</vt:lpstr>
      <vt:lpstr>How was it implemented?</vt:lpstr>
      <vt:lpstr>What do teachers think?</vt:lpstr>
      <vt:lpstr>Example Ticket</vt:lpstr>
      <vt:lpstr>Example Answer Sheet</vt:lpstr>
      <vt:lpstr>What do teachers think?</vt:lpstr>
      <vt:lpstr>What do teachers think?</vt:lpstr>
      <vt:lpstr>How can it be improved?</vt:lpstr>
      <vt:lpstr>How was it improved?</vt:lpstr>
      <vt:lpstr>How was it improved?</vt:lpstr>
      <vt:lpstr>How was it improved?</vt:lpstr>
      <vt:lpstr>How was it improved?</vt:lpstr>
      <vt:lpstr>Future Improvements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Tirath Singh</dc:creator>
  <cp:lastModifiedBy>Tirath Singh</cp:lastModifiedBy>
  <cp:revision>78</cp:revision>
  <dcterms:created xsi:type="dcterms:W3CDTF">2014-04-10T11:28:09Z</dcterms:created>
  <dcterms:modified xsi:type="dcterms:W3CDTF">2014-04-25T21:54:46Z</dcterms:modified>
</cp:coreProperties>
</file>