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74" r:id="rId5"/>
    <p:sldId id="259" r:id="rId6"/>
    <p:sldId id="273" r:id="rId7"/>
    <p:sldId id="272" r:id="rId8"/>
    <p:sldId id="280" r:id="rId9"/>
    <p:sldId id="262" r:id="rId10"/>
    <p:sldId id="265" r:id="rId11"/>
    <p:sldId id="278" r:id="rId12"/>
    <p:sldId id="266" r:id="rId13"/>
    <p:sldId id="279" r:id="rId14"/>
    <p:sldId id="281" r:id="rId15"/>
    <p:sldId id="270" r:id="rId16"/>
    <p:sldId id="271" r:id="rId17"/>
    <p:sldId id="268" r:id="rId18"/>
    <p:sldId id="282" r:id="rId19"/>
    <p:sldId id="28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45" autoAdjust="0"/>
  </p:normalViewPr>
  <p:slideViewPr>
    <p:cSldViewPr snapToObjects="1">
      <p:cViewPr varScale="1">
        <p:scale>
          <a:sx n="86" d="100"/>
          <a:sy n="86" d="100"/>
        </p:scale>
        <p:origin x="-12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616852-556A-7644-A7B1-D806B89E6FF2}" type="datetimeFigureOut">
              <a:rPr lang="en-US" smtClean="0"/>
              <a:t>25/04/2014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B96360-812E-7B46-BC2F-6A6A9F059CF4}" type="slidenum">
              <a:rPr lang="en-US" smtClean="0"/>
              <a:t>‹#›</a:t>
            </a:fld>
            <a:endParaRPr lang="en-US"/>
          </a:p>
        </p:txBody>
      </p:sp>
    </p:spTree>
    <p:extLst>
      <p:ext uri="{BB962C8B-B14F-4D97-AF65-F5344CB8AC3E}">
        <p14:creationId xmlns:p14="http://schemas.microsoft.com/office/powerpoint/2010/main" val="34561828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GCSE constructs</a:t>
            </a:r>
            <a:r>
              <a:rPr lang="en-US" baseline="0" dirty="0" smtClean="0"/>
              <a:t> are.</a:t>
            </a:r>
          </a:p>
          <a:p>
            <a:r>
              <a:rPr lang="en-US" baseline="0" dirty="0" smtClean="0"/>
              <a:t>In the analysis of Python limitations were drawn – data structure</a:t>
            </a:r>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4</a:t>
            </a:fld>
            <a:endParaRPr lang="en-US"/>
          </a:p>
        </p:txBody>
      </p:sp>
    </p:spTree>
    <p:extLst>
      <p:ext uri="{BB962C8B-B14F-4D97-AF65-F5344CB8AC3E}">
        <p14:creationId xmlns:p14="http://schemas.microsoft.com/office/powerpoint/2010/main" val="311050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13</a:t>
            </a:fld>
            <a:endParaRPr lang="en-US"/>
          </a:p>
        </p:txBody>
      </p:sp>
    </p:spTree>
    <p:extLst>
      <p:ext uri="{BB962C8B-B14F-4D97-AF65-F5344CB8AC3E}">
        <p14:creationId xmlns:p14="http://schemas.microsoft.com/office/powerpoint/2010/main" val="129114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18</a:t>
            </a:fld>
            <a:endParaRPr lang="en-US"/>
          </a:p>
        </p:txBody>
      </p:sp>
    </p:spTree>
    <p:extLst>
      <p:ext uri="{BB962C8B-B14F-4D97-AF65-F5344CB8AC3E}">
        <p14:creationId xmlns:p14="http://schemas.microsoft.com/office/powerpoint/2010/main" val="35289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Greenfoot has good API design</a:t>
            </a:r>
            <a:r>
              <a:rPr lang="en-US" baseline="0" dirty="0" smtClean="0"/>
              <a:t> but its for Java cannot be used by Python developers</a:t>
            </a:r>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5</a:t>
            </a:fld>
            <a:endParaRPr lang="en-US"/>
          </a:p>
        </p:txBody>
      </p:sp>
    </p:spTree>
    <p:extLst>
      <p:ext uri="{BB962C8B-B14F-4D97-AF65-F5344CB8AC3E}">
        <p14:creationId xmlns:p14="http://schemas.microsoft.com/office/powerpoint/2010/main" val="23974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Pygame needs</a:t>
            </a:r>
            <a:r>
              <a:rPr lang="en-US" baseline="0" dirty="0" smtClean="0"/>
              <a:t> to be simplified</a:t>
            </a:r>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6</a:t>
            </a:fld>
            <a:endParaRPr lang="en-US"/>
          </a:p>
        </p:txBody>
      </p:sp>
    </p:spTree>
    <p:extLst>
      <p:ext uri="{BB962C8B-B14F-4D97-AF65-F5344CB8AC3E}">
        <p14:creationId xmlns:p14="http://schemas.microsoft.com/office/powerpoint/2010/main" val="340866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game using Pygame Only using</a:t>
            </a:r>
            <a:r>
              <a:rPr lang="en-US" baseline="0" dirty="0" smtClean="0"/>
              <a:t> GCSE constructs is made and compared with Greenfoot.</a:t>
            </a:r>
          </a:p>
          <a:p>
            <a:r>
              <a:rPr lang="en-US" baseline="0" dirty="0" smtClean="0"/>
              <a:t>Once goals were drawn, requirements were set for implementation.</a:t>
            </a:r>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7</a:t>
            </a:fld>
            <a:endParaRPr lang="en-US"/>
          </a:p>
        </p:txBody>
      </p:sp>
    </p:spTree>
    <p:extLst>
      <p:ext uri="{BB962C8B-B14F-4D97-AF65-F5344CB8AC3E}">
        <p14:creationId xmlns:p14="http://schemas.microsoft.com/office/powerpoint/2010/main" val="412175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a:t>
            </a:r>
            <a:r>
              <a:rPr lang="tr-TR" dirty="0" smtClean="0"/>
              <a:t>ç</a:t>
            </a:r>
            <a:r>
              <a:rPr lang="en-US" dirty="0" err="1" smtClean="0"/>
              <a:t>ade</a:t>
            </a:r>
            <a:r>
              <a:rPr lang="en-US" dirty="0" smtClean="0"/>
              <a:t> simplified importation from</a:t>
            </a:r>
            <a:r>
              <a:rPr lang="en-US" baseline="0" dirty="0" smtClean="0"/>
              <a:t> six lines of code to one</a:t>
            </a:r>
          </a:p>
          <a:p>
            <a:r>
              <a:rPr lang="en-US" baseline="0" dirty="0" smtClean="0"/>
              <a:t>Mention versions of API – PGS I and PGS II </a:t>
            </a:r>
          </a:p>
          <a:p>
            <a:r>
              <a:rPr lang="en-US" baseline="0" dirty="0" smtClean="0"/>
              <a:t>Singleton reduced errors for users of PGS version I</a:t>
            </a:r>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8</a:t>
            </a:fld>
            <a:endParaRPr lang="en-US"/>
          </a:p>
        </p:txBody>
      </p:sp>
    </p:spTree>
    <p:extLst>
      <p:ext uri="{BB962C8B-B14F-4D97-AF65-F5344CB8AC3E}">
        <p14:creationId xmlns:p14="http://schemas.microsoft.com/office/powerpoint/2010/main" val="317555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worksheets which vary. Paint game and car</a:t>
            </a:r>
            <a:r>
              <a:rPr lang="en-US" baseline="0" dirty="0" smtClean="0"/>
              <a:t> game for version I Catch A Fish for version II</a:t>
            </a:r>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9</a:t>
            </a:fld>
            <a:endParaRPr lang="en-US"/>
          </a:p>
        </p:txBody>
      </p:sp>
    </p:spTree>
    <p:extLst>
      <p:ext uri="{BB962C8B-B14F-4D97-AF65-F5344CB8AC3E}">
        <p14:creationId xmlns:p14="http://schemas.microsoft.com/office/powerpoint/2010/main" val="434675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a:t>
            </a:r>
            <a:r>
              <a:rPr lang="fr-FR" dirty="0" smtClean="0"/>
              <a:t>’</a:t>
            </a:r>
            <a:r>
              <a:rPr lang="en-US" dirty="0" smtClean="0"/>
              <a:t>t need to use API it</a:t>
            </a:r>
            <a:r>
              <a:rPr lang="fr-FR" dirty="0" smtClean="0"/>
              <a:t>’</a:t>
            </a:r>
            <a:r>
              <a:rPr lang="en-US" dirty="0" smtClean="0"/>
              <a:t>s</a:t>
            </a:r>
            <a:r>
              <a:rPr lang="en-US" baseline="0" dirty="0" smtClean="0"/>
              <a:t> a choice, works with second API which is complete</a:t>
            </a:r>
          </a:p>
          <a:p>
            <a:r>
              <a:rPr lang="en-US" baseline="0" dirty="0" smtClean="0"/>
              <a:t>Singleton removed because errors reduced in program code generator.</a:t>
            </a:r>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10</a:t>
            </a:fld>
            <a:endParaRPr lang="en-US"/>
          </a:p>
        </p:txBody>
      </p:sp>
    </p:spTree>
    <p:extLst>
      <p:ext uri="{BB962C8B-B14F-4D97-AF65-F5344CB8AC3E}">
        <p14:creationId xmlns:p14="http://schemas.microsoft.com/office/powerpoint/2010/main" val="3715420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50%</a:t>
            </a:r>
            <a:r>
              <a:rPr lang="en-US" baseline="0" dirty="0" smtClean="0"/>
              <a:t> less lines of program code</a:t>
            </a:r>
          </a:p>
          <a:p>
            <a:r>
              <a:rPr lang="en-US" baseline="0" dirty="0" smtClean="0"/>
              <a:t>OO minimised</a:t>
            </a:r>
          </a:p>
          <a:p>
            <a:r>
              <a:rPr lang="en-US" baseline="0" dirty="0" smtClean="0"/>
              <a:t>Data structure used minimised</a:t>
            </a:r>
          </a:p>
          <a:p>
            <a:r>
              <a:rPr lang="en-US" baseline="0" dirty="0" smtClean="0"/>
              <a:t>Program code generator means only game logic is required.</a:t>
            </a:r>
          </a:p>
          <a:p>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11</a:t>
            </a:fld>
            <a:endParaRPr lang="en-US"/>
          </a:p>
        </p:txBody>
      </p:sp>
    </p:spTree>
    <p:extLst>
      <p:ext uri="{BB962C8B-B14F-4D97-AF65-F5344CB8AC3E}">
        <p14:creationId xmlns:p14="http://schemas.microsoft.com/office/powerpoint/2010/main" val="3222215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96360-812E-7B46-BC2F-6A6A9F059CF4}" type="slidenum">
              <a:rPr lang="en-US" smtClean="0"/>
              <a:t>12</a:t>
            </a:fld>
            <a:endParaRPr lang="en-US"/>
          </a:p>
        </p:txBody>
      </p:sp>
    </p:spTree>
    <p:extLst>
      <p:ext uri="{BB962C8B-B14F-4D97-AF65-F5344CB8AC3E}">
        <p14:creationId xmlns:p14="http://schemas.microsoft.com/office/powerpoint/2010/main" val="18146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77E5208-1F94-8040-8485-DBC6E2E7BE51}" type="datetimeFigureOut">
              <a:rPr lang="en-US" smtClean="0"/>
              <a:t>25/04/2014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233336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77E5208-1F94-8040-8485-DBC6E2E7BE51}" type="datetimeFigureOut">
              <a:rPr lang="en-US" smtClean="0"/>
              <a:t>25/04/2014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322941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77E5208-1F94-8040-8485-DBC6E2E7BE51}" type="datetimeFigureOut">
              <a:rPr lang="en-US" smtClean="0"/>
              <a:t>25/04/2014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413979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77E5208-1F94-8040-8485-DBC6E2E7BE51}" type="datetimeFigureOut">
              <a:rPr lang="en-US" smtClean="0"/>
              <a:t>25/04/2014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28757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77E5208-1F94-8040-8485-DBC6E2E7BE51}" type="datetimeFigureOut">
              <a:rPr lang="en-US" smtClean="0"/>
              <a:t>25/04/2014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20010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77E5208-1F94-8040-8485-DBC6E2E7BE51}" type="datetimeFigureOut">
              <a:rPr lang="en-US" smtClean="0"/>
              <a:t>25/04/2014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422341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77E5208-1F94-8040-8485-DBC6E2E7BE51}" type="datetimeFigureOut">
              <a:rPr lang="en-US" smtClean="0"/>
              <a:t>25/04/2014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100542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77E5208-1F94-8040-8485-DBC6E2E7BE51}" type="datetimeFigureOut">
              <a:rPr lang="en-US" smtClean="0"/>
              <a:t>25/04/2014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307376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E5208-1F94-8040-8485-DBC6E2E7BE51}" type="datetimeFigureOut">
              <a:rPr lang="en-US" smtClean="0"/>
              <a:t>25/04/2014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57755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77E5208-1F94-8040-8485-DBC6E2E7BE51}" type="datetimeFigureOut">
              <a:rPr lang="en-US" smtClean="0"/>
              <a:t>25/04/2014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140959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77E5208-1F94-8040-8485-DBC6E2E7BE51}" type="datetimeFigureOut">
              <a:rPr lang="en-US" smtClean="0"/>
              <a:t>25/04/2014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24880-2505-094F-AE6F-8C1B8A73BF46}" type="slidenum">
              <a:rPr lang="en-US" smtClean="0"/>
              <a:t>‹#›</a:t>
            </a:fld>
            <a:endParaRPr lang="en-US"/>
          </a:p>
        </p:txBody>
      </p:sp>
    </p:spTree>
    <p:extLst>
      <p:ext uri="{BB962C8B-B14F-4D97-AF65-F5344CB8AC3E}">
        <p14:creationId xmlns:p14="http://schemas.microsoft.com/office/powerpoint/2010/main" val="33497633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E5208-1F94-8040-8485-DBC6E2E7BE51}" type="datetimeFigureOut">
              <a:rPr lang="en-US" smtClean="0"/>
              <a:t>25/04/2014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24880-2505-094F-AE6F-8C1B8A73BF46}" type="slidenum">
              <a:rPr lang="en-US" smtClean="0"/>
              <a:t>‹#›</a:t>
            </a:fld>
            <a:endParaRPr lang="en-US"/>
          </a:p>
        </p:txBody>
      </p:sp>
    </p:spTree>
    <p:extLst>
      <p:ext uri="{BB962C8B-B14F-4D97-AF65-F5344CB8AC3E}">
        <p14:creationId xmlns:p14="http://schemas.microsoft.com/office/powerpoint/2010/main" val="4944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surveymonkey.com/s/FMK2SW9"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hyperlink" Target="http://webprojects.eecs.qmul.ac.uk/fa303/pgs/" TargetMode="External"/><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58339"/>
            <a:ext cx="7772400" cy="1470025"/>
          </a:xfrm>
        </p:spPr>
        <p:txBody>
          <a:bodyPr/>
          <a:lstStyle/>
          <a:p>
            <a:r>
              <a:rPr lang="en-US" dirty="0" smtClean="0"/>
              <a:t>Pygame Simplified </a:t>
            </a:r>
            <a:endParaRPr lang="en-US" dirty="0"/>
          </a:p>
        </p:txBody>
      </p:sp>
      <p:sp>
        <p:nvSpPr>
          <p:cNvPr id="3" name="Subtitle 2"/>
          <p:cNvSpPr>
            <a:spLocks noGrp="1"/>
          </p:cNvSpPr>
          <p:nvPr>
            <p:ph type="subTitle" idx="1"/>
          </p:nvPr>
        </p:nvSpPr>
        <p:spPr/>
        <p:txBody>
          <a:bodyPr/>
          <a:lstStyle/>
          <a:p>
            <a:r>
              <a:rPr lang="en-US" dirty="0" smtClean="0"/>
              <a:t>Fatima Abukar</a:t>
            </a:r>
          </a:p>
          <a:p>
            <a:r>
              <a:rPr lang="en-US" dirty="0" smtClean="0"/>
              <a:t>Project Supervisor: Dr William Marsh</a:t>
            </a:r>
            <a:endParaRPr lang="en-US" dirty="0"/>
          </a:p>
        </p:txBody>
      </p:sp>
      <p:pic>
        <p:nvPicPr>
          <p:cNvPr id="5" name="Picture 4"/>
          <p:cNvPicPr>
            <a:picLocks noChangeAspect="1"/>
          </p:cNvPicPr>
          <p:nvPr/>
        </p:nvPicPr>
        <p:blipFill>
          <a:blip r:embed="rId2"/>
          <a:stretch>
            <a:fillRect/>
          </a:stretch>
        </p:blipFill>
        <p:spPr>
          <a:xfrm>
            <a:off x="0" y="0"/>
            <a:ext cx="5130922" cy="976974"/>
          </a:xfrm>
          <a:prstGeom prst="rect">
            <a:avLst/>
          </a:prstGeom>
        </p:spPr>
      </p:pic>
    </p:spTree>
    <p:extLst>
      <p:ext uri="{BB962C8B-B14F-4D97-AF65-F5344CB8AC3E}">
        <p14:creationId xmlns:p14="http://schemas.microsoft.com/office/powerpoint/2010/main" val="41416033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3202"/>
            <a:ext cx="8229600" cy="1143000"/>
          </a:xfrm>
        </p:spPr>
        <p:txBody>
          <a:bodyPr>
            <a:normAutofit/>
          </a:bodyPr>
          <a:lstStyle/>
          <a:p>
            <a:r>
              <a:rPr lang="en-US" dirty="0" smtClean="0"/>
              <a:t>Program code generator</a:t>
            </a:r>
            <a:endParaRPr lang="en-US" dirty="0"/>
          </a:p>
        </p:txBody>
      </p:sp>
      <p:pic>
        <p:nvPicPr>
          <p:cNvPr id="4" name="Picture 3"/>
          <p:cNvPicPr>
            <a:picLocks noChangeAspect="1"/>
          </p:cNvPicPr>
          <p:nvPr/>
        </p:nvPicPr>
        <p:blipFill>
          <a:blip r:embed="rId3"/>
          <a:stretch>
            <a:fillRect/>
          </a:stretch>
        </p:blipFill>
        <p:spPr>
          <a:xfrm>
            <a:off x="0" y="-1"/>
            <a:ext cx="3809709" cy="711795"/>
          </a:xfrm>
          <a:prstGeom prst="rect">
            <a:avLst/>
          </a:prstGeom>
        </p:spPr>
      </p:pic>
      <p:sp>
        <p:nvSpPr>
          <p:cNvPr id="3" name="Content Placeholder 2"/>
          <p:cNvSpPr>
            <a:spLocks noGrp="1"/>
          </p:cNvSpPr>
          <p:nvPr>
            <p:ph idx="1"/>
          </p:nvPr>
        </p:nvSpPr>
        <p:spPr/>
        <p:txBody>
          <a:bodyPr>
            <a:normAutofit/>
          </a:bodyPr>
          <a:lstStyle/>
          <a:p>
            <a:r>
              <a:rPr lang="en-US" dirty="0" smtClean="0"/>
              <a:t>Teachers </a:t>
            </a:r>
            <a:r>
              <a:rPr lang="en-US" dirty="0" smtClean="0"/>
              <a:t>have tested the Pygame Simplified </a:t>
            </a:r>
            <a:r>
              <a:rPr lang="en-US" dirty="0" smtClean="0"/>
              <a:t>API</a:t>
            </a:r>
          </a:p>
          <a:p>
            <a:pPr marL="0" indent="0">
              <a:buNone/>
            </a:pPr>
            <a:r>
              <a:rPr lang="en-US" i="1" dirty="0" smtClean="0"/>
              <a:t>  </a:t>
            </a:r>
            <a:endParaRPr lang="en-US" i="1" dirty="0" smtClean="0"/>
          </a:p>
          <a:p>
            <a:pPr lvl="1"/>
            <a:endParaRPr lang="en-US" dirty="0" smtClean="0"/>
          </a:p>
          <a:p>
            <a:pPr marL="0" indent="0">
              <a:buNone/>
            </a:pPr>
            <a:endParaRPr lang="en-US" dirty="0" smtClean="0"/>
          </a:p>
          <a:p>
            <a:endParaRPr lang="en-US" dirty="0" smtClean="0"/>
          </a:p>
          <a:p>
            <a:endParaRPr lang="en-US" dirty="0"/>
          </a:p>
        </p:txBody>
      </p:sp>
      <p:sp>
        <p:nvSpPr>
          <p:cNvPr id="5" name="TextBox 4"/>
          <p:cNvSpPr txBox="1"/>
          <p:nvPr/>
        </p:nvSpPr>
        <p:spPr>
          <a:xfrm>
            <a:off x="611561" y="2780928"/>
            <a:ext cx="4104456" cy="3477875"/>
          </a:xfrm>
          <a:prstGeom prst="rect">
            <a:avLst/>
          </a:prstGeom>
          <a:noFill/>
          <a:ln w="19050" cmpd="sng">
            <a:solidFill>
              <a:srgbClr val="008000"/>
            </a:solidFill>
          </a:ln>
        </p:spPr>
        <p:txBody>
          <a:bodyPr wrap="square" rtlCol="0">
            <a:spAutoFit/>
          </a:bodyPr>
          <a:lstStyle/>
          <a:p>
            <a:r>
              <a:rPr lang="en-US" sz="2200" dirty="0" smtClean="0">
                <a:latin typeface="Calibri"/>
                <a:cs typeface="Calibri"/>
              </a:rPr>
              <a:t>George </a:t>
            </a:r>
            <a:r>
              <a:rPr lang="en-US" sz="2200" dirty="0">
                <a:latin typeface="Calibri"/>
                <a:cs typeface="Calibri"/>
              </a:rPr>
              <a:t>Dong, a teacher at Haringey School suggested Pygame Simplified could have: </a:t>
            </a:r>
            <a:r>
              <a:rPr lang="en-US" sz="2200" i="1" dirty="0">
                <a:latin typeface="Times New Roman"/>
                <a:cs typeface="Times New Roman"/>
              </a:rPr>
              <a:t>“A simple GUI allowing adding actors to the world, then open the code view to add code controlling the actors etc. This make shift solution will definitely put Python in a secure position with GCSE and KS3</a:t>
            </a:r>
            <a:r>
              <a:rPr lang="en-US" sz="2200" i="1" dirty="0" smtClean="0">
                <a:latin typeface="Times New Roman"/>
                <a:cs typeface="Times New Roman"/>
              </a:rPr>
              <a:t>.”</a:t>
            </a:r>
            <a:endParaRPr lang="en-US" sz="2200" dirty="0">
              <a:latin typeface="Times New Roman"/>
              <a:cs typeface="Times New Roman"/>
            </a:endParaRPr>
          </a:p>
        </p:txBody>
      </p:sp>
      <p:pic>
        <p:nvPicPr>
          <p:cNvPr id="7" name="Picture 6" descr="screenshot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3140968"/>
            <a:ext cx="4191029" cy="2592287"/>
          </a:xfrm>
          <a:prstGeom prst="rect">
            <a:avLst/>
          </a:prstGeom>
        </p:spPr>
      </p:pic>
    </p:spTree>
    <p:extLst>
      <p:ext uri="{BB962C8B-B14F-4D97-AF65-F5344CB8AC3E}">
        <p14:creationId xmlns:p14="http://schemas.microsoft.com/office/powerpoint/2010/main" val="3693438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705844"/>
          </a:xfrm>
        </p:spPr>
        <p:txBody>
          <a:bodyPr>
            <a:normAutofit fontScale="90000"/>
          </a:bodyPr>
          <a:lstStyle/>
          <a:p>
            <a:r>
              <a:rPr lang="en-US" dirty="0" smtClean="0"/>
              <a:t>Comparison of Pygame and Pygame Simplified</a:t>
            </a:r>
            <a:endParaRPr lang="en-US" dirty="0"/>
          </a:p>
        </p:txBody>
      </p:sp>
      <p:sp>
        <p:nvSpPr>
          <p:cNvPr id="3" name="Content Placeholder 2"/>
          <p:cNvSpPr>
            <a:spLocks noGrp="1"/>
          </p:cNvSpPr>
          <p:nvPr>
            <p:ph idx="1"/>
          </p:nvPr>
        </p:nvSpPr>
        <p:spPr>
          <a:xfrm>
            <a:off x="457200" y="1883965"/>
            <a:ext cx="8229600" cy="4281339"/>
          </a:xfrm>
        </p:spPr>
        <p:txBody>
          <a:bodyPr/>
          <a:lstStyle/>
          <a:p>
            <a:pPr marL="0" indent="0">
              <a:buNone/>
            </a:pPr>
            <a:endParaRPr lang="en-US" dirty="0"/>
          </a:p>
        </p:txBody>
      </p:sp>
      <p:pic>
        <p:nvPicPr>
          <p:cNvPr id="4" name="Picture 3"/>
          <p:cNvPicPr>
            <a:picLocks noChangeAspect="1"/>
          </p:cNvPicPr>
          <p:nvPr/>
        </p:nvPicPr>
        <p:blipFill>
          <a:blip r:embed="rId3"/>
          <a:stretch>
            <a:fillRect/>
          </a:stretch>
        </p:blipFill>
        <p:spPr>
          <a:xfrm>
            <a:off x="1763688" y="1988840"/>
            <a:ext cx="5688632" cy="4624650"/>
          </a:xfrm>
          <a:prstGeom prst="rect">
            <a:avLst/>
          </a:prstGeom>
          <a:ln w="12700" cmpd="sng">
            <a:solidFill>
              <a:srgbClr val="008000"/>
            </a:solidFill>
          </a:ln>
        </p:spPr>
      </p:pic>
      <p:pic>
        <p:nvPicPr>
          <p:cNvPr id="5" name="Picture 4"/>
          <p:cNvPicPr>
            <a:picLocks noChangeAspect="1"/>
          </p:cNvPicPr>
          <p:nvPr/>
        </p:nvPicPr>
        <p:blipFill>
          <a:blip r:embed="rId4"/>
          <a:stretch>
            <a:fillRect/>
          </a:stretch>
        </p:blipFill>
        <p:spPr>
          <a:xfrm>
            <a:off x="0" y="-1"/>
            <a:ext cx="3809709" cy="711795"/>
          </a:xfrm>
          <a:prstGeom prst="rect">
            <a:avLst/>
          </a:prstGeom>
        </p:spPr>
      </p:pic>
    </p:spTree>
    <p:extLst>
      <p:ext uri="{BB962C8B-B14F-4D97-AF65-F5344CB8AC3E}">
        <p14:creationId xmlns:p14="http://schemas.microsoft.com/office/powerpoint/2010/main" val="28077067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752"/>
            <a:ext cx="8229600" cy="1143000"/>
          </a:xfrm>
        </p:spPr>
        <p:txBody>
          <a:bodyPr/>
          <a:lstStyle/>
          <a:p>
            <a:r>
              <a:rPr lang="en-US" dirty="0" smtClean="0"/>
              <a:t>Evaluation</a:t>
            </a:r>
            <a:endParaRPr lang="en-US" dirty="0"/>
          </a:p>
        </p:txBody>
      </p:sp>
      <p:sp>
        <p:nvSpPr>
          <p:cNvPr id="3" name="Content Placeholder 2"/>
          <p:cNvSpPr>
            <a:spLocks noGrp="1"/>
          </p:cNvSpPr>
          <p:nvPr>
            <p:ph idx="1"/>
          </p:nvPr>
        </p:nvSpPr>
        <p:spPr>
          <a:xfrm>
            <a:off x="457200" y="1319940"/>
            <a:ext cx="8229600" cy="5169950"/>
          </a:xfrm>
        </p:spPr>
        <p:txBody>
          <a:bodyPr>
            <a:noAutofit/>
          </a:bodyPr>
          <a:lstStyle/>
          <a:p>
            <a:r>
              <a:rPr lang="en-US" sz="3500" dirty="0" smtClean="0">
                <a:latin typeface="Calibri"/>
                <a:cs typeface="Calibri"/>
              </a:rPr>
              <a:t>Research ethics</a:t>
            </a:r>
          </a:p>
          <a:p>
            <a:endParaRPr lang="en-US" sz="3500" dirty="0" smtClean="0">
              <a:latin typeface="Calibri"/>
              <a:cs typeface="Calibri"/>
            </a:endParaRPr>
          </a:p>
          <a:p>
            <a:r>
              <a:rPr lang="en-US" sz="3500" dirty="0" smtClean="0">
                <a:latin typeface="Calibri"/>
                <a:cs typeface="Calibri"/>
              </a:rPr>
              <a:t>Tested by Computer Science students</a:t>
            </a:r>
          </a:p>
          <a:p>
            <a:endParaRPr lang="en-US" sz="3500" dirty="0" smtClean="0">
              <a:latin typeface="Calibri"/>
              <a:cs typeface="Calibri"/>
            </a:endParaRPr>
          </a:p>
          <a:p>
            <a:r>
              <a:rPr lang="en-US" sz="3500" dirty="0" smtClean="0">
                <a:latin typeface="Calibri"/>
                <a:cs typeface="Calibri"/>
              </a:rPr>
              <a:t>Tested by teachers</a:t>
            </a:r>
          </a:p>
          <a:p>
            <a:pPr lvl="1"/>
            <a:r>
              <a:rPr lang="en-US" sz="3500" dirty="0"/>
              <a:t>Resources </a:t>
            </a:r>
            <a:r>
              <a:rPr lang="en-US" sz="3500" dirty="0" smtClean="0"/>
              <a:t>posted </a:t>
            </a:r>
            <a:r>
              <a:rPr lang="en-US" sz="3500" dirty="0"/>
              <a:t>on CAS</a:t>
            </a:r>
          </a:p>
          <a:p>
            <a:pPr lvl="1"/>
            <a:r>
              <a:rPr lang="en-US" sz="3500" dirty="0"/>
              <a:t>Teachers </a:t>
            </a:r>
            <a:r>
              <a:rPr lang="en-US" sz="3500" dirty="0" smtClean="0"/>
              <a:t>TLCP volunteered to evaluate Pygame Simplified</a:t>
            </a:r>
            <a:endParaRPr lang="en-US" sz="3500" dirty="0" smtClean="0">
              <a:latin typeface="Calibri"/>
              <a:cs typeface="Calibri"/>
            </a:endParaRPr>
          </a:p>
          <a:p>
            <a:pPr marL="914400" lvl="2" indent="0">
              <a:buNone/>
            </a:pPr>
            <a:endParaRPr lang="en-US" sz="1450" dirty="0" smtClean="0"/>
          </a:p>
          <a:p>
            <a:pPr marL="0" indent="0">
              <a:buNone/>
            </a:pPr>
            <a:endParaRPr lang="en-US" sz="1450" dirty="0" smtClean="0"/>
          </a:p>
          <a:p>
            <a:endParaRPr lang="en-US" sz="1450" dirty="0"/>
          </a:p>
        </p:txBody>
      </p:sp>
      <p:pic>
        <p:nvPicPr>
          <p:cNvPr id="4" name="Picture 3"/>
          <p:cNvPicPr>
            <a:picLocks noChangeAspect="1"/>
          </p:cNvPicPr>
          <p:nvPr/>
        </p:nvPicPr>
        <p:blipFill>
          <a:blip r:embed="rId3"/>
          <a:stretch>
            <a:fillRect/>
          </a:stretch>
        </p:blipFill>
        <p:spPr>
          <a:xfrm>
            <a:off x="0" y="-1"/>
            <a:ext cx="3809709" cy="711795"/>
          </a:xfrm>
          <a:prstGeom prst="rect">
            <a:avLst/>
          </a:prstGeom>
        </p:spPr>
      </p:pic>
    </p:spTree>
    <p:extLst>
      <p:ext uri="{BB962C8B-B14F-4D97-AF65-F5344CB8AC3E}">
        <p14:creationId xmlns:p14="http://schemas.microsoft.com/office/powerpoint/2010/main" val="15890379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000" dirty="0" smtClean="0">
                <a:cs typeface="Calibri"/>
              </a:rPr>
              <a:t>Questionnaire:</a:t>
            </a:r>
            <a:endParaRPr lang="en-US" sz="3000" dirty="0">
              <a:cs typeface="Calibri"/>
            </a:endParaRPr>
          </a:p>
          <a:p>
            <a:endParaRPr lang="pl-PL" sz="3000" dirty="0" smtClean="0">
              <a:cs typeface="Calibri"/>
            </a:endParaRPr>
          </a:p>
          <a:p>
            <a:pPr marL="0" indent="0">
              <a:buNone/>
            </a:pPr>
            <a:r>
              <a:rPr lang="pl-PL" sz="3000" dirty="0">
                <a:cs typeface="Calibri"/>
              </a:rPr>
              <a:t>	</a:t>
            </a:r>
            <a:r>
              <a:rPr lang="pl-PL" sz="3000" dirty="0" smtClean="0">
                <a:cs typeface="Calibri"/>
                <a:hlinkClick r:id="rId3"/>
              </a:rPr>
              <a:t>https</a:t>
            </a:r>
            <a:r>
              <a:rPr lang="pl-PL" sz="3000" dirty="0">
                <a:cs typeface="Calibri"/>
                <a:hlinkClick r:id="rId3"/>
              </a:rPr>
              <a:t>://www.surveymonkey.com/s/FMK2SW9</a:t>
            </a:r>
            <a:endParaRPr lang="en-US" sz="3000" dirty="0" smtClean="0">
              <a:cs typeface="Calibri"/>
            </a:endParaRPr>
          </a:p>
          <a:p>
            <a:pPr marL="0" indent="0">
              <a:buNone/>
            </a:pPr>
            <a:endParaRPr lang="en-US" sz="3000" dirty="0">
              <a:cs typeface="Calibri"/>
            </a:endParaRPr>
          </a:p>
          <a:p>
            <a:pPr lvl="1"/>
            <a:r>
              <a:rPr lang="en-US" sz="3000" dirty="0"/>
              <a:t>Problems </a:t>
            </a:r>
            <a:r>
              <a:rPr lang="en-US" sz="3000" dirty="0" smtClean="0"/>
              <a:t>were </a:t>
            </a:r>
            <a:r>
              <a:rPr lang="en-US" sz="3000" dirty="0"/>
              <a:t>highlighted</a:t>
            </a:r>
          </a:p>
          <a:p>
            <a:pPr lvl="2"/>
            <a:r>
              <a:rPr lang="en-US" sz="3000" dirty="0"/>
              <a:t>Teachers asked if versions Pygame – Python were compatible with Pygame </a:t>
            </a:r>
            <a:r>
              <a:rPr lang="en-US" sz="3000" dirty="0" smtClean="0"/>
              <a:t>Simplified</a:t>
            </a:r>
            <a:endParaRPr lang="en-US" dirty="0"/>
          </a:p>
        </p:txBody>
      </p:sp>
    </p:spTree>
    <p:extLst>
      <p:ext uri="{BB962C8B-B14F-4D97-AF65-F5344CB8AC3E}">
        <p14:creationId xmlns:p14="http://schemas.microsoft.com/office/powerpoint/2010/main" val="32974103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4-04-25 at 17.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871" y="369275"/>
            <a:ext cx="3654493" cy="2929260"/>
          </a:xfrm>
          <a:prstGeom prst="rect">
            <a:avLst/>
          </a:prstGeom>
        </p:spPr>
      </p:pic>
      <p:pic>
        <p:nvPicPr>
          <p:cNvPr id="7" name="Picture 6" descr="Screen Shot 2014-04-25 at 17.05.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4054004"/>
            <a:ext cx="3747332" cy="2459360"/>
          </a:xfrm>
          <a:prstGeom prst="rect">
            <a:avLst/>
          </a:prstGeom>
        </p:spPr>
      </p:pic>
      <p:pic>
        <p:nvPicPr>
          <p:cNvPr id="8" name="Picture 7" descr="Screen Shot 2014-04-25 at 17.05.2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0" y="3789040"/>
            <a:ext cx="3814068" cy="2803400"/>
          </a:xfrm>
          <a:prstGeom prst="rect">
            <a:avLst/>
          </a:prstGeom>
        </p:spPr>
      </p:pic>
      <p:pic>
        <p:nvPicPr>
          <p:cNvPr id="10" name="Picture 9"/>
          <p:cNvPicPr>
            <a:picLocks noChangeAspect="1"/>
          </p:cNvPicPr>
          <p:nvPr/>
        </p:nvPicPr>
        <p:blipFill>
          <a:blip r:embed="rId5"/>
          <a:stretch>
            <a:fillRect/>
          </a:stretch>
        </p:blipFill>
        <p:spPr>
          <a:xfrm>
            <a:off x="5660991" y="3550101"/>
            <a:ext cx="2448272" cy="456518"/>
          </a:xfrm>
          <a:prstGeom prst="rect">
            <a:avLst/>
          </a:prstGeom>
        </p:spPr>
      </p:pic>
      <p:sp>
        <p:nvSpPr>
          <p:cNvPr id="11" name="TextBox 10"/>
          <p:cNvSpPr txBox="1"/>
          <p:nvPr/>
        </p:nvSpPr>
        <p:spPr>
          <a:xfrm>
            <a:off x="5660991" y="4080502"/>
            <a:ext cx="835483" cy="2459360"/>
          </a:xfrm>
          <a:prstGeom prst="rect">
            <a:avLst/>
          </a:prstGeom>
          <a:noFill/>
          <a:ln>
            <a:solidFill>
              <a:srgbClr val="008000"/>
            </a:solidFill>
          </a:ln>
        </p:spPr>
        <p:txBody>
          <a:bodyPr wrap="square" rtlCol="0">
            <a:spAutoFit/>
          </a:bodyPr>
          <a:lstStyle/>
          <a:p>
            <a:endParaRPr lang="en-US" dirty="0"/>
          </a:p>
        </p:txBody>
      </p:sp>
      <p:sp>
        <p:nvSpPr>
          <p:cNvPr id="12" name="TextBox 11"/>
          <p:cNvSpPr txBox="1"/>
          <p:nvPr/>
        </p:nvSpPr>
        <p:spPr>
          <a:xfrm>
            <a:off x="611560" y="620688"/>
            <a:ext cx="3672408" cy="1015663"/>
          </a:xfrm>
          <a:prstGeom prst="rect">
            <a:avLst/>
          </a:prstGeom>
          <a:noFill/>
        </p:spPr>
        <p:txBody>
          <a:bodyPr wrap="square" rtlCol="0">
            <a:spAutoFit/>
          </a:bodyPr>
          <a:lstStyle/>
          <a:p>
            <a:r>
              <a:rPr lang="en-US" sz="3000" dirty="0" smtClean="0"/>
              <a:t>Results from questionnaire</a:t>
            </a:r>
            <a:endParaRPr lang="en-US" sz="3000" dirty="0"/>
          </a:p>
        </p:txBody>
      </p:sp>
    </p:spTree>
    <p:extLst>
      <p:ext uri="{BB962C8B-B14F-4D97-AF65-F5344CB8AC3E}">
        <p14:creationId xmlns:p14="http://schemas.microsoft.com/office/powerpoint/2010/main" val="3361549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292"/>
            <a:ext cx="8229600" cy="1143000"/>
          </a:xfrm>
        </p:spPr>
        <p:txBody>
          <a:bodyPr/>
          <a:lstStyle/>
          <a:p>
            <a:r>
              <a:rPr lang="en-US" dirty="0" smtClean="0"/>
              <a:t>Feedback </a:t>
            </a:r>
            <a:r>
              <a:rPr lang="en-US" dirty="0" smtClean="0"/>
              <a:t>from</a:t>
            </a:r>
            <a:r>
              <a:rPr lang="en-US" dirty="0" smtClean="0"/>
              <a:t> </a:t>
            </a:r>
            <a:r>
              <a:rPr lang="en-US" dirty="0" smtClean="0"/>
              <a:t>teachers</a:t>
            </a:r>
            <a:endParaRPr lang="en-US" dirty="0"/>
          </a:p>
        </p:txBody>
      </p:sp>
      <p:sp>
        <p:nvSpPr>
          <p:cNvPr id="3" name="Content Placeholder 2"/>
          <p:cNvSpPr>
            <a:spLocks noGrp="1"/>
          </p:cNvSpPr>
          <p:nvPr>
            <p:ph idx="1"/>
          </p:nvPr>
        </p:nvSpPr>
        <p:spPr>
          <a:xfrm>
            <a:off x="457200" y="1417638"/>
            <a:ext cx="8229600" cy="5251722"/>
          </a:xfrm>
        </p:spPr>
        <p:txBody>
          <a:bodyPr>
            <a:noAutofit/>
          </a:bodyPr>
          <a:lstStyle/>
          <a:p>
            <a:r>
              <a:rPr lang="en-US" sz="1400" dirty="0" smtClean="0"/>
              <a:t>The feedback </a:t>
            </a:r>
            <a:r>
              <a:rPr lang="en-US" sz="1400" dirty="0" smtClean="0"/>
              <a:t>from</a:t>
            </a:r>
            <a:r>
              <a:rPr lang="en-US" sz="1400" dirty="0" smtClean="0"/>
              <a:t> </a:t>
            </a:r>
            <a:r>
              <a:rPr lang="en-US" sz="1400" dirty="0" smtClean="0"/>
              <a:t>evaluators of Pygame Simplified has been good.  Suggestions and improvements have been made to Pygame Simplified:</a:t>
            </a:r>
          </a:p>
          <a:p>
            <a:endParaRPr lang="en-US" sz="1400" dirty="0" smtClean="0"/>
          </a:p>
          <a:p>
            <a:pPr lvl="1"/>
            <a:r>
              <a:rPr lang="en-GB" sz="1400" dirty="0"/>
              <a:t>Andy </a:t>
            </a:r>
            <a:r>
              <a:rPr lang="en-GB" sz="1400" dirty="0" err="1"/>
              <a:t>Diament</a:t>
            </a:r>
            <a:r>
              <a:rPr lang="en-GB" sz="1400" dirty="0"/>
              <a:t>, a computing l</a:t>
            </a:r>
            <a:r>
              <a:rPr lang="en-GB" sz="1400" dirty="0" smtClean="0"/>
              <a:t>ecturer </a:t>
            </a:r>
            <a:r>
              <a:rPr lang="en-GB" sz="1400" dirty="0"/>
              <a:t>at </a:t>
            </a:r>
            <a:r>
              <a:rPr lang="en-GB" sz="1400" dirty="0" err="1"/>
              <a:t>Penwith</a:t>
            </a:r>
            <a:r>
              <a:rPr lang="en-GB" sz="1400" dirty="0"/>
              <a:t> College:  </a:t>
            </a:r>
            <a:r>
              <a:rPr lang="en-GB" sz="1400" i="1" dirty="0">
                <a:latin typeface="Times New Roman"/>
                <a:cs typeface="Times New Roman"/>
              </a:rPr>
              <a:t>“I don’t know Pygame, but </a:t>
            </a:r>
            <a:r>
              <a:rPr lang="en-GB" sz="1400" i="1" dirty="0" err="1">
                <a:latin typeface="Times New Roman"/>
                <a:cs typeface="Times New Roman"/>
              </a:rPr>
              <a:t>ive</a:t>
            </a:r>
            <a:r>
              <a:rPr lang="en-GB" sz="1400" i="1" dirty="0">
                <a:latin typeface="Times New Roman"/>
                <a:cs typeface="Times New Roman"/>
              </a:rPr>
              <a:t> been meaning to try but this seems to reduce it to four classes and seems </a:t>
            </a:r>
            <a:r>
              <a:rPr lang="en-GB" sz="1400" b="1" i="1" dirty="0">
                <a:latin typeface="Times New Roman"/>
                <a:cs typeface="Times New Roman"/>
              </a:rPr>
              <a:t>an easy route into making a game...this is less daunting</a:t>
            </a:r>
            <a:r>
              <a:rPr lang="en-GB" sz="1400" i="1" dirty="0">
                <a:latin typeface="Times New Roman"/>
                <a:cs typeface="Times New Roman"/>
              </a:rPr>
              <a:t>…I teach in a college and this may be useful for my weakest students to learn some programming…</a:t>
            </a:r>
            <a:r>
              <a:rPr lang="en-GB" sz="1400" b="1" i="1" dirty="0">
                <a:latin typeface="Times New Roman"/>
                <a:cs typeface="Times New Roman"/>
              </a:rPr>
              <a:t>Will be interested to see how this progresses.</a:t>
            </a:r>
            <a:r>
              <a:rPr lang="en-GB" sz="1400" i="1" dirty="0">
                <a:latin typeface="Times New Roman"/>
                <a:cs typeface="Times New Roman"/>
              </a:rPr>
              <a:t>.. These are very </a:t>
            </a:r>
            <a:r>
              <a:rPr lang="en-GB" sz="1400" b="1" i="1" dirty="0">
                <a:latin typeface="Times New Roman"/>
                <a:cs typeface="Times New Roman"/>
              </a:rPr>
              <a:t>useful modules. Thanks</a:t>
            </a:r>
            <a:r>
              <a:rPr lang="en-GB" sz="1400" i="1" dirty="0">
                <a:latin typeface="Times New Roman"/>
                <a:cs typeface="Times New Roman"/>
              </a:rPr>
              <a:t>”</a:t>
            </a:r>
            <a:r>
              <a:rPr lang="en-GB" sz="1400" dirty="0">
                <a:latin typeface="Times New Roman"/>
                <a:cs typeface="Times New Roman"/>
              </a:rPr>
              <a:t> </a:t>
            </a:r>
            <a:endParaRPr lang="en-GB" sz="1400" dirty="0" smtClean="0">
              <a:latin typeface="Times New Roman"/>
              <a:cs typeface="Times New Roman"/>
            </a:endParaRPr>
          </a:p>
          <a:p>
            <a:pPr lvl="1"/>
            <a:endParaRPr lang="en-GB" sz="1400" dirty="0" smtClean="0"/>
          </a:p>
          <a:p>
            <a:pPr lvl="1"/>
            <a:r>
              <a:rPr lang="en-GB" sz="1400" dirty="0" err="1"/>
              <a:t>Rosaleen</a:t>
            </a:r>
            <a:r>
              <a:rPr lang="en-GB" sz="1400" dirty="0"/>
              <a:t> Moore, an ICT teacher</a:t>
            </a:r>
            <a:r>
              <a:rPr lang="en-GB" sz="1400" dirty="0">
                <a:latin typeface="Times New Roman"/>
                <a:cs typeface="Times New Roman"/>
              </a:rPr>
              <a:t>: </a:t>
            </a:r>
            <a:r>
              <a:rPr lang="en-GB" sz="1400" i="1" dirty="0">
                <a:latin typeface="Times New Roman"/>
                <a:cs typeface="Times New Roman"/>
              </a:rPr>
              <a:t>“I haven’t used Pygame to any great depth but this looks like a great tool </a:t>
            </a:r>
            <a:r>
              <a:rPr lang="en-GB" sz="1400" b="1" i="1" dirty="0">
                <a:latin typeface="Times New Roman"/>
                <a:cs typeface="Times New Roman"/>
              </a:rPr>
              <a:t>to introduce events &amp; classes at an engaging leve</a:t>
            </a:r>
            <a:r>
              <a:rPr lang="en-GB" sz="1400" i="1" dirty="0">
                <a:latin typeface="Times New Roman"/>
                <a:cs typeface="Times New Roman"/>
              </a:rPr>
              <a:t>l”</a:t>
            </a:r>
            <a:r>
              <a:rPr lang="en-GB" sz="1400" i="1" dirty="0" smtClean="0">
                <a:latin typeface="Times New Roman"/>
                <a:cs typeface="Times New Roman"/>
              </a:rPr>
              <a:t>.</a:t>
            </a:r>
          </a:p>
          <a:p>
            <a:pPr lvl="1"/>
            <a:endParaRPr lang="en-GB" sz="1400" i="1" dirty="0" smtClean="0"/>
          </a:p>
          <a:p>
            <a:pPr lvl="1"/>
            <a:r>
              <a:rPr lang="en-GB" sz="1400" dirty="0"/>
              <a:t>Javier de Las </a:t>
            </a:r>
            <a:r>
              <a:rPr lang="en-GB" sz="1400" dirty="0" err="1"/>
              <a:t>Heras</a:t>
            </a:r>
            <a:r>
              <a:rPr lang="en-GB" sz="1400" dirty="0"/>
              <a:t> an ICT Co-ordinator: </a:t>
            </a:r>
            <a:r>
              <a:rPr lang="en-GB" sz="1400" i="1" dirty="0">
                <a:latin typeface="Times New Roman"/>
                <a:cs typeface="Times New Roman"/>
              </a:rPr>
              <a:t>“…</a:t>
            </a:r>
            <a:r>
              <a:rPr lang="en-GB" sz="1400" b="1" i="1" dirty="0">
                <a:latin typeface="Times New Roman"/>
                <a:cs typeface="Times New Roman"/>
              </a:rPr>
              <a:t>It looks great. </a:t>
            </a:r>
            <a:r>
              <a:rPr lang="en-GB" sz="1400" i="1" dirty="0">
                <a:latin typeface="Times New Roman"/>
                <a:cs typeface="Times New Roman"/>
              </a:rPr>
              <a:t>I am going to try it myself, then with a group of year 10 students”</a:t>
            </a:r>
            <a:r>
              <a:rPr lang="en-GB" sz="1400" i="1" dirty="0" smtClean="0">
                <a:latin typeface="Times New Roman"/>
                <a:cs typeface="Times New Roman"/>
              </a:rPr>
              <a:t>.</a:t>
            </a:r>
          </a:p>
          <a:p>
            <a:pPr lvl="1"/>
            <a:endParaRPr lang="en-GB" sz="1400" dirty="0"/>
          </a:p>
          <a:p>
            <a:pPr lvl="1"/>
            <a:r>
              <a:rPr lang="en-GB" sz="1400" dirty="0" err="1"/>
              <a:t>Geroge</a:t>
            </a:r>
            <a:r>
              <a:rPr lang="en-GB" sz="1400" dirty="0"/>
              <a:t> Dong, an ICT teacher at Haringey School</a:t>
            </a:r>
            <a:r>
              <a:rPr lang="en-GB" sz="1400" dirty="0">
                <a:latin typeface="Times New Roman"/>
                <a:cs typeface="Times New Roman"/>
              </a:rPr>
              <a:t>: ”</a:t>
            </a:r>
            <a:r>
              <a:rPr lang="en-GB" sz="1400" i="1" dirty="0">
                <a:latin typeface="Times New Roman"/>
                <a:cs typeface="Times New Roman"/>
              </a:rPr>
              <a:t>I have followed your "</a:t>
            </a:r>
            <a:r>
              <a:rPr lang="en-GB" sz="1400" i="1" dirty="0" err="1">
                <a:latin typeface="Times New Roman"/>
                <a:cs typeface="Times New Roman"/>
              </a:rPr>
              <a:t>cargame</a:t>
            </a:r>
            <a:r>
              <a:rPr lang="en-GB" sz="1400" i="1" dirty="0">
                <a:latin typeface="Times New Roman"/>
                <a:cs typeface="Times New Roman"/>
              </a:rPr>
              <a:t>" worksheet and made it to the end</a:t>
            </a:r>
            <a:r>
              <a:rPr lang="en-GB" sz="1400" b="1" i="1" dirty="0">
                <a:latin typeface="Times New Roman"/>
                <a:cs typeface="Times New Roman"/>
              </a:rPr>
              <a:t>! Well done! It is so much easier to use than </a:t>
            </a:r>
            <a:r>
              <a:rPr lang="en-GB" sz="1400" b="1" i="1" dirty="0" err="1">
                <a:latin typeface="Times New Roman"/>
                <a:cs typeface="Times New Roman"/>
              </a:rPr>
              <a:t>pygame</a:t>
            </a:r>
            <a:r>
              <a:rPr lang="en-GB" sz="1400" b="1" i="1" dirty="0">
                <a:latin typeface="Times New Roman"/>
                <a:cs typeface="Times New Roman"/>
              </a:rPr>
              <a:t>! A good problem identification skill and a good solution too</a:t>
            </a:r>
            <a:r>
              <a:rPr lang="en-GB" sz="1400" i="1" dirty="0">
                <a:latin typeface="Times New Roman"/>
                <a:cs typeface="Times New Roman"/>
              </a:rPr>
              <a:t>.</a:t>
            </a:r>
            <a:r>
              <a:rPr lang="en-GB" sz="1400" i="1" dirty="0" smtClean="0">
                <a:latin typeface="Times New Roman"/>
                <a:cs typeface="Times New Roman"/>
              </a:rPr>
              <a:t>”</a:t>
            </a:r>
          </a:p>
          <a:p>
            <a:pPr lvl="1"/>
            <a:endParaRPr lang="en-GB" sz="1400" i="1" dirty="0" smtClean="0"/>
          </a:p>
          <a:p>
            <a:pPr lvl="1"/>
            <a:r>
              <a:rPr lang="en-US" sz="1400" dirty="0" smtClean="0"/>
              <a:t>John Andrews, a teacher of </a:t>
            </a:r>
            <a:r>
              <a:rPr lang="en-US" sz="1400" dirty="0"/>
              <a:t>Computer Science </a:t>
            </a:r>
            <a:r>
              <a:rPr lang="en-US" sz="1400" dirty="0" smtClean="0"/>
              <a:t>at St </a:t>
            </a:r>
            <a:r>
              <a:rPr lang="en-US" sz="1400" dirty="0"/>
              <a:t>Gregory the Great Catholic School </a:t>
            </a:r>
            <a:r>
              <a:rPr lang="en-US" sz="1400" dirty="0" smtClean="0"/>
              <a:t>Oxford: </a:t>
            </a:r>
            <a:r>
              <a:rPr lang="en-US" sz="1400" i="1" dirty="0">
                <a:latin typeface="Times New Roman"/>
                <a:cs typeface="Times New Roman"/>
              </a:rPr>
              <a:t>“</a:t>
            </a:r>
            <a:r>
              <a:rPr lang="en-US" sz="1400" i="1" dirty="0" smtClean="0">
                <a:latin typeface="Times New Roman"/>
                <a:cs typeface="Times New Roman"/>
              </a:rPr>
              <a:t>…As </a:t>
            </a:r>
            <a:r>
              <a:rPr lang="en-US" sz="1400" i="1" dirty="0">
                <a:latin typeface="Times New Roman"/>
                <a:cs typeface="Times New Roman"/>
              </a:rPr>
              <a:t>my Y10 students are doing GCSE coursework now </a:t>
            </a:r>
            <a:r>
              <a:rPr lang="en-US" sz="1400" b="1" i="1" dirty="0">
                <a:latin typeface="Times New Roman"/>
                <a:cs typeface="Times New Roman"/>
              </a:rPr>
              <a:t>and 'simplified' may make their hangman games more involving</a:t>
            </a:r>
            <a:r>
              <a:rPr lang="en-US" sz="1400" i="1" dirty="0" smtClean="0">
                <a:latin typeface="Times New Roman"/>
                <a:cs typeface="Times New Roman"/>
              </a:rPr>
              <a:t>. “</a:t>
            </a:r>
            <a:endParaRPr lang="en-GB" sz="1400" i="1" dirty="0" smtClean="0">
              <a:latin typeface="Times New Roman"/>
              <a:cs typeface="Times New Roman"/>
            </a:endParaRPr>
          </a:p>
          <a:p>
            <a:pPr marL="457200" lvl="1" indent="0">
              <a:buNone/>
            </a:pPr>
            <a:endParaRPr lang="en-GB" sz="1400" dirty="0"/>
          </a:p>
          <a:p>
            <a:endParaRPr lang="en-GB" sz="1400" dirty="0" smtClean="0"/>
          </a:p>
          <a:p>
            <a:endParaRPr lang="en-US" sz="1400" dirty="0"/>
          </a:p>
        </p:txBody>
      </p:sp>
      <p:pic>
        <p:nvPicPr>
          <p:cNvPr id="4" name="Picture 3"/>
          <p:cNvPicPr>
            <a:picLocks noChangeAspect="1"/>
          </p:cNvPicPr>
          <p:nvPr/>
        </p:nvPicPr>
        <p:blipFill>
          <a:blip r:embed="rId2"/>
          <a:stretch>
            <a:fillRect/>
          </a:stretch>
        </p:blipFill>
        <p:spPr>
          <a:xfrm>
            <a:off x="0" y="-1"/>
            <a:ext cx="3809709" cy="711795"/>
          </a:xfrm>
          <a:prstGeom prst="rect">
            <a:avLst/>
          </a:prstGeom>
        </p:spPr>
      </p:pic>
    </p:spTree>
    <p:extLst>
      <p:ext uri="{BB962C8B-B14F-4D97-AF65-F5344CB8AC3E}">
        <p14:creationId xmlns:p14="http://schemas.microsoft.com/office/powerpoint/2010/main" val="19365763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Feedback </a:t>
            </a:r>
            <a:r>
              <a:rPr lang="en-US" dirty="0" smtClean="0"/>
              <a:t>from</a:t>
            </a:r>
            <a:r>
              <a:rPr lang="en-US" dirty="0" smtClean="0"/>
              <a:t> </a:t>
            </a:r>
            <a:r>
              <a:rPr lang="en-US" dirty="0" smtClean="0"/>
              <a:t>students</a:t>
            </a:r>
            <a:endParaRPr lang="en-US" dirty="0"/>
          </a:p>
        </p:txBody>
      </p:sp>
      <p:sp>
        <p:nvSpPr>
          <p:cNvPr id="3" name="Content Placeholder 2"/>
          <p:cNvSpPr>
            <a:spLocks noGrp="1"/>
          </p:cNvSpPr>
          <p:nvPr>
            <p:ph idx="1"/>
          </p:nvPr>
        </p:nvSpPr>
        <p:spPr/>
        <p:txBody>
          <a:bodyPr>
            <a:normAutofit fontScale="62500" lnSpcReduction="20000"/>
          </a:bodyPr>
          <a:lstStyle/>
          <a:p>
            <a:r>
              <a:rPr lang="en-GB" dirty="0"/>
              <a:t>Megan Ryan, a student: </a:t>
            </a:r>
            <a:r>
              <a:rPr lang="en-GB" dirty="0" smtClean="0">
                <a:latin typeface="Times New Roman"/>
                <a:cs typeface="Times New Roman"/>
              </a:rPr>
              <a:t>“</a:t>
            </a:r>
            <a:r>
              <a:rPr lang="en-GB" i="1" dirty="0" smtClean="0">
                <a:latin typeface="Times New Roman"/>
                <a:cs typeface="Times New Roman"/>
              </a:rPr>
              <a:t>That </a:t>
            </a:r>
            <a:r>
              <a:rPr lang="en-GB" i="1" dirty="0">
                <a:latin typeface="Times New Roman"/>
                <a:cs typeface="Times New Roman"/>
              </a:rPr>
              <a:t>was fun!...</a:t>
            </a:r>
            <a:r>
              <a:rPr lang="en-GB" b="1" i="1" dirty="0">
                <a:latin typeface="Times New Roman"/>
                <a:cs typeface="Times New Roman"/>
              </a:rPr>
              <a:t>I have not used Python before </a:t>
            </a:r>
            <a:r>
              <a:rPr lang="en-GB" i="1" dirty="0">
                <a:latin typeface="Times New Roman"/>
                <a:cs typeface="Times New Roman"/>
              </a:rPr>
              <a:t>and found it really good fun to use. The examples at the end of the worksheet were really useful, reinforced what you had explained in the main text and got me interested in further enhancing what I had already created. The installation guide was really easy to follow, screenshots were useful. The examples you provide in </a:t>
            </a:r>
            <a:r>
              <a:rPr lang="en-GB" b="1" i="1" dirty="0">
                <a:latin typeface="Times New Roman"/>
                <a:cs typeface="Times New Roman"/>
              </a:rPr>
              <a:t>the tutorial page are useful </a:t>
            </a:r>
            <a:r>
              <a:rPr lang="en-GB" i="1" dirty="0">
                <a:latin typeface="Times New Roman"/>
                <a:cs typeface="Times New Roman"/>
              </a:rPr>
              <a:t>also, </a:t>
            </a:r>
            <a:r>
              <a:rPr lang="en-GB" b="1" i="1" dirty="0">
                <a:latin typeface="Times New Roman"/>
                <a:cs typeface="Times New Roman"/>
              </a:rPr>
              <a:t>helped me understand </a:t>
            </a:r>
            <a:r>
              <a:rPr lang="en-GB" i="1" dirty="0">
                <a:latin typeface="Times New Roman"/>
                <a:cs typeface="Times New Roman"/>
              </a:rPr>
              <a:t>the concepts I was reading </a:t>
            </a:r>
            <a:r>
              <a:rPr lang="en-GB" i="1" dirty="0" smtClean="0">
                <a:latin typeface="Times New Roman"/>
                <a:cs typeface="Times New Roman"/>
              </a:rPr>
              <a:t>about”.</a:t>
            </a:r>
            <a:endParaRPr lang="en-GB" i="1" dirty="0">
              <a:latin typeface="Times New Roman"/>
              <a:cs typeface="Times New Roman"/>
            </a:endParaRPr>
          </a:p>
          <a:p>
            <a:endParaRPr lang="en-GB" dirty="0"/>
          </a:p>
          <a:p>
            <a:r>
              <a:rPr lang="en-GB" dirty="0"/>
              <a:t>Maximilian Droog Hayes, a student: </a:t>
            </a:r>
            <a:r>
              <a:rPr lang="en-GB" i="1" dirty="0">
                <a:latin typeface="Times New Roman"/>
                <a:cs typeface="Times New Roman"/>
              </a:rPr>
              <a:t>“In very few lines of code you could actually see an </a:t>
            </a:r>
            <a:r>
              <a:rPr lang="en-GB" b="1" i="1" dirty="0">
                <a:latin typeface="Times New Roman"/>
                <a:cs typeface="Times New Roman"/>
              </a:rPr>
              <a:t>interesting</a:t>
            </a:r>
            <a:r>
              <a:rPr lang="en-GB" i="1" dirty="0">
                <a:latin typeface="Times New Roman"/>
                <a:cs typeface="Times New Roman"/>
              </a:rPr>
              <a:t>, moving output. I remember when I first started to program; it would take a lot more confusing programming to see something appear on the screen. The guide clearly talks you through how to get something initially working; something you can easily mess about with and alter in order to see what each bit of code does and change the output on the screen</a:t>
            </a:r>
            <a:r>
              <a:rPr lang="en-GB" b="1" i="1" dirty="0">
                <a:latin typeface="Times New Roman"/>
                <a:cs typeface="Times New Roman"/>
              </a:rPr>
              <a:t>. I found it very engaging to be able to make a game so quickly and expand on it with limitless possibilities!</a:t>
            </a:r>
            <a:r>
              <a:rPr lang="en-GB" i="1" dirty="0">
                <a:latin typeface="Times New Roman"/>
                <a:cs typeface="Times New Roman"/>
              </a:rPr>
              <a:t>”</a:t>
            </a:r>
            <a:r>
              <a:rPr lang="en-GB" dirty="0">
                <a:latin typeface="Times New Roman"/>
                <a:cs typeface="Times New Roman"/>
              </a:rPr>
              <a:t> </a:t>
            </a:r>
            <a:endParaRPr lang="en-US" dirty="0">
              <a:latin typeface="Times New Roman"/>
              <a:cs typeface="Times New Roman"/>
            </a:endParaRPr>
          </a:p>
        </p:txBody>
      </p:sp>
      <p:pic>
        <p:nvPicPr>
          <p:cNvPr id="4" name="Picture 3"/>
          <p:cNvPicPr>
            <a:picLocks noChangeAspect="1"/>
          </p:cNvPicPr>
          <p:nvPr/>
        </p:nvPicPr>
        <p:blipFill>
          <a:blip r:embed="rId2"/>
          <a:stretch>
            <a:fillRect/>
          </a:stretch>
        </p:blipFill>
        <p:spPr>
          <a:xfrm>
            <a:off x="0" y="-1"/>
            <a:ext cx="3809709" cy="711795"/>
          </a:xfrm>
          <a:prstGeom prst="rect">
            <a:avLst/>
          </a:prstGeom>
        </p:spPr>
      </p:pic>
    </p:spTree>
    <p:extLst>
      <p:ext uri="{BB962C8B-B14F-4D97-AF65-F5344CB8AC3E}">
        <p14:creationId xmlns:p14="http://schemas.microsoft.com/office/powerpoint/2010/main" val="323542061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Demonstrating Pygame Simplified</a:t>
            </a:r>
            <a:endParaRPr lang="en-US" dirty="0"/>
          </a:p>
        </p:txBody>
      </p:sp>
      <p:pic>
        <p:nvPicPr>
          <p:cNvPr id="4" name="Picture 3"/>
          <p:cNvPicPr>
            <a:picLocks noChangeAspect="1"/>
          </p:cNvPicPr>
          <p:nvPr/>
        </p:nvPicPr>
        <p:blipFill>
          <a:blip r:embed="rId2"/>
          <a:stretch>
            <a:fillRect/>
          </a:stretch>
        </p:blipFill>
        <p:spPr>
          <a:xfrm>
            <a:off x="0" y="-1"/>
            <a:ext cx="3809709" cy="711795"/>
          </a:xfrm>
          <a:prstGeom prst="rect">
            <a:avLst/>
          </a:prstGeom>
        </p:spPr>
      </p:pic>
      <p:sp>
        <p:nvSpPr>
          <p:cNvPr id="3" name="Content Placeholder 2"/>
          <p:cNvSpPr>
            <a:spLocks noGrp="1"/>
          </p:cNvSpPr>
          <p:nvPr>
            <p:ph idx="1"/>
          </p:nvPr>
        </p:nvSpPr>
        <p:spPr/>
        <p:txBody>
          <a:bodyPr/>
          <a:lstStyle/>
          <a:p>
            <a:r>
              <a:rPr lang="en-US" dirty="0" smtClean="0"/>
              <a:t>I will give a short demonstration of the Pygame Simplified API and program code </a:t>
            </a:r>
            <a:r>
              <a:rPr lang="en-US" dirty="0" smtClean="0"/>
              <a:t>generator</a:t>
            </a:r>
          </a:p>
          <a:p>
            <a:endParaRPr lang="en-US" dirty="0" smtClean="0"/>
          </a:p>
          <a:p>
            <a:pPr marL="0" indent="0">
              <a:buNone/>
            </a:pPr>
            <a:endParaRPr lang="en-US" dirty="0"/>
          </a:p>
        </p:txBody>
      </p:sp>
    </p:spTree>
    <p:extLst>
      <p:ext uri="{BB962C8B-B14F-4D97-AF65-F5344CB8AC3E}">
        <p14:creationId xmlns:p14="http://schemas.microsoft.com/office/powerpoint/2010/main" val="36876843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4997152"/>
          </a:xfrm>
        </p:spPr>
        <p:txBody>
          <a:bodyPr>
            <a:normAutofit lnSpcReduction="10000"/>
          </a:bodyPr>
          <a:lstStyle/>
          <a:p>
            <a:r>
              <a:rPr lang="en-US" sz="3500" dirty="0" smtClean="0"/>
              <a:t>Goals and Requirements are met</a:t>
            </a:r>
          </a:p>
          <a:p>
            <a:endParaRPr lang="en-US" sz="3500" dirty="0" smtClean="0"/>
          </a:p>
          <a:p>
            <a:r>
              <a:rPr lang="en-US" sz="3500" dirty="0" smtClean="0"/>
              <a:t>Object Oriented Programming is minimised</a:t>
            </a:r>
          </a:p>
          <a:p>
            <a:endParaRPr lang="en-US" sz="3500" dirty="0" smtClean="0"/>
          </a:p>
          <a:p>
            <a:r>
              <a:rPr lang="en-US" sz="3500" dirty="0" smtClean="0"/>
              <a:t>Teachers find it engaging and useful</a:t>
            </a:r>
          </a:p>
          <a:p>
            <a:endParaRPr lang="en-US" sz="3500" dirty="0"/>
          </a:p>
          <a:p>
            <a:r>
              <a:rPr lang="en-US" sz="3500" dirty="0" smtClean="0"/>
              <a:t>Simple compared to Pygame</a:t>
            </a:r>
          </a:p>
          <a:p>
            <a:pPr marL="0" indent="0">
              <a:buNone/>
            </a:pPr>
            <a:endParaRPr lang="en-US" sz="3000" dirty="0" smtClean="0"/>
          </a:p>
          <a:p>
            <a:endParaRPr lang="en-US" sz="3000" dirty="0"/>
          </a:p>
        </p:txBody>
      </p:sp>
      <p:pic>
        <p:nvPicPr>
          <p:cNvPr id="4" name="Picture 3"/>
          <p:cNvPicPr>
            <a:picLocks noChangeAspect="1"/>
          </p:cNvPicPr>
          <p:nvPr/>
        </p:nvPicPr>
        <p:blipFill>
          <a:blip r:embed="rId3"/>
          <a:stretch>
            <a:fillRect/>
          </a:stretch>
        </p:blipFill>
        <p:spPr>
          <a:xfrm>
            <a:off x="0" y="-1"/>
            <a:ext cx="3809709" cy="711795"/>
          </a:xfrm>
          <a:prstGeom prst="rect">
            <a:avLst/>
          </a:prstGeom>
        </p:spPr>
      </p:pic>
    </p:spTree>
    <p:extLst>
      <p:ext uri="{BB962C8B-B14F-4D97-AF65-F5344CB8AC3E}">
        <p14:creationId xmlns:p14="http://schemas.microsoft.com/office/powerpoint/2010/main" val="13326776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924944"/>
            <a:ext cx="8229600" cy="2160240"/>
          </a:xfrm>
        </p:spPr>
        <p:txBody>
          <a:bodyPr>
            <a:normAutofit/>
          </a:bodyPr>
          <a:lstStyle/>
          <a:p>
            <a:pPr marL="0" indent="0" algn="just">
              <a:buNone/>
            </a:pPr>
            <a:r>
              <a:rPr lang="en-US" sz="8800" dirty="0"/>
              <a:t>	</a:t>
            </a:r>
            <a:r>
              <a:rPr lang="en-US" sz="8800" dirty="0" smtClean="0"/>
              <a:t>		Questions?</a:t>
            </a:r>
            <a:endParaRPr lang="en-US" sz="8800" dirty="0"/>
          </a:p>
        </p:txBody>
      </p:sp>
      <p:pic>
        <p:nvPicPr>
          <p:cNvPr id="4" name="Picture 3"/>
          <p:cNvPicPr>
            <a:picLocks noChangeAspect="1"/>
          </p:cNvPicPr>
          <p:nvPr/>
        </p:nvPicPr>
        <p:blipFill>
          <a:blip r:embed="rId2"/>
          <a:stretch>
            <a:fillRect/>
          </a:stretch>
        </p:blipFill>
        <p:spPr>
          <a:xfrm>
            <a:off x="0" y="-1"/>
            <a:ext cx="3809709" cy="711795"/>
          </a:xfrm>
          <a:prstGeom prst="rect">
            <a:avLst/>
          </a:prstGeom>
        </p:spPr>
      </p:pic>
    </p:spTree>
    <p:extLst>
      <p:ext uri="{BB962C8B-B14F-4D97-AF65-F5344CB8AC3E}">
        <p14:creationId xmlns:p14="http://schemas.microsoft.com/office/powerpoint/2010/main" val="24359454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a:t>Problem </a:t>
            </a:r>
            <a:r>
              <a:rPr lang="en-US" dirty="0" smtClean="0"/>
              <a:t>description</a:t>
            </a:r>
          </a:p>
          <a:p>
            <a:r>
              <a:rPr lang="en-US" dirty="0" smtClean="0"/>
              <a:t>Programming at GCSE</a:t>
            </a:r>
          </a:p>
          <a:p>
            <a:r>
              <a:rPr lang="en-US" dirty="0" smtClean="0"/>
              <a:t>Current resources for teachers</a:t>
            </a:r>
            <a:endParaRPr lang="en-US" dirty="0" smtClean="0"/>
          </a:p>
          <a:p>
            <a:pPr lvl="1"/>
            <a:r>
              <a:rPr lang="en-US" dirty="0" smtClean="0"/>
              <a:t>Pygame </a:t>
            </a:r>
          </a:p>
          <a:p>
            <a:pPr lvl="1"/>
            <a:r>
              <a:rPr lang="en-US" dirty="0" smtClean="0"/>
              <a:t>Turtle Graphics</a:t>
            </a:r>
          </a:p>
          <a:p>
            <a:pPr lvl="1"/>
            <a:r>
              <a:rPr lang="en-US" dirty="0" smtClean="0"/>
              <a:t>Greenfoot</a:t>
            </a:r>
          </a:p>
          <a:p>
            <a:r>
              <a:rPr lang="en-US" dirty="0" smtClean="0"/>
              <a:t>Pygame </a:t>
            </a:r>
            <a:r>
              <a:rPr lang="en-US" dirty="0" smtClean="0"/>
              <a:t>Simplified</a:t>
            </a:r>
          </a:p>
          <a:p>
            <a:r>
              <a:rPr lang="en-US" dirty="0" smtClean="0"/>
              <a:t>Demonstration of Pygame Simplified</a:t>
            </a:r>
          </a:p>
          <a:p>
            <a:r>
              <a:rPr lang="en-US" dirty="0" smtClean="0"/>
              <a:t>Conclusion</a:t>
            </a:r>
            <a:endParaRPr lang="en-US" dirty="0" smtClean="0"/>
          </a:p>
          <a:p>
            <a:endParaRPr lang="en-US" dirty="0"/>
          </a:p>
          <a:p>
            <a:endParaRPr lang="en-US" dirty="0" smtClean="0"/>
          </a:p>
          <a:p>
            <a:pPr marL="0" indent="0">
              <a:buNone/>
            </a:pPr>
            <a:endParaRPr lang="en-US" dirty="0" smtClean="0"/>
          </a:p>
          <a:p>
            <a:pPr marL="0" indent="0">
              <a:buNone/>
            </a:pPr>
            <a:endParaRPr lang="en-US"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0" y="-1"/>
            <a:ext cx="3809709" cy="711795"/>
          </a:xfrm>
          <a:prstGeom prst="rect">
            <a:avLst/>
          </a:prstGeom>
        </p:spPr>
      </p:pic>
    </p:spTree>
    <p:extLst>
      <p:ext uri="{BB962C8B-B14F-4D97-AF65-F5344CB8AC3E}">
        <p14:creationId xmlns:p14="http://schemas.microsoft.com/office/powerpoint/2010/main" val="40300798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3809709" cy="711795"/>
          </a:xfrm>
          <a:prstGeom prst="rect">
            <a:avLst/>
          </a:prstGeom>
        </p:spPr>
      </p:pic>
      <p:sp>
        <p:nvSpPr>
          <p:cNvPr id="2" name="Title 1"/>
          <p:cNvSpPr>
            <a:spLocks noGrp="1"/>
          </p:cNvSpPr>
          <p:nvPr>
            <p:ph type="title"/>
          </p:nvPr>
        </p:nvSpPr>
        <p:spPr>
          <a:xfrm>
            <a:off x="457200" y="404664"/>
            <a:ext cx="8229600" cy="1143000"/>
          </a:xfrm>
        </p:spPr>
        <p:txBody>
          <a:bodyPr/>
          <a:lstStyle/>
          <a:p>
            <a:r>
              <a:rPr lang="en-US" dirty="0" smtClean="0"/>
              <a:t>Programming at GCSE</a:t>
            </a:r>
            <a:endParaRPr lang="en-US" dirty="0"/>
          </a:p>
        </p:txBody>
      </p:sp>
      <p:sp>
        <p:nvSpPr>
          <p:cNvPr id="3" name="Content Placeholder 2"/>
          <p:cNvSpPr>
            <a:spLocks noGrp="1"/>
          </p:cNvSpPr>
          <p:nvPr>
            <p:ph idx="1"/>
          </p:nvPr>
        </p:nvSpPr>
        <p:spPr>
          <a:xfrm>
            <a:off x="457200" y="1406573"/>
            <a:ext cx="8229600" cy="3102547"/>
          </a:xfrm>
        </p:spPr>
        <p:txBody>
          <a:bodyPr>
            <a:normAutofit fontScale="92500" lnSpcReduction="10000"/>
          </a:bodyPr>
          <a:lstStyle/>
          <a:p>
            <a:r>
              <a:rPr lang="en-US" sz="3500" dirty="0" smtClean="0">
                <a:solidFill>
                  <a:srgbClr val="FF0000"/>
                </a:solidFill>
              </a:rPr>
              <a:t>Problem description</a:t>
            </a:r>
          </a:p>
          <a:p>
            <a:r>
              <a:rPr lang="en-US" sz="3500" dirty="0" smtClean="0"/>
              <a:t>New </a:t>
            </a:r>
            <a:r>
              <a:rPr lang="en-US" sz="3500" dirty="0" smtClean="0">
                <a:solidFill>
                  <a:srgbClr val="FF0000"/>
                </a:solidFill>
              </a:rPr>
              <a:t>GCSE Computer Science </a:t>
            </a:r>
            <a:r>
              <a:rPr lang="en-US" sz="3500" dirty="0" smtClean="0"/>
              <a:t>curriculum in </a:t>
            </a:r>
            <a:r>
              <a:rPr lang="en-US" sz="3500" dirty="0" smtClean="0"/>
              <a:t>2012</a:t>
            </a:r>
          </a:p>
          <a:p>
            <a:r>
              <a:rPr lang="en-US" sz="3500" dirty="0" smtClean="0">
                <a:solidFill>
                  <a:srgbClr val="FF0000"/>
                </a:solidFill>
              </a:rPr>
              <a:t>CAS </a:t>
            </a:r>
            <a:r>
              <a:rPr lang="en-US" sz="3500" dirty="0" smtClean="0"/>
              <a:t>(Computing at School) forum for teachers</a:t>
            </a:r>
          </a:p>
          <a:p>
            <a:r>
              <a:rPr lang="en-US" sz="3500" dirty="0" smtClean="0">
                <a:solidFill>
                  <a:srgbClr val="FF0000"/>
                </a:solidFill>
              </a:rPr>
              <a:t>TLCP</a:t>
            </a:r>
            <a:r>
              <a:rPr lang="en-US" sz="3500" dirty="0" smtClean="0"/>
              <a:t> (Teaching London Computing Project)- workshop for teachers</a:t>
            </a:r>
            <a:endParaRPr lang="en-US" sz="3500" dirty="0" smtClean="0"/>
          </a:p>
          <a:p>
            <a:pPr marL="0" indent="0">
              <a:buNone/>
            </a:pPr>
            <a:endParaRPr lang="en-US" dirty="0" smtClean="0"/>
          </a:p>
          <a:p>
            <a:endParaRPr lang="en-US" dirty="0" smtClean="0"/>
          </a:p>
        </p:txBody>
      </p:sp>
      <p:sp>
        <p:nvSpPr>
          <p:cNvPr id="6" name="TextBox 5"/>
          <p:cNvSpPr txBox="1"/>
          <p:nvPr/>
        </p:nvSpPr>
        <p:spPr>
          <a:xfrm>
            <a:off x="488289" y="4861902"/>
            <a:ext cx="8352928" cy="1569660"/>
          </a:xfrm>
          <a:prstGeom prst="rect">
            <a:avLst/>
          </a:prstGeom>
          <a:noFill/>
          <a:ln w="19050" cmpd="sng">
            <a:solidFill>
              <a:srgbClr val="008000"/>
            </a:solidFill>
          </a:ln>
        </p:spPr>
        <p:txBody>
          <a:bodyPr wrap="square" rtlCol="0">
            <a:spAutoFit/>
          </a:bodyPr>
          <a:lstStyle/>
          <a:p>
            <a:pPr lvl="1"/>
            <a:r>
              <a:rPr lang="en-GB" sz="2400" i="1" dirty="0">
                <a:solidFill>
                  <a:srgbClr val="000000"/>
                </a:solidFill>
                <a:latin typeface="Times New Roman"/>
                <a:cs typeface="Times New Roman"/>
              </a:rPr>
              <a:t>“…It’s (Python) natural syntax means it is easy to understand - you can’t get any easier than “print ‘hello world!</a:t>
            </a:r>
            <a:r>
              <a:rPr lang="en-US" sz="2400" dirty="0">
                <a:solidFill>
                  <a:srgbClr val="000000"/>
                </a:solidFill>
                <a:latin typeface="Times New Roman"/>
                <a:cs typeface="Times New Roman"/>
              </a:rPr>
              <a:t>…</a:t>
            </a:r>
            <a:r>
              <a:rPr lang="en-GB" sz="2400" i="1" dirty="0">
                <a:solidFill>
                  <a:srgbClr val="000000"/>
                </a:solidFill>
                <a:latin typeface="Times New Roman"/>
                <a:cs typeface="Times New Roman"/>
              </a:rPr>
              <a:t>Having taught Python, I can see why it is an easy choice for teachers!</a:t>
            </a:r>
            <a:r>
              <a:rPr lang="en-GB" sz="2400" i="1" dirty="0"/>
              <a:t>”. </a:t>
            </a:r>
            <a:r>
              <a:rPr lang="en-GB" sz="2400" dirty="0"/>
              <a:t>Simon Johnson, Computing teacher (CAS, 2013).</a:t>
            </a:r>
          </a:p>
        </p:txBody>
      </p:sp>
    </p:spTree>
    <p:extLst>
      <p:ext uri="{BB962C8B-B14F-4D97-AF65-F5344CB8AC3E}">
        <p14:creationId xmlns:p14="http://schemas.microsoft.com/office/powerpoint/2010/main" val="35675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Programming at GCSE</a:t>
            </a:r>
          </a:p>
        </p:txBody>
      </p:sp>
      <p:sp>
        <p:nvSpPr>
          <p:cNvPr id="3" name="Content Placeholder 2"/>
          <p:cNvSpPr>
            <a:spLocks noGrp="1"/>
          </p:cNvSpPr>
          <p:nvPr>
            <p:ph idx="1"/>
          </p:nvPr>
        </p:nvSpPr>
        <p:spPr/>
        <p:txBody>
          <a:bodyPr>
            <a:normAutofit/>
          </a:bodyPr>
          <a:lstStyle/>
          <a:p>
            <a:r>
              <a:rPr lang="en-US" sz="2400" dirty="0"/>
              <a:t>A question asked on Computing At School website to teachers in an aim to identify the problems students face in programming:</a:t>
            </a:r>
          </a:p>
          <a:p>
            <a:pPr lvl="1"/>
            <a:r>
              <a:rPr lang="en-US" sz="2400" i="1" dirty="0">
                <a:latin typeface="Times New Roman"/>
                <a:cs typeface="Times New Roman"/>
              </a:rPr>
              <a:t>“Why may it be difficult to engage GCSE students into programming?”</a:t>
            </a:r>
            <a:r>
              <a:rPr lang="en-US" sz="2400" i="1" dirty="0"/>
              <a:t>.</a:t>
            </a:r>
          </a:p>
          <a:p>
            <a:pPr lvl="2"/>
            <a:r>
              <a:rPr lang="en-US" dirty="0">
                <a:cs typeface="Calibri"/>
              </a:rPr>
              <a:t>21 teachers commented with their </a:t>
            </a:r>
            <a:r>
              <a:rPr lang="en-US" dirty="0" smtClean="0">
                <a:cs typeface="Calibri"/>
              </a:rPr>
              <a:t>thoughts</a:t>
            </a:r>
            <a:endParaRPr lang="en-US" dirty="0">
              <a:cs typeface="Calibri"/>
            </a:endParaRPr>
          </a:p>
          <a:p>
            <a:pPr marL="0" indent="0">
              <a:buNone/>
            </a:pPr>
            <a:endParaRPr lang="en-US" dirty="0"/>
          </a:p>
        </p:txBody>
      </p:sp>
      <p:pic>
        <p:nvPicPr>
          <p:cNvPr id="4" name="Picture 3"/>
          <p:cNvPicPr>
            <a:picLocks noChangeAspect="1"/>
          </p:cNvPicPr>
          <p:nvPr/>
        </p:nvPicPr>
        <p:blipFill>
          <a:blip r:embed="rId3"/>
          <a:stretch>
            <a:fillRect/>
          </a:stretch>
        </p:blipFill>
        <p:spPr>
          <a:xfrm>
            <a:off x="0" y="-1"/>
            <a:ext cx="3809709" cy="711795"/>
          </a:xfrm>
          <a:prstGeom prst="rect">
            <a:avLst/>
          </a:prstGeom>
        </p:spPr>
      </p:pic>
      <p:sp>
        <p:nvSpPr>
          <p:cNvPr id="6" name="TextBox 5"/>
          <p:cNvSpPr txBox="1"/>
          <p:nvPr/>
        </p:nvSpPr>
        <p:spPr>
          <a:xfrm>
            <a:off x="754805" y="4272601"/>
            <a:ext cx="7776864" cy="1862048"/>
          </a:xfrm>
          <a:prstGeom prst="rect">
            <a:avLst/>
          </a:prstGeom>
          <a:noFill/>
          <a:ln w="19050" cmpd="sng">
            <a:solidFill>
              <a:srgbClr val="008000"/>
            </a:solidFill>
          </a:ln>
        </p:spPr>
        <p:txBody>
          <a:bodyPr wrap="square" rtlCol="0">
            <a:spAutoFit/>
          </a:bodyPr>
          <a:lstStyle/>
          <a:p>
            <a:pPr lvl="1"/>
            <a:r>
              <a:rPr lang="en-GB" sz="2300" i="1" dirty="0">
                <a:latin typeface="Times New Roman"/>
                <a:cs typeface="Times New Roman"/>
              </a:rPr>
              <a:t>I have a significant member of pupils in my GCSE classes that think it (programming) is hard…Most of the tutorials they find online are harder to follow when they struggle to engage with the real world problem.”</a:t>
            </a:r>
            <a:r>
              <a:rPr lang="en-GB" sz="2300" i="1" dirty="0"/>
              <a:t>. </a:t>
            </a:r>
            <a:r>
              <a:rPr lang="en-GB" sz="2300" dirty="0"/>
              <a:t>Rick Barnes, a Computing teacher at </a:t>
            </a:r>
            <a:r>
              <a:rPr lang="en-GB" sz="2300" dirty="0" err="1"/>
              <a:t>Bedale</a:t>
            </a:r>
            <a:r>
              <a:rPr lang="en-GB" sz="2300" dirty="0"/>
              <a:t> High School </a:t>
            </a:r>
            <a:r>
              <a:rPr lang="en-GB" sz="2300" i="1" dirty="0"/>
              <a:t> </a:t>
            </a:r>
            <a:r>
              <a:rPr lang="en-GB" sz="2300" dirty="0"/>
              <a:t>(CAS, 2014)</a:t>
            </a:r>
            <a:endParaRPr lang="en-GB" sz="2300" dirty="0"/>
          </a:p>
        </p:txBody>
      </p:sp>
    </p:spTree>
    <p:extLst>
      <p:ext uri="{BB962C8B-B14F-4D97-AF65-F5344CB8AC3E}">
        <p14:creationId xmlns:p14="http://schemas.microsoft.com/office/powerpoint/2010/main" val="3311386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Current resources available</a:t>
            </a:r>
            <a:endParaRPr lang="en-US" dirty="0"/>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r>
              <a:rPr lang="en-US" sz="4300" dirty="0"/>
              <a:t>Three main </a:t>
            </a:r>
            <a:r>
              <a:rPr lang="en-US" sz="4300" dirty="0" smtClean="0"/>
              <a:t>teaching </a:t>
            </a:r>
            <a:r>
              <a:rPr lang="en-US" sz="4300" dirty="0" smtClean="0"/>
              <a:t>resources:</a:t>
            </a:r>
          </a:p>
          <a:p>
            <a:endParaRPr lang="en-US" sz="4300" dirty="0" smtClean="0"/>
          </a:p>
          <a:p>
            <a:pPr lvl="1"/>
            <a:r>
              <a:rPr lang="en-US" sz="4800" dirty="0" smtClean="0">
                <a:solidFill>
                  <a:srgbClr val="FF0000"/>
                </a:solidFill>
              </a:rPr>
              <a:t>Turtle Graphics </a:t>
            </a:r>
            <a:r>
              <a:rPr lang="en-US" sz="4800" dirty="0" smtClean="0"/>
              <a:t>(a library for Python): simple but </a:t>
            </a:r>
            <a:r>
              <a:rPr lang="en-US" sz="4800" dirty="0" smtClean="0"/>
              <a:t>limited</a:t>
            </a:r>
          </a:p>
          <a:p>
            <a:pPr lvl="1"/>
            <a:endParaRPr lang="en-US" sz="4800" dirty="0" smtClean="0"/>
          </a:p>
          <a:p>
            <a:pPr lvl="1"/>
            <a:r>
              <a:rPr lang="en-US" sz="4800" dirty="0" smtClean="0">
                <a:solidFill>
                  <a:srgbClr val="FF0000"/>
                </a:solidFill>
              </a:rPr>
              <a:t>Pygame </a:t>
            </a:r>
            <a:r>
              <a:rPr lang="en-US" sz="4800" dirty="0" smtClean="0"/>
              <a:t>(a library for Python): Object Oriented </a:t>
            </a:r>
            <a:r>
              <a:rPr lang="en-US" sz="4800" dirty="0"/>
              <a:t>P</a:t>
            </a:r>
            <a:r>
              <a:rPr lang="en-US" sz="4800" dirty="0" smtClean="0"/>
              <a:t>rogramming is required, this is not a GCSE construct </a:t>
            </a:r>
            <a:endParaRPr lang="en-US" sz="4800" dirty="0" smtClean="0"/>
          </a:p>
          <a:p>
            <a:pPr lvl="1"/>
            <a:endParaRPr lang="en-US" sz="4800" dirty="0" smtClean="0"/>
          </a:p>
          <a:p>
            <a:pPr lvl="1"/>
            <a:r>
              <a:rPr lang="en-US" sz="4800" dirty="0" smtClean="0">
                <a:solidFill>
                  <a:srgbClr val="FF0000"/>
                </a:solidFill>
              </a:rPr>
              <a:t>Greenfoot</a:t>
            </a:r>
            <a:r>
              <a:rPr lang="en-US" sz="4800" dirty="0" smtClean="0"/>
              <a:t>: </a:t>
            </a:r>
            <a:r>
              <a:rPr lang="en-US" sz="4800" dirty="0"/>
              <a:t>A</a:t>
            </a:r>
            <a:r>
              <a:rPr lang="en-US" sz="4800" dirty="0" smtClean="0"/>
              <a:t>n API for Java. To make interesting programs Object Oriented Programming is </a:t>
            </a:r>
            <a:r>
              <a:rPr lang="en-US" sz="4800" dirty="0" smtClean="0"/>
              <a:t>required </a:t>
            </a:r>
            <a:endParaRPr lang="en-US" sz="4800"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0" y="-1"/>
            <a:ext cx="3809709" cy="711795"/>
          </a:xfrm>
          <a:prstGeom prst="rect">
            <a:avLst/>
          </a:prstGeom>
        </p:spPr>
      </p:pic>
    </p:spTree>
    <p:extLst>
      <p:ext uri="{BB962C8B-B14F-4D97-AF65-F5344CB8AC3E}">
        <p14:creationId xmlns:p14="http://schemas.microsoft.com/office/powerpoint/2010/main" val="4431498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400"/>
            <a:ext cx="8229600" cy="1143000"/>
          </a:xfrm>
        </p:spPr>
        <p:txBody>
          <a:bodyPr/>
          <a:lstStyle/>
          <a:p>
            <a:r>
              <a:rPr lang="en-US" dirty="0" smtClean="0"/>
              <a:t>  Pygame </a:t>
            </a:r>
            <a:endParaRPr lang="en-US" dirty="0"/>
          </a:p>
        </p:txBody>
      </p:sp>
      <p:sp>
        <p:nvSpPr>
          <p:cNvPr id="3" name="Content Placeholder 2"/>
          <p:cNvSpPr>
            <a:spLocks noGrp="1"/>
          </p:cNvSpPr>
          <p:nvPr>
            <p:ph idx="1"/>
          </p:nvPr>
        </p:nvSpPr>
        <p:spPr>
          <a:xfrm>
            <a:off x="457200" y="1268760"/>
            <a:ext cx="4474840" cy="5112568"/>
          </a:xfrm>
        </p:spPr>
        <p:txBody>
          <a:bodyPr>
            <a:normAutofit fontScale="62500" lnSpcReduction="20000"/>
          </a:bodyPr>
          <a:lstStyle/>
          <a:p>
            <a:pPr marL="0" indent="0">
              <a:buNone/>
            </a:pPr>
            <a:r>
              <a:rPr lang="en-US" sz="3400" dirty="0" smtClean="0">
                <a:solidFill>
                  <a:srgbClr val="FF0000"/>
                </a:solidFill>
              </a:rPr>
              <a:t>Good:</a:t>
            </a:r>
          </a:p>
          <a:p>
            <a:pPr lvl="1"/>
            <a:r>
              <a:rPr lang="en-US" sz="3400" dirty="0" smtClean="0"/>
              <a:t>Computer games are engaging for GCSE students</a:t>
            </a:r>
          </a:p>
          <a:p>
            <a:pPr lvl="1"/>
            <a:r>
              <a:rPr lang="en-US" sz="3400" dirty="0" smtClean="0"/>
              <a:t>Game logic is simplified</a:t>
            </a:r>
          </a:p>
          <a:p>
            <a:pPr marL="0" indent="0">
              <a:buNone/>
            </a:pPr>
            <a:r>
              <a:rPr lang="en-US" sz="3400" dirty="0" smtClean="0">
                <a:solidFill>
                  <a:srgbClr val="FF0000"/>
                </a:solidFill>
              </a:rPr>
              <a:t>Limitation:</a:t>
            </a:r>
          </a:p>
          <a:p>
            <a:pPr lvl="1"/>
            <a:r>
              <a:rPr lang="en-US" sz="3400" dirty="0" smtClean="0"/>
              <a:t>To write well structured programs Object Oriented Programming is required</a:t>
            </a:r>
          </a:p>
          <a:p>
            <a:pPr marL="457200" lvl="1" indent="0">
              <a:buNone/>
            </a:pPr>
            <a:endParaRPr lang="en-US" sz="3400" dirty="0" smtClean="0"/>
          </a:p>
          <a:p>
            <a:pPr marL="0" lvl="1" indent="0">
              <a:buNone/>
            </a:pPr>
            <a:endParaRPr lang="en-GB" sz="3400" dirty="0" smtClean="0"/>
          </a:p>
          <a:p>
            <a:pPr marL="0" lvl="1" indent="0">
              <a:buNone/>
            </a:pPr>
            <a:endParaRPr lang="en-GB" sz="3400" dirty="0"/>
          </a:p>
          <a:p>
            <a:pPr marL="0" lvl="1" indent="0">
              <a:buNone/>
            </a:pPr>
            <a:endParaRPr lang="en-US" sz="3600" b="1" dirty="0" smtClean="0"/>
          </a:p>
          <a:p>
            <a:pPr marL="0" lvl="1" indent="0">
              <a:buNone/>
            </a:pPr>
            <a:endParaRPr lang="en-US" sz="3600" b="1" dirty="0"/>
          </a:p>
          <a:p>
            <a:pPr marL="0" lvl="1" indent="0">
              <a:buNone/>
            </a:pPr>
            <a:endParaRPr lang="en-US" sz="3600" b="1" dirty="0" smtClean="0"/>
          </a:p>
          <a:p>
            <a:pPr marL="0" lvl="1" indent="0">
              <a:buNone/>
            </a:pPr>
            <a:endParaRPr lang="en-US" sz="3600" b="1" dirty="0"/>
          </a:p>
          <a:p>
            <a:pPr marL="0" lvl="1" indent="0">
              <a:buNone/>
            </a:pPr>
            <a:r>
              <a:rPr lang="en-US" sz="3600" b="1" dirty="0" smtClean="0"/>
              <a:t>Solution</a:t>
            </a:r>
            <a:r>
              <a:rPr lang="en-US" sz="3600" b="1" dirty="0"/>
              <a:t>: Pygame Simplified</a:t>
            </a:r>
          </a:p>
          <a:p>
            <a:pPr marL="0" lvl="1" indent="0">
              <a:buNone/>
            </a:pPr>
            <a:endParaRPr lang="en-US" sz="3400" dirty="0" smtClean="0"/>
          </a:p>
          <a:p>
            <a:pPr marL="0" lvl="1" indent="0">
              <a:buNone/>
            </a:pPr>
            <a:endParaRPr lang="en-US" sz="3400" dirty="0"/>
          </a:p>
          <a:p>
            <a:pPr marL="0" lvl="1" indent="0">
              <a:buNone/>
            </a:pPr>
            <a:endParaRPr lang="en-US" sz="3400" dirty="0" smtClean="0"/>
          </a:p>
          <a:p>
            <a:pPr marL="0" lvl="1" indent="0">
              <a:buNone/>
            </a:pPr>
            <a:endParaRPr lang="en-US" sz="3400" dirty="0"/>
          </a:p>
          <a:p>
            <a:pPr marL="0" lvl="1" indent="0">
              <a:buNone/>
            </a:pPr>
            <a:endParaRPr lang="en-US" sz="3400" dirty="0" smtClean="0"/>
          </a:p>
          <a:p>
            <a:pPr marL="0" lvl="1" indent="0">
              <a:buNone/>
            </a:pPr>
            <a:endParaRPr lang="en-US" sz="3400" dirty="0"/>
          </a:p>
          <a:p>
            <a:pPr marL="0" lvl="1" indent="0">
              <a:buNone/>
            </a:pPr>
            <a:endParaRPr lang="en-GB" dirty="0"/>
          </a:p>
          <a:p>
            <a:pPr marL="0" lvl="1" indent="0">
              <a:buNone/>
            </a:pPr>
            <a:endParaRPr lang="en-US" dirty="0"/>
          </a:p>
          <a:p>
            <a:pPr marL="0" indent="0">
              <a:buNone/>
            </a:pPr>
            <a:endParaRPr lang="en-US" dirty="0" smtClean="0"/>
          </a:p>
          <a:p>
            <a:pPr marL="0" indent="0">
              <a:buNone/>
            </a:pPr>
            <a:endParaRPr lang="en-US" dirty="0" smtClean="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276872"/>
            <a:ext cx="3869060" cy="3131810"/>
          </a:xfrm>
          <a:prstGeom prst="rect">
            <a:avLst/>
          </a:prstGeom>
          <a:noFill/>
          <a:ln>
            <a:noFill/>
          </a:ln>
          <a:extLst>
            <a:ext uri="{FAA26D3D-D897-4be2-8F04-BA451C77F1D7}">
              <ma14:placeholderFlag xmlns:ma14="http://schemas.microsoft.com/office/mac/drawingml/2011/main"/>
            </a:ext>
          </a:extLst>
        </p:spPr>
      </p:pic>
      <p:pic>
        <p:nvPicPr>
          <p:cNvPr id="7" name="Picture 6"/>
          <p:cNvPicPr>
            <a:picLocks noChangeAspect="1"/>
          </p:cNvPicPr>
          <p:nvPr/>
        </p:nvPicPr>
        <p:blipFill>
          <a:blip r:embed="rId4"/>
          <a:stretch>
            <a:fillRect/>
          </a:stretch>
        </p:blipFill>
        <p:spPr>
          <a:xfrm>
            <a:off x="0" y="-1"/>
            <a:ext cx="3809709" cy="711795"/>
          </a:xfrm>
          <a:prstGeom prst="rect">
            <a:avLst/>
          </a:prstGeom>
        </p:spPr>
      </p:pic>
      <p:sp>
        <p:nvSpPr>
          <p:cNvPr id="4" name="TextBox 3"/>
          <p:cNvSpPr txBox="1"/>
          <p:nvPr/>
        </p:nvSpPr>
        <p:spPr>
          <a:xfrm>
            <a:off x="457200" y="3796005"/>
            <a:ext cx="4258816" cy="2585323"/>
          </a:xfrm>
          <a:prstGeom prst="rect">
            <a:avLst/>
          </a:prstGeom>
          <a:noFill/>
          <a:ln>
            <a:solidFill>
              <a:srgbClr val="008000"/>
            </a:solidFill>
          </a:ln>
        </p:spPr>
        <p:txBody>
          <a:bodyPr wrap="square" rtlCol="0">
            <a:spAutoFit/>
          </a:bodyPr>
          <a:lstStyle/>
          <a:p>
            <a:pPr marL="0" lvl="1" indent="0">
              <a:buNone/>
            </a:pPr>
            <a:r>
              <a:rPr lang="en-GB" dirty="0" smtClean="0">
                <a:latin typeface="Calibri"/>
                <a:cs typeface="Calibri"/>
              </a:rPr>
              <a:t>A </a:t>
            </a:r>
            <a:r>
              <a:rPr lang="en-GB" dirty="0">
                <a:latin typeface="Calibri"/>
                <a:cs typeface="Calibri"/>
              </a:rPr>
              <a:t>teacher of Computing agrees with Pygame’s complexity by commenting on CAS: </a:t>
            </a:r>
            <a:r>
              <a:rPr lang="en-GB" i="1" dirty="0">
                <a:latin typeface="Times New Roman"/>
                <a:cs typeface="Times New Roman"/>
              </a:rPr>
              <a:t>“I’m trying to avoid using it (Pygame) this year as I think it might be too complicated for some of my students who’ve done less than 6 months programming”</a:t>
            </a:r>
            <a:r>
              <a:rPr lang="en-GB" i="1" dirty="0"/>
              <a:t>.  </a:t>
            </a:r>
            <a:r>
              <a:rPr lang="en-GB" dirty="0"/>
              <a:t>(Ames</a:t>
            </a:r>
            <a:r>
              <a:rPr lang="en-GB" dirty="0" smtClean="0"/>
              <a:t>,2013</a:t>
            </a:r>
            <a:r>
              <a:rPr lang="en-GB" dirty="0"/>
              <a:t>)</a:t>
            </a:r>
            <a:r>
              <a:rPr lang="en-GB" dirty="0" smtClean="0"/>
              <a:t>.</a:t>
            </a:r>
            <a:endParaRPr lang="en-GB" dirty="0"/>
          </a:p>
          <a:p>
            <a:pPr marL="0" lvl="1" indent="0">
              <a:buNone/>
            </a:pPr>
            <a:endParaRPr lang="en-GB" sz="1400" dirty="0" smtClean="0"/>
          </a:p>
          <a:p>
            <a:pPr marL="0" lvl="1" indent="0">
              <a:buNone/>
            </a:pPr>
            <a:endParaRPr lang="en-GB" sz="1100" dirty="0" smtClean="0"/>
          </a:p>
          <a:p>
            <a:pPr marL="0" lvl="1" indent="0">
              <a:buNone/>
            </a:pPr>
            <a:endParaRPr lang="en-GB" sz="1100" dirty="0"/>
          </a:p>
        </p:txBody>
      </p:sp>
    </p:spTree>
    <p:extLst>
      <p:ext uri="{BB962C8B-B14F-4D97-AF65-F5344CB8AC3E}">
        <p14:creationId xmlns:p14="http://schemas.microsoft.com/office/powerpoint/2010/main" val="1542156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Pygame Simplified API design</a:t>
            </a:r>
            <a:endParaRPr lang="en-US" dirty="0"/>
          </a:p>
        </p:txBody>
      </p:sp>
      <p:sp>
        <p:nvSpPr>
          <p:cNvPr id="3" name="Content Placeholder 2"/>
          <p:cNvSpPr>
            <a:spLocks noGrp="1"/>
          </p:cNvSpPr>
          <p:nvPr>
            <p:ph idx="1"/>
          </p:nvPr>
        </p:nvSpPr>
        <p:spPr>
          <a:xfrm>
            <a:off x="457200" y="1600200"/>
            <a:ext cx="5050904" cy="5069160"/>
          </a:xfrm>
        </p:spPr>
        <p:txBody>
          <a:bodyPr>
            <a:normAutofit fontScale="85000" lnSpcReduction="10000"/>
          </a:bodyPr>
          <a:lstStyle/>
          <a:p>
            <a:r>
              <a:rPr lang="en-US" dirty="0" smtClean="0"/>
              <a:t>Analysis of </a:t>
            </a:r>
            <a:r>
              <a:rPr lang="en-US" dirty="0"/>
              <a:t>s</a:t>
            </a:r>
            <a:r>
              <a:rPr lang="en-US" dirty="0" smtClean="0"/>
              <a:t>ample game (balloon game)</a:t>
            </a:r>
          </a:p>
          <a:p>
            <a:pPr lvl="1"/>
            <a:r>
              <a:rPr lang="en-US" dirty="0" smtClean="0"/>
              <a:t>Pygame </a:t>
            </a:r>
          </a:p>
          <a:p>
            <a:pPr lvl="1"/>
            <a:r>
              <a:rPr lang="en-US" dirty="0" smtClean="0"/>
              <a:t>Compared with Greenfoot</a:t>
            </a:r>
          </a:p>
          <a:p>
            <a:pPr lvl="1"/>
            <a:endParaRPr lang="en-US" dirty="0" smtClean="0"/>
          </a:p>
          <a:p>
            <a:r>
              <a:rPr lang="en-US" dirty="0" smtClean="0">
                <a:solidFill>
                  <a:srgbClr val="FF0000"/>
                </a:solidFill>
              </a:rPr>
              <a:t>Goals drawn:</a:t>
            </a:r>
          </a:p>
          <a:p>
            <a:pPr lvl="1"/>
            <a:r>
              <a:rPr lang="en-US" dirty="0" smtClean="0"/>
              <a:t>Readable program code</a:t>
            </a:r>
          </a:p>
          <a:p>
            <a:pPr lvl="1"/>
            <a:r>
              <a:rPr lang="en-US" dirty="0" smtClean="0"/>
              <a:t>Minimal OO required</a:t>
            </a:r>
          </a:p>
          <a:p>
            <a:pPr lvl="1"/>
            <a:r>
              <a:rPr lang="en-US" dirty="0" smtClean="0"/>
              <a:t>GCSE constructs easy to apply</a:t>
            </a:r>
          </a:p>
          <a:p>
            <a:pPr lvl="1"/>
            <a:r>
              <a:rPr lang="en-US" dirty="0" smtClean="0"/>
              <a:t>Simple structure to minimise need for Pythons data structures </a:t>
            </a:r>
          </a:p>
          <a:p>
            <a:pPr lvl="1"/>
            <a:r>
              <a:rPr lang="en-US" dirty="0" smtClean="0"/>
              <a:t>Provide game logic</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81495" y="2636912"/>
            <a:ext cx="3339344" cy="2160240"/>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40424836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457200" y="1600200"/>
            <a:ext cx="3322712" cy="3845023"/>
          </a:xfrm>
        </p:spPr>
        <p:txBody>
          <a:bodyPr>
            <a:normAutofit lnSpcReduction="10000"/>
          </a:bodyPr>
          <a:lstStyle/>
          <a:p>
            <a:r>
              <a:rPr lang="en-US" dirty="0" smtClean="0"/>
              <a:t>Fa</a:t>
            </a:r>
            <a:r>
              <a:rPr lang="tr-TR" dirty="0" smtClean="0"/>
              <a:t>ç</a:t>
            </a:r>
            <a:r>
              <a:rPr lang="en-US" dirty="0" err="1" smtClean="0"/>
              <a:t>ade</a:t>
            </a:r>
            <a:r>
              <a:rPr lang="en-US" dirty="0" smtClean="0"/>
              <a:t> </a:t>
            </a:r>
          </a:p>
          <a:p>
            <a:endParaRPr lang="en-US" dirty="0" smtClean="0"/>
          </a:p>
          <a:p>
            <a:endParaRPr lang="en-US" dirty="0" smtClean="0"/>
          </a:p>
          <a:p>
            <a:r>
              <a:rPr lang="en-US" dirty="0" smtClean="0"/>
              <a:t>Singleton</a:t>
            </a:r>
          </a:p>
          <a:p>
            <a:endParaRPr lang="en-US" dirty="0"/>
          </a:p>
          <a:p>
            <a:r>
              <a:rPr lang="en-US" dirty="0" smtClean="0"/>
              <a:t>Simplifying Pygame</a:t>
            </a:r>
          </a:p>
          <a:p>
            <a:endParaRPr lang="en-US" dirty="0"/>
          </a:p>
          <a:p>
            <a:endParaRPr lang="en-US" dirty="0"/>
          </a:p>
        </p:txBody>
      </p:sp>
      <p:pic>
        <p:nvPicPr>
          <p:cNvPr id="12" name="Picture 11"/>
          <p:cNvPicPr>
            <a:picLocks noChangeAspect="1"/>
          </p:cNvPicPr>
          <p:nvPr/>
        </p:nvPicPr>
        <p:blipFill>
          <a:blip r:embed="rId3"/>
          <a:stretch>
            <a:fillRect/>
          </a:stretch>
        </p:blipFill>
        <p:spPr>
          <a:xfrm>
            <a:off x="0" y="-1"/>
            <a:ext cx="3809709" cy="711795"/>
          </a:xfrm>
          <a:prstGeom prst="rect">
            <a:avLst/>
          </a:prstGeom>
        </p:spPr>
      </p:pic>
      <p:sp>
        <p:nvSpPr>
          <p:cNvPr id="4" name="TextBox 3"/>
          <p:cNvSpPr txBox="1"/>
          <p:nvPr/>
        </p:nvSpPr>
        <p:spPr>
          <a:xfrm>
            <a:off x="2771800" y="1417639"/>
            <a:ext cx="5616624" cy="1815882"/>
          </a:xfrm>
          <a:prstGeom prst="rect">
            <a:avLst/>
          </a:prstGeom>
          <a:noFill/>
          <a:ln w="12700" cmpd="sng">
            <a:solidFill>
              <a:srgbClr val="008000"/>
            </a:solidFill>
          </a:ln>
        </p:spPr>
        <p:txBody>
          <a:bodyPr wrap="square" rtlCol="0">
            <a:spAutoFit/>
          </a:bodyPr>
          <a:lstStyle/>
          <a:p>
            <a:r>
              <a:rPr lang="en-US" sz="1600" b="1" dirty="0" smtClean="0"/>
              <a:t>Before:</a:t>
            </a:r>
            <a:endParaRPr lang="en-US" sz="1600" b="1" dirty="0"/>
          </a:p>
          <a:p>
            <a:r>
              <a:rPr lang="en-US" sz="1600" dirty="0">
                <a:latin typeface="Courier"/>
                <a:cs typeface="Courier"/>
              </a:rPr>
              <a:t>from Pygame </a:t>
            </a:r>
            <a:r>
              <a:rPr lang="en-US" sz="1600" dirty="0" err="1">
                <a:latin typeface="Courier"/>
                <a:cs typeface="Courier"/>
              </a:rPr>
              <a:t>Simplfied.World</a:t>
            </a:r>
            <a:r>
              <a:rPr lang="en-US" sz="1600" dirty="0">
                <a:latin typeface="Courier"/>
                <a:cs typeface="Courier"/>
              </a:rPr>
              <a:t> import </a:t>
            </a:r>
            <a:r>
              <a:rPr lang="en-US" sz="1600" dirty="0" smtClean="0">
                <a:latin typeface="Courier"/>
                <a:cs typeface="Courier"/>
              </a:rPr>
              <a:t>*</a:t>
            </a:r>
            <a:endParaRPr lang="en-US" sz="1600" dirty="0"/>
          </a:p>
          <a:p>
            <a:r>
              <a:rPr lang="en-US" sz="1600" dirty="0">
                <a:latin typeface="Courier"/>
                <a:cs typeface="Courier"/>
              </a:rPr>
              <a:t>from Pygame </a:t>
            </a:r>
            <a:r>
              <a:rPr lang="en-US" sz="1600" dirty="0" err="1">
                <a:latin typeface="Courier"/>
                <a:cs typeface="Courier"/>
              </a:rPr>
              <a:t>Simplfied.Actor</a:t>
            </a:r>
            <a:r>
              <a:rPr lang="en-US" sz="1600" dirty="0">
                <a:latin typeface="Courier"/>
                <a:cs typeface="Courier"/>
              </a:rPr>
              <a:t> import </a:t>
            </a:r>
            <a:r>
              <a:rPr lang="en-US" sz="1600" dirty="0" smtClean="0">
                <a:latin typeface="Courier"/>
                <a:cs typeface="Courier"/>
              </a:rPr>
              <a:t>*</a:t>
            </a:r>
          </a:p>
          <a:p>
            <a:r>
              <a:rPr lang="en-US" sz="1600" dirty="0" smtClean="0">
                <a:latin typeface="Courier"/>
                <a:cs typeface="Courier"/>
              </a:rPr>
              <a:t>……</a:t>
            </a:r>
            <a:endParaRPr lang="en-US" sz="1600" dirty="0"/>
          </a:p>
          <a:p>
            <a:r>
              <a:rPr lang="en-US" sz="1600" dirty="0"/>
              <a:t/>
            </a:r>
            <a:br>
              <a:rPr lang="en-US" sz="1600" dirty="0"/>
            </a:br>
            <a:r>
              <a:rPr lang="en-US" sz="1600" b="1" dirty="0">
                <a:solidFill>
                  <a:srgbClr val="000000"/>
                </a:solidFill>
              </a:rPr>
              <a:t>After :</a:t>
            </a:r>
          </a:p>
          <a:p>
            <a:r>
              <a:rPr lang="en-US" sz="1600" dirty="0">
                <a:latin typeface="Courier"/>
                <a:cs typeface="Courier"/>
              </a:rPr>
              <a:t>from </a:t>
            </a:r>
            <a:r>
              <a:rPr lang="en-US" sz="1600" dirty="0" err="1">
                <a:latin typeface="Courier"/>
                <a:cs typeface="Courier"/>
              </a:rPr>
              <a:t>PGS.PygameSimplified</a:t>
            </a:r>
            <a:r>
              <a:rPr lang="en-US" sz="1600" dirty="0">
                <a:latin typeface="Courier"/>
                <a:cs typeface="Courier"/>
              </a:rPr>
              <a:t> import </a:t>
            </a:r>
            <a:r>
              <a:rPr lang="en-US" sz="1600" dirty="0" smtClean="0">
                <a:latin typeface="Courier"/>
                <a:cs typeface="Courier"/>
              </a:rPr>
              <a:t>*</a:t>
            </a:r>
            <a:endParaRPr lang="en-US" sz="1600" dirty="0">
              <a:latin typeface="Courier"/>
              <a:cs typeface="Courier"/>
            </a:endParaRPr>
          </a:p>
        </p:txBody>
      </p:sp>
      <p:pic>
        <p:nvPicPr>
          <p:cNvPr id="7" name="Picture 6" desc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9223" y="4166169"/>
            <a:ext cx="6141754" cy="1536700"/>
          </a:xfrm>
          <a:prstGeom prst="rect">
            <a:avLst/>
          </a:prstGeom>
          <a:ln w="12700" cmpd="sng">
            <a:solidFill>
              <a:srgbClr val="008000"/>
            </a:solidFill>
          </a:ln>
        </p:spPr>
      </p:pic>
      <p:pic>
        <p:nvPicPr>
          <p:cNvPr id="8" name="Picture 7" descr="d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529" y="5877272"/>
            <a:ext cx="8356447" cy="508000"/>
          </a:xfrm>
          <a:prstGeom prst="rect">
            <a:avLst/>
          </a:prstGeom>
          <a:ln w="12700" cmpd="sng">
            <a:solidFill>
              <a:srgbClr val="008000"/>
            </a:solidFill>
          </a:ln>
        </p:spPr>
      </p:pic>
    </p:spTree>
    <p:extLst>
      <p:ext uri="{BB962C8B-B14F-4D97-AF65-F5344CB8AC3E}">
        <p14:creationId xmlns:p14="http://schemas.microsoft.com/office/powerpoint/2010/main" val="1700064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34614"/>
          </a:xfrm>
        </p:spPr>
        <p:txBody>
          <a:bodyPr>
            <a:normAutofit fontScale="90000"/>
          </a:bodyPr>
          <a:lstStyle/>
          <a:p>
            <a:r>
              <a:rPr lang="en-US" dirty="0" smtClean="0"/>
              <a:t>Resources for Teachers</a:t>
            </a:r>
            <a:endParaRPr lang="en-US" dirty="0"/>
          </a:p>
        </p:txBody>
      </p:sp>
      <p:sp>
        <p:nvSpPr>
          <p:cNvPr id="3" name="Content Placeholder 2"/>
          <p:cNvSpPr>
            <a:spLocks noGrp="1"/>
          </p:cNvSpPr>
          <p:nvPr>
            <p:ph idx="1"/>
          </p:nvPr>
        </p:nvSpPr>
        <p:spPr>
          <a:xfrm>
            <a:off x="457200" y="1196752"/>
            <a:ext cx="8075240" cy="5183907"/>
          </a:xfrm>
        </p:spPr>
        <p:txBody>
          <a:bodyPr>
            <a:noAutofit/>
          </a:bodyPr>
          <a:lstStyle/>
          <a:p>
            <a:r>
              <a:rPr lang="en-US" sz="1650" dirty="0" smtClean="0"/>
              <a:t>Resources to help teachers available on </a:t>
            </a:r>
            <a:r>
              <a:rPr lang="en-US" sz="1650" dirty="0" smtClean="0"/>
              <a:t>the </a:t>
            </a:r>
            <a:r>
              <a:rPr lang="en-US" sz="1650" dirty="0" smtClean="0">
                <a:hlinkClick r:id="rId3"/>
              </a:rPr>
              <a:t>Pygame </a:t>
            </a:r>
            <a:r>
              <a:rPr lang="en-US" sz="1650" dirty="0" smtClean="0">
                <a:hlinkClick r:id="rId3"/>
              </a:rPr>
              <a:t>Simplified Website</a:t>
            </a:r>
            <a:r>
              <a:rPr lang="en-US" sz="1650" dirty="0" smtClean="0"/>
              <a:t>: </a:t>
            </a:r>
          </a:p>
          <a:p>
            <a:pPr lvl="1"/>
            <a:r>
              <a:rPr lang="en-US" sz="2000" b="1" dirty="0" smtClean="0"/>
              <a:t>Installation </a:t>
            </a:r>
            <a:r>
              <a:rPr lang="en-US" sz="2000" b="1" dirty="0" smtClean="0"/>
              <a:t>instructions</a:t>
            </a:r>
            <a:r>
              <a:rPr lang="en-US" sz="2000" dirty="0" smtClean="0"/>
              <a:t> </a:t>
            </a:r>
            <a:endParaRPr lang="en-US" sz="2000" dirty="0" smtClean="0"/>
          </a:p>
          <a:p>
            <a:pPr lvl="1"/>
            <a:r>
              <a:rPr lang="en-US" sz="2000" b="1" dirty="0" smtClean="0"/>
              <a:t>Documentation</a:t>
            </a:r>
            <a:endParaRPr lang="en-US" sz="2000" dirty="0" smtClean="0"/>
          </a:p>
          <a:p>
            <a:pPr lvl="1"/>
            <a:r>
              <a:rPr lang="en-US" sz="2000" b="1" dirty="0" smtClean="0"/>
              <a:t>Tutorials</a:t>
            </a:r>
          </a:p>
          <a:p>
            <a:pPr lvl="1"/>
            <a:r>
              <a:rPr lang="en-US" sz="2000" b="1" dirty="0"/>
              <a:t>Example games</a:t>
            </a:r>
          </a:p>
          <a:p>
            <a:pPr lvl="1"/>
            <a:r>
              <a:rPr lang="en-US" sz="2000" b="1" dirty="0" smtClean="0"/>
              <a:t>Blog</a:t>
            </a:r>
          </a:p>
          <a:p>
            <a:pPr lvl="1"/>
            <a:r>
              <a:rPr lang="en-US" sz="2000" b="1" dirty="0" smtClean="0"/>
              <a:t>Worksheets: </a:t>
            </a:r>
            <a:endParaRPr lang="en-US" sz="2000" dirty="0"/>
          </a:p>
          <a:p>
            <a:pPr lvl="1"/>
            <a:endParaRPr lang="en-US" sz="1800" dirty="0" smtClean="0"/>
          </a:p>
          <a:p>
            <a:pPr lvl="1"/>
            <a:r>
              <a:rPr lang="en-US" sz="1800" b="1" dirty="0" smtClean="0"/>
              <a:t>Worksheets</a:t>
            </a:r>
            <a:endParaRPr lang="en-US" sz="1800" b="1" dirty="0"/>
          </a:p>
          <a:p>
            <a:pPr lvl="2"/>
            <a:endParaRPr lang="en-US" sz="1650" b="1" dirty="0" smtClean="0"/>
          </a:p>
          <a:p>
            <a:pPr lvl="2"/>
            <a:endParaRPr lang="en-US" sz="1650" b="1" dirty="0" smtClean="0"/>
          </a:p>
          <a:p>
            <a:pPr lvl="2"/>
            <a:endParaRPr lang="en-US" sz="1650" b="1" dirty="0"/>
          </a:p>
          <a:p>
            <a:pPr lvl="2"/>
            <a:endParaRPr lang="en-US" sz="1650" b="1" dirty="0" smtClean="0"/>
          </a:p>
          <a:p>
            <a:pPr lvl="2"/>
            <a:endParaRPr lang="en-US" sz="1650" dirty="0" smtClean="0"/>
          </a:p>
          <a:p>
            <a:pPr marL="457200" lvl="1" indent="0">
              <a:buNone/>
            </a:pPr>
            <a:endParaRPr lang="en-US" sz="1650" b="1" dirty="0" smtClean="0"/>
          </a:p>
          <a:p>
            <a:pPr marL="457200" lvl="1" indent="0">
              <a:buNone/>
            </a:pPr>
            <a:endParaRPr lang="en-US" sz="1650" b="1" dirty="0"/>
          </a:p>
          <a:p>
            <a:pPr marL="457200" lvl="1" indent="0">
              <a:buNone/>
            </a:pPr>
            <a:endParaRPr lang="en-US" sz="1650" b="1" dirty="0"/>
          </a:p>
          <a:p>
            <a:pPr marL="457200" lvl="1" indent="0">
              <a:buNone/>
            </a:pPr>
            <a:endParaRPr lang="en-US" sz="1650" b="1" dirty="0" smtClean="0"/>
          </a:p>
          <a:p>
            <a:endParaRPr lang="en-US" sz="1500" dirty="0" smtClean="0"/>
          </a:p>
          <a:p>
            <a:endParaRPr lang="en-US" sz="1500" dirty="0"/>
          </a:p>
        </p:txBody>
      </p:sp>
      <p:pic>
        <p:nvPicPr>
          <p:cNvPr id="4" name="Picture 3"/>
          <p:cNvPicPr>
            <a:picLocks noChangeAspect="1"/>
          </p:cNvPicPr>
          <p:nvPr/>
        </p:nvPicPr>
        <p:blipFill>
          <a:blip r:embed="rId4"/>
          <a:stretch>
            <a:fillRect/>
          </a:stretch>
        </p:blipFill>
        <p:spPr>
          <a:xfrm>
            <a:off x="0" y="-1"/>
            <a:ext cx="3809709" cy="711795"/>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rcRect/>
          <a:stretch>
            <a:fillRect/>
          </a:stretch>
        </p:blipFill>
        <p:spPr bwMode="auto">
          <a:xfrm>
            <a:off x="5245488" y="3930967"/>
            <a:ext cx="2710887" cy="1763784"/>
          </a:xfrm>
          <a:prstGeom prst="rect">
            <a:avLst/>
          </a:prstGeom>
          <a:noFill/>
          <a:ln>
            <a:noFill/>
          </a:ln>
          <a:extLst>
            <a:ext uri="{FAA26D3D-D897-4be2-8F04-BA451C77F1D7}">
              <ma14:placeholderFlag xmlns:ma14="http://schemas.microsoft.com/office/mac/drawingml/2011/main"/>
            </a:ext>
          </a:extLst>
        </p:spPr>
      </p:pic>
      <p:pic>
        <p:nvPicPr>
          <p:cNvPr id="6" name="Picture 5"/>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871826"/>
            <a:ext cx="1690786" cy="1822925"/>
          </a:xfrm>
          <a:prstGeom prst="rect">
            <a:avLst/>
          </a:prstGeom>
          <a:noFill/>
          <a:ln>
            <a:noFill/>
          </a:ln>
          <a:extLst>
            <a:ext uri="{FAA26D3D-D897-4be2-8F04-BA451C77F1D7}">
              <ma14:placeholderFlag xmlns:ma14="http://schemas.microsoft.com/office/mac/drawingml/2011/main"/>
            </a:ext>
          </a:extLst>
        </p:spPr>
      </p:pic>
      <p:pic>
        <p:nvPicPr>
          <p:cNvPr id="7" name="Picture 6"/>
          <p:cNvPicPr/>
          <p:nvPr/>
        </p:nvPicPr>
        <p:blipFill>
          <a:blip r:embed="rId7">
            <a:extLst>
              <a:ext uri="{28A0092B-C50C-407E-A947-70E740481C1C}">
                <a14:useLocalDpi xmlns:a14="http://schemas.microsoft.com/office/drawing/2010/main" val="0"/>
              </a:ext>
            </a:extLst>
          </a:blip>
          <a:srcRect/>
          <a:stretch>
            <a:fillRect/>
          </a:stretch>
        </p:blipFill>
        <p:spPr bwMode="auto">
          <a:xfrm>
            <a:off x="769794" y="3851757"/>
            <a:ext cx="2389790" cy="1809491"/>
          </a:xfrm>
          <a:prstGeom prst="rect">
            <a:avLst/>
          </a:prstGeom>
          <a:noFill/>
          <a:ln>
            <a:noFill/>
          </a:ln>
          <a:extLst>
            <a:ext uri="{FAA26D3D-D897-4be2-8F04-BA451C77F1D7}">
              <ma14:placeholderFlag xmlns:ma14="http://schemas.microsoft.com/office/mac/drawingml/2011/main"/>
            </a:ext>
          </a:extLst>
        </p:spPr>
      </p:pic>
      <p:sp>
        <p:nvSpPr>
          <p:cNvPr id="8" name="TextBox 7"/>
          <p:cNvSpPr txBox="1"/>
          <p:nvPr/>
        </p:nvSpPr>
        <p:spPr>
          <a:xfrm>
            <a:off x="1127735" y="5661248"/>
            <a:ext cx="1236712" cy="369332"/>
          </a:xfrm>
          <a:prstGeom prst="rect">
            <a:avLst/>
          </a:prstGeom>
          <a:noFill/>
        </p:spPr>
        <p:txBody>
          <a:bodyPr wrap="none" rtlCol="0">
            <a:spAutoFit/>
          </a:bodyPr>
          <a:lstStyle/>
          <a:p>
            <a:r>
              <a:rPr lang="en-US" dirty="0" smtClean="0"/>
              <a:t>Paint game</a:t>
            </a:r>
            <a:endParaRPr lang="en-US" dirty="0"/>
          </a:p>
        </p:txBody>
      </p:sp>
      <p:sp>
        <p:nvSpPr>
          <p:cNvPr id="9" name="TextBox 8"/>
          <p:cNvSpPr txBox="1"/>
          <p:nvPr/>
        </p:nvSpPr>
        <p:spPr>
          <a:xfrm>
            <a:off x="3707904" y="5654887"/>
            <a:ext cx="1106418" cy="369332"/>
          </a:xfrm>
          <a:prstGeom prst="rect">
            <a:avLst/>
          </a:prstGeom>
          <a:noFill/>
        </p:spPr>
        <p:txBody>
          <a:bodyPr wrap="none" rtlCol="0">
            <a:spAutoFit/>
          </a:bodyPr>
          <a:lstStyle/>
          <a:p>
            <a:r>
              <a:rPr lang="en-US" dirty="0" smtClean="0"/>
              <a:t>Car Game</a:t>
            </a:r>
            <a:endParaRPr lang="en-US" dirty="0"/>
          </a:p>
        </p:txBody>
      </p:sp>
      <p:sp>
        <p:nvSpPr>
          <p:cNvPr id="10" name="TextBox 9"/>
          <p:cNvSpPr txBox="1"/>
          <p:nvPr/>
        </p:nvSpPr>
        <p:spPr>
          <a:xfrm>
            <a:off x="5436096" y="5635220"/>
            <a:ext cx="2013630" cy="369332"/>
          </a:xfrm>
          <a:prstGeom prst="rect">
            <a:avLst/>
          </a:prstGeom>
          <a:noFill/>
        </p:spPr>
        <p:txBody>
          <a:bodyPr wrap="none" rtlCol="0">
            <a:spAutoFit/>
          </a:bodyPr>
          <a:lstStyle/>
          <a:p>
            <a:r>
              <a:rPr lang="en-US" dirty="0" smtClean="0"/>
              <a:t>‘Catch A Catch Fish’</a:t>
            </a:r>
            <a:endParaRPr lang="en-US" dirty="0"/>
          </a:p>
        </p:txBody>
      </p:sp>
    </p:spTree>
    <p:extLst>
      <p:ext uri="{BB962C8B-B14F-4D97-AF65-F5344CB8AC3E}">
        <p14:creationId xmlns:p14="http://schemas.microsoft.com/office/powerpoint/2010/main" val="26927832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884</TotalTime>
  <Words>1254</Words>
  <Application>Microsoft Macintosh PowerPoint</Application>
  <PresentationFormat>On-screen Show (4:3)</PresentationFormat>
  <Paragraphs>185</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Pygame Simplified </vt:lpstr>
      <vt:lpstr>Overview</vt:lpstr>
      <vt:lpstr>Programming at GCSE</vt:lpstr>
      <vt:lpstr>Programming at GCSE</vt:lpstr>
      <vt:lpstr>Current resources available</vt:lpstr>
      <vt:lpstr>  Pygame </vt:lpstr>
      <vt:lpstr>Pygame Simplified API design</vt:lpstr>
      <vt:lpstr>Implementation</vt:lpstr>
      <vt:lpstr>Resources for Teachers</vt:lpstr>
      <vt:lpstr>Program code generator</vt:lpstr>
      <vt:lpstr>Comparison of Pygame and Pygame Simplified</vt:lpstr>
      <vt:lpstr>Evaluation</vt:lpstr>
      <vt:lpstr>PowerPoint Presentation</vt:lpstr>
      <vt:lpstr>PowerPoint Presentation</vt:lpstr>
      <vt:lpstr>Feedback from teachers</vt:lpstr>
      <vt:lpstr>Feedback from students</vt:lpstr>
      <vt:lpstr>Demonstrating Pygame Simplified</vt:lpstr>
      <vt:lpstr>Conclusion</vt:lpstr>
      <vt:lpstr>PowerPoint Presentation</vt:lpstr>
    </vt:vector>
  </TitlesOfParts>
  <Company>joker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Pygame Simplified </dc:title>
  <dc:creator>Fatima Alonso</dc:creator>
  <cp:lastModifiedBy>Fatima Alonso</cp:lastModifiedBy>
  <cp:revision>70</cp:revision>
  <dcterms:created xsi:type="dcterms:W3CDTF">2014-04-13T19:29:39Z</dcterms:created>
  <dcterms:modified xsi:type="dcterms:W3CDTF">2014-04-25T17:28:39Z</dcterms:modified>
</cp:coreProperties>
</file>