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8288000" cy="10287000"/>
  <p:notesSz cx="6858000" cy="9144000"/>
  <p:embeddedFontLst>
    <p:embeddedFont>
      <p:font typeface="Calibri (MS)" panose="020F0702030404030204" pitchFamily="34" charset="0"/>
      <p:regular r:id="rId14"/>
      <p:bold r:id="rId15"/>
    </p:embeddedFont>
    <p:embeddedFont>
      <p:font typeface="Calibri (MS) Bold" panose="020F0702030404030204" pitchFamily="34" charset="0"/>
      <p:regular r:id="rId14"/>
      <p:bold r:id="rId14"/>
    </p:embeddedFont>
    <p:embeddedFont>
      <p:font typeface="Marcellus" panose="020F0702030404030204" pitchFamily="34" charset="0"/>
      <p:regular r:id="rId14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35" autoAdjust="0"/>
  </p:normalViewPr>
  <p:slideViewPr>
    <p:cSldViewPr>
      <p:cViewPr varScale="1">
        <p:scale>
          <a:sx n="70" d="100"/>
          <a:sy n="70" d="100"/>
        </p:scale>
        <p:origin x="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1581" y="287791"/>
            <a:ext cx="17093868" cy="3285123"/>
            <a:chOff x="0" y="0"/>
            <a:chExt cx="22791824" cy="43801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91824" cy="4380164"/>
            </a:xfrm>
            <a:custGeom>
              <a:avLst/>
              <a:gdLst/>
              <a:ahLst/>
              <a:cxnLst/>
              <a:rect l="l" t="t" r="r" b="b"/>
              <a:pathLst>
                <a:path w="22791824" h="4380164">
                  <a:moveTo>
                    <a:pt x="0" y="0"/>
                  </a:moveTo>
                  <a:lnTo>
                    <a:pt x="22791824" y="0"/>
                  </a:lnTo>
                  <a:lnTo>
                    <a:pt x="22791824" y="4380164"/>
                  </a:lnTo>
                  <a:lnTo>
                    <a:pt x="0" y="43801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0"/>
              <a:ext cx="22791824" cy="428491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7775"/>
                </a:lnSpc>
              </a:pPr>
              <a:r>
                <a:rPr lang="en-US" sz="7199" dirty="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Welcome</a:t>
              </a:r>
            </a:p>
            <a:p>
              <a:pPr algn="l">
                <a:lnSpc>
                  <a:spcPts val="7775"/>
                </a:lnSpc>
              </a:pPr>
              <a:endParaRPr lang="en-US" sz="7199" dirty="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endParaRPr>
            </a:p>
            <a:p>
              <a:pPr algn="l">
                <a:lnSpc>
                  <a:spcPts val="7775"/>
                </a:lnSpc>
              </a:pPr>
              <a:endParaRPr lang="en-US" sz="7199" dirty="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4637" y="2250241"/>
            <a:ext cx="15472611" cy="7294684"/>
            <a:chOff x="0" y="0"/>
            <a:chExt cx="20630148" cy="972624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30149" cy="9726246"/>
            </a:xfrm>
            <a:custGeom>
              <a:avLst/>
              <a:gdLst/>
              <a:ahLst/>
              <a:cxnLst/>
              <a:rect l="l" t="t" r="r" b="b"/>
              <a:pathLst>
                <a:path w="20630149" h="9726246">
                  <a:moveTo>
                    <a:pt x="0" y="0"/>
                  </a:moveTo>
                  <a:lnTo>
                    <a:pt x="20630149" y="0"/>
                  </a:lnTo>
                  <a:lnTo>
                    <a:pt x="20630149" y="9726246"/>
                  </a:lnTo>
                  <a:lnTo>
                    <a:pt x="0" y="97262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20630148" cy="97929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5615"/>
                </a:lnSpc>
              </a:pPr>
              <a:r>
                <a:rPr lang="en-IN" sz="54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Federated Cloud: Collaboration Beyond Borders</a:t>
              </a:r>
              <a:endParaRPr lang="en-US" sz="5199" b="1" dirty="0">
                <a:solidFill>
                  <a:srgbClr val="262626"/>
                </a:solidFill>
                <a:latin typeface="Calibri" panose="020F0502020204030204" pitchFamily="34" charset="0"/>
                <a:ea typeface="Calibri (MS)"/>
                <a:cs typeface="Calibri" panose="020F0502020204030204" pitchFamily="34" charset="0"/>
                <a:sym typeface="Calibri (MS)"/>
              </a:endParaRPr>
            </a:p>
            <a:p>
              <a:pPr algn="r">
                <a:lnSpc>
                  <a:spcPts val="4536"/>
                </a:lnSpc>
              </a:pPr>
              <a:endParaRPr lang="en-US" sz="5199" dirty="0">
                <a:solidFill>
                  <a:srgbClr val="262626"/>
                </a:solidFill>
                <a:latin typeface="Calibri" panose="020F0502020204030204" pitchFamily="34" charset="0"/>
                <a:ea typeface="Calibri (MS)"/>
                <a:cs typeface="Calibri" panose="020F0502020204030204" pitchFamily="34" charset="0"/>
                <a:sym typeface="Calibri (MS)"/>
              </a:endParaRPr>
            </a:p>
            <a:p>
              <a:pPr algn="l">
                <a:lnSpc>
                  <a:spcPts val="4536"/>
                </a:lnSpc>
              </a:pPr>
              <a:endParaRPr lang="en-US" sz="5199" dirty="0">
                <a:solidFill>
                  <a:srgbClr val="262626"/>
                </a:solidFill>
                <a:latin typeface="Calibri" panose="020F0502020204030204" pitchFamily="34" charset="0"/>
                <a:ea typeface="Calibri (MS)"/>
                <a:cs typeface="Calibri" panose="020F0502020204030204" pitchFamily="34" charset="0"/>
                <a:sym typeface="Calibri (MS)"/>
              </a:endParaRPr>
            </a:p>
            <a:p>
              <a:pPr marL="906780" lvl="1" indent="-453390" algn="just">
                <a:lnSpc>
                  <a:spcPts val="4536"/>
                </a:lnSpc>
                <a:buFont typeface="Arial"/>
                <a:buChar char="•"/>
              </a:pPr>
              <a:r>
                <a:rPr lang="en-US" sz="4200" dirty="0" err="1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Nishiel</a:t>
              </a: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 Bhavsar 16010122022</a:t>
              </a:r>
            </a:p>
            <a:p>
              <a:pPr marL="906780" lvl="1" indent="-453390" algn="just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Indervir Duggal 16010122050</a:t>
              </a:r>
            </a:p>
            <a:p>
              <a:pPr algn="just">
                <a:lnSpc>
                  <a:spcPts val="4536"/>
                </a:lnSpc>
              </a:pPr>
              <a:endParaRPr lang="en-US" sz="4200" dirty="0">
                <a:solidFill>
                  <a:srgbClr val="262626"/>
                </a:solidFill>
                <a:latin typeface="Calibri" panose="020F0502020204030204" pitchFamily="34" charset="0"/>
                <a:ea typeface="Calibri (MS)"/>
                <a:cs typeface="Calibri" panose="020F0502020204030204" pitchFamily="34" charset="0"/>
                <a:sym typeface="Calibri (MS)"/>
              </a:endParaRPr>
            </a:p>
            <a:p>
              <a:pPr algn="just">
                <a:lnSpc>
                  <a:spcPts val="4536"/>
                </a:lnSpc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      </a:t>
              </a:r>
            </a:p>
            <a:p>
              <a:pPr algn="r">
                <a:lnSpc>
                  <a:spcPts val="4536"/>
                </a:lnSpc>
              </a:pPr>
              <a:endParaRPr lang="en-US" sz="4200" dirty="0">
                <a:solidFill>
                  <a:srgbClr val="262626"/>
                </a:solidFill>
                <a:latin typeface="Calibri" panose="020F0502020204030204" pitchFamily="34" charset="0"/>
                <a:ea typeface="Calibri (MS)"/>
                <a:cs typeface="Calibri" panose="020F0502020204030204" pitchFamily="34" charset="0"/>
                <a:sym typeface="Calibri (MS)"/>
              </a:endParaRPr>
            </a:p>
            <a:p>
              <a:pPr algn="l">
                <a:lnSpc>
                  <a:spcPts val="4536"/>
                </a:lnSpc>
              </a:pPr>
              <a:endParaRPr lang="en-US" sz="4200" dirty="0">
                <a:solidFill>
                  <a:srgbClr val="262626"/>
                </a:solidFill>
                <a:latin typeface="Calibri" panose="020F0502020204030204" pitchFamily="34" charset="0"/>
                <a:ea typeface="Calibri (MS)"/>
                <a:cs typeface="Calibri" panose="020F0502020204030204" pitchFamily="34" charset="0"/>
                <a:sym typeface="Calibri (MS)"/>
              </a:endParaRPr>
            </a:p>
            <a:p>
              <a:pPr marL="760095" lvl="1" indent="-380048" algn="l">
                <a:lnSpc>
                  <a:spcPts val="4536"/>
                </a:lnSpc>
              </a:pPr>
              <a:endParaRPr lang="en-US" sz="4200" dirty="0">
                <a:solidFill>
                  <a:srgbClr val="262626"/>
                </a:solidFill>
                <a:latin typeface="Calibri" panose="020F0502020204030204" pitchFamily="34" charset="0"/>
                <a:ea typeface="Calibri (MS)"/>
                <a:cs typeface="Calibri" panose="020F0502020204030204" pitchFamily="34" charset="0"/>
                <a:sym typeface="Calibri (MS)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898989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</a:p>
          </p:txBody>
        </p:sp>
      </p:grpSp>
      <p:sp>
        <p:nvSpPr>
          <p:cNvPr id="17" name="Freeform 5">
            <a:extLst>
              <a:ext uri="{FF2B5EF4-FFF2-40B4-BE49-F238E27FC236}">
                <a16:creationId xmlns:a16="http://schemas.microsoft.com/office/drawing/2014/main" id="{477D7715-F6EF-6086-2BBE-C31DDCCFF29B}"/>
              </a:ext>
            </a:extLst>
          </p:cNvPr>
          <p:cNvSpPr/>
          <p:nvPr/>
        </p:nvSpPr>
        <p:spPr>
          <a:xfrm rot="5400000">
            <a:off x="8821011" y="851301"/>
            <a:ext cx="578976" cy="18354998"/>
          </a:xfrm>
          <a:custGeom>
            <a:avLst/>
            <a:gdLst/>
            <a:ahLst/>
            <a:cxnLst/>
            <a:rect l="l" t="t" r="r" b="b"/>
            <a:pathLst>
              <a:path w="578976" h="18354998">
                <a:moveTo>
                  <a:pt x="0" y="0"/>
                </a:moveTo>
                <a:lnTo>
                  <a:pt x="578976" y="0"/>
                </a:lnTo>
                <a:lnTo>
                  <a:pt x="578976" y="18354997"/>
                </a:lnTo>
                <a:lnTo>
                  <a:pt x="0" y="1835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7211" r="-2472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19149D00-E73B-DEC4-488E-D15B31287580}"/>
              </a:ext>
            </a:extLst>
          </p:cNvPr>
          <p:cNvSpPr/>
          <p:nvPr/>
        </p:nvSpPr>
        <p:spPr>
          <a:xfrm rot="5400000">
            <a:off x="6800479" y="2631201"/>
            <a:ext cx="264614" cy="13999572"/>
          </a:xfrm>
          <a:custGeom>
            <a:avLst/>
            <a:gdLst/>
            <a:ahLst/>
            <a:cxnLst/>
            <a:rect l="l" t="t" r="r" b="b"/>
            <a:pathLst>
              <a:path w="264614" h="13999572">
                <a:moveTo>
                  <a:pt x="0" y="0"/>
                </a:moveTo>
                <a:lnTo>
                  <a:pt x="264614" y="0"/>
                </a:lnTo>
                <a:lnTo>
                  <a:pt x="264614" y="13999572"/>
                </a:lnTo>
                <a:lnTo>
                  <a:pt x="0" y="13999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0084" r="-1700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1" descr="A picture containing drawing  Description automatically generated">
            <a:extLst>
              <a:ext uri="{FF2B5EF4-FFF2-40B4-BE49-F238E27FC236}">
                <a16:creationId xmlns:a16="http://schemas.microsoft.com/office/drawing/2014/main" id="{214CB9AC-C3B0-CEDC-005C-9FF9FCE6354C}"/>
              </a:ext>
            </a:extLst>
          </p:cNvPr>
          <p:cNvSpPr/>
          <p:nvPr/>
        </p:nvSpPr>
        <p:spPr>
          <a:xfrm>
            <a:off x="180021" y="8161214"/>
            <a:ext cx="4868604" cy="1217151"/>
          </a:xfrm>
          <a:custGeom>
            <a:avLst/>
            <a:gdLst/>
            <a:ahLst/>
            <a:cxnLst/>
            <a:rect l="l" t="t" r="r" b="b"/>
            <a:pathLst>
              <a:path w="4868604" h="1217151">
                <a:moveTo>
                  <a:pt x="0" y="0"/>
                </a:moveTo>
                <a:lnTo>
                  <a:pt x="4868604" y="0"/>
                </a:lnTo>
                <a:lnTo>
                  <a:pt x="4868604" y="1217151"/>
                </a:lnTo>
                <a:lnTo>
                  <a:pt x="0" y="1217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1581" y="287792"/>
            <a:ext cx="17093868" cy="1082880"/>
            <a:chOff x="0" y="0"/>
            <a:chExt cx="22791824" cy="144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91824" cy="1443840"/>
            </a:xfrm>
            <a:custGeom>
              <a:avLst/>
              <a:gdLst/>
              <a:ahLst/>
              <a:cxnLst/>
              <a:rect l="l" t="t" r="r" b="b"/>
              <a:pathLst>
                <a:path w="22791824" h="1443840">
                  <a:moveTo>
                    <a:pt x="0" y="0"/>
                  </a:moveTo>
                  <a:lnTo>
                    <a:pt x="22791824" y="0"/>
                  </a:lnTo>
                  <a:lnTo>
                    <a:pt x="22791824" y="1443840"/>
                  </a:lnTo>
                  <a:lnTo>
                    <a:pt x="0" y="14438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66675"/>
              <a:ext cx="22791824" cy="137716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6. Use Cases of Federated Cloud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4637" y="1781596"/>
            <a:ext cx="15472612" cy="6766265"/>
            <a:chOff x="0" y="-47625"/>
            <a:chExt cx="20630149" cy="90216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30149" cy="8974062"/>
            </a:xfrm>
            <a:custGeom>
              <a:avLst/>
              <a:gdLst/>
              <a:ahLst/>
              <a:cxnLst/>
              <a:rect l="l" t="t" r="r" b="b"/>
              <a:pathLst>
                <a:path w="20630149" h="8974062">
                  <a:moveTo>
                    <a:pt x="0" y="0"/>
                  </a:moveTo>
                  <a:lnTo>
                    <a:pt x="20630149" y="0"/>
                  </a:lnTo>
                  <a:lnTo>
                    <a:pt x="20630149" y="8974062"/>
                  </a:lnTo>
                  <a:lnTo>
                    <a:pt x="0" y="89740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0630148" cy="902168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buNone/>
              </a:pPr>
              <a:r>
                <a:rPr lang="en-IN" sz="3600" b="1" i="0" u="none" strike="noStrike" dirty="0">
                  <a:solidFill>
                    <a:srgbClr val="000000"/>
                  </a:solidFill>
                  <a:effectLst/>
                </a:rPr>
                <a:t>Autonomous Vehicle Applications (Federated Cloud):</a:t>
              </a:r>
            </a:p>
            <a:p>
              <a:pPr algn="l">
                <a:buNone/>
              </a:pPr>
              <a:endParaRPr lang="en-IN" sz="3600" b="0" i="0" u="none" strike="noStrike" dirty="0">
                <a:solidFill>
                  <a:srgbClr val="000000"/>
                </a:solidFill>
                <a:effectLst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IN" sz="3600" b="1" i="0" u="none" strike="noStrike" dirty="0">
                  <a:solidFill>
                    <a:srgbClr val="000000"/>
                  </a:solidFill>
                  <a:effectLst/>
                </a:rPr>
                <a:t>Collaborative Model Training:</a:t>
              </a:r>
              <a:r>
                <a:rPr lang="en-IN" sz="3600" b="0" i="0" u="none" strike="noStrike" dirty="0">
                  <a:solidFill>
                    <a:srgbClr val="000000"/>
                  </a:solidFill>
                  <a:effectLst/>
                </a:rPr>
                <a:t> Enables multiple car manufacturers and tech companies to collaboratively train AI driving models on decentralized data — improving accuracy while maintaining data privacy and compliance.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IN" sz="3600" b="1" i="0" u="none" strike="noStrike" dirty="0">
                  <a:solidFill>
                    <a:srgbClr val="000000"/>
                  </a:solidFill>
                  <a:effectLst/>
                </a:rPr>
                <a:t>Real-Time Data Sharing:</a:t>
              </a:r>
              <a:r>
                <a:rPr lang="en-IN" sz="3600" b="0" i="0" u="none" strike="noStrike" dirty="0">
                  <a:solidFill>
                    <a:srgbClr val="000000"/>
                  </a:solidFill>
                  <a:effectLst/>
                </a:rPr>
                <a:t> Facilitates secure exchange of traffic, environmental, and sensor data between vehicles and cloud systems, enhancing autonomous navigation and hazard detection without centralized bottlenecks.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IN" sz="3600" b="1" i="0" u="none" strike="noStrike" dirty="0">
                  <a:solidFill>
                    <a:srgbClr val="000000"/>
                  </a:solidFill>
                  <a:effectLst/>
                </a:rPr>
                <a:t>Edge-Cloud Integration:</a:t>
              </a:r>
              <a:r>
                <a:rPr lang="en-IN" sz="3600" b="0" i="0" u="none" strike="noStrike" dirty="0">
                  <a:solidFill>
                    <a:srgbClr val="000000"/>
                  </a:solidFill>
                  <a:effectLst/>
                </a:rPr>
                <a:t> Balances computational workloads between vehicle edge devices and federated cloud resources to ensure fast decision-making, optimized route planning, and seamless software updates across fleets.</a:t>
              </a:r>
            </a:p>
            <a:p>
              <a:pPr marL="760095" lvl="1" indent="-380048" algn="l">
                <a:lnSpc>
                  <a:spcPts val="4536"/>
                </a:lnSpc>
              </a:pPr>
              <a:endParaRPr lang="en-US" sz="3600" dirty="0">
                <a:solidFill>
                  <a:srgbClr val="262626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898989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D1AA261A-3C2A-59B0-343A-C076658EDB3C}"/>
              </a:ext>
            </a:extLst>
          </p:cNvPr>
          <p:cNvSpPr/>
          <p:nvPr/>
        </p:nvSpPr>
        <p:spPr>
          <a:xfrm rot="5400000">
            <a:off x="8821011" y="851301"/>
            <a:ext cx="578976" cy="18354998"/>
          </a:xfrm>
          <a:custGeom>
            <a:avLst/>
            <a:gdLst/>
            <a:ahLst/>
            <a:cxnLst/>
            <a:rect l="l" t="t" r="r" b="b"/>
            <a:pathLst>
              <a:path w="578976" h="18354998">
                <a:moveTo>
                  <a:pt x="0" y="0"/>
                </a:moveTo>
                <a:lnTo>
                  <a:pt x="578976" y="0"/>
                </a:lnTo>
                <a:lnTo>
                  <a:pt x="578976" y="18354997"/>
                </a:lnTo>
                <a:lnTo>
                  <a:pt x="0" y="1835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7211" r="-2472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E2B7ECF-7BF8-E256-8A81-54667285A2A2}"/>
              </a:ext>
            </a:extLst>
          </p:cNvPr>
          <p:cNvSpPr/>
          <p:nvPr/>
        </p:nvSpPr>
        <p:spPr>
          <a:xfrm rot="5400000">
            <a:off x="6800479" y="2631201"/>
            <a:ext cx="264614" cy="13999572"/>
          </a:xfrm>
          <a:custGeom>
            <a:avLst/>
            <a:gdLst/>
            <a:ahLst/>
            <a:cxnLst/>
            <a:rect l="l" t="t" r="r" b="b"/>
            <a:pathLst>
              <a:path w="264614" h="13999572">
                <a:moveTo>
                  <a:pt x="0" y="0"/>
                </a:moveTo>
                <a:lnTo>
                  <a:pt x="264614" y="0"/>
                </a:lnTo>
                <a:lnTo>
                  <a:pt x="264614" y="13999572"/>
                </a:lnTo>
                <a:lnTo>
                  <a:pt x="0" y="13999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0084" r="-1700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1" descr="A picture containing drawing  Description automatically generated">
            <a:extLst>
              <a:ext uri="{FF2B5EF4-FFF2-40B4-BE49-F238E27FC236}">
                <a16:creationId xmlns:a16="http://schemas.microsoft.com/office/drawing/2014/main" id="{66AA4F74-6532-C866-E12E-E59D46C628B5}"/>
              </a:ext>
            </a:extLst>
          </p:cNvPr>
          <p:cNvSpPr/>
          <p:nvPr/>
        </p:nvSpPr>
        <p:spPr>
          <a:xfrm>
            <a:off x="180021" y="8161214"/>
            <a:ext cx="4868604" cy="1217151"/>
          </a:xfrm>
          <a:custGeom>
            <a:avLst/>
            <a:gdLst/>
            <a:ahLst/>
            <a:cxnLst/>
            <a:rect l="l" t="t" r="r" b="b"/>
            <a:pathLst>
              <a:path w="4868604" h="1217151">
                <a:moveTo>
                  <a:pt x="0" y="0"/>
                </a:moveTo>
                <a:lnTo>
                  <a:pt x="4868604" y="0"/>
                </a:lnTo>
                <a:lnTo>
                  <a:pt x="4868604" y="1217151"/>
                </a:lnTo>
                <a:lnTo>
                  <a:pt x="0" y="1217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1581" y="287792"/>
            <a:ext cx="17093868" cy="1082880"/>
            <a:chOff x="0" y="0"/>
            <a:chExt cx="22791824" cy="144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91824" cy="1443840"/>
            </a:xfrm>
            <a:custGeom>
              <a:avLst/>
              <a:gdLst/>
              <a:ahLst/>
              <a:cxnLst/>
              <a:rect l="l" t="t" r="r" b="b"/>
              <a:pathLst>
                <a:path w="22791824" h="1443840">
                  <a:moveTo>
                    <a:pt x="0" y="0"/>
                  </a:moveTo>
                  <a:lnTo>
                    <a:pt x="22791824" y="0"/>
                  </a:lnTo>
                  <a:lnTo>
                    <a:pt x="22791824" y="1443840"/>
                  </a:lnTo>
                  <a:lnTo>
                    <a:pt x="0" y="14438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66675"/>
              <a:ext cx="22791824" cy="137716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7. Future Trends in Federated Cloud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4637" y="1817315"/>
            <a:ext cx="15472611" cy="6730546"/>
            <a:chOff x="0" y="0"/>
            <a:chExt cx="20630148" cy="89740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30149" cy="8974062"/>
            </a:xfrm>
            <a:custGeom>
              <a:avLst/>
              <a:gdLst/>
              <a:ahLst/>
              <a:cxnLst/>
              <a:rect l="l" t="t" r="r" b="b"/>
              <a:pathLst>
                <a:path w="20630149" h="8974062">
                  <a:moveTo>
                    <a:pt x="0" y="0"/>
                  </a:moveTo>
                  <a:lnTo>
                    <a:pt x="20630149" y="0"/>
                  </a:lnTo>
                  <a:lnTo>
                    <a:pt x="20630149" y="8974062"/>
                  </a:lnTo>
                  <a:lnTo>
                    <a:pt x="0" y="89740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0630148" cy="902168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751"/>
                </a:lnSpc>
              </a:pPr>
              <a:r>
                <a:rPr lang="en-US" sz="4399" b="1" dirty="0">
                  <a:solidFill>
                    <a:srgbClr val="262626"/>
                  </a:solidFill>
                  <a:latin typeface="Calibri" panose="020F0502020204030204" pitchFamily="34" charset="0"/>
                  <a:ea typeface="Calibri (MS) Bold"/>
                  <a:cs typeface="Calibri" panose="020F0502020204030204" pitchFamily="34" charset="0"/>
                  <a:sym typeface="Calibri (MS) Bold"/>
                </a:rPr>
                <a:t>Emerging Innovations: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AI-Driven Cloud Federation: Artificial intelligence is being used to automate workload distribution and optimization across federated clouds.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Decentralized Cloud with Blockchain: Blockchain-based cloud federations ensure secure, tamper-proof transactions between different providers.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Edge Computing &amp; Federated Learning: Enables real-time data processing closer to the source, reducing latency and bandwidth costs.</a:t>
              </a:r>
            </a:p>
            <a:p>
              <a:pPr marL="760095" lvl="1" indent="-380048" algn="l">
                <a:lnSpc>
                  <a:spcPts val="4536"/>
                </a:lnSpc>
              </a:pPr>
              <a:endParaRPr lang="en-US" sz="4200" dirty="0">
                <a:solidFill>
                  <a:srgbClr val="262626"/>
                </a:solidFill>
                <a:latin typeface="Calibri" panose="020F0502020204030204" pitchFamily="34" charset="0"/>
                <a:ea typeface="Calibri (MS)"/>
                <a:cs typeface="Calibri" panose="020F0502020204030204" pitchFamily="34" charset="0"/>
                <a:sym typeface="Calibri (MS)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898989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2B1A1102-D71B-927C-2C12-EBE202A96BA0}"/>
              </a:ext>
            </a:extLst>
          </p:cNvPr>
          <p:cNvSpPr/>
          <p:nvPr/>
        </p:nvSpPr>
        <p:spPr>
          <a:xfrm rot="5400000">
            <a:off x="8821011" y="851301"/>
            <a:ext cx="578976" cy="18354998"/>
          </a:xfrm>
          <a:custGeom>
            <a:avLst/>
            <a:gdLst/>
            <a:ahLst/>
            <a:cxnLst/>
            <a:rect l="l" t="t" r="r" b="b"/>
            <a:pathLst>
              <a:path w="578976" h="18354998">
                <a:moveTo>
                  <a:pt x="0" y="0"/>
                </a:moveTo>
                <a:lnTo>
                  <a:pt x="578976" y="0"/>
                </a:lnTo>
                <a:lnTo>
                  <a:pt x="578976" y="18354997"/>
                </a:lnTo>
                <a:lnTo>
                  <a:pt x="0" y="1835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7211" r="-2472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8BFE430-604D-2957-9781-83831CF7E2C2}"/>
              </a:ext>
            </a:extLst>
          </p:cNvPr>
          <p:cNvSpPr/>
          <p:nvPr/>
        </p:nvSpPr>
        <p:spPr>
          <a:xfrm rot="5400000">
            <a:off x="6800479" y="2631201"/>
            <a:ext cx="264614" cy="13999572"/>
          </a:xfrm>
          <a:custGeom>
            <a:avLst/>
            <a:gdLst/>
            <a:ahLst/>
            <a:cxnLst/>
            <a:rect l="l" t="t" r="r" b="b"/>
            <a:pathLst>
              <a:path w="264614" h="13999572">
                <a:moveTo>
                  <a:pt x="0" y="0"/>
                </a:moveTo>
                <a:lnTo>
                  <a:pt x="264614" y="0"/>
                </a:lnTo>
                <a:lnTo>
                  <a:pt x="264614" y="13999572"/>
                </a:lnTo>
                <a:lnTo>
                  <a:pt x="0" y="13999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0084" r="-1700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1" descr="A picture containing drawing  Description automatically generated">
            <a:extLst>
              <a:ext uri="{FF2B5EF4-FFF2-40B4-BE49-F238E27FC236}">
                <a16:creationId xmlns:a16="http://schemas.microsoft.com/office/drawing/2014/main" id="{39A713AE-226B-FC23-330D-2A5993F3ED3E}"/>
              </a:ext>
            </a:extLst>
          </p:cNvPr>
          <p:cNvSpPr/>
          <p:nvPr/>
        </p:nvSpPr>
        <p:spPr>
          <a:xfrm>
            <a:off x="180021" y="8161214"/>
            <a:ext cx="4868604" cy="1217151"/>
          </a:xfrm>
          <a:custGeom>
            <a:avLst/>
            <a:gdLst/>
            <a:ahLst/>
            <a:cxnLst/>
            <a:rect l="l" t="t" r="r" b="b"/>
            <a:pathLst>
              <a:path w="4868604" h="1217151">
                <a:moveTo>
                  <a:pt x="0" y="0"/>
                </a:moveTo>
                <a:lnTo>
                  <a:pt x="4868604" y="0"/>
                </a:lnTo>
                <a:lnTo>
                  <a:pt x="4868604" y="1217151"/>
                </a:lnTo>
                <a:lnTo>
                  <a:pt x="0" y="1217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1581" y="287792"/>
            <a:ext cx="17093868" cy="1082880"/>
            <a:chOff x="0" y="0"/>
            <a:chExt cx="22791824" cy="144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91824" cy="1443840"/>
            </a:xfrm>
            <a:custGeom>
              <a:avLst/>
              <a:gdLst/>
              <a:ahLst/>
              <a:cxnLst/>
              <a:rect l="l" t="t" r="r" b="b"/>
              <a:pathLst>
                <a:path w="22791824" h="1443840">
                  <a:moveTo>
                    <a:pt x="0" y="0"/>
                  </a:moveTo>
                  <a:lnTo>
                    <a:pt x="22791824" y="0"/>
                  </a:lnTo>
                  <a:lnTo>
                    <a:pt x="22791824" y="1443840"/>
                  </a:lnTo>
                  <a:lnTo>
                    <a:pt x="0" y="14438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66675"/>
              <a:ext cx="22791824" cy="137716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 dirty="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8. Conclusion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4637" y="1817315"/>
            <a:ext cx="15472611" cy="6730546"/>
            <a:chOff x="0" y="0"/>
            <a:chExt cx="20630148" cy="89740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30149" cy="8974062"/>
            </a:xfrm>
            <a:custGeom>
              <a:avLst/>
              <a:gdLst/>
              <a:ahLst/>
              <a:cxnLst/>
              <a:rect l="l" t="t" r="r" b="b"/>
              <a:pathLst>
                <a:path w="20630149" h="8974062">
                  <a:moveTo>
                    <a:pt x="0" y="0"/>
                  </a:moveTo>
                  <a:lnTo>
                    <a:pt x="20630149" y="0"/>
                  </a:lnTo>
                  <a:lnTo>
                    <a:pt x="20630149" y="8974062"/>
                  </a:lnTo>
                  <a:lnTo>
                    <a:pt x="0" y="89740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0630148" cy="90121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IN" sz="4400" dirty="0"/>
                <a:t>Federated Cloud offers a scalable and flexible solution for modern data-driven industries, fostering secure collaboration without centralized dependencies.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IN" sz="4400" dirty="0"/>
                <a:t>It empowers organizations to leverage diverse cloud ecosystems, minimizing risks of vendor lock-in and optimizing resource utilization.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IN" sz="4400" dirty="0"/>
                <a:t>With continuous advancements in distributed computing, security, and regulatory frameworks, federated cloud is poised to become a cornerstone of future cloud strategies.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898989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AB93E8CB-914E-1E12-ABF9-CB784B54B49F}"/>
              </a:ext>
            </a:extLst>
          </p:cNvPr>
          <p:cNvSpPr/>
          <p:nvPr/>
        </p:nvSpPr>
        <p:spPr>
          <a:xfrm rot="5400000">
            <a:off x="8821011" y="851301"/>
            <a:ext cx="578976" cy="18354998"/>
          </a:xfrm>
          <a:custGeom>
            <a:avLst/>
            <a:gdLst/>
            <a:ahLst/>
            <a:cxnLst/>
            <a:rect l="l" t="t" r="r" b="b"/>
            <a:pathLst>
              <a:path w="578976" h="18354998">
                <a:moveTo>
                  <a:pt x="0" y="0"/>
                </a:moveTo>
                <a:lnTo>
                  <a:pt x="578976" y="0"/>
                </a:lnTo>
                <a:lnTo>
                  <a:pt x="578976" y="18354997"/>
                </a:lnTo>
                <a:lnTo>
                  <a:pt x="0" y="1835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7211" r="-2472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3D709EA-7EA7-6C35-D845-6C2848E1B728}"/>
              </a:ext>
            </a:extLst>
          </p:cNvPr>
          <p:cNvSpPr/>
          <p:nvPr/>
        </p:nvSpPr>
        <p:spPr>
          <a:xfrm rot="5400000">
            <a:off x="6800479" y="2631201"/>
            <a:ext cx="264614" cy="13999572"/>
          </a:xfrm>
          <a:custGeom>
            <a:avLst/>
            <a:gdLst/>
            <a:ahLst/>
            <a:cxnLst/>
            <a:rect l="l" t="t" r="r" b="b"/>
            <a:pathLst>
              <a:path w="264614" h="13999572">
                <a:moveTo>
                  <a:pt x="0" y="0"/>
                </a:moveTo>
                <a:lnTo>
                  <a:pt x="264614" y="0"/>
                </a:lnTo>
                <a:lnTo>
                  <a:pt x="264614" y="13999572"/>
                </a:lnTo>
                <a:lnTo>
                  <a:pt x="0" y="13999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0084" r="-1700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1" descr="A picture containing drawing  Description automatically generated">
            <a:extLst>
              <a:ext uri="{FF2B5EF4-FFF2-40B4-BE49-F238E27FC236}">
                <a16:creationId xmlns:a16="http://schemas.microsoft.com/office/drawing/2014/main" id="{0E0606AE-1C20-5C21-2FFE-2FD93CA5E514}"/>
              </a:ext>
            </a:extLst>
          </p:cNvPr>
          <p:cNvSpPr/>
          <p:nvPr/>
        </p:nvSpPr>
        <p:spPr>
          <a:xfrm>
            <a:off x="180021" y="8161214"/>
            <a:ext cx="4868604" cy="1217151"/>
          </a:xfrm>
          <a:custGeom>
            <a:avLst/>
            <a:gdLst/>
            <a:ahLst/>
            <a:cxnLst/>
            <a:rect l="l" t="t" r="r" b="b"/>
            <a:pathLst>
              <a:path w="4868604" h="1217151">
                <a:moveTo>
                  <a:pt x="0" y="0"/>
                </a:moveTo>
                <a:lnTo>
                  <a:pt x="4868604" y="0"/>
                </a:lnTo>
                <a:lnTo>
                  <a:pt x="4868604" y="1217151"/>
                </a:lnTo>
                <a:lnTo>
                  <a:pt x="0" y="1217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1581" y="287792"/>
            <a:ext cx="17093868" cy="1082880"/>
            <a:chOff x="0" y="0"/>
            <a:chExt cx="22791824" cy="144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91824" cy="1443840"/>
            </a:xfrm>
            <a:custGeom>
              <a:avLst/>
              <a:gdLst/>
              <a:ahLst/>
              <a:cxnLst/>
              <a:rect l="l" t="t" r="r" b="b"/>
              <a:pathLst>
                <a:path w="22791824" h="1443840">
                  <a:moveTo>
                    <a:pt x="0" y="0"/>
                  </a:moveTo>
                  <a:lnTo>
                    <a:pt x="22791824" y="0"/>
                  </a:lnTo>
                  <a:lnTo>
                    <a:pt x="22791824" y="1443840"/>
                  </a:lnTo>
                  <a:lnTo>
                    <a:pt x="0" y="14438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66675"/>
              <a:ext cx="22791824" cy="137716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1. Introduction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74193" y="1742508"/>
            <a:ext cx="15472612" cy="6766265"/>
            <a:chOff x="0" y="-47625"/>
            <a:chExt cx="20630150" cy="90216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30150" cy="8974062"/>
            </a:xfrm>
            <a:custGeom>
              <a:avLst/>
              <a:gdLst/>
              <a:ahLst/>
              <a:cxnLst/>
              <a:rect l="l" t="t" r="r" b="b"/>
              <a:pathLst>
                <a:path w="20630149" h="8974062">
                  <a:moveTo>
                    <a:pt x="0" y="0"/>
                  </a:moveTo>
                  <a:lnTo>
                    <a:pt x="20630149" y="0"/>
                  </a:lnTo>
                  <a:lnTo>
                    <a:pt x="20630149" y="8974062"/>
                  </a:lnTo>
                  <a:lnTo>
                    <a:pt x="0" y="89740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0630148" cy="902168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796289" lvl="1" indent="-398145" algn="l">
                <a:lnSpc>
                  <a:spcPts val="4751"/>
                </a:lnSpc>
                <a:buFont typeface="Arial"/>
                <a:buChar char="•"/>
              </a:pPr>
              <a:r>
                <a:rPr lang="en-US" sz="4399" b="1" dirty="0">
                  <a:solidFill>
                    <a:srgbClr val="262626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Understanding what is Federated Cloud?</a:t>
              </a:r>
            </a:p>
            <a:p>
              <a:pPr algn="l">
                <a:lnSpc>
                  <a:spcPts val="4536"/>
                </a:lnSpc>
              </a:pPr>
              <a:r>
                <a:rPr lang="en-IN" sz="4400" b="0" i="0" u="none" strike="noStrike" dirty="0">
                  <a:solidFill>
                    <a:srgbClr val="000000"/>
                  </a:solidFill>
                  <a:effectLst/>
                  <a:latin typeface="-webkit-standard"/>
                </a:rPr>
                <a:t>	</a:t>
              </a:r>
            </a:p>
            <a:p>
              <a:pPr algn="l">
                <a:lnSpc>
                  <a:spcPts val="4536"/>
                </a:lnSpc>
              </a:pPr>
              <a:r>
                <a:rPr lang="en-IN" sz="4400" dirty="0">
                  <a:solidFill>
                    <a:srgbClr val="000000"/>
                  </a:solidFill>
                  <a:latin typeface="-webkit-standard"/>
                </a:rPr>
                <a:t>	</a:t>
              </a:r>
              <a:r>
                <a:rPr lang="en-IN" sz="44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A Federated Cloud is a connected cloud framework where various cloud service providers work together to share resources, services, and workloads. Unlike a cloud setup managed by a single provider, a federated cloud allows smooth data exchange, balanced workload distribution, and interoperability across diverse cloud platforms.</a:t>
              </a:r>
              <a:endParaRPr lang="en-US" sz="4200" dirty="0">
                <a:solidFill>
                  <a:srgbClr val="262626"/>
                </a:solidFill>
                <a:latin typeface="Calibri" panose="020F0502020204030204" pitchFamily="34" charset="0"/>
                <a:ea typeface="Calibri (MS)"/>
                <a:cs typeface="Calibri" panose="020F0502020204030204" pitchFamily="34" charset="0"/>
                <a:sym typeface="Calibri (MS)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898989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5015A498-7CAE-A467-2D49-8A2975EBD587}"/>
              </a:ext>
            </a:extLst>
          </p:cNvPr>
          <p:cNvSpPr/>
          <p:nvPr/>
        </p:nvSpPr>
        <p:spPr>
          <a:xfrm rot="5400000">
            <a:off x="8821011" y="851301"/>
            <a:ext cx="578976" cy="18354998"/>
          </a:xfrm>
          <a:custGeom>
            <a:avLst/>
            <a:gdLst/>
            <a:ahLst/>
            <a:cxnLst/>
            <a:rect l="l" t="t" r="r" b="b"/>
            <a:pathLst>
              <a:path w="578976" h="18354998">
                <a:moveTo>
                  <a:pt x="0" y="0"/>
                </a:moveTo>
                <a:lnTo>
                  <a:pt x="578976" y="0"/>
                </a:lnTo>
                <a:lnTo>
                  <a:pt x="578976" y="18354997"/>
                </a:lnTo>
                <a:lnTo>
                  <a:pt x="0" y="1835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7211" r="-2472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33D47C5-972E-3F0D-0D46-8BFCBBA5D95E}"/>
              </a:ext>
            </a:extLst>
          </p:cNvPr>
          <p:cNvSpPr/>
          <p:nvPr/>
        </p:nvSpPr>
        <p:spPr>
          <a:xfrm rot="5400000">
            <a:off x="6800479" y="2631201"/>
            <a:ext cx="264614" cy="13999572"/>
          </a:xfrm>
          <a:custGeom>
            <a:avLst/>
            <a:gdLst/>
            <a:ahLst/>
            <a:cxnLst/>
            <a:rect l="l" t="t" r="r" b="b"/>
            <a:pathLst>
              <a:path w="264614" h="13999572">
                <a:moveTo>
                  <a:pt x="0" y="0"/>
                </a:moveTo>
                <a:lnTo>
                  <a:pt x="264614" y="0"/>
                </a:lnTo>
                <a:lnTo>
                  <a:pt x="264614" y="13999572"/>
                </a:lnTo>
                <a:lnTo>
                  <a:pt x="0" y="13999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0084" r="-1700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1" descr="A picture containing drawing  Description automatically generated">
            <a:extLst>
              <a:ext uri="{FF2B5EF4-FFF2-40B4-BE49-F238E27FC236}">
                <a16:creationId xmlns:a16="http://schemas.microsoft.com/office/drawing/2014/main" id="{D2FFEF67-15EE-8941-19E4-45DD848C78DF}"/>
              </a:ext>
            </a:extLst>
          </p:cNvPr>
          <p:cNvSpPr/>
          <p:nvPr/>
        </p:nvSpPr>
        <p:spPr>
          <a:xfrm>
            <a:off x="180021" y="8161214"/>
            <a:ext cx="4868604" cy="1217151"/>
          </a:xfrm>
          <a:custGeom>
            <a:avLst/>
            <a:gdLst/>
            <a:ahLst/>
            <a:cxnLst/>
            <a:rect l="l" t="t" r="r" b="b"/>
            <a:pathLst>
              <a:path w="4868604" h="1217151">
                <a:moveTo>
                  <a:pt x="0" y="0"/>
                </a:moveTo>
                <a:lnTo>
                  <a:pt x="4868604" y="0"/>
                </a:lnTo>
                <a:lnTo>
                  <a:pt x="4868604" y="1217151"/>
                </a:lnTo>
                <a:lnTo>
                  <a:pt x="0" y="1217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04637" y="637444"/>
            <a:ext cx="15472611" cy="8308936"/>
            <a:chOff x="0" y="0"/>
            <a:chExt cx="20630148" cy="110785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630149" cy="11078582"/>
            </a:xfrm>
            <a:custGeom>
              <a:avLst/>
              <a:gdLst/>
              <a:ahLst/>
              <a:cxnLst/>
              <a:rect l="l" t="t" r="r" b="b"/>
              <a:pathLst>
                <a:path w="20630149" h="11078582">
                  <a:moveTo>
                    <a:pt x="0" y="0"/>
                  </a:moveTo>
                  <a:lnTo>
                    <a:pt x="20630149" y="0"/>
                  </a:lnTo>
                  <a:lnTo>
                    <a:pt x="20630149" y="11078582"/>
                  </a:lnTo>
                  <a:lnTo>
                    <a:pt x="0" y="11078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630148" cy="1112620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98144" lvl="1" algn="l">
                <a:lnSpc>
                  <a:spcPts val="4751"/>
                </a:lnSpc>
              </a:pPr>
              <a:r>
                <a:rPr lang="en-US" sz="4399" b="1" dirty="0">
                  <a:solidFill>
                    <a:srgbClr val="262626"/>
                  </a:solidFill>
                  <a:latin typeface="Calibri" panose="020F0502020204030204" pitchFamily="34" charset="0"/>
                  <a:ea typeface="Calibri (MS) Bold"/>
                  <a:cs typeface="Calibri" panose="020F0502020204030204" pitchFamily="34" charset="0"/>
                  <a:sym typeface="Calibri (MS) Bold"/>
                </a:rPr>
                <a:t> Why Federated Cloud?</a:t>
              </a:r>
            </a:p>
            <a:p>
              <a:pPr algn="l">
                <a:lnSpc>
                  <a:spcPts val="4536"/>
                </a:lnSpc>
              </a:pPr>
              <a:endParaRPr lang="en-US" sz="4399" b="1" dirty="0">
                <a:solidFill>
                  <a:srgbClr val="262626"/>
                </a:solidFill>
                <a:latin typeface="Calibri" panose="020F0502020204030204" pitchFamily="34" charset="0"/>
                <a:ea typeface="Calibri (MS) Bold"/>
                <a:cs typeface="Calibri" panose="020F0502020204030204" pitchFamily="34" charset="0"/>
                <a:sym typeface="Calibri (MS) Bold"/>
              </a:endParaRP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Overcomes vendor lock-in by allowing organizations to utilize multiple providers.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Provides scalability, as users can access resources from various clouds dynamically.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Enhances fault tolerance and reliability through resource redundancy.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Supports diverse workload requirements across different cloud platforms.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Encourages cost optimization by leveraging the best-priced services among providers.</a:t>
              </a:r>
            </a:p>
            <a:p>
              <a:pPr marL="760095" lvl="1" indent="-380048" algn="l">
                <a:lnSpc>
                  <a:spcPts val="4536"/>
                </a:lnSpc>
              </a:pPr>
              <a:endParaRPr lang="en-US" sz="4200" dirty="0">
                <a:solidFill>
                  <a:srgbClr val="262626"/>
                </a:solidFill>
                <a:latin typeface="Calibri" panose="020F0502020204030204" pitchFamily="34" charset="0"/>
                <a:ea typeface="Calibri (MS)"/>
                <a:cs typeface="Calibri" panose="020F0502020204030204" pitchFamily="34" charset="0"/>
                <a:sym typeface="Calibri (MS)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898989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5AD076A4-4991-925B-31AB-D0102064BEB8}"/>
              </a:ext>
            </a:extLst>
          </p:cNvPr>
          <p:cNvSpPr/>
          <p:nvPr/>
        </p:nvSpPr>
        <p:spPr>
          <a:xfrm rot="5400000">
            <a:off x="8821011" y="851301"/>
            <a:ext cx="578976" cy="18354998"/>
          </a:xfrm>
          <a:custGeom>
            <a:avLst/>
            <a:gdLst/>
            <a:ahLst/>
            <a:cxnLst/>
            <a:rect l="l" t="t" r="r" b="b"/>
            <a:pathLst>
              <a:path w="578976" h="18354998">
                <a:moveTo>
                  <a:pt x="0" y="0"/>
                </a:moveTo>
                <a:lnTo>
                  <a:pt x="578976" y="0"/>
                </a:lnTo>
                <a:lnTo>
                  <a:pt x="578976" y="18354997"/>
                </a:lnTo>
                <a:lnTo>
                  <a:pt x="0" y="1835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7211" r="-2472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60AA224-8211-AEB6-BC5B-B41ECE7320A4}"/>
              </a:ext>
            </a:extLst>
          </p:cNvPr>
          <p:cNvSpPr/>
          <p:nvPr/>
        </p:nvSpPr>
        <p:spPr>
          <a:xfrm rot="5400000">
            <a:off x="6800479" y="2631201"/>
            <a:ext cx="264614" cy="13999572"/>
          </a:xfrm>
          <a:custGeom>
            <a:avLst/>
            <a:gdLst/>
            <a:ahLst/>
            <a:cxnLst/>
            <a:rect l="l" t="t" r="r" b="b"/>
            <a:pathLst>
              <a:path w="264614" h="13999572">
                <a:moveTo>
                  <a:pt x="0" y="0"/>
                </a:moveTo>
                <a:lnTo>
                  <a:pt x="264614" y="0"/>
                </a:lnTo>
                <a:lnTo>
                  <a:pt x="264614" y="13999572"/>
                </a:lnTo>
                <a:lnTo>
                  <a:pt x="0" y="13999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0084" r="-1700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1" descr="A picture containing drawing  Description automatically generated">
            <a:extLst>
              <a:ext uri="{FF2B5EF4-FFF2-40B4-BE49-F238E27FC236}">
                <a16:creationId xmlns:a16="http://schemas.microsoft.com/office/drawing/2014/main" id="{90F1F054-E0D1-171F-EEAA-08F942096A68}"/>
              </a:ext>
            </a:extLst>
          </p:cNvPr>
          <p:cNvSpPr/>
          <p:nvPr/>
        </p:nvSpPr>
        <p:spPr>
          <a:xfrm>
            <a:off x="180021" y="8161214"/>
            <a:ext cx="4868604" cy="1217151"/>
          </a:xfrm>
          <a:custGeom>
            <a:avLst/>
            <a:gdLst/>
            <a:ahLst/>
            <a:cxnLst/>
            <a:rect l="l" t="t" r="r" b="b"/>
            <a:pathLst>
              <a:path w="4868604" h="1217151">
                <a:moveTo>
                  <a:pt x="0" y="0"/>
                </a:moveTo>
                <a:lnTo>
                  <a:pt x="4868604" y="0"/>
                </a:lnTo>
                <a:lnTo>
                  <a:pt x="4868604" y="1217151"/>
                </a:lnTo>
                <a:lnTo>
                  <a:pt x="0" y="1217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1581" y="287792"/>
            <a:ext cx="17093868" cy="1082880"/>
            <a:chOff x="0" y="0"/>
            <a:chExt cx="22791824" cy="144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91824" cy="1443840"/>
            </a:xfrm>
            <a:custGeom>
              <a:avLst/>
              <a:gdLst/>
              <a:ahLst/>
              <a:cxnLst/>
              <a:rect l="l" t="t" r="r" b="b"/>
              <a:pathLst>
                <a:path w="22791824" h="1443840">
                  <a:moveTo>
                    <a:pt x="0" y="0"/>
                  </a:moveTo>
                  <a:lnTo>
                    <a:pt x="22791824" y="0"/>
                  </a:lnTo>
                  <a:lnTo>
                    <a:pt x="22791824" y="1443840"/>
                  </a:lnTo>
                  <a:lnTo>
                    <a:pt x="0" y="14438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66675"/>
              <a:ext cx="22791824" cy="137716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2. Federated Cloud Architecture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4637" y="1817315"/>
            <a:ext cx="15472611" cy="6730546"/>
            <a:chOff x="0" y="0"/>
            <a:chExt cx="20630148" cy="89740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30149" cy="8974062"/>
            </a:xfrm>
            <a:custGeom>
              <a:avLst/>
              <a:gdLst/>
              <a:ahLst/>
              <a:cxnLst/>
              <a:rect l="l" t="t" r="r" b="b"/>
              <a:pathLst>
                <a:path w="20630149" h="8974062">
                  <a:moveTo>
                    <a:pt x="0" y="0"/>
                  </a:moveTo>
                  <a:lnTo>
                    <a:pt x="20630149" y="0"/>
                  </a:lnTo>
                  <a:lnTo>
                    <a:pt x="20630149" y="8974062"/>
                  </a:lnTo>
                  <a:lnTo>
                    <a:pt x="0" y="89740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0630148" cy="902168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751"/>
                </a:lnSpc>
              </a:pPr>
              <a:r>
                <a:rPr lang="en-US" sz="4399" b="1" dirty="0">
                  <a:solidFill>
                    <a:srgbClr val="262626"/>
                  </a:solidFill>
                  <a:latin typeface="Calibri" panose="020F0502020204030204" pitchFamily="34" charset="0"/>
                  <a:ea typeface="Calibri (MS) Bold"/>
                  <a:cs typeface="Calibri" panose="020F0502020204030204" pitchFamily="34" charset="0"/>
                  <a:sym typeface="Calibri (MS) Bold"/>
                </a:rPr>
                <a:t>Key Components: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Cloud Providers: </a:t>
              </a:r>
              <a:r>
                <a:rPr lang="en-IN" sz="44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Companies that deliver cloud-based services and contribute their infrastructure and resources to the federation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Federation Manager</a:t>
              </a:r>
              <a:r>
                <a:rPr lang="en-IN" sz="44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The central authority that manages coordination, enforces shared policies, and oversees agreements among the participating cloud providers.</a:t>
              </a:r>
              <a:endParaRPr lang="en-US" sz="4200" dirty="0">
                <a:solidFill>
                  <a:srgbClr val="262626"/>
                </a:solidFill>
                <a:latin typeface="Calibri" panose="020F0502020204030204" pitchFamily="34" charset="0"/>
                <a:ea typeface="Calibri (MS)"/>
                <a:cs typeface="Calibri" panose="020F0502020204030204" pitchFamily="34" charset="0"/>
                <a:sym typeface="Calibri (MS)"/>
              </a:endParaRP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Resource Broker: </a:t>
              </a:r>
              <a:r>
                <a:rPr lang="en-IN" sz="44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An intelligent system that distributes workloads efficiently by matching resource availability with application or user demands</a:t>
              </a: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.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Clients: </a:t>
              </a:r>
              <a:r>
                <a:rPr lang="en-IN" sz="44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End-users or applications that access and consume services from the federated cloud network.</a:t>
              </a:r>
              <a:endParaRPr lang="en-US" sz="4200" dirty="0">
                <a:solidFill>
                  <a:srgbClr val="262626"/>
                </a:solidFill>
                <a:latin typeface="Calibri" panose="020F0502020204030204" pitchFamily="34" charset="0"/>
                <a:ea typeface="Calibri (MS)"/>
                <a:cs typeface="Calibri" panose="020F0502020204030204" pitchFamily="34" charset="0"/>
                <a:sym typeface="Calibri (MS)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898989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5D70A857-FE5B-DA81-E827-28D9634A8E4A}"/>
              </a:ext>
            </a:extLst>
          </p:cNvPr>
          <p:cNvSpPr/>
          <p:nvPr/>
        </p:nvSpPr>
        <p:spPr>
          <a:xfrm rot="5400000">
            <a:off x="8821011" y="851301"/>
            <a:ext cx="578976" cy="18354998"/>
          </a:xfrm>
          <a:custGeom>
            <a:avLst/>
            <a:gdLst/>
            <a:ahLst/>
            <a:cxnLst/>
            <a:rect l="l" t="t" r="r" b="b"/>
            <a:pathLst>
              <a:path w="578976" h="18354998">
                <a:moveTo>
                  <a:pt x="0" y="0"/>
                </a:moveTo>
                <a:lnTo>
                  <a:pt x="578976" y="0"/>
                </a:lnTo>
                <a:lnTo>
                  <a:pt x="578976" y="18354997"/>
                </a:lnTo>
                <a:lnTo>
                  <a:pt x="0" y="1835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7211" r="-2472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8FC6E2-06B1-DCED-AFB4-F50CD760AB7F}"/>
              </a:ext>
            </a:extLst>
          </p:cNvPr>
          <p:cNvSpPr/>
          <p:nvPr/>
        </p:nvSpPr>
        <p:spPr>
          <a:xfrm rot="5400000">
            <a:off x="6800479" y="2631201"/>
            <a:ext cx="264614" cy="13999572"/>
          </a:xfrm>
          <a:custGeom>
            <a:avLst/>
            <a:gdLst/>
            <a:ahLst/>
            <a:cxnLst/>
            <a:rect l="l" t="t" r="r" b="b"/>
            <a:pathLst>
              <a:path w="264614" h="13999572">
                <a:moveTo>
                  <a:pt x="0" y="0"/>
                </a:moveTo>
                <a:lnTo>
                  <a:pt x="264614" y="0"/>
                </a:lnTo>
                <a:lnTo>
                  <a:pt x="264614" y="13999572"/>
                </a:lnTo>
                <a:lnTo>
                  <a:pt x="0" y="13999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0084" r="-1700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1" descr="A picture containing drawing  Description automatically generated">
            <a:extLst>
              <a:ext uri="{FF2B5EF4-FFF2-40B4-BE49-F238E27FC236}">
                <a16:creationId xmlns:a16="http://schemas.microsoft.com/office/drawing/2014/main" id="{E5F1F349-565B-EDB7-C175-BA85D1B730B9}"/>
              </a:ext>
            </a:extLst>
          </p:cNvPr>
          <p:cNvSpPr/>
          <p:nvPr/>
        </p:nvSpPr>
        <p:spPr>
          <a:xfrm>
            <a:off x="180021" y="8161214"/>
            <a:ext cx="4868604" cy="1217151"/>
          </a:xfrm>
          <a:custGeom>
            <a:avLst/>
            <a:gdLst/>
            <a:ahLst/>
            <a:cxnLst/>
            <a:rect l="l" t="t" r="r" b="b"/>
            <a:pathLst>
              <a:path w="4868604" h="1217151">
                <a:moveTo>
                  <a:pt x="0" y="0"/>
                </a:moveTo>
                <a:lnTo>
                  <a:pt x="4868604" y="0"/>
                </a:lnTo>
                <a:lnTo>
                  <a:pt x="4868604" y="1217151"/>
                </a:lnTo>
                <a:lnTo>
                  <a:pt x="0" y="1217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04637" y="563702"/>
            <a:ext cx="16026063" cy="7984159"/>
            <a:chOff x="0" y="0"/>
            <a:chExt cx="21368084" cy="1064554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68085" cy="10645546"/>
            </a:xfrm>
            <a:custGeom>
              <a:avLst/>
              <a:gdLst/>
              <a:ahLst/>
              <a:cxnLst/>
              <a:rect l="l" t="t" r="r" b="b"/>
              <a:pathLst>
                <a:path w="21368085" h="10645546">
                  <a:moveTo>
                    <a:pt x="0" y="0"/>
                  </a:moveTo>
                  <a:lnTo>
                    <a:pt x="21368085" y="0"/>
                  </a:lnTo>
                  <a:lnTo>
                    <a:pt x="21368085" y="10645546"/>
                  </a:lnTo>
                  <a:lnTo>
                    <a:pt x="0" y="106455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368084" cy="1068364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760095" lvl="1" indent="-380048" algn="l">
                <a:lnSpc>
                  <a:spcPts val="4536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898989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</a:p>
          </p:txBody>
        </p:sp>
      </p:grpSp>
      <p:pic>
        <p:nvPicPr>
          <p:cNvPr id="14" name="Picture 13" descr="Diagram of a cloud architecture&#10;&#10;AI-generated content may be incorrect.">
            <a:extLst>
              <a:ext uri="{FF2B5EF4-FFF2-40B4-BE49-F238E27FC236}">
                <a16:creationId xmlns:a16="http://schemas.microsoft.com/office/drawing/2014/main" id="{5858F3B8-67DB-AE4F-5101-3E5A1960B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17658"/>
            <a:ext cx="12068500" cy="7911572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D783CBE5-5073-03E3-AB84-D093A4D781BF}"/>
              </a:ext>
            </a:extLst>
          </p:cNvPr>
          <p:cNvSpPr/>
          <p:nvPr/>
        </p:nvSpPr>
        <p:spPr>
          <a:xfrm rot="5400000">
            <a:off x="8821011" y="851301"/>
            <a:ext cx="578976" cy="18354998"/>
          </a:xfrm>
          <a:custGeom>
            <a:avLst/>
            <a:gdLst/>
            <a:ahLst/>
            <a:cxnLst/>
            <a:rect l="l" t="t" r="r" b="b"/>
            <a:pathLst>
              <a:path w="578976" h="18354998">
                <a:moveTo>
                  <a:pt x="0" y="0"/>
                </a:moveTo>
                <a:lnTo>
                  <a:pt x="578976" y="0"/>
                </a:lnTo>
                <a:lnTo>
                  <a:pt x="578976" y="18354997"/>
                </a:lnTo>
                <a:lnTo>
                  <a:pt x="0" y="1835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7211" r="-2472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472C6898-F272-77AC-F846-14AEBDF5439B}"/>
              </a:ext>
            </a:extLst>
          </p:cNvPr>
          <p:cNvSpPr/>
          <p:nvPr/>
        </p:nvSpPr>
        <p:spPr>
          <a:xfrm rot="5400000">
            <a:off x="6800479" y="2631201"/>
            <a:ext cx="264614" cy="13999572"/>
          </a:xfrm>
          <a:custGeom>
            <a:avLst/>
            <a:gdLst/>
            <a:ahLst/>
            <a:cxnLst/>
            <a:rect l="l" t="t" r="r" b="b"/>
            <a:pathLst>
              <a:path w="264614" h="13999572">
                <a:moveTo>
                  <a:pt x="0" y="0"/>
                </a:moveTo>
                <a:lnTo>
                  <a:pt x="264614" y="0"/>
                </a:lnTo>
                <a:lnTo>
                  <a:pt x="264614" y="13999572"/>
                </a:lnTo>
                <a:lnTo>
                  <a:pt x="0" y="139995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0084" r="-1700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1" descr="A picture containing drawing  Description automatically generated">
            <a:extLst>
              <a:ext uri="{FF2B5EF4-FFF2-40B4-BE49-F238E27FC236}">
                <a16:creationId xmlns:a16="http://schemas.microsoft.com/office/drawing/2014/main" id="{FEF39FE5-1A75-E5C7-AC97-E2CBD9EE3DF5}"/>
              </a:ext>
            </a:extLst>
          </p:cNvPr>
          <p:cNvSpPr/>
          <p:nvPr/>
        </p:nvSpPr>
        <p:spPr>
          <a:xfrm>
            <a:off x="180021" y="8161214"/>
            <a:ext cx="4868604" cy="1217151"/>
          </a:xfrm>
          <a:custGeom>
            <a:avLst/>
            <a:gdLst/>
            <a:ahLst/>
            <a:cxnLst/>
            <a:rect l="l" t="t" r="r" b="b"/>
            <a:pathLst>
              <a:path w="4868604" h="1217151">
                <a:moveTo>
                  <a:pt x="0" y="0"/>
                </a:moveTo>
                <a:lnTo>
                  <a:pt x="4868604" y="0"/>
                </a:lnTo>
                <a:lnTo>
                  <a:pt x="4868604" y="1217151"/>
                </a:lnTo>
                <a:lnTo>
                  <a:pt x="0" y="12171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1581" y="287792"/>
            <a:ext cx="17093868" cy="1082880"/>
            <a:chOff x="0" y="0"/>
            <a:chExt cx="22791824" cy="144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91824" cy="1443840"/>
            </a:xfrm>
            <a:custGeom>
              <a:avLst/>
              <a:gdLst/>
              <a:ahLst/>
              <a:cxnLst/>
              <a:rect l="l" t="t" r="r" b="b"/>
              <a:pathLst>
                <a:path w="22791824" h="1443840">
                  <a:moveTo>
                    <a:pt x="0" y="0"/>
                  </a:moveTo>
                  <a:lnTo>
                    <a:pt x="22791824" y="0"/>
                  </a:lnTo>
                  <a:lnTo>
                    <a:pt x="22791824" y="1443840"/>
                  </a:lnTo>
                  <a:lnTo>
                    <a:pt x="0" y="14438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66675"/>
              <a:ext cx="22791824" cy="137716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3. Working of Federated Cloud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4637" y="1817314"/>
            <a:ext cx="15472611" cy="7164094"/>
            <a:chOff x="0" y="0"/>
            <a:chExt cx="20630148" cy="95521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30149" cy="9552125"/>
            </a:xfrm>
            <a:custGeom>
              <a:avLst/>
              <a:gdLst/>
              <a:ahLst/>
              <a:cxnLst/>
              <a:rect l="l" t="t" r="r" b="b"/>
              <a:pathLst>
                <a:path w="20630149" h="9552125">
                  <a:moveTo>
                    <a:pt x="0" y="0"/>
                  </a:moveTo>
                  <a:lnTo>
                    <a:pt x="20630149" y="0"/>
                  </a:lnTo>
                  <a:lnTo>
                    <a:pt x="20630149" y="9552125"/>
                  </a:lnTo>
                  <a:lnTo>
                    <a:pt x="0" y="95521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0630148" cy="9599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751"/>
                </a:lnSpc>
              </a:pPr>
              <a:r>
                <a:rPr lang="en-US" sz="4399" b="1" dirty="0">
                  <a:solidFill>
                    <a:srgbClr val="262626"/>
                  </a:solidFill>
                  <a:latin typeface="Calibri" panose="020F0502020204030204" pitchFamily="34" charset="0"/>
                  <a:ea typeface="Calibri (MS) Bold"/>
                  <a:cs typeface="Calibri" panose="020F0502020204030204" pitchFamily="34" charset="0"/>
                  <a:sym typeface="Calibri (MS) Bold"/>
                </a:rPr>
                <a:t>How it Operates: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Resource Discovery: The federation manager identifies available resources from multiple cloud providers.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Resource Allocation: The broker distributes workloads to the most suitable cloud provider based on performance, cost, or compliance requirements.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Service Composition: Combines services from multiple clouds to create a unified environment.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Security &amp; Compliance Handling: Ensures data privacy, access control, and compliance with regulations across different cloud providers.</a:t>
              </a:r>
            </a:p>
            <a:p>
              <a:pPr marL="760095" lvl="1" indent="-380048" algn="l">
                <a:lnSpc>
                  <a:spcPts val="4536"/>
                </a:lnSpc>
              </a:pPr>
              <a:endParaRPr lang="en-US" sz="4200" dirty="0">
                <a:solidFill>
                  <a:srgbClr val="262626"/>
                </a:solidFill>
                <a:latin typeface="Calibri" panose="020F0502020204030204" pitchFamily="34" charset="0"/>
                <a:ea typeface="Calibri (MS)"/>
                <a:cs typeface="Calibri" panose="020F0502020204030204" pitchFamily="34" charset="0"/>
                <a:sym typeface="Calibri (MS)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898989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76BC88A3-36A7-8C3F-45B2-3B3E8A2712EF}"/>
              </a:ext>
            </a:extLst>
          </p:cNvPr>
          <p:cNvSpPr/>
          <p:nvPr/>
        </p:nvSpPr>
        <p:spPr>
          <a:xfrm rot="5400000">
            <a:off x="8821011" y="851301"/>
            <a:ext cx="578976" cy="18354998"/>
          </a:xfrm>
          <a:custGeom>
            <a:avLst/>
            <a:gdLst/>
            <a:ahLst/>
            <a:cxnLst/>
            <a:rect l="l" t="t" r="r" b="b"/>
            <a:pathLst>
              <a:path w="578976" h="18354998">
                <a:moveTo>
                  <a:pt x="0" y="0"/>
                </a:moveTo>
                <a:lnTo>
                  <a:pt x="578976" y="0"/>
                </a:lnTo>
                <a:lnTo>
                  <a:pt x="578976" y="18354997"/>
                </a:lnTo>
                <a:lnTo>
                  <a:pt x="0" y="1835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7211" r="-2472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F05CA141-B408-5A9B-09A4-7883AFA6A634}"/>
              </a:ext>
            </a:extLst>
          </p:cNvPr>
          <p:cNvSpPr/>
          <p:nvPr/>
        </p:nvSpPr>
        <p:spPr>
          <a:xfrm rot="5400000">
            <a:off x="6800479" y="2631201"/>
            <a:ext cx="264614" cy="13999572"/>
          </a:xfrm>
          <a:custGeom>
            <a:avLst/>
            <a:gdLst/>
            <a:ahLst/>
            <a:cxnLst/>
            <a:rect l="l" t="t" r="r" b="b"/>
            <a:pathLst>
              <a:path w="264614" h="13999572">
                <a:moveTo>
                  <a:pt x="0" y="0"/>
                </a:moveTo>
                <a:lnTo>
                  <a:pt x="264614" y="0"/>
                </a:lnTo>
                <a:lnTo>
                  <a:pt x="264614" y="13999572"/>
                </a:lnTo>
                <a:lnTo>
                  <a:pt x="0" y="13999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0084" r="-1700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1" descr="A picture containing drawing  Description automatically generated">
            <a:extLst>
              <a:ext uri="{FF2B5EF4-FFF2-40B4-BE49-F238E27FC236}">
                <a16:creationId xmlns:a16="http://schemas.microsoft.com/office/drawing/2014/main" id="{1070F611-1C08-C568-3EF2-C4CE548B94E5}"/>
              </a:ext>
            </a:extLst>
          </p:cNvPr>
          <p:cNvSpPr/>
          <p:nvPr/>
        </p:nvSpPr>
        <p:spPr>
          <a:xfrm>
            <a:off x="180021" y="8161214"/>
            <a:ext cx="4868604" cy="1217151"/>
          </a:xfrm>
          <a:custGeom>
            <a:avLst/>
            <a:gdLst/>
            <a:ahLst/>
            <a:cxnLst/>
            <a:rect l="l" t="t" r="r" b="b"/>
            <a:pathLst>
              <a:path w="4868604" h="1217151">
                <a:moveTo>
                  <a:pt x="0" y="0"/>
                </a:moveTo>
                <a:lnTo>
                  <a:pt x="4868604" y="0"/>
                </a:lnTo>
                <a:lnTo>
                  <a:pt x="4868604" y="1217151"/>
                </a:lnTo>
                <a:lnTo>
                  <a:pt x="0" y="1217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1581" y="287792"/>
            <a:ext cx="17093868" cy="1082880"/>
            <a:chOff x="0" y="0"/>
            <a:chExt cx="22791824" cy="144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91824" cy="1443840"/>
            </a:xfrm>
            <a:custGeom>
              <a:avLst/>
              <a:gdLst/>
              <a:ahLst/>
              <a:cxnLst/>
              <a:rect l="l" t="t" r="r" b="b"/>
              <a:pathLst>
                <a:path w="22791824" h="1443840">
                  <a:moveTo>
                    <a:pt x="0" y="0"/>
                  </a:moveTo>
                  <a:lnTo>
                    <a:pt x="22791824" y="0"/>
                  </a:lnTo>
                  <a:lnTo>
                    <a:pt x="22791824" y="1443840"/>
                  </a:lnTo>
                  <a:lnTo>
                    <a:pt x="0" y="14438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66675"/>
              <a:ext cx="22791824" cy="137716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4. Benefits of Federated Cloud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4637" y="1817315"/>
            <a:ext cx="15472611" cy="6730546"/>
            <a:chOff x="0" y="0"/>
            <a:chExt cx="20630148" cy="89740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30149" cy="8974062"/>
            </a:xfrm>
            <a:custGeom>
              <a:avLst/>
              <a:gdLst/>
              <a:ahLst/>
              <a:cxnLst/>
              <a:rect l="l" t="t" r="r" b="b"/>
              <a:pathLst>
                <a:path w="20630149" h="8974062">
                  <a:moveTo>
                    <a:pt x="0" y="0"/>
                  </a:moveTo>
                  <a:lnTo>
                    <a:pt x="20630149" y="0"/>
                  </a:lnTo>
                  <a:lnTo>
                    <a:pt x="20630149" y="8974062"/>
                  </a:lnTo>
                  <a:lnTo>
                    <a:pt x="0" y="89740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0630148" cy="902168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751"/>
                </a:lnSpc>
              </a:pPr>
              <a:r>
                <a:rPr lang="en-US" sz="4000" b="1" dirty="0">
                  <a:solidFill>
                    <a:srgbClr val="262626"/>
                  </a:solidFill>
                  <a:latin typeface="Calibri" panose="020F0502020204030204" pitchFamily="34" charset="0"/>
                  <a:ea typeface="Calibri (MS) Bold"/>
                  <a:cs typeface="Calibri" panose="020F0502020204030204" pitchFamily="34" charset="0"/>
                  <a:sym typeface="Calibri (MS) Bold"/>
                </a:rPr>
                <a:t>Key Advantages: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IN" sz="4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Enhanced Scalability:</a:t>
              </a:r>
              <a:r>
                <a:rPr lang="en-IN" sz="40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 Businesses can effortlessly expand their computing resources by tapping into multiple cloud providers, avoiding the limitations of a single vendor.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IN" sz="4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Optimized Cost Management:</a:t>
              </a:r>
              <a:r>
                <a:rPr lang="en-IN" sz="40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 Organizations can reduce expenses by choosing services from providers offering the best pricing and performance balance at any given time.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IN" sz="4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Optimized Performance:</a:t>
              </a:r>
              <a:r>
                <a:rPr lang="en-IN" sz="40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 Workloads can be deployed in geographically closer or technically superior environments for improved speed and efficiency.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IN" sz="40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Resource Diversity:</a:t>
              </a:r>
              <a:r>
                <a:rPr lang="en-IN" sz="40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 Access to a wide variety of specialized tools, platforms, and          cloud services from different providers.</a:t>
              </a:r>
              <a:endParaRPr lang="en-US" sz="4000" dirty="0">
                <a:solidFill>
                  <a:srgbClr val="262626"/>
                </a:solidFill>
                <a:latin typeface="Calibri" panose="020F0502020204030204" pitchFamily="34" charset="0"/>
                <a:ea typeface="Calibri (MS)"/>
                <a:cs typeface="Calibri" panose="020F0502020204030204" pitchFamily="34" charset="0"/>
                <a:sym typeface="Calibri (MS)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898989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432493E5-B824-F227-9A81-3E87A7B9A56E}"/>
              </a:ext>
            </a:extLst>
          </p:cNvPr>
          <p:cNvSpPr/>
          <p:nvPr/>
        </p:nvSpPr>
        <p:spPr>
          <a:xfrm rot="5400000">
            <a:off x="8821011" y="851301"/>
            <a:ext cx="578976" cy="18354998"/>
          </a:xfrm>
          <a:custGeom>
            <a:avLst/>
            <a:gdLst/>
            <a:ahLst/>
            <a:cxnLst/>
            <a:rect l="l" t="t" r="r" b="b"/>
            <a:pathLst>
              <a:path w="578976" h="18354998">
                <a:moveTo>
                  <a:pt x="0" y="0"/>
                </a:moveTo>
                <a:lnTo>
                  <a:pt x="578976" y="0"/>
                </a:lnTo>
                <a:lnTo>
                  <a:pt x="578976" y="18354997"/>
                </a:lnTo>
                <a:lnTo>
                  <a:pt x="0" y="1835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7211" r="-2472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6F7ACFC-789D-1232-985E-37135F8F8983}"/>
              </a:ext>
            </a:extLst>
          </p:cNvPr>
          <p:cNvSpPr/>
          <p:nvPr/>
        </p:nvSpPr>
        <p:spPr>
          <a:xfrm rot="5400000">
            <a:off x="6800479" y="2631201"/>
            <a:ext cx="264614" cy="13999572"/>
          </a:xfrm>
          <a:custGeom>
            <a:avLst/>
            <a:gdLst/>
            <a:ahLst/>
            <a:cxnLst/>
            <a:rect l="l" t="t" r="r" b="b"/>
            <a:pathLst>
              <a:path w="264614" h="13999572">
                <a:moveTo>
                  <a:pt x="0" y="0"/>
                </a:moveTo>
                <a:lnTo>
                  <a:pt x="264614" y="0"/>
                </a:lnTo>
                <a:lnTo>
                  <a:pt x="264614" y="13999572"/>
                </a:lnTo>
                <a:lnTo>
                  <a:pt x="0" y="13999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0084" r="-1700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1" descr="A picture containing drawing  Description automatically generated">
            <a:extLst>
              <a:ext uri="{FF2B5EF4-FFF2-40B4-BE49-F238E27FC236}">
                <a16:creationId xmlns:a16="http://schemas.microsoft.com/office/drawing/2014/main" id="{1F0C7928-EB99-12DE-73D6-2D2C7A8AC1E0}"/>
              </a:ext>
            </a:extLst>
          </p:cNvPr>
          <p:cNvSpPr/>
          <p:nvPr/>
        </p:nvSpPr>
        <p:spPr>
          <a:xfrm>
            <a:off x="180021" y="8161214"/>
            <a:ext cx="4868604" cy="1217151"/>
          </a:xfrm>
          <a:custGeom>
            <a:avLst/>
            <a:gdLst/>
            <a:ahLst/>
            <a:cxnLst/>
            <a:rect l="l" t="t" r="r" b="b"/>
            <a:pathLst>
              <a:path w="4868604" h="1217151">
                <a:moveTo>
                  <a:pt x="0" y="0"/>
                </a:moveTo>
                <a:lnTo>
                  <a:pt x="4868604" y="0"/>
                </a:lnTo>
                <a:lnTo>
                  <a:pt x="4868604" y="1217151"/>
                </a:lnTo>
                <a:lnTo>
                  <a:pt x="0" y="1217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1581" y="287792"/>
            <a:ext cx="17093868" cy="1082880"/>
            <a:chOff x="0" y="0"/>
            <a:chExt cx="22791824" cy="144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91824" cy="1443840"/>
            </a:xfrm>
            <a:custGeom>
              <a:avLst/>
              <a:gdLst/>
              <a:ahLst/>
              <a:cxnLst/>
              <a:rect l="l" t="t" r="r" b="b"/>
              <a:pathLst>
                <a:path w="22791824" h="1443840">
                  <a:moveTo>
                    <a:pt x="0" y="0"/>
                  </a:moveTo>
                  <a:lnTo>
                    <a:pt x="22791824" y="0"/>
                  </a:lnTo>
                  <a:lnTo>
                    <a:pt x="22791824" y="1443840"/>
                  </a:lnTo>
                  <a:lnTo>
                    <a:pt x="0" y="14438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66675"/>
              <a:ext cx="22791824" cy="137716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>
                  <a:solidFill>
                    <a:srgbClr val="C00000"/>
                  </a:solidFill>
                  <a:latin typeface="Marcellus"/>
                  <a:ea typeface="Marcellus"/>
                  <a:cs typeface="Marcellus"/>
                  <a:sym typeface="Marcellus"/>
                </a:rPr>
                <a:t>5. Challenges in Federated Cloud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4637" y="1817315"/>
            <a:ext cx="15472611" cy="6730546"/>
            <a:chOff x="0" y="0"/>
            <a:chExt cx="20630148" cy="89740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30149" cy="8974062"/>
            </a:xfrm>
            <a:custGeom>
              <a:avLst/>
              <a:gdLst/>
              <a:ahLst/>
              <a:cxnLst/>
              <a:rect l="l" t="t" r="r" b="b"/>
              <a:pathLst>
                <a:path w="20630149" h="8974062">
                  <a:moveTo>
                    <a:pt x="0" y="0"/>
                  </a:moveTo>
                  <a:lnTo>
                    <a:pt x="20630149" y="0"/>
                  </a:lnTo>
                  <a:lnTo>
                    <a:pt x="20630149" y="8974062"/>
                  </a:lnTo>
                  <a:lnTo>
                    <a:pt x="0" y="89740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0630148" cy="902168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751"/>
                </a:lnSpc>
              </a:pPr>
              <a:r>
                <a:rPr lang="en-US" sz="4399" b="1" dirty="0">
                  <a:solidFill>
                    <a:srgbClr val="262626"/>
                  </a:solidFill>
                  <a:latin typeface="Calibri" panose="020F0502020204030204" pitchFamily="34" charset="0"/>
                  <a:ea typeface="Calibri (MS) Bold"/>
                  <a:cs typeface="Calibri" panose="020F0502020204030204" pitchFamily="34" charset="0"/>
                  <a:sym typeface="Calibri (MS) Bold"/>
                </a:rPr>
                <a:t>Potential Issues: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Interoperability Concerns: Different cloud providers use varying technologies, making seamless integration difficult.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Security Risks: Ensuring data protection across multiple clouds requires robust security mechanisms.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Management Complexity: Coordinating multiple service providers can be challenging.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dirty="0">
                  <a:solidFill>
                    <a:srgbClr val="262626"/>
                  </a:solidFill>
                  <a:latin typeface="Calibri" panose="020F0502020204030204" pitchFamily="34" charset="0"/>
                  <a:ea typeface="Calibri (MS)"/>
                  <a:cs typeface="Calibri" panose="020F0502020204030204" pitchFamily="34" charset="0"/>
                  <a:sym typeface="Calibri (MS)"/>
                </a:rPr>
                <a:t>Data Sovereignty: Legal regulations regarding data storage locations may limit cross-border data sharing.</a:t>
              </a:r>
            </a:p>
            <a:p>
              <a:pPr marL="760095" lvl="1" indent="-380048" algn="l">
                <a:lnSpc>
                  <a:spcPts val="4536"/>
                </a:lnSpc>
              </a:pPr>
              <a:endParaRPr lang="en-US" sz="4200" dirty="0">
                <a:solidFill>
                  <a:srgbClr val="262626"/>
                </a:solidFill>
                <a:latin typeface="Calibri" panose="020F0502020204030204" pitchFamily="34" charset="0"/>
                <a:ea typeface="Calibri (MS)"/>
                <a:cs typeface="Calibri" panose="020F0502020204030204" pitchFamily="34" charset="0"/>
                <a:sym typeface="Calibri (MS)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898989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0CA3B59E-D49E-2F5B-7BAD-3DFC5F267ABA}"/>
              </a:ext>
            </a:extLst>
          </p:cNvPr>
          <p:cNvSpPr/>
          <p:nvPr/>
        </p:nvSpPr>
        <p:spPr>
          <a:xfrm rot="5400000">
            <a:off x="8821011" y="851301"/>
            <a:ext cx="578976" cy="18354998"/>
          </a:xfrm>
          <a:custGeom>
            <a:avLst/>
            <a:gdLst/>
            <a:ahLst/>
            <a:cxnLst/>
            <a:rect l="l" t="t" r="r" b="b"/>
            <a:pathLst>
              <a:path w="578976" h="18354998">
                <a:moveTo>
                  <a:pt x="0" y="0"/>
                </a:moveTo>
                <a:lnTo>
                  <a:pt x="578976" y="0"/>
                </a:lnTo>
                <a:lnTo>
                  <a:pt x="578976" y="18354997"/>
                </a:lnTo>
                <a:lnTo>
                  <a:pt x="0" y="1835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7211" r="-2472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642238E-BB2E-10E3-9E32-215D025EABA8}"/>
              </a:ext>
            </a:extLst>
          </p:cNvPr>
          <p:cNvSpPr/>
          <p:nvPr/>
        </p:nvSpPr>
        <p:spPr>
          <a:xfrm rot="5400000">
            <a:off x="6800479" y="2631201"/>
            <a:ext cx="264614" cy="13999572"/>
          </a:xfrm>
          <a:custGeom>
            <a:avLst/>
            <a:gdLst/>
            <a:ahLst/>
            <a:cxnLst/>
            <a:rect l="l" t="t" r="r" b="b"/>
            <a:pathLst>
              <a:path w="264614" h="13999572">
                <a:moveTo>
                  <a:pt x="0" y="0"/>
                </a:moveTo>
                <a:lnTo>
                  <a:pt x="264614" y="0"/>
                </a:lnTo>
                <a:lnTo>
                  <a:pt x="264614" y="13999572"/>
                </a:lnTo>
                <a:lnTo>
                  <a:pt x="0" y="13999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0084" r="-1700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1" descr="A picture containing drawing  Description automatically generated">
            <a:extLst>
              <a:ext uri="{FF2B5EF4-FFF2-40B4-BE49-F238E27FC236}">
                <a16:creationId xmlns:a16="http://schemas.microsoft.com/office/drawing/2014/main" id="{0C915232-63B8-670D-8C4E-E410E24B5FF4}"/>
              </a:ext>
            </a:extLst>
          </p:cNvPr>
          <p:cNvSpPr/>
          <p:nvPr/>
        </p:nvSpPr>
        <p:spPr>
          <a:xfrm>
            <a:off x="180021" y="8161214"/>
            <a:ext cx="4868604" cy="1217151"/>
          </a:xfrm>
          <a:custGeom>
            <a:avLst/>
            <a:gdLst/>
            <a:ahLst/>
            <a:cxnLst/>
            <a:rect l="l" t="t" r="r" b="b"/>
            <a:pathLst>
              <a:path w="4868604" h="1217151">
                <a:moveTo>
                  <a:pt x="0" y="0"/>
                </a:moveTo>
                <a:lnTo>
                  <a:pt x="4868604" y="0"/>
                </a:lnTo>
                <a:lnTo>
                  <a:pt x="4868604" y="1217151"/>
                </a:lnTo>
                <a:lnTo>
                  <a:pt x="0" y="1217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4864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898989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</a:p>
          </p:txBody>
        </p:sp>
      </p:grpSp>
      <p:pic>
        <p:nvPicPr>
          <p:cNvPr id="11" name="Picture 10" descr="A cloud with text overlay&#10;&#10;AI-generated content may be incorrect.">
            <a:extLst>
              <a:ext uri="{FF2B5EF4-FFF2-40B4-BE49-F238E27FC236}">
                <a16:creationId xmlns:a16="http://schemas.microsoft.com/office/drawing/2014/main" id="{EF2A6DFF-47EB-3240-3024-A3107D4BF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47" y="0"/>
            <a:ext cx="14378219" cy="8040899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4CF36B70-F2BF-38BC-DCED-48E305E803EB}"/>
              </a:ext>
            </a:extLst>
          </p:cNvPr>
          <p:cNvSpPr/>
          <p:nvPr/>
        </p:nvSpPr>
        <p:spPr>
          <a:xfrm rot="5400000">
            <a:off x="8821011" y="851301"/>
            <a:ext cx="578976" cy="18354998"/>
          </a:xfrm>
          <a:custGeom>
            <a:avLst/>
            <a:gdLst/>
            <a:ahLst/>
            <a:cxnLst/>
            <a:rect l="l" t="t" r="r" b="b"/>
            <a:pathLst>
              <a:path w="578976" h="18354998">
                <a:moveTo>
                  <a:pt x="0" y="0"/>
                </a:moveTo>
                <a:lnTo>
                  <a:pt x="578976" y="0"/>
                </a:lnTo>
                <a:lnTo>
                  <a:pt x="578976" y="18354997"/>
                </a:lnTo>
                <a:lnTo>
                  <a:pt x="0" y="1835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7211" r="-2472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BDE92A-3F21-7467-DC77-5DCB9D0ABE10}"/>
              </a:ext>
            </a:extLst>
          </p:cNvPr>
          <p:cNvSpPr/>
          <p:nvPr/>
        </p:nvSpPr>
        <p:spPr>
          <a:xfrm rot="5400000">
            <a:off x="6800479" y="2631201"/>
            <a:ext cx="264614" cy="13999572"/>
          </a:xfrm>
          <a:custGeom>
            <a:avLst/>
            <a:gdLst/>
            <a:ahLst/>
            <a:cxnLst/>
            <a:rect l="l" t="t" r="r" b="b"/>
            <a:pathLst>
              <a:path w="264614" h="13999572">
                <a:moveTo>
                  <a:pt x="0" y="0"/>
                </a:moveTo>
                <a:lnTo>
                  <a:pt x="264614" y="0"/>
                </a:lnTo>
                <a:lnTo>
                  <a:pt x="264614" y="13999572"/>
                </a:lnTo>
                <a:lnTo>
                  <a:pt x="0" y="139995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0084" r="-1700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1" descr="A picture containing drawing  Description automatically generated">
            <a:extLst>
              <a:ext uri="{FF2B5EF4-FFF2-40B4-BE49-F238E27FC236}">
                <a16:creationId xmlns:a16="http://schemas.microsoft.com/office/drawing/2014/main" id="{04927B8C-DDF4-C500-F643-F11472008A70}"/>
              </a:ext>
            </a:extLst>
          </p:cNvPr>
          <p:cNvSpPr/>
          <p:nvPr/>
        </p:nvSpPr>
        <p:spPr>
          <a:xfrm>
            <a:off x="180021" y="8161214"/>
            <a:ext cx="4868604" cy="1217151"/>
          </a:xfrm>
          <a:custGeom>
            <a:avLst/>
            <a:gdLst/>
            <a:ahLst/>
            <a:cxnLst/>
            <a:rect l="l" t="t" r="r" b="b"/>
            <a:pathLst>
              <a:path w="4868604" h="1217151">
                <a:moveTo>
                  <a:pt x="0" y="0"/>
                </a:moveTo>
                <a:lnTo>
                  <a:pt x="4868604" y="0"/>
                </a:lnTo>
                <a:lnTo>
                  <a:pt x="4868604" y="1217151"/>
                </a:lnTo>
                <a:lnTo>
                  <a:pt x="0" y="12171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717</Words>
  <Application>Microsoft Macintosh PowerPoint</Application>
  <PresentationFormat>Custom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 (MS)</vt:lpstr>
      <vt:lpstr>Marcellus</vt:lpstr>
      <vt:lpstr>Calibri</vt:lpstr>
      <vt:lpstr>Calibri (MS) Bold</vt:lpstr>
      <vt:lpstr>-webkit-standard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CC_IA2</dc:title>
  <cp:lastModifiedBy>Nishiel  Bhavsar</cp:lastModifiedBy>
  <cp:revision>3</cp:revision>
  <dcterms:created xsi:type="dcterms:W3CDTF">2006-08-16T00:00:00Z</dcterms:created>
  <dcterms:modified xsi:type="dcterms:W3CDTF">2025-04-16T16:43:36Z</dcterms:modified>
  <dc:identifier>DAGkNqFIsHo</dc:identifier>
</cp:coreProperties>
</file>