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2" r:id="rId3"/>
    <p:sldId id="257" r:id="rId4"/>
    <p:sldId id="282" r:id="rId5"/>
    <p:sldId id="258" r:id="rId6"/>
    <p:sldId id="259" r:id="rId7"/>
    <p:sldId id="262" r:id="rId8"/>
    <p:sldId id="263" r:id="rId9"/>
    <p:sldId id="265" r:id="rId10"/>
    <p:sldId id="260" r:id="rId11"/>
    <p:sldId id="273" r:id="rId12"/>
    <p:sldId id="278" r:id="rId13"/>
    <p:sldId id="279" r:id="rId14"/>
    <p:sldId id="267" r:id="rId15"/>
    <p:sldId id="281" r:id="rId16"/>
    <p:sldId id="28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9A6F3B-200E-407F-BE58-16313433A728}" type="datetimeFigureOut">
              <a:rPr lang="en-IN" smtClean="0"/>
              <a:t>21-05-2023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B9D84D-3909-4774-81DD-C30D2EBFB94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1196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9A6F3B-200E-407F-BE58-16313433A728}" type="datetimeFigureOut">
              <a:rPr lang="en-IN" smtClean="0"/>
              <a:t>21-05-2023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B9D84D-3909-4774-81DD-C30D2EBFB944}" type="slidenum">
              <a:rPr lang="en-IN" smtClean="0"/>
              <a:t>‹#›</a:t>
            </a:fld>
            <a:endParaRPr lang="en-IN"/>
          </a:p>
        </p:txBody>
      </p:sp>
    </p:spTree>
    <p:extLst>
      <p:ext uri="{BB962C8B-B14F-4D97-AF65-F5344CB8AC3E}">
        <p14:creationId xmlns:p14="http://schemas.microsoft.com/office/powerpoint/2010/main" val="428705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9A6F3B-200E-407F-BE58-16313433A728}" type="datetimeFigureOut">
              <a:rPr lang="en-IN" smtClean="0"/>
              <a:t>21-05-2023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B9D84D-3909-4774-81DD-C30D2EBFB944}" type="slidenum">
              <a:rPr lang="en-IN" smtClean="0"/>
              <a:t>‹#›</a:t>
            </a:fld>
            <a:endParaRPr lang="en-IN"/>
          </a:p>
        </p:txBody>
      </p:sp>
    </p:spTree>
    <p:extLst>
      <p:ext uri="{BB962C8B-B14F-4D97-AF65-F5344CB8AC3E}">
        <p14:creationId xmlns:p14="http://schemas.microsoft.com/office/powerpoint/2010/main" val="1867834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9A6F3B-200E-407F-BE58-16313433A728}" type="datetimeFigureOut">
              <a:rPr lang="en-IN" smtClean="0"/>
              <a:t>21-05-2023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B9D84D-3909-4774-81DD-C30D2EBFB944}" type="slidenum">
              <a:rPr lang="en-IN" smtClean="0"/>
              <a:t>‹#›</a:t>
            </a:fld>
            <a:endParaRPr lang="en-IN"/>
          </a:p>
        </p:txBody>
      </p:sp>
    </p:spTree>
    <p:extLst>
      <p:ext uri="{BB962C8B-B14F-4D97-AF65-F5344CB8AC3E}">
        <p14:creationId xmlns:p14="http://schemas.microsoft.com/office/powerpoint/2010/main" val="1844790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9A6F3B-200E-407F-BE58-16313433A728}" type="datetimeFigureOut">
              <a:rPr lang="en-IN" smtClean="0"/>
              <a:t>21-05-2023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B9D84D-3909-4774-81DD-C30D2EBFB94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3707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9A6F3B-200E-407F-BE58-16313433A728}" type="datetimeFigureOut">
              <a:rPr lang="en-IN" smtClean="0"/>
              <a:t>21-05-2023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B9D84D-3909-4774-81DD-C30D2EBFB944}" type="slidenum">
              <a:rPr lang="en-IN" smtClean="0"/>
              <a:t>‹#›</a:t>
            </a:fld>
            <a:endParaRPr lang="en-IN"/>
          </a:p>
        </p:txBody>
      </p:sp>
    </p:spTree>
    <p:extLst>
      <p:ext uri="{BB962C8B-B14F-4D97-AF65-F5344CB8AC3E}">
        <p14:creationId xmlns:p14="http://schemas.microsoft.com/office/powerpoint/2010/main" val="1246664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9A6F3B-200E-407F-BE58-16313433A728}" type="datetimeFigureOut">
              <a:rPr lang="en-IN" smtClean="0"/>
              <a:t>21-05-2023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B9D84D-3909-4774-81DD-C30D2EBFB944}" type="slidenum">
              <a:rPr lang="en-IN" smtClean="0"/>
              <a:t>‹#›</a:t>
            </a:fld>
            <a:endParaRPr lang="en-IN"/>
          </a:p>
        </p:txBody>
      </p:sp>
    </p:spTree>
    <p:extLst>
      <p:ext uri="{BB962C8B-B14F-4D97-AF65-F5344CB8AC3E}">
        <p14:creationId xmlns:p14="http://schemas.microsoft.com/office/powerpoint/2010/main" val="3719421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9A6F3B-200E-407F-BE58-16313433A728}" type="datetimeFigureOut">
              <a:rPr lang="en-IN" smtClean="0"/>
              <a:t>21-05-2023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B9D84D-3909-4774-81DD-C30D2EBFB944}" type="slidenum">
              <a:rPr lang="en-IN" smtClean="0"/>
              <a:t>‹#›</a:t>
            </a:fld>
            <a:endParaRPr lang="en-IN"/>
          </a:p>
        </p:txBody>
      </p:sp>
    </p:spTree>
    <p:extLst>
      <p:ext uri="{BB962C8B-B14F-4D97-AF65-F5344CB8AC3E}">
        <p14:creationId xmlns:p14="http://schemas.microsoft.com/office/powerpoint/2010/main" val="2407564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89A6F3B-200E-407F-BE58-16313433A728}" type="datetimeFigureOut">
              <a:rPr lang="en-IN" smtClean="0"/>
              <a:t>21-05-2023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EAB9D84D-3909-4774-81DD-C30D2EBFB944}" type="slidenum">
              <a:rPr lang="en-IN" smtClean="0"/>
              <a:t>‹#›</a:t>
            </a:fld>
            <a:endParaRPr lang="en-IN"/>
          </a:p>
        </p:txBody>
      </p:sp>
    </p:spTree>
    <p:extLst>
      <p:ext uri="{BB962C8B-B14F-4D97-AF65-F5344CB8AC3E}">
        <p14:creationId xmlns:p14="http://schemas.microsoft.com/office/powerpoint/2010/main" val="1722034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89A6F3B-200E-407F-BE58-16313433A728}" type="datetimeFigureOut">
              <a:rPr lang="en-IN" smtClean="0"/>
              <a:t>21-05-2023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AB9D84D-3909-4774-81DD-C30D2EBFB944}" type="slidenum">
              <a:rPr lang="en-IN" smtClean="0"/>
              <a:t>‹#›</a:t>
            </a:fld>
            <a:endParaRPr lang="en-IN"/>
          </a:p>
        </p:txBody>
      </p:sp>
    </p:spTree>
    <p:extLst>
      <p:ext uri="{BB962C8B-B14F-4D97-AF65-F5344CB8AC3E}">
        <p14:creationId xmlns:p14="http://schemas.microsoft.com/office/powerpoint/2010/main" val="2987924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9A6F3B-200E-407F-BE58-16313433A728}" type="datetimeFigureOut">
              <a:rPr lang="en-IN" smtClean="0"/>
              <a:t>21-05-2023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B9D84D-3909-4774-81DD-C30D2EBFB944}" type="slidenum">
              <a:rPr lang="en-IN" smtClean="0"/>
              <a:t>‹#›</a:t>
            </a:fld>
            <a:endParaRPr lang="en-IN"/>
          </a:p>
        </p:txBody>
      </p:sp>
    </p:spTree>
    <p:extLst>
      <p:ext uri="{BB962C8B-B14F-4D97-AF65-F5344CB8AC3E}">
        <p14:creationId xmlns:p14="http://schemas.microsoft.com/office/powerpoint/2010/main" val="423330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89A6F3B-200E-407F-BE58-16313433A728}" type="datetimeFigureOut">
              <a:rPr lang="en-IN" smtClean="0"/>
              <a:t>21-05-2023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AB9D84D-3909-4774-81DD-C30D2EBFB944}"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49494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E8EC8-9598-60D5-FEB5-97B40BD599F3}"/>
              </a:ext>
            </a:extLst>
          </p:cNvPr>
          <p:cNvSpPr>
            <a:spLocks noGrp="1"/>
          </p:cNvSpPr>
          <p:nvPr>
            <p:ph type="ctrTitle"/>
          </p:nvPr>
        </p:nvSpPr>
        <p:spPr/>
        <p:txBody>
          <a:bodyPr>
            <a:normAutofit/>
          </a:bodyPr>
          <a:lstStyle/>
          <a:p>
            <a:pPr algn="ctr"/>
            <a:r>
              <a:rPr lang="en-IN" sz="6600" b="1" dirty="0"/>
              <a:t>LEAD SCORE CASE STUDY</a:t>
            </a:r>
            <a:br>
              <a:rPr lang="en-IN" sz="6600" b="1" dirty="0"/>
            </a:br>
            <a:r>
              <a:rPr lang="en-IN" sz="6600" b="1" dirty="0"/>
              <a:t>LOGISTIC REGRESSION</a:t>
            </a:r>
          </a:p>
        </p:txBody>
      </p:sp>
      <p:sp>
        <p:nvSpPr>
          <p:cNvPr id="3" name="Subtitle 2">
            <a:extLst>
              <a:ext uri="{FF2B5EF4-FFF2-40B4-BE49-F238E27FC236}">
                <a16:creationId xmlns:a16="http://schemas.microsoft.com/office/drawing/2014/main" id="{CE5CBF3C-CAB0-3965-D384-C04EBFA25C76}"/>
              </a:ext>
            </a:extLst>
          </p:cNvPr>
          <p:cNvSpPr>
            <a:spLocks noGrp="1"/>
          </p:cNvSpPr>
          <p:nvPr>
            <p:ph type="subTitle" idx="1"/>
          </p:nvPr>
        </p:nvSpPr>
        <p:spPr/>
        <p:txBody>
          <a:bodyPr/>
          <a:lstStyle/>
          <a:p>
            <a:pPr algn="ctr"/>
            <a:r>
              <a:rPr lang="en-IN" dirty="0"/>
              <a:t>NAKUL JAIN</a:t>
            </a:r>
          </a:p>
        </p:txBody>
      </p:sp>
    </p:spTree>
    <p:extLst>
      <p:ext uri="{BB962C8B-B14F-4D97-AF65-F5344CB8AC3E}">
        <p14:creationId xmlns:p14="http://schemas.microsoft.com/office/powerpoint/2010/main" val="1930439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C6B03-7C1D-69B5-2EF9-896905CFE81C}"/>
              </a:ext>
            </a:extLst>
          </p:cNvPr>
          <p:cNvSpPr>
            <a:spLocks noGrp="1"/>
          </p:cNvSpPr>
          <p:nvPr>
            <p:ph type="title"/>
          </p:nvPr>
        </p:nvSpPr>
        <p:spPr>
          <a:xfrm>
            <a:off x="1097280" y="870012"/>
            <a:ext cx="10058400" cy="867348"/>
          </a:xfrm>
        </p:spPr>
        <p:txBody>
          <a:bodyPr/>
          <a:lstStyle/>
          <a:p>
            <a:r>
              <a:rPr lang="en-IN" dirty="0"/>
              <a:t>EXPLORATORY DATA ANALYSIS</a:t>
            </a:r>
          </a:p>
        </p:txBody>
      </p:sp>
      <p:pic>
        <p:nvPicPr>
          <p:cNvPr id="4" name="Picture 3">
            <a:extLst>
              <a:ext uri="{FF2B5EF4-FFF2-40B4-BE49-F238E27FC236}">
                <a16:creationId xmlns:a16="http://schemas.microsoft.com/office/drawing/2014/main" id="{018A4A22-26B6-8B17-C548-A7F23A8E0D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2" y="1740054"/>
            <a:ext cx="12192000" cy="3779351"/>
          </a:xfrm>
          <a:prstGeom prst="rect">
            <a:avLst/>
          </a:prstGeom>
        </p:spPr>
      </p:pic>
    </p:spTree>
    <p:extLst>
      <p:ext uri="{BB962C8B-B14F-4D97-AF65-F5344CB8AC3E}">
        <p14:creationId xmlns:p14="http://schemas.microsoft.com/office/powerpoint/2010/main" val="1290140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E4A1A-4D66-75CD-A73F-C94D380A4F2B}"/>
              </a:ext>
            </a:extLst>
          </p:cNvPr>
          <p:cNvSpPr>
            <a:spLocks noGrp="1"/>
          </p:cNvSpPr>
          <p:nvPr>
            <p:ph type="title"/>
          </p:nvPr>
        </p:nvSpPr>
        <p:spPr/>
        <p:txBody>
          <a:bodyPr/>
          <a:lstStyle/>
          <a:p>
            <a:r>
              <a:rPr lang="en-IN" dirty="0"/>
              <a:t>MODEL BUILDING</a:t>
            </a:r>
          </a:p>
        </p:txBody>
      </p:sp>
      <p:sp>
        <p:nvSpPr>
          <p:cNvPr id="3" name="TextBox 2">
            <a:extLst>
              <a:ext uri="{FF2B5EF4-FFF2-40B4-BE49-F238E27FC236}">
                <a16:creationId xmlns:a16="http://schemas.microsoft.com/office/drawing/2014/main" id="{58F555D4-1C97-1E2A-C652-B7D4958F8A6D}"/>
              </a:ext>
            </a:extLst>
          </p:cNvPr>
          <p:cNvSpPr txBox="1"/>
          <p:nvPr/>
        </p:nvSpPr>
        <p:spPr>
          <a:xfrm>
            <a:off x="1285875" y="2057400"/>
            <a:ext cx="9869805" cy="161582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dirty="0"/>
              <a:t>Feature selection using RFE</a:t>
            </a:r>
          </a:p>
          <a:p>
            <a:pPr marL="285750" indent="-285750">
              <a:lnSpc>
                <a:spcPct val="150000"/>
              </a:lnSpc>
              <a:buFont typeface="Arial" panose="020B0604020202020204" pitchFamily="34" charset="0"/>
              <a:buChar char="•"/>
            </a:pPr>
            <a:r>
              <a:rPr lang="en-IN" dirty="0"/>
              <a:t>Determined Optimal Model using Logistic regression</a:t>
            </a:r>
          </a:p>
          <a:p>
            <a:pPr marL="285750" indent="-285750">
              <a:lnSpc>
                <a:spcPct val="150000"/>
              </a:lnSpc>
              <a:buFont typeface="Arial" panose="020B0604020202020204" pitchFamily="34" charset="0"/>
              <a:buChar char="•"/>
            </a:pPr>
            <a:r>
              <a:rPr lang="en-IN" dirty="0"/>
              <a:t>Plot AUC and compare Logistic regression and random forest models for better understanding</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464376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8F488-FACC-5A05-E628-4C91E22EDA75}"/>
              </a:ext>
            </a:extLst>
          </p:cNvPr>
          <p:cNvSpPr>
            <a:spLocks noGrp="1"/>
          </p:cNvSpPr>
          <p:nvPr>
            <p:ph type="title"/>
          </p:nvPr>
        </p:nvSpPr>
        <p:spPr/>
        <p:txBody>
          <a:bodyPr/>
          <a:lstStyle/>
          <a:p>
            <a:r>
              <a:rPr lang="en-IN" dirty="0"/>
              <a:t>RESULTS</a:t>
            </a:r>
          </a:p>
        </p:txBody>
      </p:sp>
      <p:sp>
        <p:nvSpPr>
          <p:cNvPr id="3" name="TextBox 2">
            <a:extLst>
              <a:ext uri="{FF2B5EF4-FFF2-40B4-BE49-F238E27FC236}">
                <a16:creationId xmlns:a16="http://schemas.microsoft.com/office/drawing/2014/main" id="{C103DBE0-923F-CA85-CB76-BFFB8008E3CF}"/>
              </a:ext>
            </a:extLst>
          </p:cNvPr>
          <p:cNvSpPr txBox="1"/>
          <p:nvPr/>
        </p:nvSpPr>
        <p:spPr>
          <a:xfrm>
            <a:off x="1097280" y="1737360"/>
            <a:ext cx="10058400" cy="672620"/>
          </a:xfrm>
          <a:prstGeom prst="rect">
            <a:avLst/>
          </a:prstGeom>
          <a:noFill/>
        </p:spPr>
        <p:txBody>
          <a:bodyPr wrap="square" rtlCol="0">
            <a:spAutoFit/>
          </a:bodyPr>
          <a:lstStyle/>
          <a:p>
            <a:pPr marL="285750" indent="-285750" algn="just">
              <a:lnSpc>
                <a:spcPct val="250000"/>
              </a:lnSpc>
              <a:buFont typeface="Arial" panose="020B0604020202020204" pitchFamily="34" charset="0"/>
              <a:buChar char="•"/>
            </a:pPr>
            <a:r>
              <a:rPr kumimoji="0" lang="en-US" altLang="en-US" b="0" i="0" u="none" strike="noStrike" cap="none" normalizeH="0" baseline="0" dirty="0">
                <a:ln>
                  <a:noFill/>
                </a:ln>
                <a:solidFill>
                  <a:srgbClr val="000000"/>
                </a:solidFill>
                <a:effectLst/>
              </a:rPr>
              <a:t>Baseline conversion rate: 38.54 % Lift equivalent to conversion rate of 80%: 2.08</a:t>
            </a:r>
            <a:r>
              <a:rPr kumimoji="0" lang="en-US" altLang="en-US" b="0" i="0" u="none" strike="noStrike" cap="none" normalizeH="0" baseline="0" dirty="0">
                <a:ln>
                  <a:noFill/>
                </a:ln>
                <a:solidFill>
                  <a:schemeClr val="tx1"/>
                </a:solidFill>
                <a:effectLst/>
              </a:rPr>
              <a:t> </a:t>
            </a:r>
          </a:p>
        </p:txBody>
      </p:sp>
      <p:pic>
        <p:nvPicPr>
          <p:cNvPr id="1028" name="Picture 4">
            <a:extLst>
              <a:ext uri="{FF2B5EF4-FFF2-40B4-BE49-F238E27FC236}">
                <a16:creationId xmlns:a16="http://schemas.microsoft.com/office/drawing/2014/main" id="{22E21132-907B-2A9A-B77A-43C1CD681C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2445331"/>
            <a:ext cx="4733925" cy="36861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7A969B7-1ACD-4EC9-DD5E-9E9EFE18850D}"/>
              </a:ext>
            </a:extLst>
          </p:cNvPr>
          <p:cNvSpPr txBox="1"/>
          <p:nvPr/>
        </p:nvSpPr>
        <p:spPr>
          <a:xfrm>
            <a:off x="6432537" y="2577917"/>
            <a:ext cx="4662183" cy="2308324"/>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000000"/>
                </a:solidFill>
                <a:effectLst/>
              </a:rPr>
              <a:t>The sales team's conversion rate must rise by a factor of 2.08 in order to obtain a conversion rate of 80%. The graph above shows that by contacting the top 35% of leads by lead scores, the sales team may achieve a conversion rate of 80%, presuming that our test set is a fair sample of future leads seen by X Education.</a:t>
            </a:r>
            <a:endParaRPr kumimoji="0" lang="en-US" altLang="en-US"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787737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67974-9617-057A-327E-292109CCE859}"/>
              </a:ext>
            </a:extLst>
          </p:cNvPr>
          <p:cNvSpPr>
            <a:spLocks noGrp="1"/>
          </p:cNvSpPr>
          <p:nvPr>
            <p:ph type="title"/>
          </p:nvPr>
        </p:nvSpPr>
        <p:spPr/>
        <p:txBody>
          <a:bodyPr/>
          <a:lstStyle/>
          <a:p>
            <a:r>
              <a:rPr lang="en-IN" dirty="0"/>
              <a:t>CONCLUSION</a:t>
            </a:r>
          </a:p>
        </p:txBody>
      </p:sp>
      <p:sp>
        <p:nvSpPr>
          <p:cNvPr id="3" name="TextBox 2">
            <a:extLst>
              <a:ext uri="{FF2B5EF4-FFF2-40B4-BE49-F238E27FC236}">
                <a16:creationId xmlns:a16="http://schemas.microsoft.com/office/drawing/2014/main" id="{D017734C-6C00-DAA1-3AD6-18966DF3B0F5}"/>
              </a:ext>
            </a:extLst>
          </p:cNvPr>
          <p:cNvSpPr txBox="1"/>
          <p:nvPr/>
        </p:nvSpPr>
        <p:spPr>
          <a:xfrm>
            <a:off x="1097280" y="1870969"/>
            <a:ext cx="10058400" cy="3788858"/>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t>In conclusion, our created logistic regression model showed to be a more effective lead scoring model. It accurately gives a higher lead score to leads who will convert compared to leads who will not convert in almost 88% of the time. By concentrating on the top 30% of leads according to lead score, the sales force can use this lead scoring approach to raise their conversion rate to 80%.</a:t>
            </a:r>
          </a:p>
          <a:p>
            <a:pPr marL="285750" indent="-285750" algn="just">
              <a:lnSpc>
                <a:spcPct val="150000"/>
              </a:lnSpc>
              <a:buFont typeface="Arial" panose="020B0604020202020204" pitchFamily="34" charset="0"/>
              <a:buChar char="•"/>
            </a:pPr>
            <a:endParaRPr lang="en-US" dirty="0"/>
          </a:p>
          <a:p>
            <a:pPr marL="285750" indent="-285750" algn="just">
              <a:lnSpc>
                <a:spcPct val="150000"/>
              </a:lnSpc>
              <a:buFont typeface="Arial" panose="020B0604020202020204" pitchFamily="34" charset="0"/>
              <a:buChar char="•"/>
            </a:pPr>
            <a:r>
              <a:rPr lang="en-US" dirty="0"/>
              <a:t>It would be beneficial to establish a minimum lead score before sales representatives even consider contacting a lead as a suggested next step for X Education. This can be done after the price of paying a sales representative to contact a lead and the value of a lead that is converted have been calculated. Using a profit matrix, the optimal threshold for classification to maximize profit can be identified.</a:t>
            </a:r>
            <a:endParaRPr lang="en-IN" dirty="0"/>
          </a:p>
        </p:txBody>
      </p:sp>
    </p:spTree>
    <p:extLst>
      <p:ext uri="{BB962C8B-B14F-4D97-AF65-F5344CB8AC3E}">
        <p14:creationId xmlns:p14="http://schemas.microsoft.com/office/powerpoint/2010/main" val="621029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F5F7E-DC99-90C0-9848-6009B8D35002}"/>
              </a:ext>
            </a:extLst>
          </p:cNvPr>
          <p:cNvSpPr>
            <a:spLocks noGrp="1"/>
          </p:cNvSpPr>
          <p:nvPr>
            <p:ph type="title"/>
          </p:nvPr>
        </p:nvSpPr>
        <p:spPr/>
        <p:txBody>
          <a:bodyPr/>
          <a:lstStyle/>
          <a:p>
            <a:r>
              <a:rPr lang="en-IN" dirty="0"/>
              <a:t>SUMMARY</a:t>
            </a:r>
          </a:p>
        </p:txBody>
      </p:sp>
      <p:sp>
        <p:nvSpPr>
          <p:cNvPr id="3" name="TextBox 2">
            <a:extLst>
              <a:ext uri="{FF2B5EF4-FFF2-40B4-BE49-F238E27FC236}">
                <a16:creationId xmlns:a16="http://schemas.microsoft.com/office/drawing/2014/main" id="{46B92072-5F4C-756E-7632-3E076318A26D}"/>
              </a:ext>
            </a:extLst>
          </p:cNvPr>
          <p:cNvSpPr txBox="1"/>
          <p:nvPr/>
        </p:nvSpPr>
        <p:spPr>
          <a:xfrm>
            <a:off x="1097280" y="2017786"/>
            <a:ext cx="10058400" cy="4524315"/>
          </a:xfrm>
          <a:prstGeom prst="rect">
            <a:avLst/>
          </a:prstGeom>
          <a:noFill/>
        </p:spPr>
        <p:txBody>
          <a:bodyPr wrap="square" rtlCol="0">
            <a:spAutoFit/>
          </a:bodyPr>
          <a:lstStyle/>
          <a:p>
            <a:pPr marL="285750" indent="-285750" algn="just">
              <a:buFont typeface="Arial" panose="020B0604020202020204" pitchFamily="34" charset="0"/>
              <a:buChar char="•"/>
            </a:pPr>
            <a:r>
              <a:rPr lang="en-IN" dirty="0"/>
              <a:t>There are a lot of leads generated in the initial stage (top) but only a few of them come out as paying customers in the bottom.</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In the middle stage, you need to nurture the potential leads well, i.e. educating the lead about the product, constantly communicating etc; in order to get a higher lead conversion.</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First, sort out the best prospects from the leads you have generated.</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‘Total visits’ , ‘Total Time spent on Website’, Page views per Visit’ must contribute most towards the probability of a lead getting converted.</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Then, you must keep a list of leads handy so that you can inform them about new courses, services, job offers and future higher studies.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015401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DAD07-92D1-7757-009F-2275ABA591F9}"/>
              </a:ext>
            </a:extLst>
          </p:cNvPr>
          <p:cNvSpPr>
            <a:spLocks noGrp="1"/>
          </p:cNvSpPr>
          <p:nvPr>
            <p:ph type="title"/>
          </p:nvPr>
        </p:nvSpPr>
        <p:spPr/>
        <p:txBody>
          <a:bodyPr/>
          <a:lstStyle/>
          <a:p>
            <a:r>
              <a:rPr lang="en-IN" dirty="0"/>
              <a:t>SUMMARY</a:t>
            </a:r>
          </a:p>
        </p:txBody>
      </p:sp>
      <p:sp>
        <p:nvSpPr>
          <p:cNvPr id="4" name="TextBox 3">
            <a:extLst>
              <a:ext uri="{FF2B5EF4-FFF2-40B4-BE49-F238E27FC236}">
                <a16:creationId xmlns:a16="http://schemas.microsoft.com/office/drawing/2014/main" id="{10E4BBFA-BD2C-AF64-7CD2-2A08EA1C4EB5}"/>
              </a:ext>
            </a:extLst>
          </p:cNvPr>
          <p:cNvSpPr txBox="1"/>
          <p:nvPr/>
        </p:nvSpPr>
        <p:spPr>
          <a:xfrm>
            <a:off x="1097280" y="2078165"/>
            <a:ext cx="10058400" cy="3693319"/>
          </a:xfrm>
          <a:prstGeom prst="rect">
            <a:avLst/>
          </a:prstGeom>
          <a:noFill/>
        </p:spPr>
        <p:txBody>
          <a:bodyPr wrap="square">
            <a:spAutoFit/>
          </a:bodyPr>
          <a:lstStyle/>
          <a:p>
            <a:pPr marL="285750" indent="-285750" algn="just">
              <a:buFont typeface="Arial" panose="020B0604020202020204" pitchFamily="34" charset="0"/>
              <a:buChar char="•"/>
            </a:pPr>
            <a:r>
              <a:rPr lang="en-IN" dirty="0"/>
              <a:t>Monitor each lead carefully so that you can tailor the information you send them.</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Carefully provide job offerings, information and courses that suits best according to the interest of the leads.</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A proper plan to chart the needs of each lead will go a long way to capture the leads as prospects.</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Focus on converted leads.</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Hold question-answer sessions with leads to extract the right information you need about them.</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Make further inquiries and appointments with the leads to determine their intention and mentality to join online courses.</a:t>
            </a:r>
          </a:p>
        </p:txBody>
      </p:sp>
    </p:spTree>
    <p:extLst>
      <p:ext uri="{BB962C8B-B14F-4D97-AF65-F5344CB8AC3E}">
        <p14:creationId xmlns:p14="http://schemas.microsoft.com/office/powerpoint/2010/main" val="298432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8BD4A-C6B9-BAC7-037C-DB4CDBFF0DB8}"/>
              </a:ext>
            </a:extLst>
          </p:cNvPr>
          <p:cNvSpPr>
            <a:spLocks noGrp="1"/>
          </p:cNvSpPr>
          <p:nvPr>
            <p:ph type="title"/>
          </p:nvPr>
        </p:nvSpPr>
        <p:spPr/>
        <p:txBody>
          <a:bodyPr/>
          <a:lstStyle/>
          <a:p>
            <a:pPr algn="ctr"/>
            <a:r>
              <a:rPr lang="en-IN" dirty="0"/>
              <a:t>THANK YOU</a:t>
            </a:r>
          </a:p>
        </p:txBody>
      </p:sp>
    </p:spTree>
    <p:extLst>
      <p:ext uri="{BB962C8B-B14F-4D97-AF65-F5344CB8AC3E}">
        <p14:creationId xmlns:p14="http://schemas.microsoft.com/office/powerpoint/2010/main" val="1364714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52BD6-54B2-A5A5-81B3-D7D5D6014194}"/>
              </a:ext>
            </a:extLst>
          </p:cNvPr>
          <p:cNvSpPr>
            <a:spLocks noGrp="1"/>
          </p:cNvSpPr>
          <p:nvPr>
            <p:ph type="title"/>
          </p:nvPr>
        </p:nvSpPr>
        <p:spPr/>
        <p:txBody>
          <a:bodyPr/>
          <a:lstStyle/>
          <a:p>
            <a:r>
              <a:rPr lang="en-IN" dirty="0"/>
              <a:t>AGENDA</a:t>
            </a:r>
          </a:p>
        </p:txBody>
      </p:sp>
      <p:sp>
        <p:nvSpPr>
          <p:cNvPr id="3" name="TextBox 2">
            <a:extLst>
              <a:ext uri="{FF2B5EF4-FFF2-40B4-BE49-F238E27FC236}">
                <a16:creationId xmlns:a16="http://schemas.microsoft.com/office/drawing/2014/main" id="{F443DFA9-EAD3-45CF-9716-B41C4FB6EC3F}"/>
              </a:ext>
            </a:extLst>
          </p:cNvPr>
          <p:cNvSpPr txBox="1"/>
          <p:nvPr/>
        </p:nvSpPr>
        <p:spPr>
          <a:xfrm>
            <a:off x="1036320" y="3023593"/>
            <a:ext cx="10058400" cy="923330"/>
          </a:xfrm>
          <a:prstGeom prst="rect">
            <a:avLst/>
          </a:prstGeom>
          <a:noFill/>
        </p:spPr>
        <p:txBody>
          <a:bodyPr wrap="square" rtlCol="0">
            <a:spAutoFit/>
          </a:bodyPr>
          <a:lstStyle/>
          <a:p>
            <a:pPr marL="285750" indent="-285750" algn="just">
              <a:buFont typeface="Arial" panose="020B0604020202020204" pitchFamily="34" charset="0"/>
              <a:buChar char="•"/>
            </a:pPr>
            <a:r>
              <a:rPr lang="en-IN" dirty="0"/>
              <a:t>The purpose is to optimize the lead scoring mechanism based on their fit, demographics, behaviours, buying tendency etc. by implementing explicit and implicit lead scoring modelling with lead point system.</a:t>
            </a:r>
          </a:p>
        </p:txBody>
      </p:sp>
    </p:spTree>
    <p:extLst>
      <p:ext uri="{BB962C8B-B14F-4D97-AF65-F5344CB8AC3E}">
        <p14:creationId xmlns:p14="http://schemas.microsoft.com/office/powerpoint/2010/main" val="3728236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EE73F-7496-178F-1965-D0CAB4597BB6}"/>
              </a:ext>
            </a:extLst>
          </p:cNvPr>
          <p:cNvSpPr>
            <a:spLocks noGrp="1"/>
          </p:cNvSpPr>
          <p:nvPr>
            <p:ph type="title"/>
          </p:nvPr>
        </p:nvSpPr>
        <p:spPr/>
        <p:txBody>
          <a:bodyPr/>
          <a:lstStyle/>
          <a:p>
            <a:r>
              <a:rPr lang="en-IN" dirty="0"/>
              <a:t>PROBLEM STATEMENT</a:t>
            </a:r>
          </a:p>
        </p:txBody>
      </p:sp>
      <p:sp>
        <p:nvSpPr>
          <p:cNvPr id="3" name="TextBox 2">
            <a:extLst>
              <a:ext uri="{FF2B5EF4-FFF2-40B4-BE49-F238E27FC236}">
                <a16:creationId xmlns:a16="http://schemas.microsoft.com/office/drawing/2014/main" id="{35A3AB29-2853-3095-E8CE-A394E7897AC8}"/>
              </a:ext>
            </a:extLst>
          </p:cNvPr>
          <p:cNvSpPr txBox="1"/>
          <p:nvPr/>
        </p:nvSpPr>
        <p:spPr>
          <a:xfrm>
            <a:off x="1097280" y="1988598"/>
            <a:ext cx="10058400" cy="3693319"/>
          </a:xfrm>
          <a:prstGeom prst="rect">
            <a:avLst/>
          </a:prstGeom>
          <a:noFill/>
        </p:spPr>
        <p:txBody>
          <a:bodyPr wrap="square" rtlCol="0">
            <a:spAutoFit/>
          </a:bodyPr>
          <a:lstStyle/>
          <a:p>
            <a:pPr marL="285750" indent="-285750" algn="just">
              <a:buFont typeface="Arial" panose="020B0604020202020204" pitchFamily="34" charset="0"/>
              <a:buChar char="•"/>
            </a:pPr>
            <a:r>
              <a:rPr lang="en-IN" dirty="0"/>
              <a:t>X Education is an organisation that provides online course for industry professionals. On any given day, many professionals who are interested in the courses land on the website and browse for courses.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 company markets its courses on several popular search engines like google. Once these people land on the website, they might browse the courses or fill up a form for the course or watch some videos.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When these people fill up a form providing their email address or phone number, they are classified to be a lead.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Moreover, the company also gets leads through past referrals. </a:t>
            </a:r>
          </a:p>
          <a:p>
            <a:pPr marL="285750" indent="-285750" algn="just">
              <a:buFont typeface="Arial" panose="020B0604020202020204" pitchFamily="34" charset="0"/>
              <a:buChar char="•"/>
            </a:pPr>
            <a:endParaRPr lang="en-IN" dirty="0"/>
          </a:p>
          <a:p>
            <a:pPr algn="just"/>
            <a:endParaRPr lang="en-IN" dirty="0"/>
          </a:p>
        </p:txBody>
      </p:sp>
    </p:spTree>
    <p:extLst>
      <p:ext uri="{BB962C8B-B14F-4D97-AF65-F5344CB8AC3E}">
        <p14:creationId xmlns:p14="http://schemas.microsoft.com/office/powerpoint/2010/main" val="2101621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69CA0-293A-E127-6D57-2D927B0538DA}"/>
              </a:ext>
            </a:extLst>
          </p:cNvPr>
          <p:cNvSpPr>
            <a:spLocks noGrp="1"/>
          </p:cNvSpPr>
          <p:nvPr>
            <p:ph type="title"/>
          </p:nvPr>
        </p:nvSpPr>
        <p:spPr/>
        <p:txBody>
          <a:bodyPr/>
          <a:lstStyle/>
          <a:p>
            <a:r>
              <a:rPr lang="en-IN" dirty="0"/>
              <a:t>PROBLEM STATEMENT</a:t>
            </a:r>
          </a:p>
        </p:txBody>
      </p:sp>
      <p:sp>
        <p:nvSpPr>
          <p:cNvPr id="4" name="TextBox 3">
            <a:extLst>
              <a:ext uri="{FF2B5EF4-FFF2-40B4-BE49-F238E27FC236}">
                <a16:creationId xmlns:a16="http://schemas.microsoft.com/office/drawing/2014/main" id="{84802A77-8820-2700-AA29-81A87C18E750}"/>
              </a:ext>
            </a:extLst>
          </p:cNvPr>
          <p:cNvSpPr txBox="1"/>
          <p:nvPr/>
        </p:nvSpPr>
        <p:spPr>
          <a:xfrm>
            <a:off x="1097279" y="1997838"/>
            <a:ext cx="10058399" cy="3970318"/>
          </a:xfrm>
          <a:prstGeom prst="rect">
            <a:avLst/>
          </a:prstGeom>
          <a:noFill/>
        </p:spPr>
        <p:txBody>
          <a:bodyPr wrap="square">
            <a:spAutoFit/>
          </a:bodyPr>
          <a:lstStyle/>
          <a:p>
            <a:pPr marL="285750" indent="-285750" algn="just">
              <a:buFont typeface="Arial" panose="020B0604020202020204" pitchFamily="34" charset="0"/>
              <a:buChar char="•"/>
            </a:pPr>
            <a:r>
              <a:rPr lang="en-IN" dirty="0"/>
              <a:t>Once these leads are acquired, employees from the sales teams start making calls, writing emails etc. through this process, some of the leads get converted whilst most do not.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 typical lead conversion rate of X education is around 30%.</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Although the company generates a lot of leads only a few are converted into paying customers, wherein the company wants a higher lead conversion.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X Education wants to select its most promising leads also known as ‘hot leads’ that can be converted to paying customers.</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If they successfully identify this set of leads, the lead conversion rate should go up as the sales team will now be focusing more on communicating with the potential leads rather than making calls to everyone.</a:t>
            </a:r>
          </a:p>
        </p:txBody>
      </p:sp>
    </p:spTree>
    <p:extLst>
      <p:ext uri="{BB962C8B-B14F-4D97-AF65-F5344CB8AC3E}">
        <p14:creationId xmlns:p14="http://schemas.microsoft.com/office/powerpoint/2010/main" val="3175957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926D0-C728-2692-C9F5-64ECC1EDD51E}"/>
              </a:ext>
            </a:extLst>
          </p:cNvPr>
          <p:cNvSpPr>
            <a:spLocks noGrp="1"/>
          </p:cNvSpPr>
          <p:nvPr>
            <p:ph type="title"/>
          </p:nvPr>
        </p:nvSpPr>
        <p:spPr/>
        <p:txBody>
          <a:bodyPr/>
          <a:lstStyle/>
          <a:p>
            <a:r>
              <a:rPr lang="en-IN" dirty="0"/>
              <a:t>BUSINESS GOAL</a:t>
            </a:r>
          </a:p>
        </p:txBody>
      </p:sp>
      <p:sp>
        <p:nvSpPr>
          <p:cNvPr id="3" name="TextBox 2">
            <a:extLst>
              <a:ext uri="{FF2B5EF4-FFF2-40B4-BE49-F238E27FC236}">
                <a16:creationId xmlns:a16="http://schemas.microsoft.com/office/drawing/2014/main" id="{06B712F8-A333-8893-CBCF-5BFC8659E621}"/>
              </a:ext>
            </a:extLst>
          </p:cNvPr>
          <p:cNvSpPr txBox="1"/>
          <p:nvPr/>
        </p:nvSpPr>
        <p:spPr>
          <a:xfrm>
            <a:off x="1097280" y="2290439"/>
            <a:ext cx="9983828" cy="2862322"/>
          </a:xfrm>
          <a:prstGeom prst="rect">
            <a:avLst/>
          </a:prstGeom>
          <a:noFill/>
        </p:spPr>
        <p:txBody>
          <a:bodyPr wrap="square" rtlCol="0">
            <a:spAutoFit/>
          </a:bodyPr>
          <a:lstStyle/>
          <a:p>
            <a:pPr marL="285750" indent="-285750" algn="just">
              <a:buFont typeface="Arial" panose="020B0604020202020204" pitchFamily="34" charset="0"/>
              <a:buChar char="•"/>
            </a:pPr>
            <a:r>
              <a:rPr lang="en-IN" dirty="0"/>
              <a:t>The company requires a logistic regression model to be built for selecting most promising leads.</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Lead score to be given to each lead (0-100) such that it indicates how promising the lead could be. The higher the lead score the more promise of the lead to get converted; and lower it is lesser the chances of conversion.</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 model to be built in the lead conversion rate around 80% or more.</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There are some more problems presented by the company which your model should be able to adjust to if the company’s requirement changes in the future so you will need to handle these as well.</a:t>
            </a:r>
          </a:p>
        </p:txBody>
      </p:sp>
    </p:spTree>
    <p:extLst>
      <p:ext uri="{BB962C8B-B14F-4D97-AF65-F5344CB8AC3E}">
        <p14:creationId xmlns:p14="http://schemas.microsoft.com/office/powerpoint/2010/main" val="860661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61025-436A-E4AA-5407-51624CB14854}"/>
              </a:ext>
            </a:extLst>
          </p:cNvPr>
          <p:cNvSpPr>
            <a:spLocks noGrp="1"/>
          </p:cNvSpPr>
          <p:nvPr>
            <p:ph type="title"/>
          </p:nvPr>
        </p:nvSpPr>
        <p:spPr/>
        <p:txBody>
          <a:bodyPr/>
          <a:lstStyle/>
          <a:p>
            <a:r>
              <a:rPr lang="en-IN" dirty="0"/>
              <a:t>STRATERGY</a:t>
            </a:r>
          </a:p>
        </p:txBody>
      </p:sp>
      <p:sp>
        <p:nvSpPr>
          <p:cNvPr id="3" name="TextBox 2">
            <a:extLst>
              <a:ext uri="{FF2B5EF4-FFF2-40B4-BE49-F238E27FC236}">
                <a16:creationId xmlns:a16="http://schemas.microsoft.com/office/drawing/2014/main" id="{AFC7FBB3-1E77-EB9A-4C6F-8E8765985544}"/>
              </a:ext>
            </a:extLst>
          </p:cNvPr>
          <p:cNvSpPr txBox="1"/>
          <p:nvPr/>
        </p:nvSpPr>
        <p:spPr>
          <a:xfrm>
            <a:off x="1156760" y="1875851"/>
            <a:ext cx="9939439" cy="4204356"/>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dirty="0"/>
              <a:t>Import data</a:t>
            </a:r>
          </a:p>
          <a:p>
            <a:pPr marL="285750" indent="-285750" algn="just">
              <a:lnSpc>
                <a:spcPct val="150000"/>
              </a:lnSpc>
              <a:buFont typeface="Arial" panose="020B0604020202020204" pitchFamily="34" charset="0"/>
              <a:buChar char="•"/>
            </a:pPr>
            <a:r>
              <a:rPr lang="en-IN" dirty="0"/>
              <a:t>Clean and prepare the acquired data for further analysis</a:t>
            </a:r>
          </a:p>
          <a:p>
            <a:pPr marL="285750" indent="-285750" algn="just">
              <a:lnSpc>
                <a:spcPct val="150000"/>
              </a:lnSpc>
              <a:buFont typeface="Arial" panose="020B0604020202020204" pitchFamily="34" charset="0"/>
              <a:buChar char="•"/>
            </a:pPr>
            <a:r>
              <a:rPr lang="en-IN" dirty="0"/>
              <a:t>Exploratory data analysis for figuring out most helpful attributes for conversion </a:t>
            </a:r>
          </a:p>
          <a:p>
            <a:pPr marL="285750" indent="-285750" algn="just">
              <a:lnSpc>
                <a:spcPct val="150000"/>
              </a:lnSpc>
              <a:buFont typeface="Arial" panose="020B0604020202020204" pitchFamily="34" charset="0"/>
              <a:buChar char="•"/>
            </a:pPr>
            <a:r>
              <a:rPr lang="en-IN" dirty="0"/>
              <a:t>Scaling features</a:t>
            </a:r>
          </a:p>
          <a:p>
            <a:pPr marL="285750" indent="-285750" algn="just">
              <a:lnSpc>
                <a:spcPct val="150000"/>
              </a:lnSpc>
              <a:buFont typeface="Arial" panose="020B0604020202020204" pitchFamily="34" charset="0"/>
              <a:buChar char="•"/>
            </a:pPr>
            <a:r>
              <a:rPr lang="en-IN" dirty="0"/>
              <a:t>Splitting the data into test and train dataset</a:t>
            </a:r>
          </a:p>
          <a:p>
            <a:pPr marL="285750" indent="-285750" algn="just">
              <a:lnSpc>
                <a:spcPct val="150000"/>
              </a:lnSpc>
              <a:buFont typeface="Arial" panose="020B0604020202020204" pitchFamily="34" charset="0"/>
              <a:buChar char="•"/>
            </a:pPr>
            <a:r>
              <a:rPr lang="en-IN" dirty="0"/>
              <a:t>Prepare the data for model building</a:t>
            </a:r>
          </a:p>
          <a:p>
            <a:pPr marL="285750" indent="-285750" algn="just">
              <a:lnSpc>
                <a:spcPct val="150000"/>
              </a:lnSpc>
              <a:buFont typeface="Arial" panose="020B0604020202020204" pitchFamily="34" charset="0"/>
              <a:buChar char="•"/>
            </a:pPr>
            <a:r>
              <a:rPr lang="en-IN" dirty="0"/>
              <a:t>Build a logistic regression model and a random forest model</a:t>
            </a:r>
          </a:p>
          <a:p>
            <a:pPr marL="285750" indent="-285750" algn="just">
              <a:lnSpc>
                <a:spcPct val="150000"/>
              </a:lnSpc>
              <a:buFont typeface="Arial" panose="020B0604020202020204" pitchFamily="34" charset="0"/>
              <a:buChar char="•"/>
            </a:pPr>
            <a:r>
              <a:rPr lang="en-IN" dirty="0"/>
              <a:t>Assign a lead score for each leads</a:t>
            </a:r>
          </a:p>
          <a:p>
            <a:pPr marL="285750" indent="-285750" algn="just">
              <a:lnSpc>
                <a:spcPct val="150000"/>
              </a:lnSpc>
              <a:buFont typeface="Arial" panose="020B0604020202020204" pitchFamily="34" charset="0"/>
              <a:buChar char="•"/>
            </a:pPr>
            <a:r>
              <a:rPr lang="en-IN" dirty="0"/>
              <a:t>Test the model on train set</a:t>
            </a:r>
          </a:p>
          <a:p>
            <a:pPr marL="285750" indent="-285750" algn="just">
              <a:lnSpc>
                <a:spcPct val="150000"/>
              </a:lnSpc>
              <a:buFont typeface="Arial" panose="020B0604020202020204" pitchFamily="34" charset="0"/>
              <a:buChar char="•"/>
            </a:pPr>
            <a:r>
              <a:rPr lang="en-IN" dirty="0"/>
              <a:t>Evaluate model by different measures or metrics- plot AUC curve to compare both models</a:t>
            </a:r>
          </a:p>
        </p:txBody>
      </p:sp>
    </p:spTree>
    <p:extLst>
      <p:ext uri="{BB962C8B-B14F-4D97-AF65-F5344CB8AC3E}">
        <p14:creationId xmlns:p14="http://schemas.microsoft.com/office/powerpoint/2010/main" val="2672768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93FDB-4157-5ABC-3CA0-9A53E4FBD28B}"/>
              </a:ext>
            </a:extLst>
          </p:cNvPr>
          <p:cNvSpPr>
            <a:spLocks noGrp="1"/>
          </p:cNvSpPr>
          <p:nvPr>
            <p:ph type="title"/>
          </p:nvPr>
        </p:nvSpPr>
        <p:spPr/>
        <p:txBody>
          <a:bodyPr>
            <a:normAutofit/>
          </a:bodyPr>
          <a:lstStyle/>
          <a:p>
            <a:r>
              <a:rPr lang="en-IN" sz="4400" dirty="0"/>
              <a:t>DATA SOURCING, CLEANING &amp; PREPRATION</a:t>
            </a:r>
          </a:p>
        </p:txBody>
      </p:sp>
      <p:sp>
        <p:nvSpPr>
          <p:cNvPr id="3" name="TextBox 2">
            <a:extLst>
              <a:ext uri="{FF2B5EF4-FFF2-40B4-BE49-F238E27FC236}">
                <a16:creationId xmlns:a16="http://schemas.microsoft.com/office/drawing/2014/main" id="{65110BA0-42DA-B87C-B555-9A57A4F7FEBE}"/>
              </a:ext>
            </a:extLst>
          </p:cNvPr>
          <p:cNvSpPr txBox="1"/>
          <p:nvPr/>
        </p:nvSpPr>
        <p:spPr>
          <a:xfrm>
            <a:off x="1097280" y="1950069"/>
            <a:ext cx="10058400" cy="295786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dirty="0"/>
              <a:t>Read the data from CSV file</a:t>
            </a:r>
          </a:p>
          <a:p>
            <a:pPr marL="285750" indent="-285750" algn="just">
              <a:lnSpc>
                <a:spcPct val="150000"/>
              </a:lnSpc>
              <a:buFont typeface="Arial" panose="020B0604020202020204" pitchFamily="34" charset="0"/>
              <a:buChar char="•"/>
            </a:pPr>
            <a:r>
              <a:rPr lang="en-IN" dirty="0"/>
              <a:t>Outlier treatment</a:t>
            </a:r>
          </a:p>
          <a:p>
            <a:pPr marL="285750" indent="-285750" algn="just">
              <a:lnSpc>
                <a:spcPct val="150000"/>
              </a:lnSpc>
              <a:buFont typeface="Arial" panose="020B0604020202020204" pitchFamily="34" charset="0"/>
              <a:buChar char="•"/>
            </a:pPr>
            <a:r>
              <a:rPr lang="en-IN" dirty="0"/>
              <a:t>Data cleaning- Handling null variables and removing higher null values data</a:t>
            </a:r>
          </a:p>
          <a:p>
            <a:pPr marL="285750" indent="-285750" algn="just">
              <a:lnSpc>
                <a:spcPct val="150000"/>
              </a:lnSpc>
              <a:buFont typeface="Arial" panose="020B0604020202020204" pitchFamily="34" charset="0"/>
              <a:buChar char="•"/>
            </a:pPr>
            <a:r>
              <a:rPr lang="en-IN" dirty="0"/>
              <a:t>Removing redundant columns in the data</a:t>
            </a:r>
          </a:p>
          <a:p>
            <a:pPr marL="285750" indent="-285750" algn="just">
              <a:lnSpc>
                <a:spcPct val="150000"/>
              </a:lnSpc>
              <a:buFont typeface="Arial" panose="020B0604020202020204" pitchFamily="34" charset="0"/>
              <a:buChar char="•"/>
            </a:pPr>
            <a:r>
              <a:rPr lang="en-IN" dirty="0"/>
              <a:t>Imputing null values</a:t>
            </a:r>
          </a:p>
          <a:p>
            <a:pPr marL="285750" indent="-285750" algn="just">
              <a:lnSpc>
                <a:spcPct val="150000"/>
              </a:lnSpc>
              <a:buFont typeface="Arial" panose="020B0604020202020204" pitchFamily="34" charset="0"/>
              <a:buChar char="•"/>
            </a:pPr>
            <a:r>
              <a:rPr lang="en-IN" dirty="0"/>
              <a:t>Exploratory data analysis- approx. conversion rate is 38%</a:t>
            </a:r>
          </a:p>
          <a:p>
            <a:pPr marL="285750" indent="-285750" algn="just">
              <a:lnSpc>
                <a:spcPct val="150000"/>
              </a:lnSpc>
              <a:buFont typeface="Arial" panose="020B0604020202020204" pitchFamily="34" charset="0"/>
              <a:buChar char="•"/>
            </a:pPr>
            <a:r>
              <a:rPr lang="en-IN" dirty="0"/>
              <a:t>Feature standardisation</a:t>
            </a:r>
          </a:p>
        </p:txBody>
      </p:sp>
    </p:spTree>
    <p:extLst>
      <p:ext uri="{BB962C8B-B14F-4D97-AF65-F5344CB8AC3E}">
        <p14:creationId xmlns:p14="http://schemas.microsoft.com/office/powerpoint/2010/main" val="4152306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24DCB-813D-E305-ABDD-DDFF0B10A886}"/>
              </a:ext>
            </a:extLst>
          </p:cNvPr>
          <p:cNvSpPr>
            <a:spLocks noGrp="1"/>
          </p:cNvSpPr>
          <p:nvPr>
            <p:ph type="title"/>
          </p:nvPr>
        </p:nvSpPr>
        <p:spPr/>
        <p:txBody>
          <a:bodyPr/>
          <a:lstStyle/>
          <a:p>
            <a:r>
              <a:rPr lang="en-IN" dirty="0"/>
              <a:t>OUTLIERS</a:t>
            </a:r>
          </a:p>
        </p:txBody>
      </p:sp>
      <p:sp>
        <p:nvSpPr>
          <p:cNvPr id="3" name="TextBox 2">
            <a:extLst>
              <a:ext uri="{FF2B5EF4-FFF2-40B4-BE49-F238E27FC236}">
                <a16:creationId xmlns:a16="http://schemas.microsoft.com/office/drawing/2014/main" id="{67183878-61E4-88EC-A006-0EE58888B73A}"/>
              </a:ext>
            </a:extLst>
          </p:cNvPr>
          <p:cNvSpPr txBox="1"/>
          <p:nvPr/>
        </p:nvSpPr>
        <p:spPr>
          <a:xfrm>
            <a:off x="1097280" y="2143125"/>
            <a:ext cx="10347008" cy="369332"/>
          </a:xfrm>
          <a:prstGeom prst="rect">
            <a:avLst/>
          </a:prstGeom>
          <a:noFill/>
        </p:spPr>
        <p:txBody>
          <a:bodyPr wrap="square" rtlCol="0">
            <a:spAutoFit/>
          </a:bodyPr>
          <a:lstStyle/>
          <a:p>
            <a:pPr marL="285750" indent="-285750">
              <a:buFont typeface="Arial" panose="020B0604020202020204" pitchFamily="34" charset="0"/>
              <a:buChar char="•"/>
            </a:pPr>
            <a:r>
              <a:rPr lang="en-IN" dirty="0"/>
              <a:t>Total visits, Total Time Spent on Website, Page Views Per Visit have outliers</a:t>
            </a:r>
          </a:p>
        </p:txBody>
      </p:sp>
    </p:spTree>
    <p:extLst>
      <p:ext uri="{BB962C8B-B14F-4D97-AF65-F5344CB8AC3E}">
        <p14:creationId xmlns:p14="http://schemas.microsoft.com/office/powerpoint/2010/main" val="1019865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C753D-81E5-6838-48AC-63036169CBCF}"/>
              </a:ext>
            </a:extLst>
          </p:cNvPr>
          <p:cNvSpPr>
            <a:spLocks noGrp="1"/>
          </p:cNvSpPr>
          <p:nvPr>
            <p:ph type="title"/>
          </p:nvPr>
        </p:nvSpPr>
        <p:spPr/>
        <p:txBody>
          <a:bodyPr/>
          <a:lstStyle/>
          <a:p>
            <a:r>
              <a:rPr lang="en-IN" dirty="0"/>
              <a:t>DATA PREPRATION</a:t>
            </a:r>
          </a:p>
        </p:txBody>
      </p:sp>
      <p:sp>
        <p:nvSpPr>
          <p:cNvPr id="3" name="TextBox 2">
            <a:extLst>
              <a:ext uri="{FF2B5EF4-FFF2-40B4-BE49-F238E27FC236}">
                <a16:creationId xmlns:a16="http://schemas.microsoft.com/office/drawing/2014/main" id="{B8E623C8-F5A1-9C27-AE30-F1D3A9801F56}"/>
              </a:ext>
            </a:extLst>
          </p:cNvPr>
          <p:cNvSpPr txBox="1"/>
          <p:nvPr/>
        </p:nvSpPr>
        <p:spPr>
          <a:xfrm>
            <a:off x="1097280" y="2228671"/>
            <a:ext cx="10058400" cy="120032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dirty="0"/>
              <a:t>Converted binary variables into 0 &amp; 1</a:t>
            </a:r>
          </a:p>
          <a:p>
            <a:pPr marL="285750" indent="-285750">
              <a:lnSpc>
                <a:spcPct val="150000"/>
              </a:lnSpc>
              <a:buFont typeface="Arial" panose="020B0604020202020204" pitchFamily="34" charset="0"/>
              <a:buChar char="•"/>
            </a:pPr>
            <a:r>
              <a:rPr lang="en-IN" dirty="0"/>
              <a:t>Created dummy variables for categorical variables</a:t>
            </a:r>
          </a:p>
          <a:p>
            <a:endParaRPr lang="en-IN" dirty="0"/>
          </a:p>
        </p:txBody>
      </p:sp>
    </p:spTree>
    <p:extLst>
      <p:ext uri="{BB962C8B-B14F-4D97-AF65-F5344CB8AC3E}">
        <p14:creationId xmlns:p14="http://schemas.microsoft.com/office/powerpoint/2010/main" val="358381806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145</TotalTime>
  <Words>1060</Words>
  <Application>Microsoft Office PowerPoint</Application>
  <PresentationFormat>Widescreen</PresentationFormat>
  <Paragraphs>90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Retrospect</vt:lpstr>
      <vt:lpstr>LEAD SCORE CASE STUDY LOGISTIC REGRESSION</vt:lpstr>
      <vt:lpstr>AGENDA</vt:lpstr>
      <vt:lpstr>PROBLEM STATEMENT</vt:lpstr>
      <vt:lpstr>PROBLEM STATEMENT</vt:lpstr>
      <vt:lpstr>BUSINESS GOAL</vt:lpstr>
      <vt:lpstr>STRATERGY</vt:lpstr>
      <vt:lpstr>DATA SOURCING, CLEANING &amp; PREPRATION</vt:lpstr>
      <vt:lpstr>OUTLIERS</vt:lpstr>
      <vt:lpstr>DATA PREPRATION</vt:lpstr>
      <vt:lpstr>EXPLORATORY DATA ANALYSIS</vt:lpstr>
      <vt:lpstr>MODEL BUILDING</vt:lpstr>
      <vt:lpstr>RESULTS</vt:lpstr>
      <vt:lpstr>CONCLUSION</vt:lpstr>
      <vt:lpstr>SUMMARY</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SCORE CASE STUDY LOGISTIC REGRESSION</dc:title>
  <dc:creator>Anushka Aggarwal</dc:creator>
  <cp:lastModifiedBy>Nakul</cp:lastModifiedBy>
  <cp:revision>3</cp:revision>
  <dcterms:created xsi:type="dcterms:W3CDTF">2023-05-20T10:46:15Z</dcterms:created>
  <dcterms:modified xsi:type="dcterms:W3CDTF">2023-05-21T08:54:45Z</dcterms:modified>
</cp:coreProperties>
</file>