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4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9144000" cy="5143500" type="screen16x9"/>
  <p:notesSz cx="6858000" cy="9144000"/>
  <p:embeddedFontLst>
    <p:embeddedFont>
      <p:font typeface="Arvo" panose="020B0604020202020204" charset="0"/>
      <p:regular r:id="rId48"/>
      <p:bold r:id="rId49"/>
      <p:italic r:id="rId50"/>
      <p:boldItalic r:id="rId51"/>
    </p:embeddedFont>
    <p:embeddedFont>
      <p:font typeface="Roboto Condensed" panose="020F0502020204030204" pitchFamily="2" charset="0"/>
      <p:regular r:id="rId52"/>
      <p:bold r:id="rId53"/>
      <p:italic r:id="rId54"/>
      <p:boldItalic r:id="rId55"/>
    </p:embeddedFont>
    <p:embeddedFont>
      <p:font typeface="Roboto Condensed Light" panose="02000000000000000000" pitchFamily="2"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68AE8E-503C-4A3E-A973-A8842339F5B7}">
  <a:tblStyle styleId="{F468AE8E-503C-4A3E-A973-A8842339F5B7}"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2140" autoAdjust="0"/>
  </p:normalViewPr>
  <p:slideViewPr>
    <p:cSldViewPr snapToGrid="0">
      <p:cViewPr varScale="1">
        <p:scale>
          <a:sx n="100" d="100"/>
          <a:sy n="100" d="100"/>
        </p:scale>
        <p:origin x="547" y="29"/>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6.fntdata"/><Relationship Id="rId58" Type="http://schemas.openxmlformats.org/officeDocument/2006/relationships/font" Target="fonts/font11.fntdata"/><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6.xml"/><Relationship Id="rId51" Type="http://schemas.openxmlformats.org/officeDocument/2006/relationships/font" Target="fonts/font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7.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5.fntdata"/><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a357345301_1_17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2a357345301_1_1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a357345301_1_32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g2a357345301_1_3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a357345301_1_34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g2a357345301_1_3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a357345301_1_36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g2a357345301_1_3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a357345301_1_37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8" name="Google Shape;428;g2a357345301_1_3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a357345301_1_38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5" name="Google Shape;435;g2a357345301_1_3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a357345301_1_40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g2a357345301_1_4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This graph also fits the pattern. Most individuals within the dataset are located in Pennsylvania, however, they don’t account for most of the healthcare costs. New York State does.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a357345301_1_40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0" name="Google Shape;460;g2a357345301_1_4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Could it just be skewed data or is it truly that these minority populations may be correlated with higher healthcare costs?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a357345301_1_42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1" name="Google Shape;481;g2a357345301_1_4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rPr>
              <a:t>To see if these averages were misleading our observations, we created box plots. And from this analysis, we noticed that unpredictability can be valuable for HMOs to understand.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a357345301_1_4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0" name="Google Shape;500;g2a357345301_1_4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This unpredictability comes from extreme differences in a variable’s mean and median. We focused on responses that produced far more significant average and median costs. These were 5 attributes that fit this pattern. This is important to understand because take smokers for example. A non-smoker had a consistent average and median. There was no extreme variation in costs. This is opposed to smokers where there were several outliers and variations in costs. HMOs may find it helpful to be able to predict which attributes will produce a certain versus those which may be more difficult to predict. </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Understanding these variables can help the HMO forecast costs and budget requirements.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2a357345301_1_48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9" name="Google Shape;539;g2a357345301_1_4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Although these patterns were insightful, we used the cost classification to help narrow down any potential associations between variables and expensive healthcare costs.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a357345301_1_19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2a357345301_1_1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2a357345301_1_48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6" name="Google Shape;546;g2a357345301_1_4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There were many more health related variables that appeared to impact who was more likely to be expensive. It’s interesting to note that nearly 30% of Obese and Healthy individuals were expensive. Often we hear that weight can directly impact health. However, it could be that BMI heightens or reduces health issues when coupled with other factors like age and gender or health factors.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These insights were the most significant takeaways - however, visualizations do not paint the entire picture and this leads us into our modeling.</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2a357345301_1_50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5" name="Google Shape;555;g2a357345301_1_5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There were many more health related variables that appeared to impact who was more likely to be expensive. It’s interesting to note that nearly 30% of Obese and Healthy individuals were expensive. Often we hear that weight can directly impact health. However, it could be that BMI heightens or reduces health issues when coupled with other factors like age and gender or health factors.</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en"/>
              <a:t>These insights were the most significant takeaways - however, visualizations do not paint the entire picture and this leads us into our modeling.</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ec8b575b6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ec8b575b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1ec8b575b6d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1ec8b575b6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1ec8b575b6d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1ec8b575b6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1ec8b575b6d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1ec8b575b6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ec8b575b6d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ec8b575b6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2a357345301_1_52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9" name="Google Shape;599;g2a357345301_1_5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Sania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1ec8dd6b28e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1ec8dd6b28e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1ec8b575b6d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1ec8b575b6d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a357345301_1_21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2a357345301_1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a357345301_1_52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7" name="Google Shape;617;g2a357345301_1_5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A linear regression was created to determine which variables were most significant </a:t>
            </a:r>
            <a:endParaRPr/>
          </a:p>
          <a:p>
            <a:pPr marL="457200" lvl="0" indent="-317500" algn="l" rtl="0">
              <a:lnSpc>
                <a:spcPct val="100000"/>
              </a:lnSpc>
              <a:spcBef>
                <a:spcPts val="0"/>
              </a:spcBef>
              <a:spcAft>
                <a:spcPts val="0"/>
              </a:spcAft>
              <a:buSzPts val="1400"/>
              <a:buChar char="-"/>
            </a:pPr>
            <a:r>
              <a:rPr lang="en"/>
              <a:t>We didn’t predict its accuracy because we our final prediction model is based on expensiveness, not cost</a:t>
            </a:r>
            <a:endParaRPr/>
          </a:p>
          <a:p>
            <a:pPr marL="457200" lvl="0" indent="-317500" algn="l" rtl="0">
              <a:lnSpc>
                <a:spcPct val="100000"/>
              </a:lnSpc>
              <a:spcBef>
                <a:spcPts val="0"/>
              </a:spcBef>
              <a:spcAft>
                <a:spcPts val="0"/>
              </a:spcAft>
              <a:buSzPts val="1400"/>
              <a:buChar char="-"/>
            </a:pPr>
            <a:r>
              <a:rPr lang="en"/>
              <a:t>But it’s really helpful in allowing us to get a sense of which variables impact cost the most</a:t>
            </a:r>
            <a:endParaRPr/>
          </a:p>
          <a:p>
            <a:pPr marL="457200" lvl="0" indent="-317500" algn="l" rtl="0">
              <a:lnSpc>
                <a:spcPct val="100000"/>
              </a:lnSpc>
              <a:spcBef>
                <a:spcPts val="0"/>
              </a:spcBef>
              <a:spcAft>
                <a:spcPts val="0"/>
              </a:spcAft>
              <a:buSzPts val="1400"/>
              <a:buChar char="-"/>
            </a:pPr>
            <a:r>
              <a:rPr lang="en"/>
              <a:t>Here’s the breakdown of the significant variables and their impact on cost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2a357345301_1_54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2" name="Google Shape;632;g2a357345301_1_5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We then created a decision tree to first see what variables it classified as the most important </a:t>
            </a:r>
            <a:endParaRPr/>
          </a:p>
          <a:p>
            <a:pPr marL="914400" lvl="1" indent="-317500" algn="l" rtl="0">
              <a:lnSpc>
                <a:spcPct val="100000"/>
              </a:lnSpc>
              <a:spcBef>
                <a:spcPts val="0"/>
              </a:spcBef>
              <a:spcAft>
                <a:spcPts val="0"/>
              </a:spcAft>
              <a:buSzPts val="1400"/>
              <a:buChar char="-"/>
            </a:pPr>
            <a:r>
              <a:rPr lang="en"/>
              <a:t>We also then tested its accuracy </a:t>
            </a:r>
            <a:endParaRPr/>
          </a:p>
          <a:p>
            <a:pPr marL="457200" lvl="0" indent="-317500" algn="l" rtl="0">
              <a:lnSpc>
                <a:spcPct val="100000"/>
              </a:lnSpc>
              <a:spcBef>
                <a:spcPts val="0"/>
              </a:spcBef>
              <a:spcAft>
                <a:spcPts val="0"/>
              </a:spcAft>
              <a:buSzPts val="1400"/>
              <a:buChar char="-"/>
            </a:pPr>
            <a:r>
              <a:rPr lang="en"/>
              <a:t>We found it classified 5 of the 6 variables from the linear regression as important - it dropped New York</a:t>
            </a:r>
            <a:endParaRPr/>
          </a:p>
          <a:p>
            <a:pPr marL="457200" lvl="0" indent="-317500" algn="l" rtl="0">
              <a:lnSpc>
                <a:spcPct val="100000"/>
              </a:lnSpc>
              <a:spcBef>
                <a:spcPts val="0"/>
              </a:spcBef>
              <a:spcAft>
                <a:spcPts val="0"/>
              </a:spcAft>
              <a:buSzPts val="1400"/>
              <a:buChar char="-"/>
            </a:pPr>
            <a:r>
              <a:rPr lang="en"/>
              <a:t>The accuracy was high at 89% and sensitivity at 0.65</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6"/>
        <p:cNvGrpSpPr/>
        <p:nvPr/>
      </p:nvGrpSpPr>
      <p:grpSpPr>
        <a:xfrm>
          <a:off x="0" y="0"/>
          <a:ext cx="0" cy="0"/>
          <a:chOff x="0" y="0"/>
          <a:chExt cx="0" cy="0"/>
        </a:xfrm>
      </p:grpSpPr>
      <p:sp>
        <p:nvSpPr>
          <p:cNvPr id="667" name="Google Shape;667;g2a357345301_1_57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8" name="Google Shape;668;g2a357345301_1_5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We then created support vector machines </a:t>
            </a:r>
            <a:endParaRPr/>
          </a:p>
          <a:p>
            <a:pPr marL="457200" lvl="0" indent="-317500" algn="l" rtl="0">
              <a:lnSpc>
                <a:spcPct val="100000"/>
              </a:lnSpc>
              <a:spcBef>
                <a:spcPts val="0"/>
              </a:spcBef>
              <a:spcAft>
                <a:spcPts val="0"/>
              </a:spcAft>
              <a:buSzPts val="1400"/>
              <a:buChar char="-"/>
            </a:pPr>
            <a:r>
              <a:rPr lang="en"/>
              <a:t>The first one we created used those 5 variables from the decision tree</a:t>
            </a:r>
            <a:endParaRPr/>
          </a:p>
          <a:p>
            <a:pPr marL="914400" lvl="1" indent="-317500" algn="l" rtl="0">
              <a:lnSpc>
                <a:spcPct val="100000"/>
              </a:lnSpc>
              <a:spcBef>
                <a:spcPts val="0"/>
              </a:spcBef>
              <a:spcAft>
                <a:spcPts val="0"/>
              </a:spcAft>
              <a:buSzPts val="1400"/>
              <a:buChar char="-"/>
            </a:pPr>
            <a:r>
              <a:rPr lang="en"/>
              <a:t>We got 87% </a:t>
            </a:r>
            <a:endParaRPr/>
          </a:p>
          <a:p>
            <a:pPr marL="914400" lvl="1" indent="-317500" algn="l" rtl="0">
              <a:lnSpc>
                <a:spcPct val="100000"/>
              </a:lnSpc>
              <a:spcBef>
                <a:spcPts val="0"/>
              </a:spcBef>
              <a:spcAft>
                <a:spcPts val="0"/>
              </a:spcAft>
              <a:buSzPts val="1400"/>
              <a:buChar char="-"/>
            </a:pPr>
            <a:r>
              <a:rPr lang="en"/>
              <a:t>0.57 sensitivity</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2a357345301_1_60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3" name="Google Shape;693;g2a357345301_1_6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Char char="-"/>
            </a:pPr>
            <a:r>
              <a:rPr lang="en"/>
              <a:t>However, when we included all variables, we got 92% accuracy and a higher sensitivity</a:t>
            </a:r>
            <a:endParaRPr/>
          </a:p>
          <a:p>
            <a:pPr marL="457200" lvl="0" indent="-317500" algn="l" rtl="0">
              <a:lnSpc>
                <a:spcPct val="100000"/>
              </a:lnSpc>
              <a:spcBef>
                <a:spcPts val="0"/>
              </a:spcBef>
              <a:spcAft>
                <a:spcPts val="0"/>
              </a:spcAft>
              <a:buSzPts val="1400"/>
              <a:buChar char="-"/>
            </a:pPr>
            <a:r>
              <a:rPr lang="en"/>
              <a:t>This is the model we ultimately ended up using</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Google Shape;717;g2a357345301_1_62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8" name="Google Shape;718;g2a357345301_1_6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Jack</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2a357345301_1_63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5" name="Google Shape;725;g2a357345301_1_6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2a357345301_1_636: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2" name="Google Shape;732;g2a357345301_1_6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2a357345301_1_64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9" name="Google Shape;739;g2a357345301_1_6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40%</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a357345301_1_65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9" name="Google Shape;749;g2a357345301_1_6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40%</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g2a357345301_1_66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2" name="Google Shape;762;g2a357345301_1_6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Nearly 30%</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a357345301_1_242: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g2a357345301_1_2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2a357345301_1_675: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5" name="Google Shape;775;g2a357345301_1_6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33%</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a357345301_1_68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8" name="Google Shape;788;g2a357345301_1_6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Nearly 30%</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2a357345301_1_699: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1" name="Google Shape;801;g2a357345301_1_6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Nearly 30%</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2a357345301_1_7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4" name="Google Shape;814;g2a357345301_1_7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Nearly 30%</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2a357345301_1_72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7" name="Google Shape;827;g2a357345301_1_7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
              <a:t>Nearly 30%</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a357345301_1_248: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2a357345301_1_2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a357345301_1_28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g2a357345301_1_2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ec8dd6b28e_1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ec8dd6b28e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a357345301_1_29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g2a357345301_1_2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2a357345301_1_31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g2a357345301_1_3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56" name="Google Shape;56;p14"/>
          <p:cNvGrpSpPr/>
          <p:nvPr/>
        </p:nvGrpSpPr>
        <p:grpSpPr>
          <a:xfrm>
            <a:off x="0" y="-7088"/>
            <a:ext cx="8661398" cy="5150588"/>
            <a:chOff x="0" y="-7088"/>
            <a:chExt cx="8661398" cy="5150588"/>
          </a:xfrm>
        </p:grpSpPr>
        <p:sp>
          <p:nvSpPr>
            <p:cNvPr id="57" name="Google Shape;57;p14"/>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4"/>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59" name="Google Shape;59;p14"/>
          <p:cNvGrpSpPr/>
          <p:nvPr/>
        </p:nvGrpSpPr>
        <p:grpSpPr>
          <a:xfrm rot="10800000" flipH="1">
            <a:off x="1" y="1090763"/>
            <a:ext cx="8847502" cy="2961975"/>
            <a:chOff x="-8178042" y="-4493254"/>
            <a:chExt cx="19483597" cy="6522736"/>
          </a:xfrm>
        </p:grpSpPr>
        <p:sp>
          <p:nvSpPr>
            <p:cNvPr id="60" name="Google Shape;60;p14"/>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61" name="Google Shape;61;p14"/>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62" name="Google Shape;62;p14"/>
          <p:cNvGrpSpPr/>
          <p:nvPr/>
        </p:nvGrpSpPr>
        <p:grpSpPr>
          <a:xfrm>
            <a:off x="3677236" y="4278349"/>
            <a:ext cx="5480828" cy="432996"/>
            <a:chOff x="5582265" y="4646738"/>
            <a:chExt cx="5480828" cy="432996"/>
          </a:xfrm>
        </p:grpSpPr>
        <p:sp>
          <p:nvSpPr>
            <p:cNvPr id="63" name="Google Shape;63;p14"/>
            <p:cNvSpPr/>
            <p:nvPr/>
          </p:nvSpPr>
          <p:spPr>
            <a:xfrm rot="10800000">
              <a:off x="5582265"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4" name="Google Shape;64;p14"/>
            <p:cNvGrpSpPr/>
            <p:nvPr/>
          </p:nvGrpSpPr>
          <p:grpSpPr>
            <a:xfrm flipH="1">
              <a:off x="5585232" y="4646738"/>
              <a:ext cx="5477861" cy="304551"/>
              <a:chOff x="-24158748" y="330075"/>
              <a:chExt cx="30568423" cy="1699506"/>
            </a:xfrm>
          </p:grpSpPr>
          <p:sp>
            <p:nvSpPr>
              <p:cNvPr id="65" name="Google Shape;65;p14"/>
              <p:cNvSpPr/>
              <p:nvPr/>
            </p:nvSpPr>
            <p:spPr>
              <a:xfrm>
                <a:off x="-24158748" y="330081"/>
                <a:ext cx="289080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4"/>
              <p:cNvSpPr/>
              <p:nvPr/>
            </p:nvSpPr>
            <p:spPr>
              <a:xfrm>
                <a:off x="4710175"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7" name="Google Shape;67;p14"/>
          <p:cNvSpPr txBox="1">
            <a:spLocks noGrp="1"/>
          </p:cNvSpPr>
          <p:nvPr>
            <p:ph type="ctrTitle"/>
          </p:nvPr>
        </p:nvSpPr>
        <p:spPr>
          <a:xfrm>
            <a:off x="685800" y="1090750"/>
            <a:ext cx="5367900" cy="29619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grpSp>
        <p:nvGrpSpPr>
          <p:cNvPr id="69" name="Google Shape;69;p15"/>
          <p:cNvGrpSpPr/>
          <p:nvPr/>
        </p:nvGrpSpPr>
        <p:grpSpPr>
          <a:xfrm>
            <a:off x="-4" y="40"/>
            <a:ext cx="7072430" cy="1327315"/>
            <a:chOff x="-4" y="40"/>
            <a:chExt cx="7072430" cy="1327315"/>
          </a:xfrm>
        </p:grpSpPr>
        <p:sp>
          <p:nvSpPr>
            <p:cNvPr id="70" name="Google Shape;70;p15"/>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71" name="Google Shape;71;p15"/>
            <p:cNvGrpSpPr/>
            <p:nvPr/>
          </p:nvGrpSpPr>
          <p:grpSpPr>
            <a:xfrm rot="10800000" flipH="1">
              <a:off x="3" y="40"/>
              <a:ext cx="6756168" cy="1327315"/>
              <a:chOff x="-2168138" y="330075"/>
              <a:chExt cx="8650663" cy="1699506"/>
            </a:xfrm>
          </p:grpSpPr>
          <p:sp>
            <p:nvSpPr>
              <p:cNvPr id="72" name="Google Shape;72;p15"/>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73" name="Google Shape;73;p15"/>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74" name="Google Shape;74;p15"/>
            <p:cNvGrpSpPr/>
            <p:nvPr/>
          </p:nvGrpSpPr>
          <p:grpSpPr>
            <a:xfrm rot="10800000" flipH="1">
              <a:off x="-4" y="381007"/>
              <a:ext cx="7072430" cy="771744"/>
              <a:chOff x="-9092084" y="330075"/>
              <a:chExt cx="15574609" cy="1699501"/>
            </a:xfrm>
          </p:grpSpPr>
          <p:sp>
            <p:nvSpPr>
              <p:cNvPr id="75" name="Google Shape;75;p15"/>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76" name="Google Shape;76;p15"/>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77" name="Google Shape;77;p15"/>
          <p:cNvGrpSpPr/>
          <p:nvPr/>
        </p:nvGrpSpPr>
        <p:grpSpPr>
          <a:xfrm>
            <a:off x="6946842" y="4472723"/>
            <a:ext cx="2202830" cy="670795"/>
            <a:chOff x="5575242" y="4472723"/>
            <a:chExt cx="2202830" cy="670795"/>
          </a:xfrm>
        </p:grpSpPr>
        <p:sp>
          <p:nvSpPr>
            <p:cNvPr id="78" name="Google Shape;78;p15"/>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9" name="Google Shape;79;p15"/>
            <p:cNvGrpSpPr/>
            <p:nvPr/>
          </p:nvGrpSpPr>
          <p:grpSpPr>
            <a:xfrm flipH="1">
              <a:off x="5734850" y="4472723"/>
              <a:ext cx="2040837" cy="670795"/>
              <a:chOff x="1297954" y="330075"/>
              <a:chExt cx="5169293" cy="1699506"/>
            </a:xfrm>
          </p:grpSpPr>
          <p:sp>
            <p:nvSpPr>
              <p:cNvPr id="80" name="Google Shape;80;p15"/>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5"/>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 name="Google Shape;82;p15"/>
            <p:cNvGrpSpPr/>
            <p:nvPr/>
          </p:nvGrpSpPr>
          <p:grpSpPr>
            <a:xfrm flipH="1">
              <a:off x="5578209" y="4646738"/>
              <a:ext cx="2199863" cy="304563"/>
              <a:chOff x="-5827153" y="330075"/>
              <a:chExt cx="12276019" cy="1699569"/>
            </a:xfrm>
          </p:grpSpPr>
          <p:sp>
            <p:nvSpPr>
              <p:cNvPr id="83" name="Google Shape;83;p15"/>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5"/>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85" name="Google Shape;85;p15"/>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86" name="Google Shape;86;p1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grpSp>
        <p:nvGrpSpPr>
          <p:cNvPr id="88" name="Google Shape;88;p16"/>
          <p:cNvGrpSpPr/>
          <p:nvPr/>
        </p:nvGrpSpPr>
        <p:grpSpPr>
          <a:xfrm rot="10800000">
            <a:off x="-8" y="-2"/>
            <a:ext cx="2202830" cy="670795"/>
            <a:chOff x="5575242" y="4472723"/>
            <a:chExt cx="2202830" cy="670795"/>
          </a:xfrm>
        </p:grpSpPr>
        <p:sp>
          <p:nvSpPr>
            <p:cNvPr id="89" name="Google Shape;89;p16"/>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0" name="Google Shape;90;p16"/>
            <p:cNvGrpSpPr/>
            <p:nvPr/>
          </p:nvGrpSpPr>
          <p:grpSpPr>
            <a:xfrm flipH="1">
              <a:off x="5734850" y="4472723"/>
              <a:ext cx="2040837" cy="670795"/>
              <a:chOff x="1297954" y="330075"/>
              <a:chExt cx="5169293" cy="1699506"/>
            </a:xfrm>
          </p:grpSpPr>
          <p:sp>
            <p:nvSpPr>
              <p:cNvPr id="91" name="Google Shape;91;p1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3" name="Google Shape;93;p16"/>
            <p:cNvGrpSpPr/>
            <p:nvPr/>
          </p:nvGrpSpPr>
          <p:grpSpPr>
            <a:xfrm flipH="1">
              <a:off x="5578209" y="4646738"/>
              <a:ext cx="2199863" cy="304563"/>
              <a:chOff x="-5827153" y="330075"/>
              <a:chExt cx="12276019" cy="1699569"/>
            </a:xfrm>
          </p:grpSpPr>
          <p:sp>
            <p:nvSpPr>
              <p:cNvPr id="94" name="Google Shape;94;p16"/>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96" name="Google Shape;96;p16"/>
          <p:cNvGrpSpPr/>
          <p:nvPr/>
        </p:nvGrpSpPr>
        <p:grpSpPr>
          <a:xfrm>
            <a:off x="6946842" y="4472723"/>
            <a:ext cx="2202830" cy="670795"/>
            <a:chOff x="5575242" y="4472723"/>
            <a:chExt cx="2202830" cy="670795"/>
          </a:xfrm>
        </p:grpSpPr>
        <p:sp>
          <p:nvSpPr>
            <p:cNvPr id="97" name="Google Shape;97;p16"/>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8" name="Google Shape;98;p16"/>
            <p:cNvGrpSpPr/>
            <p:nvPr/>
          </p:nvGrpSpPr>
          <p:grpSpPr>
            <a:xfrm flipH="1">
              <a:off x="5734850" y="4472723"/>
              <a:ext cx="2040837" cy="670795"/>
              <a:chOff x="1297954" y="330075"/>
              <a:chExt cx="5169293" cy="1699506"/>
            </a:xfrm>
          </p:grpSpPr>
          <p:sp>
            <p:nvSpPr>
              <p:cNvPr id="99" name="Google Shape;99;p16"/>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1" name="Google Shape;101;p16"/>
            <p:cNvGrpSpPr/>
            <p:nvPr/>
          </p:nvGrpSpPr>
          <p:grpSpPr>
            <a:xfrm flipH="1">
              <a:off x="5578209" y="4646738"/>
              <a:ext cx="2199863" cy="304563"/>
              <a:chOff x="-5827153" y="330075"/>
              <a:chExt cx="12276019" cy="1699569"/>
            </a:xfrm>
          </p:grpSpPr>
          <p:sp>
            <p:nvSpPr>
              <p:cNvPr id="102" name="Google Shape;102;p16"/>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04" name="Google Shape;104;p1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5"/>
        <p:cNvGrpSpPr/>
        <p:nvPr/>
      </p:nvGrpSpPr>
      <p:grpSpPr>
        <a:xfrm>
          <a:off x="0" y="0"/>
          <a:ext cx="0" cy="0"/>
          <a:chOff x="0" y="0"/>
          <a:chExt cx="0" cy="0"/>
        </a:xfrm>
      </p:grpSpPr>
      <p:sp>
        <p:nvSpPr>
          <p:cNvPr id="106" name="Google Shape;106;p17"/>
          <p:cNvSpPr/>
          <p:nvPr/>
        </p:nvSpPr>
        <p:spPr>
          <a:xfrm>
            <a:off x="5697214" y="2635519"/>
            <a:ext cx="889200" cy="296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07" name="Google Shape;107;p17"/>
          <p:cNvGrpSpPr/>
          <p:nvPr/>
        </p:nvGrpSpPr>
        <p:grpSpPr>
          <a:xfrm>
            <a:off x="0" y="-7088"/>
            <a:ext cx="8661398" cy="5150588"/>
            <a:chOff x="0" y="-7088"/>
            <a:chExt cx="8661398" cy="5150588"/>
          </a:xfrm>
        </p:grpSpPr>
        <p:sp>
          <p:nvSpPr>
            <p:cNvPr id="108" name="Google Shape;108;p17"/>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7"/>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10" name="Google Shape;110;p17"/>
          <p:cNvGrpSpPr/>
          <p:nvPr/>
        </p:nvGrpSpPr>
        <p:grpSpPr>
          <a:xfrm rot="10800000" flipH="1">
            <a:off x="-2" y="2924826"/>
            <a:ext cx="6589087" cy="2027268"/>
            <a:chOff x="-9894852" y="-4493254"/>
            <a:chExt cx="21200407" cy="6522740"/>
          </a:xfrm>
        </p:grpSpPr>
        <p:sp>
          <p:nvSpPr>
            <p:cNvPr id="111" name="Google Shape;111;p17"/>
            <p:cNvSpPr/>
            <p:nvPr/>
          </p:nvSpPr>
          <p:spPr>
            <a:xfrm>
              <a:off x="-9894852" y="-4493114"/>
              <a:ext cx="14685300" cy="6522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12" name="Google Shape;112;p17"/>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13" name="Google Shape;113;p17"/>
          <p:cNvGrpSpPr/>
          <p:nvPr/>
        </p:nvGrpSpPr>
        <p:grpSpPr>
          <a:xfrm>
            <a:off x="6946842" y="4472723"/>
            <a:ext cx="2202830" cy="670795"/>
            <a:chOff x="5575242" y="4472723"/>
            <a:chExt cx="2202830" cy="670795"/>
          </a:xfrm>
        </p:grpSpPr>
        <p:sp>
          <p:nvSpPr>
            <p:cNvPr id="114" name="Google Shape;114;p17"/>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5" name="Google Shape;115;p17"/>
            <p:cNvGrpSpPr/>
            <p:nvPr/>
          </p:nvGrpSpPr>
          <p:grpSpPr>
            <a:xfrm flipH="1">
              <a:off x="5734850" y="4472723"/>
              <a:ext cx="2040837" cy="670795"/>
              <a:chOff x="1297954" y="330075"/>
              <a:chExt cx="5169293" cy="1699506"/>
            </a:xfrm>
          </p:grpSpPr>
          <p:sp>
            <p:nvSpPr>
              <p:cNvPr id="116" name="Google Shape;116;p17"/>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7"/>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8" name="Google Shape;118;p17"/>
            <p:cNvGrpSpPr/>
            <p:nvPr/>
          </p:nvGrpSpPr>
          <p:grpSpPr>
            <a:xfrm flipH="1">
              <a:off x="5578209" y="4646738"/>
              <a:ext cx="2199863" cy="304563"/>
              <a:chOff x="-5827153" y="330075"/>
              <a:chExt cx="12276019" cy="1699569"/>
            </a:xfrm>
          </p:grpSpPr>
          <p:sp>
            <p:nvSpPr>
              <p:cNvPr id="119" name="Google Shape;119;p17"/>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7"/>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1" name="Google Shape;121;p17"/>
          <p:cNvSpPr txBox="1">
            <a:spLocks noGrp="1"/>
          </p:cNvSpPr>
          <p:nvPr>
            <p:ph type="ctrTitle"/>
          </p:nvPr>
        </p:nvSpPr>
        <p:spPr>
          <a:xfrm>
            <a:off x="463525" y="2871148"/>
            <a:ext cx="40944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22" name="Google Shape;122;p17"/>
          <p:cNvSpPr txBox="1">
            <a:spLocks noGrp="1"/>
          </p:cNvSpPr>
          <p:nvPr>
            <p:ph type="subTitle" idx="1"/>
          </p:nvPr>
        </p:nvSpPr>
        <p:spPr>
          <a:xfrm>
            <a:off x="463525" y="3975449"/>
            <a:ext cx="40944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5"/>
              </a:buClr>
              <a:buSzPts val="2000"/>
              <a:buNone/>
              <a:defRPr sz="2000">
                <a:solidFill>
                  <a:schemeClr val="accent5"/>
                </a:solidFill>
              </a:defRPr>
            </a:lvl1pPr>
            <a:lvl2pPr lvl="1" algn="l">
              <a:lnSpc>
                <a:spcPct val="100000"/>
              </a:lnSpc>
              <a:spcBef>
                <a:spcPts val="1000"/>
              </a:spcBef>
              <a:spcAft>
                <a:spcPts val="0"/>
              </a:spcAft>
              <a:buClr>
                <a:schemeClr val="accent5"/>
              </a:buClr>
              <a:buSzPts val="2000"/>
              <a:buNone/>
              <a:defRPr sz="2000">
                <a:solidFill>
                  <a:schemeClr val="accent5"/>
                </a:solidFill>
              </a:defRPr>
            </a:lvl2pPr>
            <a:lvl3pPr lvl="2" algn="l">
              <a:lnSpc>
                <a:spcPct val="100000"/>
              </a:lnSpc>
              <a:spcBef>
                <a:spcPts val="1000"/>
              </a:spcBef>
              <a:spcAft>
                <a:spcPts val="0"/>
              </a:spcAft>
              <a:buClr>
                <a:schemeClr val="accent5"/>
              </a:buClr>
              <a:buSzPts val="2000"/>
              <a:buNone/>
              <a:defRPr sz="2000">
                <a:solidFill>
                  <a:schemeClr val="accent5"/>
                </a:solidFill>
              </a:defRPr>
            </a:lvl3pPr>
            <a:lvl4pPr lvl="3" algn="l">
              <a:lnSpc>
                <a:spcPct val="100000"/>
              </a:lnSpc>
              <a:spcBef>
                <a:spcPts val="1000"/>
              </a:spcBef>
              <a:spcAft>
                <a:spcPts val="0"/>
              </a:spcAft>
              <a:buClr>
                <a:schemeClr val="accent5"/>
              </a:buClr>
              <a:buSzPts val="2000"/>
              <a:buNone/>
              <a:defRPr sz="2000">
                <a:solidFill>
                  <a:schemeClr val="accent5"/>
                </a:solidFill>
              </a:defRPr>
            </a:lvl4pPr>
            <a:lvl5pPr lvl="4" algn="l">
              <a:lnSpc>
                <a:spcPct val="100000"/>
              </a:lnSpc>
              <a:spcBef>
                <a:spcPts val="1000"/>
              </a:spcBef>
              <a:spcAft>
                <a:spcPts val="0"/>
              </a:spcAft>
              <a:buClr>
                <a:schemeClr val="accent5"/>
              </a:buClr>
              <a:buSzPts val="2000"/>
              <a:buNone/>
              <a:defRPr sz="2000">
                <a:solidFill>
                  <a:schemeClr val="accent5"/>
                </a:solidFill>
              </a:defRPr>
            </a:lvl5pPr>
            <a:lvl6pPr lvl="5" algn="l">
              <a:lnSpc>
                <a:spcPct val="100000"/>
              </a:lnSpc>
              <a:spcBef>
                <a:spcPts val="1000"/>
              </a:spcBef>
              <a:spcAft>
                <a:spcPts val="0"/>
              </a:spcAft>
              <a:buClr>
                <a:schemeClr val="accent5"/>
              </a:buClr>
              <a:buSzPts val="2000"/>
              <a:buNone/>
              <a:defRPr sz="2000">
                <a:solidFill>
                  <a:schemeClr val="accent5"/>
                </a:solidFill>
              </a:defRPr>
            </a:lvl6pPr>
            <a:lvl7pPr lvl="6" algn="l">
              <a:lnSpc>
                <a:spcPct val="100000"/>
              </a:lnSpc>
              <a:spcBef>
                <a:spcPts val="1000"/>
              </a:spcBef>
              <a:spcAft>
                <a:spcPts val="0"/>
              </a:spcAft>
              <a:buClr>
                <a:schemeClr val="accent5"/>
              </a:buClr>
              <a:buSzPts val="2000"/>
              <a:buNone/>
              <a:defRPr sz="2000">
                <a:solidFill>
                  <a:schemeClr val="accent5"/>
                </a:solidFill>
              </a:defRPr>
            </a:lvl7pPr>
            <a:lvl8pPr lvl="7" algn="l">
              <a:lnSpc>
                <a:spcPct val="100000"/>
              </a:lnSpc>
              <a:spcBef>
                <a:spcPts val="1000"/>
              </a:spcBef>
              <a:spcAft>
                <a:spcPts val="0"/>
              </a:spcAft>
              <a:buClr>
                <a:schemeClr val="accent5"/>
              </a:buClr>
              <a:buSzPts val="2000"/>
              <a:buNone/>
              <a:defRPr sz="2000">
                <a:solidFill>
                  <a:schemeClr val="accent5"/>
                </a:solidFill>
              </a:defRPr>
            </a:lvl8pPr>
            <a:lvl9pPr lvl="8" algn="l">
              <a:lnSpc>
                <a:spcPct val="100000"/>
              </a:lnSpc>
              <a:spcBef>
                <a:spcPts val="1000"/>
              </a:spcBef>
              <a:spcAft>
                <a:spcPts val="1000"/>
              </a:spcAft>
              <a:buClr>
                <a:schemeClr val="accent5"/>
              </a:buClr>
              <a:buSzPts val="2000"/>
              <a:buNone/>
              <a:defRPr sz="2000">
                <a:solidFill>
                  <a:schemeClr val="accent5"/>
                </a:solidFill>
              </a:defRPr>
            </a:lvl9pPr>
          </a:lstStyle>
          <a:p>
            <a:endParaRPr/>
          </a:p>
        </p:txBody>
      </p:sp>
      <p:sp>
        <p:nvSpPr>
          <p:cNvPr id="123" name="Google Shape;123;p1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4"/>
        <p:cNvGrpSpPr/>
        <p:nvPr/>
      </p:nvGrpSpPr>
      <p:grpSpPr>
        <a:xfrm>
          <a:off x="0" y="0"/>
          <a:ext cx="0" cy="0"/>
          <a:chOff x="0" y="0"/>
          <a:chExt cx="0" cy="0"/>
        </a:xfrm>
      </p:grpSpPr>
      <p:grpSp>
        <p:nvGrpSpPr>
          <p:cNvPr id="125" name="Google Shape;125;p18"/>
          <p:cNvGrpSpPr/>
          <p:nvPr/>
        </p:nvGrpSpPr>
        <p:grpSpPr>
          <a:xfrm>
            <a:off x="2466138" y="4472723"/>
            <a:ext cx="6686825" cy="670795"/>
            <a:chOff x="5589288" y="4472723"/>
            <a:chExt cx="6686825" cy="670795"/>
          </a:xfrm>
        </p:grpSpPr>
        <p:sp>
          <p:nvSpPr>
            <p:cNvPr id="126" name="Google Shape;126;p18"/>
            <p:cNvSpPr/>
            <p:nvPr/>
          </p:nvSpPr>
          <p:spPr>
            <a:xfrm rot="10800000">
              <a:off x="5589288"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7" name="Google Shape;127;p18"/>
            <p:cNvGrpSpPr/>
            <p:nvPr/>
          </p:nvGrpSpPr>
          <p:grpSpPr>
            <a:xfrm flipH="1">
              <a:off x="5748896" y="4472723"/>
              <a:ext cx="6527217" cy="670795"/>
              <a:chOff x="-10101302" y="330075"/>
              <a:chExt cx="16532971" cy="1699506"/>
            </a:xfrm>
          </p:grpSpPr>
          <p:sp>
            <p:nvSpPr>
              <p:cNvPr id="128" name="Google Shape;128;p18"/>
              <p:cNvSpPr/>
              <p:nvPr/>
            </p:nvSpPr>
            <p:spPr>
              <a:xfrm>
                <a:off x="-10101302" y="330081"/>
                <a:ext cx="148464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8"/>
              <p:cNvSpPr/>
              <p:nvPr/>
            </p:nvSpPr>
            <p:spPr>
              <a:xfrm>
                <a:off x="4732169"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 name="Google Shape;130;p18"/>
            <p:cNvGrpSpPr/>
            <p:nvPr/>
          </p:nvGrpSpPr>
          <p:grpSpPr>
            <a:xfrm flipH="1">
              <a:off x="5592255" y="4646738"/>
              <a:ext cx="6682918" cy="304563"/>
              <a:chOff x="-30922586" y="330075"/>
              <a:chExt cx="37293070" cy="1699569"/>
            </a:xfrm>
          </p:grpSpPr>
          <p:sp>
            <p:nvSpPr>
              <p:cNvPr id="131" name="Google Shape;131;p18"/>
              <p:cNvSpPr/>
              <p:nvPr/>
            </p:nvSpPr>
            <p:spPr>
              <a:xfrm>
                <a:off x="-30922586" y="330144"/>
                <a:ext cx="355881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8"/>
              <p:cNvSpPr/>
              <p:nvPr/>
            </p:nvSpPr>
            <p:spPr>
              <a:xfrm>
                <a:off x="4670984"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3" name="Google Shape;133;p18"/>
          <p:cNvSpPr txBox="1">
            <a:spLocks noGrp="1"/>
          </p:cNvSpPr>
          <p:nvPr>
            <p:ph type="body" idx="1"/>
          </p:nvPr>
        </p:nvSpPr>
        <p:spPr>
          <a:xfrm>
            <a:off x="2682800" y="4636500"/>
            <a:ext cx="6004200" cy="3156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sz="1300"/>
            </a:lvl1pPr>
          </a:lstStyle>
          <a:p>
            <a:endParaRPr/>
          </a:p>
        </p:txBody>
      </p:sp>
      <p:sp>
        <p:nvSpPr>
          <p:cNvPr id="134" name="Google Shape;134;p1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grpSp>
        <p:nvGrpSpPr>
          <p:cNvPr id="135" name="Google Shape;135;p18"/>
          <p:cNvGrpSpPr/>
          <p:nvPr/>
        </p:nvGrpSpPr>
        <p:grpSpPr>
          <a:xfrm rot="10800000">
            <a:off x="-8" y="-2"/>
            <a:ext cx="2202830" cy="670795"/>
            <a:chOff x="5575242" y="4472723"/>
            <a:chExt cx="2202830" cy="670795"/>
          </a:xfrm>
        </p:grpSpPr>
        <p:sp>
          <p:nvSpPr>
            <p:cNvPr id="136" name="Google Shape;136;p18"/>
            <p:cNvSpPr/>
            <p:nvPr/>
          </p:nvSpPr>
          <p:spPr>
            <a:xfrm rot="10800000">
              <a:off x="5575242" y="4948334"/>
              <a:ext cx="394200" cy="1314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37" name="Google Shape;137;p18"/>
            <p:cNvGrpSpPr/>
            <p:nvPr/>
          </p:nvGrpSpPr>
          <p:grpSpPr>
            <a:xfrm flipH="1">
              <a:off x="5734850" y="4472723"/>
              <a:ext cx="2040837" cy="670795"/>
              <a:chOff x="1297954" y="330075"/>
              <a:chExt cx="5169293" cy="1699506"/>
            </a:xfrm>
          </p:grpSpPr>
          <p:sp>
            <p:nvSpPr>
              <p:cNvPr id="138" name="Google Shape;138;p18"/>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8"/>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0" name="Google Shape;140;p18"/>
            <p:cNvGrpSpPr/>
            <p:nvPr/>
          </p:nvGrpSpPr>
          <p:grpSpPr>
            <a:xfrm flipH="1">
              <a:off x="5578209" y="4646738"/>
              <a:ext cx="2199863" cy="304563"/>
              <a:chOff x="-5827153" y="330075"/>
              <a:chExt cx="12276019" cy="1699569"/>
            </a:xfrm>
          </p:grpSpPr>
          <p:sp>
            <p:nvSpPr>
              <p:cNvPr id="141" name="Google Shape;141;p18"/>
              <p:cNvSpPr/>
              <p:nvPr/>
            </p:nvSpPr>
            <p:spPr>
              <a:xfrm>
                <a:off x="-5827153" y="330144"/>
                <a:ext cx="1061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8"/>
              <p:cNvSpPr/>
              <p:nvPr/>
            </p:nvSpPr>
            <p:spPr>
              <a:xfrm>
                <a:off x="4749366"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43"/>
        <p:cNvGrpSpPr/>
        <p:nvPr/>
      </p:nvGrpSpPr>
      <p:grpSpPr>
        <a:xfrm>
          <a:off x="0" y="0"/>
          <a:ext cx="0" cy="0"/>
          <a:chOff x="0" y="0"/>
          <a:chExt cx="0" cy="0"/>
        </a:xfrm>
      </p:grpSpPr>
      <p:grpSp>
        <p:nvGrpSpPr>
          <p:cNvPr id="144" name="Google Shape;144;p19"/>
          <p:cNvGrpSpPr/>
          <p:nvPr/>
        </p:nvGrpSpPr>
        <p:grpSpPr>
          <a:xfrm>
            <a:off x="6946842" y="4472723"/>
            <a:ext cx="2202830" cy="670795"/>
            <a:chOff x="5575242" y="4472723"/>
            <a:chExt cx="2202830" cy="670795"/>
          </a:xfrm>
        </p:grpSpPr>
        <p:sp>
          <p:nvSpPr>
            <p:cNvPr id="145" name="Google Shape;145;p19"/>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6" name="Google Shape;146;p19"/>
            <p:cNvGrpSpPr/>
            <p:nvPr/>
          </p:nvGrpSpPr>
          <p:grpSpPr>
            <a:xfrm flipH="1">
              <a:off x="5734850" y="4472723"/>
              <a:ext cx="2040837" cy="670795"/>
              <a:chOff x="1297954" y="330075"/>
              <a:chExt cx="5169293" cy="1699506"/>
            </a:xfrm>
          </p:grpSpPr>
          <p:sp>
            <p:nvSpPr>
              <p:cNvPr id="147" name="Google Shape;147;p19"/>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9"/>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49" name="Google Shape;149;p19"/>
            <p:cNvGrpSpPr/>
            <p:nvPr/>
          </p:nvGrpSpPr>
          <p:grpSpPr>
            <a:xfrm flipH="1">
              <a:off x="5578209" y="4646738"/>
              <a:ext cx="2199863" cy="304563"/>
              <a:chOff x="-5827153" y="330075"/>
              <a:chExt cx="12276019" cy="1699569"/>
            </a:xfrm>
          </p:grpSpPr>
          <p:sp>
            <p:nvSpPr>
              <p:cNvPr id="150" name="Google Shape;150;p19"/>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9"/>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52" name="Google Shape;152;p19"/>
          <p:cNvGrpSpPr/>
          <p:nvPr/>
        </p:nvGrpSpPr>
        <p:grpSpPr>
          <a:xfrm>
            <a:off x="-4" y="40"/>
            <a:ext cx="7072430" cy="1327315"/>
            <a:chOff x="-4" y="40"/>
            <a:chExt cx="7072430" cy="1327315"/>
          </a:xfrm>
        </p:grpSpPr>
        <p:sp>
          <p:nvSpPr>
            <p:cNvPr id="153" name="Google Shape;153;p19"/>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54" name="Google Shape;154;p19"/>
            <p:cNvGrpSpPr/>
            <p:nvPr/>
          </p:nvGrpSpPr>
          <p:grpSpPr>
            <a:xfrm rot="10800000" flipH="1">
              <a:off x="3" y="40"/>
              <a:ext cx="6756168" cy="1327315"/>
              <a:chOff x="-2168138" y="330075"/>
              <a:chExt cx="8650663" cy="1699506"/>
            </a:xfrm>
          </p:grpSpPr>
          <p:sp>
            <p:nvSpPr>
              <p:cNvPr id="155" name="Google Shape;155;p19"/>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56" name="Google Shape;156;p19"/>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57" name="Google Shape;157;p19"/>
            <p:cNvGrpSpPr/>
            <p:nvPr/>
          </p:nvGrpSpPr>
          <p:grpSpPr>
            <a:xfrm rot="10800000" flipH="1">
              <a:off x="-4" y="381007"/>
              <a:ext cx="7072430" cy="771744"/>
              <a:chOff x="-9092084" y="330075"/>
              <a:chExt cx="15574609" cy="1699501"/>
            </a:xfrm>
          </p:grpSpPr>
          <p:sp>
            <p:nvSpPr>
              <p:cNvPr id="158" name="Google Shape;158;p19"/>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59" name="Google Shape;159;p19"/>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sp>
        <p:nvSpPr>
          <p:cNvPr id="160" name="Google Shape;160;p19"/>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161" name="Google Shape;161;p19"/>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lvl="0" indent="-381000" algn="l">
              <a:lnSpc>
                <a:spcPct val="100000"/>
              </a:lnSpc>
              <a:spcBef>
                <a:spcPts val="600"/>
              </a:spcBef>
              <a:spcAft>
                <a:spcPts val="0"/>
              </a:spcAft>
              <a:buSzPts val="2400"/>
              <a:buChar char="▰"/>
              <a:defRPr/>
            </a:lvl1pPr>
            <a:lvl2pPr marL="914400" lvl="1" indent="-381000" algn="l">
              <a:lnSpc>
                <a:spcPct val="100000"/>
              </a:lnSpc>
              <a:spcBef>
                <a:spcPts val="1000"/>
              </a:spcBef>
              <a:spcAft>
                <a:spcPts val="0"/>
              </a:spcAft>
              <a:buSzPts val="2400"/>
              <a:buChar char="▻"/>
              <a:defRPr/>
            </a:lvl2pPr>
            <a:lvl3pPr marL="1371600" lvl="2" indent="-381000" algn="l">
              <a:lnSpc>
                <a:spcPct val="100000"/>
              </a:lnSpc>
              <a:spcBef>
                <a:spcPts val="1000"/>
              </a:spcBef>
              <a:spcAft>
                <a:spcPts val="0"/>
              </a:spcAft>
              <a:buSzPts val="2400"/>
              <a:buChar char="▻"/>
              <a:defRPr/>
            </a:lvl3pPr>
            <a:lvl4pPr marL="1828800" lvl="3" indent="-381000" algn="l">
              <a:lnSpc>
                <a:spcPct val="100000"/>
              </a:lnSpc>
              <a:spcBef>
                <a:spcPts val="1000"/>
              </a:spcBef>
              <a:spcAft>
                <a:spcPts val="0"/>
              </a:spcAft>
              <a:buSzPts val="2400"/>
              <a:buChar char="▻"/>
              <a:defRPr/>
            </a:lvl4pPr>
            <a:lvl5pPr marL="2286000" lvl="4" indent="-381000" algn="l">
              <a:lnSpc>
                <a:spcPct val="100000"/>
              </a:lnSpc>
              <a:spcBef>
                <a:spcPts val="1000"/>
              </a:spcBef>
              <a:spcAft>
                <a:spcPts val="0"/>
              </a:spcAft>
              <a:buSzPts val="2400"/>
              <a:buChar char="▻"/>
              <a:defRPr/>
            </a:lvl5pPr>
            <a:lvl6pPr marL="2743200" lvl="5" indent="-381000" algn="l">
              <a:lnSpc>
                <a:spcPct val="100000"/>
              </a:lnSpc>
              <a:spcBef>
                <a:spcPts val="1000"/>
              </a:spcBef>
              <a:spcAft>
                <a:spcPts val="0"/>
              </a:spcAft>
              <a:buSzPts val="2400"/>
              <a:buChar char="▻"/>
              <a:defRPr/>
            </a:lvl6pPr>
            <a:lvl7pPr marL="3200400" lvl="6" indent="-381000" algn="l">
              <a:lnSpc>
                <a:spcPct val="100000"/>
              </a:lnSpc>
              <a:spcBef>
                <a:spcPts val="1000"/>
              </a:spcBef>
              <a:spcAft>
                <a:spcPts val="0"/>
              </a:spcAft>
              <a:buSzPts val="2400"/>
              <a:buChar char="▻"/>
              <a:defRPr/>
            </a:lvl7pPr>
            <a:lvl8pPr marL="3657600" lvl="7" indent="-381000" algn="l">
              <a:lnSpc>
                <a:spcPct val="100000"/>
              </a:lnSpc>
              <a:spcBef>
                <a:spcPts val="1000"/>
              </a:spcBef>
              <a:spcAft>
                <a:spcPts val="0"/>
              </a:spcAft>
              <a:buSzPts val="2400"/>
              <a:buChar char="▻"/>
              <a:defRPr/>
            </a:lvl8pPr>
            <a:lvl9pPr marL="4114800" lvl="8" indent="-381000" algn="l">
              <a:lnSpc>
                <a:spcPct val="100000"/>
              </a:lnSpc>
              <a:spcBef>
                <a:spcPts val="1000"/>
              </a:spcBef>
              <a:spcAft>
                <a:spcPts val="1000"/>
              </a:spcAft>
              <a:buSzPts val="2400"/>
              <a:buChar char="▻"/>
              <a:defRPr/>
            </a:lvl9pPr>
          </a:lstStyle>
          <a:p>
            <a:endParaRPr/>
          </a:p>
        </p:txBody>
      </p:sp>
      <p:sp>
        <p:nvSpPr>
          <p:cNvPr id="162" name="Google Shape;162;p1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3"/>
        <p:cNvGrpSpPr/>
        <p:nvPr/>
      </p:nvGrpSpPr>
      <p:grpSpPr>
        <a:xfrm>
          <a:off x="0" y="0"/>
          <a:ext cx="0" cy="0"/>
          <a:chOff x="0" y="0"/>
          <a:chExt cx="0" cy="0"/>
        </a:xfrm>
      </p:grpSpPr>
      <p:grpSp>
        <p:nvGrpSpPr>
          <p:cNvPr id="164" name="Google Shape;164;p20"/>
          <p:cNvGrpSpPr/>
          <p:nvPr/>
        </p:nvGrpSpPr>
        <p:grpSpPr>
          <a:xfrm>
            <a:off x="6946842" y="4472723"/>
            <a:ext cx="2202830" cy="670795"/>
            <a:chOff x="5575242" y="4472723"/>
            <a:chExt cx="2202830" cy="670795"/>
          </a:xfrm>
        </p:grpSpPr>
        <p:sp>
          <p:nvSpPr>
            <p:cNvPr id="165" name="Google Shape;165;p20"/>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66" name="Google Shape;166;p20"/>
            <p:cNvGrpSpPr/>
            <p:nvPr/>
          </p:nvGrpSpPr>
          <p:grpSpPr>
            <a:xfrm flipH="1">
              <a:off x="5734850" y="4472723"/>
              <a:ext cx="2040837" cy="670795"/>
              <a:chOff x="1297954" y="330075"/>
              <a:chExt cx="5169293" cy="1699506"/>
            </a:xfrm>
          </p:grpSpPr>
          <p:sp>
            <p:nvSpPr>
              <p:cNvPr id="167" name="Google Shape;167;p20"/>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0"/>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9" name="Google Shape;169;p20"/>
            <p:cNvGrpSpPr/>
            <p:nvPr/>
          </p:nvGrpSpPr>
          <p:grpSpPr>
            <a:xfrm flipH="1">
              <a:off x="5578209" y="4646738"/>
              <a:ext cx="2199863" cy="304563"/>
              <a:chOff x="-5827153" y="330075"/>
              <a:chExt cx="12276019" cy="1699569"/>
            </a:xfrm>
          </p:grpSpPr>
          <p:sp>
            <p:nvSpPr>
              <p:cNvPr id="170" name="Google Shape;170;p20"/>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20"/>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2" name="Google Shape;172;p20"/>
          <p:cNvSpPr/>
          <p:nvPr/>
        </p:nvSpPr>
        <p:spPr>
          <a:xfrm>
            <a:off x="7544483" y="657775"/>
            <a:ext cx="1299300" cy="4329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73" name="Google Shape;173;p20"/>
          <p:cNvGrpSpPr/>
          <p:nvPr/>
        </p:nvGrpSpPr>
        <p:grpSpPr>
          <a:xfrm>
            <a:off x="0" y="-7088"/>
            <a:ext cx="8661398" cy="5150588"/>
            <a:chOff x="0" y="-7088"/>
            <a:chExt cx="8661398" cy="5150588"/>
          </a:xfrm>
        </p:grpSpPr>
        <p:sp>
          <p:nvSpPr>
            <p:cNvPr id="174" name="Google Shape;174;p20"/>
            <p:cNvSpPr/>
            <p:nvPr/>
          </p:nvSpPr>
          <p:spPr>
            <a:xfrm>
              <a:off x="0" y="0"/>
              <a:ext cx="3525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20"/>
            <p:cNvSpPr/>
            <p:nvPr/>
          </p:nvSpPr>
          <p:spPr>
            <a:xfrm rot="10800000" flipH="1">
              <a:off x="3517898" y="-7088"/>
              <a:ext cx="5143500" cy="5143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76" name="Google Shape;176;p20"/>
          <p:cNvGrpSpPr/>
          <p:nvPr/>
        </p:nvGrpSpPr>
        <p:grpSpPr>
          <a:xfrm rot="10800000" flipH="1">
            <a:off x="1" y="1090763"/>
            <a:ext cx="8847502" cy="2961975"/>
            <a:chOff x="-8178042" y="-4493254"/>
            <a:chExt cx="19483597" cy="6522736"/>
          </a:xfrm>
        </p:grpSpPr>
        <p:sp>
          <p:nvSpPr>
            <p:cNvPr id="177" name="Google Shape;177;p20"/>
            <p:cNvSpPr/>
            <p:nvPr/>
          </p:nvSpPr>
          <p:spPr>
            <a:xfrm>
              <a:off x="-8178042" y="-4493118"/>
              <a:ext cx="12968400" cy="65226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78" name="Google Shape;178;p20"/>
            <p:cNvSpPr/>
            <p:nvPr/>
          </p:nvSpPr>
          <p:spPr>
            <a:xfrm>
              <a:off x="4782955" y="-4493254"/>
              <a:ext cx="6522600" cy="65226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sp>
        <p:nvSpPr>
          <p:cNvPr id="179" name="Google Shape;179;p20"/>
          <p:cNvSpPr txBox="1">
            <a:spLocks noGrp="1"/>
          </p:cNvSpPr>
          <p:nvPr>
            <p:ph type="body" idx="1"/>
          </p:nvPr>
        </p:nvSpPr>
        <p:spPr>
          <a:xfrm>
            <a:off x="829775" y="1202000"/>
            <a:ext cx="5090700" cy="2745000"/>
          </a:xfrm>
          <a:prstGeom prst="rect">
            <a:avLst/>
          </a:prstGeom>
          <a:noFill/>
          <a:ln>
            <a:noFill/>
          </a:ln>
        </p:spPr>
        <p:txBody>
          <a:bodyPr spcFirstLastPara="1" wrap="square" lIns="91425" tIns="91425" rIns="91425" bIns="91425" anchor="t" anchorCtr="0">
            <a:noAutofit/>
          </a:bodyPr>
          <a:lstStyle>
            <a:lvl1pPr marL="457200" lvl="0" indent="-419100" algn="l">
              <a:lnSpc>
                <a:spcPct val="100000"/>
              </a:lnSpc>
              <a:spcBef>
                <a:spcPts val="600"/>
              </a:spcBef>
              <a:spcAft>
                <a:spcPts val="0"/>
              </a:spcAft>
              <a:buClr>
                <a:srgbClr val="FFFFFF"/>
              </a:buClr>
              <a:buSzPts val="3000"/>
              <a:buChar char="▰"/>
              <a:defRPr sz="3000" i="1">
                <a:solidFill>
                  <a:srgbClr val="FFFFFF"/>
                </a:solidFill>
              </a:defRPr>
            </a:lvl1pPr>
            <a:lvl2pPr marL="914400" lvl="1" indent="-419100" algn="l">
              <a:lnSpc>
                <a:spcPct val="100000"/>
              </a:lnSpc>
              <a:spcBef>
                <a:spcPts val="480"/>
              </a:spcBef>
              <a:spcAft>
                <a:spcPts val="0"/>
              </a:spcAft>
              <a:buClr>
                <a:srgbClr val="FFFFFF"/>
              </a:buClr>
              <a:buSzPts val="3000"/>
              <a:buChar char="▻"/>
              <a:defRPr sz="3000" i="1">
                <a:solidFill>
                  <a:srgbClr val="FFFFFF"/>
                </a:solidFill>
              </a:defRPr>
            </a:lvl2pPr>
            <a:lvl3pPr marL="1371600" lvl="2" indent="-419100" algn="l">
              <a:lnSpc>
                <a:spcPct val="100000"/>
              </a:lnSpc>
              <a:spcBef>
                <a:spcPts val="480"/>
              </a:spcBef>
              <a:spcAft>
                <a:spcPts val="0"/>
              </a:spcAft>
              <a:buClr>
                <a:srgbClr val="FFFFFF"/>
              </a:buClr>
              <a:buSzPts val="3000"/>
              <a:buChar char="▻"/>
              <a:defRPr sz="3000" i="1">
                <a:solidFill>
                  <a:srgbClr val="FFFFFF"/>
                </a:solidFill>
              </a:defRPr>
            </a:lvl3pPr>
            <a:lvl4pPr marL="1828800" lvl="3" indent="-419100" algn="l">
              <a:lnSpc>
                <a:spcPct val="100000"/>
              </a:lnSpc>
              <a:spcBef>
                <a:spcPts val="360"/>
              </a:spcBef>
              <a:spcAft>
                <a:spcPts val="0"/>
              </a:spcAft>
              <a:buClr>
                <a:srgbClr val="FFFFFF"/>
              </a:buClr>
              <a:buSzPts val="3000"/>
              <a:buChar char="▻"/>
              <a:defRPr sz="3000" i="1">
                <a:solidFill>
                  <a:srgbClr val="FFFFFF"/>
                </a:solidFill>
              </a:defRPr>
            </a:lvl4pPr>
            <a:lvl5pPr marL="2286000" lvl="4" indent="-419100" algn="l">
              <a:lnSpc>
                <a:spcPct val="100000"/>
              </a:lnSpc>
              <a:spcBef>
                <a:spcPts val="360"/>
              </a:spcBef>
              <a:spcAft>
                <a:spcPts val="0"/>
              </a:spcAft>
              <a:buClr>
                <a:srgbClr val="FFFFFF"/>
              </a:buClr>
              <a:buSzPts val="3000"/>
              <a:buChar char="▻"/>
              <a:defRPr sz="3000" i="1">
                <a:solidFill>
                  <a:srgbClr val="FFFFFF"/>
                </a:solidFill>
              </a:defRPr>
            </a:lvl5pPr>
            <a:lvl6pPr marL="2743200" lvl="5" indent="-419100" algn="l">
              <a:lnSpc>
                <a:spcPct val="100000"/>
              </a:lnSpc>
              <a:spcBef>
                <a:spcPts val="360"/>
              </a:spcBef>
              <a:spcAft>
                <a:spcPts val="0"/>
              </a:spcAft>
              <a:buClr>
                <a:srgbClr val="FFFFFF"/>
              </a:buClr>
              <a:buSzPts val="3000"/>
              <a:buChar char="▻"/>
              <a:defRPr sz="3000" i="1">
                <a:solidFill>
                  <a:srgbClr val="FFFFFF"/>
                </a:solidFill>
              </a:defRPr>
            </a:lvl6pPr>
            <a:lvl7pPr marL="3200400" lvl="6" indent="-419100" algn="l">
              <a:lnSpc>
                <a:spcPct val="100000"/>
              </a:lnSpc>
              <a:spcBef>
                <a:spcPts val="360"/>
              </a:spcBef>
              <a:spcAft>
                <a:spcPts val="0"/>
              </a:spcAft>
              <a:buClr>
                <a:srgbClr val="FFFFFF"/>
              </a:buClr>
              <a:buSzPts val="3000"/>
              <a:buChar char="▻"/>
              <a:defRPr sz="3000" i="1">
                <a:solidFill>
                  <a:srgbClr val="FFFFFF"/>
                </a:solidFill>
              </a:defRPr>
            </a:lvl7pPr>
            <a:lvl8pPr marL="3657600" lvl="7" indent="-419100" algn="l">
              <a:lnSpc>
                <a:spcPct val="100000"/>
              </a:lnSpc>
              <a:spcBef>
                <a:spcPts val="360"/>
              </a:spcBef>
              <a:spcAft>
                <a:spcPts val="0"/>
              </a:spcAft>
              <a:buClr>
                <a:srgbClr val="FFFFFF"/>
              </a:buClr>
              <a:buSzPts val="3000"/>
              <a:buChar char="▻"/>
              <a:defRPr sz="3000" i="1">
                <a:solidFill>
                  <a:srgbClr val="FFFFFF"/>
                </a:solidFill>
              </a:defRPr>
            </a:lvl8pPr>
            <a:lvl9pPr marL="4114800" lvl="8" indent="-419100" algn="l">
              <a:lnSpc>
                <a:spcPct val="100000"/>
              </a:lnSpc>
              <a:spcBef>
                <a:spcPts val="360"/>
              </a:spcBef>
              <a:spcAft>
                <a:spcPts val="0"/>
              </a:spcAft>
              <a:buClr>
                <a:srgbClr val="FFFFFF"/>
              </a:buClr>
              <a:buSzPts val="3000"/>
              <a:buChar char="▻"/>
              <a:defRPr sz="3000" i="1">
                <a:solidFill>
                  <a:srgbClr val="FFFFFF"/>
                </a:solidFill>
              </a:defRPr>
            </a:lvl9pPr>
          </a:lstStyle>
          <a:p>
            <a:endParaRPr/>
          </a:p>
        </p:txBody>
      </p:sp>
      <p:sp>
        <p:nvSpPr>
          <p:cNvPr id="180" name="Google Shape;180;p20"/>
          <p:cNvSpPr txBox="1"/>
          <p:nvPr/>
        </p:nvSpPr>
        <p:spPr>
          <a:xfrm>
            <a:off x="286600" y="1014575"/>
            <a:ext cx="6765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7200"/>
              <a:buFont typeface="Arial"/>
              <a:buNone/>
            </a:pPr>
            <a:r>
              <a:rPr lang="en" sz="7200" b="1" i="0" u="none" strike="noStrike" cap="none">
                <a:solidFill>
                  <a:schemeClr val="accent5"/>
                </a:solidFill>
                <a:latin typeface="Arial"/>
                <a:ea typeface="Arial"/>
                <a:cs typeface="Arial"/>
                <a:sym typeface="Arial"/>
              </a:rPr>
              <a:t>“</a:t>
            </a:r>
            <a:endParaRPr sz="7200" b="1" i="0" u="none" strike="noStrike" cap="none">
              <a:solidFill>
                <a:schemeClr val="accent5"/>
              </a:solidFill>
              <a:latin typeface="Arial"/>
              <a:ea typeface="Arial"/>
              <a:cs typeface="Arial"/>
              <a:sym typeface="Arial"/>
            </a:endParaRPr>
          </a:p>
        </p:txBody>
      </p:sp>
      <p:sp>
        <p:nvSpPr>
          <p:cNvPr id="181" name="Google Shape;181;p2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2"/>
        <p:cNvGrpSpPr/>
        <p:nvPr/>
      </p:nvGrpSpPr>
      <p:grpSpPr>
        <a:xfrm>
          <a:off x="0" y="0"/>
          <a:ext cx="0" cy="0"/>
          <a:chOff x="0" y="0"/>
          <a:chExt cx="0" cy="0"/>
        </a:xfrm>
      </p:grpSpPr>
      <p:grpSp>
        <p:nvGrpSpPr>
          <p:cNvPr id="183" name="Google Shape;183;p21"/>
          <p:cNvGrpSpPr/>
          <p:nvPr/>
        </p:nvGrpSpPr>
        <p:grpSpPr>
          <a:xfrm>
            <a:off x="-4" y="40"/>
            <a:ext cx="7072430" cy="1327315"/>
            <a:chOff x="-4" y="40"/>
            <a:chExt cx="7072430" cy="1327315"/>
          </a:xfrm>
        </p:grpSpPr>
        <p:sp>
          <p:nvSpPr>
            <p:cNvPr id="184" name="Google Shape;184;p21"/>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185" name="Google Shape;185;p21"/>
            <p:cNvGrpSpPr/>
            <p:nvPr/>
          </p:nvGrpSpPr>
          <p:grpSpPr>
            <a:xfrm rot="10800000" flipH="1">
              <a:off x="3" y="40"/>
              <a:ext cx="6756168" cy="1327315"/>
              <a:chOff x="-2168138" y="330075"/>
              <a:chExt cx="8650663" cy="1699506"/>
            </a:xfrm>
          </p:grpSpPr>
          <p:sp>
            <p:nvSpPr>
              <p:cNvPr id="186" name="Google Shape;186;p21"/>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87" name="Google Shape;187;p21"/>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188" name="Google Shape;188;p21"/>
            <p:cNvGrpSpPr/>
            <p:nvPr/>
          </p:nvGrpSpPr>
          <p:grpSpPr>
            <a:xfrm rot="10800000" flipH="1">
              <a:off x="-4" y="381007"/>
              <a:ext cx="7072430" cy="771744"/>
              <a:chOff x="-9092084" y="330075"/>
              <a:chExt cx="15574609" cy="1699501"/>
            </a:xfrm>
          </p:grpSpPr>
          <p:sp>
            <p:nvSpPr>
              <p:cNvPr id="189" name="Google Shape;189;p21"/>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190" name="Google Shape;190;p21"/>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191" name="Google Shape;191;p21"/>
          <p:cNvGrpSpPr/>
          <p:nvPr/>
        </p:nvGrpSpPr>
        <p:grpSpPr>
          <a:xfrm>
            <a:off x="6946842" y="4472723"/>
            <a:ext cx="2202830" cy="670795"/>
            <a:chOff x="5575242" y="4472723"/>
            <a:chExt cx="2202830" cy="670795"/>
          </a:xfrm>
        </p:grpSpPr>
        <p:sp>
          <p:nvSpPr>
            <p:cNvPr id="192" name="Google Shape;192;p21"/>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3" name="Google Shape;193;p21"/>
            <p:cNvGrpSpPr/>
            <p:nvPr/>
          </p:nvGrpSpPr>
          <p:grpSpPr>
            <a:xfrm flipH="1">
              <a:off x="5734850" y="4472723"/>
              <a:ext cx="2040837" cy="670795"/>
              <a:chOff x="1297954" y="330075"/>
              <a:chExt cx="5169293" cy="1699506"/>
            </a:xfrm>
          </p:grpSpPr>
          <p:sp>
            <p:nvSpPr>
              <p:cNvPr id="194" name="Google Shape;194;p21"/>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21"/>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6" name="Google Shape;196;p21"/>
            <p:cNvGrpSpPr/>
            <p:nvPr/>
          </p:nvGrpSpPr>
          <p:grpSpPr>
            <a:xfrm flipH="1">
              <a:off x="5578209" y="4646738"/>
              <a:ext cx="2199863" cy="304563"/>
              <a:chOff x="-5827153" y="330075"/>
              <a:chExt cx="12276019" cy="1699569"/>
            </a:xfrm>
          </p:grpSpPr>
          <p:sp>
            <p:nvSpPr>
              <p:cNvPr id="197" name="Google Shape;197;p21"/>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21"/>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99" name="Google Shape;199;p2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200" name="Google Shape;200;p21"/>
          <p:cNvSpPr txBox="1">
            <a:spLocks noGrp="1"/>
          </p:cNvSpPr>
          <p:nvPr>
            <p:ph type="body" idx="1"/>
          </p:nvPr>
        </p:nvSpPr>
        <p:spPr>
          <a:xfrm>
            <a:off x="814275" y="1537988"/>
            <a:ext cx="3378300" cy="27243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endParaRPr/>
          </a:p>
        </p:txBody>
      </p:sp>
      <p:sp>
        <p:nvSpPr>
          <p:cNvPr id="201" name="Google Shape;201;p21"/>
          <p:cNvSpPr txBox="1">
            <a:spLocks noGrp="1"/>
          </p:cNvSpPr>
          <p:nvPr>
            <p:ph type="body" idx="2"/>
          </p:nvPr>
        </p:nvSpPr>
        <p:spPr>
          <a:xfrm>
            <a:off x="4396123" y="1537988"/>
            <a:ext cx="3378300" cy="27243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1000"/>
              </a:spcBef>
              <a:spcAft>
                <a:spcPts val="0"/>
              </a:spcAft>
              <a:buSzPts val="2000"/>
              <a:buChar char="▻"/>
              <a:defRPr sz="2000"/>
            </a:lvl2pPr>
            <a:lvl3pPr marL="1371600" lvl="2" indent="-355600" algn="l">
              <a:lnSpc>
                <a:spcPct val="100000"/>
              </a:lnSpc>
              <a:spcBef>
                <a:spcPts val="1000"/>
              </a:spcBef>
              <a:spcAft>
                <a:spcPts val="0"/>
              </a:spcAft>
              <a:buSzPts val="2000"/>
              <a:buChar char="▻"/>
              <a:defRPr sz="2000"/>
            </a:lvl3pPr>
            <a:lvl4pPr marL="1828800" lvl="3" indent="-355600" algn="l">
              <a:lnSpc>
                <a:spcPct val="100000"/>
              </a:lnSpc>
              <a:spcBef>
                <a:spcPts val="1000"/>
              </a:spcBef>
              <a:spcAft>
                <a:spcPts val="0"/>
              </a:spcAft>
              <a:buSzPts val="2000"/>
              <a:buChar char="▻"/>
              <a:defRPr sz="2000"/>
            </a:lvl4pPr>
            <a:lvl5pPr marL="2286000" lvl="4" indent="-355600" algn="l">
              <a:lnSpc>
                <a:spcPct val="100000"/>
              </a:lnSpc>
              <a:spcBef>
                <a:spcPts val="1000"/>
              </a:spcBef>
              <a:spcAft>
                <a:spcPts val="0"/>
              </a:spcAft>
              <a:buSzPts val="2000"/>
              <a:buChar char="▻"/>
              <a:defRPr sz="2000"/>
            </a:lvl5pPr>
            <a:lvl6pPr marL="2743200" lvl="5" indent="-355600" algn="l">
              <a:lnSpc>
                <a:spcPct val="100000"/>
              </a:lnSpc>
              <a:spcBef>
                <a:spcPts val="1000"/>
              </a:spcBef>
              <a:spcAft>
                <a:spcPts val="0"/>
              </a:spcAft>
              <a:buSzPts val="2000"/>
              <a:buChar char="▻"/>
              <a:defRPr sz="2000"/>
            </a:lvl6pPr>
            <a:lvl7pPr marL="3200400" lvl="6" indent="-355600" algn="l">
              <a:lnSpc>
                <a:spcPct val="100000"/>
              </a:lnSpc>
              <a:spcBef>
                <a:spcPts val="1000"/>
              </a:spcBef>
              <a:spcAft>
                <a:spcPts val="0"/>
              </a:spcAft>
              <a:buSzPts val="2000"/>
              <a:buChar char="▻"/>
              <a:defRPr sz="2000"/>
            </a:lvl7pPr>
            <a:lvl8pPr marL="3657600" lvl="7" indent="-355600" algn="l">
              <a:lnSpc>
                <a:spcPct val="100000"/>
              </a:lnSpc>
              <a:spcBef>
                <a:spcPts val="1000"/>
              </a:spcBef>
              <a:spcAft>
                <a:spcPts val="0"/>
              </a:spcAft>
              <a:buSzPts val="2000"/>
              <a:buChar char="▻"/>
              <a:defRPr sz="2000"/>
            </a:lvl8pPr>
            <a:lvl9pPr marL="4114800" lvl="8" indent="-355600" algn="l">
              <a:lnSpc>
                <a:spcPct val="100000"/>
              </a:lnSpc>
              <a:spcBef>
                <a:spcPts val="1000"/>
              </a:spcBef>
              <a:spcAft>
                <a:spcPts val="1000"/>
              </a:spcAft>
              <a:buSzPts val="2000"/>
              <a:buChar char="▻"/>
              <a:defRPr sz="2000"/>
            </a:lvl9pPr>
          </a:lstStyle>
          <a:p>
            <a:endParaRPr/>
          </a:p>
        </p:txBody>
      </p:sp>
      <p:sp>
        <p:nvSpPr>
          <p:cNvPr id="202" name="Google Shape;202;p2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03"/>
        <p:cNvGrpSpPr/>
        <p:nvPr/>
      </p:nvGrpSpPr>
      <p:grpSpPr>
        <a:xfrm>
          <a:off x="0" y="0"/>
          <a:ext cx="0" cy="0"/>
          <a:chOff x="0" y="0"/>
          <a:chExt cx="0" cy="0"/>
        </a:xfrm>
      </p:grpSpPr>
      <p:grpSp>
        <p:nvGrpSpPr>
          <p:cNvPr id="204" name="Google Shape;204;p22"/>
          <p:cNvGrpSpPr/>
          <p:nvPr/>
        </p:nvGrpSpPr>
        <p:grpSpPr>
          <a:xfrm>
            <a:off x="-4" y="40"/>
            <a:ext cx="7072430" cy="1327315"/>
            <a:chOff x="-4" y="40"/>
            <a:chExt cx="7072430" cy="1327315"/>
          </a:xfrm>
        </p:grpSpPr>
        <p:sp>
          <p:nvSpPr>
            <p:cNvPr id="205" name="Google Shape;205;p22"/>
            <p:cNvSpPr/>
            <p:nvPr/>
          </p:nvSpPr>
          <p:spPr>
            <a:xfrm>
              <a:off x="6292649" y="126425"/>
              <a:ext cx="779700" cy="259800"/>
            </a:xfrm>
            <a:prstGeom prst="triangle">
              <a:avLst>
                <a:gd name="adj" fmla="val 32425"/>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nvGrpSpPr>
            <p:cNvPr id="206" name="Google Shape;206;p22"/>
            <p:cNvGrpSpPr/>
            <p:nvPr/>
          </p:nvGrpSpPr>
          <p:grpSpPr>
            <a:xfrm rot="10800000" flipH="1">
              <a:off x="3" y="40"/>
              <a:ext cx="6756168" cy="1327315"/>
              <a:chOff x="-2168138" y="330075"/>
              <a:chExt cx="8650663" cy="1699506"/>
            </a:xfrm>
          </p:grpSpPr>
          <p:sp>
            <p:nvSpPr>
              <p:cNvPr id="207" name="Google Shape;207;p22"/>
              <p:cNvSpPr/>
              <p:nvPr/>
            </p:nvSpPr>
            <p:spPr>
              <a:xfrm>
                <a:off x="-2168138" y="330081"/>
                <a:ext cx="69582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208" name="Google Shape;208;p22"/>
              <p:cNvSpPr/>
              <p:nvPr/>
            </p:nvSpPr>
            <p:spPr>
              <a:xfrm>
                <a:off x="4783025"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209" name="Google Shape;209;p22"/>
            <p:cNvGrpSpPr/>
            <p:nvPr/>
          </p:nvGrpSpPr>
          <p:grpSpPr>
            <a:xfrm rot="10800000" flipH="1">
              <a:off x="-4" y="381007"/>
              <a:ext cx="7072430" cy="771744"/>
              <a:chOff x="-9092084" y="330075"/>
              <a:chExt cx="15574609" cy="1699501"/>
            </a:xfrm>
          </p:grpSpPr>
          <p:sp>
            <p:nvSpPr>
              <p:cNvPr id="210" name="Google Shape;210;p22"/>
              <p:cNvSpPr/>
              <p:nvPr/>
            </p:nvSpPr>
            <p:spPr>
              <a:xfrm>
                <a:off x="-9092084" y="330076"/>
                <a:ext cx="13882200" cy="1699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211" name="Google Shape;211;p22"/>
              <p:cNvSpPr/>
              <p:nvPr/>
            </p:nvSpPr>
            <p:spPr>
              <a:xfrm>
                <a:off x="4783025" y="330075"/>
                <a:ext cx="1699500" cy="16995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grpSp>
        <p:nvGrpSpPr>
          <p:cNvPr id="212" name="Google Shape;212;p22"/>
          <p:cNvGrpSpPr/>
          <p:nvPr/>
        </p:nvGrpSpPr>
        <p:grpSpPr>
          <a:xfrm>
            <a:off x="6946842" y="4472723"/>
            <a:ext cx="2202830" cy="670795"/>
            <a:chOff x="5575242" y="4472723"/>
            <a:chExt cx="2202830" cy="670795"/>
          </a:xfrm>
        </p:grpSpPr>
        <p:sp>
          <p:nvSpPr>
            <p:cNvPr id="213" name="Google Shape;213;p22"/>
            <p:cNvSpPr/>
            <p:nvPr/>
          </p:nvSpPr>
          <p:spPr>
            <a:xfrm rot="10800000">
              <a:off x="5575242" y="4948334"/>
              <a:ext cx="394200" cy="131400"/>
            </a:xfrm>
            <a:prstGeom prst="triangle">
              <a:avLst>
                <a:gd name="adj" fmla="val 32425"/>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4" name="Google Shape;214;p22"/>
            <p:cNvGrpSpPr/>
            <p:nvPr/>
          </p:nvGrpSpPr>
          <p:grpSpPr>
            <a:xfrm flipH="1">
              <a:off x="5734850" y="4472723"/>
              <a:ext cx="2040837" cy="670795"/>
              <a:chOff x="1297954" y="330075"/>
              <a:chExt cx="5169293" cy="1699506"/>
            </a:xfrm>
          </p:grpSpPr>
          <p:sp>
            <p:nvSpPr>
              <p:cNvPr id="215" name="Google Shape;215;p22"/>
              <p:cNvSpPr/>
              <p:nvPr/>
            </p:nvSpPr>
            <p:spPr>
              <a:xfrm>
                <a:off x="1297954" y="330081"/>
                <a:ext cx="3476700" cy="1699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22"/>
              <p:cNvSpPr/>
              <p:nvPr/>
            </p:nvSpPr>
            <p:spPr>
              <a:xfrm>
                <a:off x="4767747" y="330075"/>
                <a:ext cx="1699500" cy="1699500"/>
              </a:xfrm>
              <a:prstGeom prst="rtTriangl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7" name="Google Shape;217;p22"/>
            <p:cNvGrpSpPr/>
            <p:nvPr/>
          </p:nvGrpSpPr>
          <p:grpSpPr>
            <a:xfrm flipH="1">
              <a:off x="5578209" y="4646738"/>
              <a:ext cx="2199863" cy="304563"/>
              <a:chOff x="-5827153" y="330075"/>
              <a:chExt cx="12276019" cy="1699569"/>
            </a:xfrm>
          </p:grpSpPr>
          <p:sp>
            <p:nvSpPr>
              <p:cNvPr id="218" name="Google Shape;218;p22"/>
              <p:cNvSpPr/>
              <p:nvPr/>
            </p:nvSpPr>
            <p:spPr>
              <a:xfrm>
                <a:off x="-5827153" y="330144"/>
                <a:ext cx="10612200" cy="16995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22"/>
              <p:cNvSpPr/>
              <p:nvPr/>
            </p:nvSpPr>
            <p:spPr>
              <a:xfrm>
                <a:off x="4749366" y="330075"/>
                <a:ext cx="1699500" cy="16995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20" name="Google Shape;220;p2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221" name="Google Shape;221;p22"/>
          <p:cNvSpPr txBox="1">
            <a:spLocks noGrp="1"/>
          </p:cNvSpPr>
          <p:nvPr>
            <p:ph type="body" idx="1"/>
          </p:nvPr>
        </p:nvSpPr>
        <p:spPr>
          <a:xfrm>
            <a:off x="870450" y="1545076"/>
            <a:ext cx="2247900" cy="27099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222" name="Google Shape;222;p22"/>
          <p:cNvSpPr txBox="1">
            <a:spLocks noGrp="1"/>
          </p:cNvSpPr>
          <p:nvPr>
            <p:ph type="body" idx="2"/>
          </p:nvPr>
        </p:nvSpPr>
        <p:spPr>
          <a:xfrm>
            <a:off x="3233637" y="1545076"/>
            <a:ext cx="2247900" cy="27099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223" name="Google Shape;223;p22"/>
          <p:cNvSpPr txBox="1">
            <a:spLocks noGrp="1"/>
          </p:cNvSpPr>
          <p:nvPr>
            <p:ph type="body" idx="3"/>
          </p:nvPr>
        </p:nvSpPr>
        <p:spPr>
          <a:xfrm>
            <a:off x="5540650" y="1545076"/>
            <a:ext cx="2247900" cy="27099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1000"/>
              </a:spcBef>
              <a:spcAft>
                <a:spcPts val="0"/>
              </a:spcAft>
              <a:buSzPts val="1800"/>
              <a:buChar char="▻"/>
              <a:defRPr sz="1800"/>
            </a:lvl2pPr>
            <a:lvl3pPr marL="1371600" lvl="2" indent="-342900" algn="l">
              <a:lnSpc>
                <a:spcPct val="100000"/>
              </a:lnSpc>
              <a:spcBef>
                <a:spcPts val="1000"/>
              </a:spcBef>
              <a:spcAft>
                <a:spcPts val="0"/>
              </a:spcAft>
              <a:buSzPts val="1800"/>
              <a:buChar char="▻"/>
              <a:defRPr sz="1800"/>
            </a:lvl3pPr>
            <a:lvl4pPr marL="1828800" lvl="3" indent="-342900" algn="l">
              <a:lnSpc>
                <a:spcPct val="100000"/>
              </a:lnSpc>
              <a:spcBef>
                <a:spcPts val="1000"/>
              </a:spcBef>
              <a:spcAft>
                <a:spcPts val="0"/>
              </a:spcAft>
              <a:buSzPts val="1800"/>
              <a:buChar char="▻"/>
              <a:defRPr sz="1800"/>
            </a:lvl4pPr>
            <a:lvl5pPr marL="2286000" lvl="4" indent="-342900" algn="l">
              <a:lnSpc>
                <a:spcPct val="100000"/>
              </a:lnSpc>
              <a:spcBef>
                <a:spcPts val="1000"/>
              </a:spcBef>
              <a:spcAft>
                <a:spcPts val="0"/>
              </a:spcAft>
              <a:buSzPts val="1800"/>
              <a:buChar char="▻"/>
              <a:defRPr sz="1800"/>
            </a:lvl5pPr>
            <a:lvl6pPr marL="2743200" lvl="5" indent="-342900" algn="l">
              <a:lnSpc>
                <a:spcPct val="100000"/>
              </a:lnSpc>
              <a:spcBef>
                <a:spcPts val="1000"/>
              </a:spcBef>
              <a:spcAft>
                <a:spcPts val="0"/>
              </a:spcAft>
              <a:buSzPts val="1800"/>
              <a:buChar char="▻"/>
              <a:defRPr sz="1800"/>
            </a:lvl6pPr>
            <a:lvl7pPr marL="3200400" lvl="6" indent="-342900" algn="l">
              <a:lnSpc>
                <a:spcPct val="100000"/>
              </a:lnSpc>
              <a:spcBef>
                <a:spcPts val="1000"/>
              </a:spcBef>
              <a:spcAft>
                <a:spcPts val="0"/>
              </a:spcAft>
              <a:buSzPts val="1800"/>
              <a:buChar char="▻"/>
              <a:defRPr sz="1800"/>
            </a:lvl7pPr>
            <a:lvl8pPr marL="3657600" lvl="7" indent="-342900" algn="l">
              <a:lnSpc>
                <a:spcPct val="100000"/>
              </a:lnSpc>
              <a:spcBef>
                <a:spcPts val="1000"/>
              </a:spcBef>
              <a:spcAft>
                <a:spcPts val="0"/>
              </a:spcAft>
              <a:buSzPts val="1800"/>
              <a:buChar char="▻"/>
              <a:defRPr sz="1800"/>
            </a:lvl8pPr>
            <a:lvl9pPr marL="4114800" lvl="8" indent="-342900" algn="l">
              <a:lnSpc>
                <a:spcPct val="100000"/>
              </a:lnSpc>
              <a:spcBef>
                <a:spcPts val="1000"/>
              </a:spcBef>
              <a:spcAft>
                <a:spcPts val="1000"/>
              </a:spcAft>
              <a:buSzPts val="1800"/>
              <a:buChar char="▻"/>
              <a:defRPr sz="1800"/>
            </a:lvl9pPr>
          </a:lstStyle>
          <a:p>
            <a:endParaRPr/>
          </a:p>
        </p:txBody>
      </p:sp>
      <p:sp>
        <p:nvSpPr>
          <p:cNvPr id="224" name="Google Shape;224;p2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1pPr>
            <a:lvl2pPr marR="0" lvl="1"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2pPr>
            <a:lvl3pPr marR="0" lvl="2"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3pPr>
            <a:lvl4pPr marR="0" lvl="3"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4pPr>
            <a:lvl5pPr marR="0" lvl="4"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5pPr>
            <a:lvl6pPr marR="0" lvl="5"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6pPr>
            <a:lvl7pPr marR="0" lvl="6"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7pPr>
            <a:lvl8pPr marR="0" lvl="7"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8pPr>
            <a:lvl9pPr marR="0" lvl="8" algn="l" rtl="0">
              <a:lnSpc>
                <a:spcPct val="100000"/>
              </a:lnSpc>
              <a:spcBef>
                <a:spcPts val="0"/>
              </a:spcBef>
              <a:spcAft>
                <a:spcPts val="0"/>
              </a:spcAft>
              <a:buClr>
                <a:schemeClr val="lt1"/>
              </a:buClr>
              <a:buSzPts val="2000"/>
              <a:buFont typeface="Roboto Condensed"/>
              <a:buNone/>
              <a:defRPr sz="2000" b="1" i="0" u="none" strike="noStrike" cap="none">
                <a:solidFill>
                  <a:schemeClr val="lt1"/>
                </a:solidFill>
                <a:latin typeface="Roboto Condensed"/>
                <a:ea typeface="Roboto Condensed"/>
                <a:cs typeface="Roboto Condensed"/>
                <a:sym typeface="Roboto Condensed"/>
              </a:defRPr>
            </a:lvl9pPr>
          </a:lstStyle>
          <a:p>
            <a:endParaRPr/>
          </a:p>
        </p:txBody>
      </p:sp>
      <p:sp>
        <p:nvSpPr>
          <p:cNvPr id="52" name="Google Shape;52;p13"/>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noAutofit/>
          </a:bodyPr>
          <a:lstStyle>
            <a:lvl1pPr marL="457200" marR="0" lvl="0" indent="-381000" algn="l" rtl="0">
              <a:lnSpc>
                <a:spcPct val="100000"/>
              </a:lnSpc>
              <a:spcBef>
                <a:spcPts val="6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1pPr>
            <a:lvl2pPr marL="914400" marR="0" lvl="1"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2pPr>
            <a:lvl3pPr marL="1371600" marR="0" lvl="2"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3pPr>
            <a:lvl4pPr marL="1828800" marR="0" lvl="3"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4pPr>
            <a:lvl5pPr marL="2286000" marR="0" lvl="4"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5pPr>
            <a:lvl6pPr marL="2743200" marR="0" lvl="5"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6pPr>
            <a:lvl7pPr marL="3200400" marR="0" lvl="6"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7pPr>
            <a:lvl8pPr marL="3657600" marR="0" lvl="7" indent="-381000" algn="l" rtl="0">
              <a:lnSpc>
                <a:spcPct val="100000"/>
              </a:lnSpc>
              <a:spcBef>
                <a:spcPts val="1000"/>
              </a:spcBef>
              <a:spcAft>
                <a:spcPts val="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8pPr>
            <a:lvl9pPr marL="4114800" marR="0" lvl="8" indent="-381000" algn="l" rtl="0">
              <a:lnSpc>
                <a:spcPct val="100000"/>
              </a:lnSpc>
              <a:spcBef>
                <a:spcPts val="1000"/>
              </a:spcBef>
              <a:spcAft>
                <a:spcPts val="1000"/>
              </a:spcAft>
              <a:buClr>
                <a:schemeClr val="accent4"/>
              </a:buClr>
              <a:buSzPts val="2400"/>
              <a:buFont typeface="Roboto Condensed Light"/>
              <a:buChar char="▻"/>
              <a:defRPr sz="2400" b="0" i="0" u="none" strike="noStrike" cap="none">
                <a:solidFill>
                  <a:schemeClr val="dk1"/>
                </a:solidFill>
                <a:latin typeface="Roboto Condensed Light"/>
                <a:ea typeface="Roboto Condensed Light"/>
                <a:cs typeface="Roboto Condensed Light"/>
                <a:sym typeface="Roboto Condensed Light"/>
              </a:defRPr>
            </a:lvl9pPr>
          </a:lstStyle>
          <a:p>
            <a:endParaRPr/>
          </a:p>
        </p:txBody>
      </p:sp>
      <p:sp>
        <p:nvSpPr>
          <p:cNvPr id="53" name="Google Shape;53;p1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1pPr>
            <a:lvl2pPr marL="0" marR="0" lvl="1"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2pPr>
            <a:lvl3pPr marL="0" marR="0" lvl="2"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3pPr>
            <a:lvl4pPr marL="0" marR="0" lvl="3"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4pPr>
            <a:lvl5pPr marL="0" marR="0" lvl="4"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5pPr>
            <a:lvl6pPr marL="0" marR="0" lvl="5"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6pPr>
            <a:lvl7pPr marL="0" marR="0" lvl="6"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7pPr>
            <a:lvl8pPr marL="0" marR="0" lvl="7"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8pPr>
            <a:lvl9pPr marL="0" marR="0" lvl="8" indent="0" algn="r" rtl="0">
              <a:lnSpc>
                <a:spcPct val="100000"/>
              </a:lnSpc>
              <a:spcBef>
                <a:spcPts val="0"/>
              </a:spcBef>
              <a:spcAft>
                <a:spcPts val="0"/>
              </a:spcAft>
              <a:buClr>
                <a:srgbClr val="000000"/>
              </a:buClr>
              <a:buSzPts val="1200"/>
              <a:buFont typeface="Arial"/>
              <a:buNone/>
              <a:defRPr sz="1200" b="1" i="0" u="none" strike="noStrike" cap="none">
                <a:solidFill>
                  <a:schemeClr val="lt1"/>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4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3"/>
          <p:cNvSpPr txBox="1">
            <a:spLocks noGrp="1"/>
          </p:cNvSpPr>
          <p:nvPr>
            <p:ph type="ctrTitle"/>
          </p:nvPr>
        </p:nvSpPr>
        <p:spPr>
          <a:xfrm>
            <a:off x="533400" y="1090750"/>
            <a:ext cx="6625200" cy="29601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800"/>
              <a:buNone/>
            </a:pPr>
            <a:r>
              <a:rPr lang="en" b="0">
                <a:solidFill>
                  <a:srgbClr val="D1D5DB"/>
                </a:solidFill>
                <a:latin typeface="Arial"/>
                <a:ea typeface="Arial"/>
                <a:cs typeface="Arial"/>
                <a:sym typeface="Arial"/>
              </a:rPr>
              <a:t>Energy Conservation: Empowering eSC for a Greener Future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BODY MASS INDEX (BMI)</a:t>
            </a:r>
            <a:endParaRPr/>
          </a:p>
        </p:txBody>
      </p:sp>
      <p:sp>
        <p:nvSpPr>
          <p:cNvPr id="377" name="Google Shape;377;p3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10</a:t>
            </a:fld>
            <a:endParaRPr/>
          </a:p>
        </p:txBody>
      </p:sp>
      <p:grpSp>
        <p:nvGrpSpPr>
          <p:cNvPr id="378" name="Google Shape;378;p32"/>
          <p:cNvGrpSpPr/>
          <p:nvPr/>
        </p:nvGrpSpPr>
        <p:grpSpPr>
          <a:xfrm>
            <a:off x="1299502" y="1691931"/>
            <a:ext cx="3580492" cy="2585017"/>
            <a:chOff x="3778727" y="4460423"/>
            <a:chExt cx="720160" cy="457866"/>
          </a:xfrm>
        </p:grpSpPr>
        <p:sp>
          <p:nvSpPr>
            <p:cNvPr id="379" name="Google Shape;379;p32"/>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a:solidFill>
                    <a:schemeClr val="lt1"/>
                  </a:solidFill>
                  <a:latin typeface="Roboto Condensed"/>
                  <a:ea typeface="Roboto Condensed"/>
                  <a:cs typeface="Roboto Condensed"/>
                  <a:sym typeface="Roboto Condensed"/>
                </a:rPr>
                <a:t>OBESE</a:t>
              </a:r>
              <a:endParaRPr sz="1200" b="1" i="0" u="none" strike="noStrike" cap="none">
                <a:solidFill>
                  <a:schemeClr val="lt1"/>
                </a:solidFill>
                <a:latin typeface="Roboto Condensed"/>
                <a:ea typeface="Roboto Condensed"/>
                <a:cs typeface="Roboto Condensed"/>
                <a:sym typeface="Roboto Condensed"/>
              </a:endParaRPr>
            </a:p>
          </p:txBody>
        </p:sp>
        <p:sp>
          <p:nvSpPr>
            <p:cNvPr id="380" name="Google Shape;380;p32"/>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a:solidFill>
                    <a:schemeClr val="lt1"/>
                  </a:solidFill>
                  <a:latin typeface="Roboto Condensed"/>
                  <a:ea typeface="Roboto Condensed"/>
                  <a:cs typeface="Roboto Condensed"/>
                  <a:sym typeface="Roboto Condensed"/>
                </a:rPr>
                <a:t>HEALTHY</a:t>
              </a:r>
              <a:endParaRPr sz="1200" b="1" i="0" u="none" strike="noStrike" cap="none">
                <a:solidFill>
                  <a:schemeClr val="lt1"/>
                </a:solidFill>
                <a:latin typeface="Roboto Condensed"/>
                <a:ea typeface="Roboto Condensed"/>
                <a:cs typeface="Roboto Condensed"/>
                <a:sym typeface="Roboto Condensed"/>
              </a:endParaRPr>
            </a:p>
          </p:txBody>
        </p:sp>
        <p:sp>
          <p:nvSpPr>
            <p:cNvPr id="381" name="Google Shape;381;p32"/>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a:solidFill>
                    <a:schemeClr val="lt1"/>
                  </a:solidFill>
                  <a:latin typeface="Roboto Condensed"/>
                  <a:ea typeface="Roboto Condensed"/>
                  <a:cs typeface="Roboto Condensed"/>
                  <a:sym typeface="Roboto Condensed"/>
                </a:rPr>
                <a:t>OVERWEIGHT</a:t>
              </a:r>
              <a:endParaRPr sz="1200" b="1" i="0" u="none" strike="noStrike" cap="none">
                <a:solidFill>
                  <a:schemeClr val="lt1"/>
                </a:solidFill>
                <a:latin typeface="Roboto Condensed"/>
                <a:ea typeface="Roboto Condensed"/>
                <a:cs typeface="Roboto Condensed"/>
                <a:sym typeface="Roboto Condensed"/>
              </a:endParaRPr>
            </a:p>
          </p:txBody>
        </p:sp>
        <p:sp>
          <p:nvSpPr>
            <p:cNvPr id="382" name="Google Shape;382;p32"/>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a:solidFill>
                    <a:schemeClr val="lt1"/>
                  </a:solidFill>
                  <a:latin typeface="Roboto Condensed"/>
                  <a:ea typeface="Roboto Condensed"/>
                  <a:cs typeface="Roboto Condensed"/>
                  <a:sym typeface="Roboto Condensed"/>
                </a:rPr>
                <a:t>UNDERWEIGHT</a:t>
              </a:r>
              <a:endParaRPr sz="1200" b="1" i="0" u="none" strike="noStrike" cap="none">
                <a:solidFill>
                  <a:schemeClr val="lt1"/>
                </a:solidFill>
                <a:latin typeface="Roboto Condensed"/>
                <a:ea typeface="Roboto Condensed"/>
                <a:cs typeface="Roboto Condensed"/>
                <a:sym typeface="Roboto Condensed"/>
              </a:endParaRPr>
            </a:p>
          </p:txBody>
        </p:sp>
        <p:sp>
          <p:nvSpPr>
            <p:cNvPr id="383" name="Google Shape;383;p32"/>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Condensed"/>
                <a:ea typeface="Roboto Condensed"/>
                <a:cs typeface="Roboto Condensed"/>
                <a:sym typeface="Roboto Condensed"/>
              </a:endParaRPr>
            </a:p>
          </p:txBody>
        </p:sp>
      </p:grpSp>
      <p:cxnSp>
        <p:nvCxnSpPr>
          <p:cNvPr id="384" name="Google Shape;384;p32"/>
          <p:cNvCxnSpPr/>
          <p:nvPr/>
        </p:nvCxnSpPr>
        <p:spPr>
          <a:xfrm>
            <a:off x="4800653" y="2296986"/>
            <a:ext cx="1048800" cy="0"/>
          </a:xfrm>
          <a:prstGeom prst="straightConnector1">
            <a:avLst/>
          </a:prstGeom>
          <a:noFill/>
          <a:ln w="9525" cap="flat" cmpd="sng">
            <a:solidFill>
              <a:schemeClr val="accent1"/>
            </a:solidFill>
            <a:prstDash val="solid"/>
            <a:round/>
            <a:headEnd type="oval" w="med" len="med"/>
            <a:tailEnd type="oval" w="med" len="med"/>
          </a:ln>
        </p:spPr>
      </p:cxnSp>
      <p:sp>
        <p:nvSpPr>
          <p:cNvPr id="385" name="Google Shape;385;p32"/>
          <p:cNvSpPr txBox="1"/>
          <p:nvPr/>
        </p:nvSpPr>
        <p:spPr>
          <a:xfrm>
            <a:off x="5910559" y="2103114"/>
            <a:ext cx="2765100" cy="387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2"/>
                </a:solidFill>
                <a:latin typeface="Roboto Condensed"/>
                <a:ea typeface="Roboto Condensed"/>
                <a:cs typeface="Roboto Condensed"/>
                <a:sym typeface="Roboto Condensed"/>
              </a:rPr>
              <a:t>Less than 18.5</a:t>
            </a:r>
            <a:endParaRPr sz="1200" b="0" i="0" u="none" strike="noStrike" cap="none">
              <a:solidFill>
                <a:schemeClr val="dk2"/>
              </a:solidFill>
              <a:latin typeface="Roboto Condensed"/>
              <a:ea typeface="Roboto Condensed"/>
              <a:cs typeface="Roboto Condensed"/>
              <a:sym typeface="Roboto Condensed"/>
            </a:endParaRPr>
          </a:p>
        </p:txBody>
      </p:sp>
      <p:cxnSp>
        <p:nvCxnSpPr>
          <p:cNvPr id="386" name="Google Shape;386;p32"/>
          <p:cNvCxnSpPr/>
          <p:nvPr/>
        </p:nvCxnSpPr>
        <p:spPr>
          <a:xfrm>
            <a:off x="4646174" y="2839697"/>
            <a:ext cx="1203300" cy="0"/>
          </a:xfrm>
          <a:prstGeom prst="straightConnector1">
            <a:avLst/>
          </a:prstGeom>
          <a:noFill/>
          <a:ln w="9525" cap="flat" cmpd="sng">
            <a:solidFill>
              <a:schemeClr val="accent2"/>
            </a:solidFill>
            <a:prstDash val="solid"/>
            <a:round/>
            <a:headEnd type="oval" w="med" len="med"/>
            <a:tailEnd type="oval" w="med" len="med"/>
          </a:ln>
        </p:spPr>
      </p:cxnSp>
      <p:sp>
        <p:nvSpPr>
          <p:cNvPr id="387" name="Google Shape;387;p32"/>
          <p:cNvSpPr txBox="1"/>
          <p:nvPr/>
        </p:nvSpPr>
        <p:spPr>
          <a:xfrm>
            <a:off x="5910559" y="2645814"/>
            <a:ext cx="2765100" cy="387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2"/>
                </a:solidFill>
                <a:latin typeface="Roboto Condensed"/>
                <a:ea typeface="Roboto Condensed"/>
                <a:cs typeface="Roboto Condensed"/>
                <a:sym typeface="Roboto Condensed"/>
              </a:rPr>
              <a:t>Between 18.5 and 25.00</a:t>
            </a:r>
            <a:endParaRPr sz="1200" b="0" i="0" u="none" strike="noStrike" cap="none">
              <a:solidFill>
                <a:schemeClr val="dk2"/>
              </a:solidFill>
              <a:latin typeface="Roboto Condensed"/>
              <a:ea typeface="Roboto Condensed"/>
              <a:cs typeface="Roboto Condensed"/>
              <a:sym typeface="Roboto Condensed"/>
            </a:endParaRPr>
          </a:p>
        </p:txBody>
      </p:sp>
      <p:cxnSp>
        <p:nvCxnSpPr>
          <p:cNvPr id="388" name="Google Shape;388;p32"/>
          <p:cNvCxnSpPr/>
          <p:nvPr/>
        </p:nvCxnSpPr>
        <p:spPr>
          <a:xfrm>
            <a:off x="4426649" y="3382409"/>
            <a:ext cx="1422900" cy="0"/>
          </a:xfrm>
          <a:prstGeom prst="straightConnector1">
            <a:avLst/>
          </a:prstGeom>
          <a:noFill/>
          <a:ln w="9525" cap="flat" cmpd="sng">
            <a:solidFill>
              <a:schemeClr val="accent3"/>
            </a:solidFill>
            <a:prstDash val="solid"/>
            <a:round/>
            <a:headEnd type="oval" w="med" len="med"/>
            <a:tailEnd type="oval" w="med" len="med"/>
          </a:ln>
        </p:spPr>
      </p:cxnSp>
      <p:sp>
        <p:nvSpPr>
          <p:cNvPr id="389" name="Google Shape;389;p32"/>
          <p:cNvSpPr txBox="1"/>
          <p:nvPr/>
        </p:nvSpPr>
        <p:spPr>
          <a:xfrm>
            <a:off x="5910559" y="3188515"/>
            <a:ext cx="2765100" cy="387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2"/>
                </a:solidFill>
                <a:latin typeface="Roboto Condensed"/>
                <a:ea typeface="Roboto Condensed"/>
                <a:cs typeface="Roboto Condensed"/>
                <a:sym typeface="Roboto Condensed"/>
              </a:rPr>
              <a:t>Between 25.00 and 30.00</a:t>
            </a:r>
            <a:endParaRPr sz="1200" b="0" i="0" u="none" strike="noStrike" cap="none">
              <a:solidFill>
                <a:schemeClr val="dk2"/>
              </a:solidFill>
              <a:latin typeface="Roboto Condensed"/>
              <a:ea typeface="Roboto Condensed"/>
              <a:cs typeface="Roboto Condensed"/>
              <a:sym typeface="Roboto Condensed"/>
            </a:endParaRPr>
          </a:p>
        </p:txBody>
      </p:sp>
      <p:cxnSp>
        <p:nvCxnSpPr>
          <p:cNvPr id="390" name="Google Shape;390;p32"/>
          <p:cNvCxnSpPr/>
          <p:nvPr/>
        </p:nvCxnSpPr>
        <p:spPr>
          <a:xfrm>
            <a:off x="4239647" y="3925093"/>
            <a:ext cx="1609800" cy="0"/>
          </a:xfrm>
          <a:prstGeom prst="straightConnector1">
            <a:avLst/>
          </a:prstGeom>
          <a:noFill/>
          <a:ln w="9525" cap="flat" cmpd="sng">
            <a:solidFill>
              <a:schemeClr val="accent4"/>
            </a:solidFill>
            <a:prstDash val="solid"/>
            <a:round/>
            <a:headEnd type="oval" w="med" len="med"/>
            <a:tailEnd type="oval" w="med" len="med"/>
          </a:ln>
        </p:spPr>
      </p:cxnSp>
      <p:sp>
        <p:nvSpPr>
          <p:cNvPr id="391" name="Google Shape;391;p32"/>
          <p:cNvSpPr txBox="1"/>
          <p:nvPr/>
        </p:nvSpPr>
        <p:spPr>
          <a:xfrm>
            <a:off x="5910559" y="3731215"/>
            <a:ext cx="2765100" cy="3879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2"/>
                </a:solidFill>
                <a:latin typeface="Roboto Condensed"/>
                <a:ea typeface="Roboto Condensed"/>
                <a:cs typeface="Roboto Condensed"/>
                <a:sym typeface="Roboto Condensed"/>
              </a:rPr>
              <a:t>Greater than 30.00</a:t>
            </a:r>
            <a:endParaRPr sz="1200" b="0" i="0" u="none" strike="noStrike" cap="none">
              <a:solidFill>
                <a:schemeClr val="dk2"/>
              </a:solidFill>
              <a:latin typeface="Roboto Condensed"/>
              <a:ea typeface="Roboto Condensed"/>
              <a:cs typeface="Roboto Condensed"/>
              <a:sym typeface="Roboto Condensed"/>
            </a:endParaRPr>
          </a:p>
        </p:txBody>
      </p:sp>
      <p:sp>
        <p:nvSpPr>
          <p:cNvPr id="392" name="Google Shape;392;p32"/>
          <p:cNvSpPr/>
          <p:nvPr/>
        </p:nvSpPr>
        <p:spPr>
          <a:xfrm>
            <a:off x="315223" y="623918"/>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AGE</a:t>
            </a:r>
            <a:endParaRPr/>
          </a:p>
        </p:txBody>
      </p:sp>
      <p:sp>
        <p:nvSpPr>
          <p:cNvPr id="398" name="Google Shape;398;p3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11</a:t>
            </a:fld>
            <a:endParaRPr/>
          </a:p>
        </p:txBody>
      </p:sp>
      <p:cxnSp>
        <p:nvCxnSpPr>
          <p:cNvPr id="399" name="Google Shape;399;p33"/>
          <p:cNvCxnSpPr/>
          <p:nvPr/>
        </p:nvCxnSpPr>
        <p:spPr>
          <a:xfrm>
            <a:off x="4971664" y="2517643"/>
            <a:ext cx="1067100" cy="0"/>
          </a:xfrm>
          <a:prstGeom prst="straightConnector1">
            <a:avLst/>
          </a:prstGeom>
          <a:noFill/>
          <a:ln w="9525" cap="flat" cmpd="sng">
            <a:solidFill>
              <a:schemeClr val="accent1"/>
            </a:solidFill>
            <a:prstDash val="solid"/>
            <a:round/>
            <a:headEnd type="oval" w="med" len="med"/>
            <a:tailEnd type="oval" w="med" len="med"/>
          </a:ln>
        </p:spPr>
      </p:cxnSp>
      <p:sp>
        <p:nvSpPr>
          <p:cNvPr id="400" name="Google Shape;400;p33"/>
          <p:cNvSpPr txBox="1"/>
          <p:nvPr/>
        </p:nvSpPr>
        <p:spPr>
          <a:xfrm>
            <a:off x="6100919" y="2306452"/>
            <a:ext cx="2813400" cy="422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2"/>
                </a:solidFill>
                <a:latin typeface="Roboto Condensed"/>
                <a:ea typeface="Roboto Condensed"/>
                <a:cs typeface="Roboto Condensed"/>
                <a:sym typeface="Roboto Condensed"/>
              </a:rPr>
              <a:t>Ages 18-34</a:t>
            </a:r>
            <a:endParaRPr sz="1200" b="0" i="0" u="none" strike="noStrike" cap="none">
              <a:solidFill>
                <a:schemeClr val="dk2"/>
              </a:solidFill>
              <a:latin typeface="Roboto Condensed"/>
              <a:ea typeface="Roboto Condensed"/>
              <a:cs typeface="Roboto Condensed"/>
              <a:sym typeface="Roboto Condensed"/>
            </a:endParaRPr>
          </a:p>
        </p:txBody>
      </p:sp>
      <p:cxnSp>
        <p:nvCxnSpPr>
          <p:cNvPr id="401" name="Google Shape;401;p33"/>
          <p:cNvCxnSpPr/>
          <p:nvPr/>
        </p:nvCxnSpPr>
        <p:spPr>
          <a:xfrm>
            <a:off x="4814492" y="3108837"/>
            <a:ext cx="1224300" cy="0"/>
          </a:xfrm>
          <a:prstGeom prst="straightConnector1">
            <a:avLst/>
          </a:prstGeom>
          <a:noFill/>
          <a:ln w="9525" cap="flat" cmpd="sng">
            <a:solidFill>
              <a:schemeClr val="accent2"/>
            </a:solidFill>
            <a:prstDash val="solid"/>
            <a:round/>
            <a:headEnd type="oval" w="med" len="med"/>
            <a:tailEnd type="oval" w="med" len="med"/>
          </a:ln>
        </p:spPr>
      </p:cxnSp>
      <p:sp>
        <p:nvSpPr>
          <p:cNvPr id="402" name="Google Shape;402;p33"/>
          <p:cNvSpPr txBox="1"/>
          <p:nvPr/>
        </p:nvSpPr>
        <p:spPr>
          <a:xfrm>
            <a:off x="6100919" y="2897634"/>
            <a:ext cx="2813400" cy="422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2"/>
                </a:solidFill>
                <a:latin typeface="Roboto Condensed"/>
                <a:ea typeface="Roboto Condensed"/>
                <a:cs typeface="Roboto Condensed"/>
                <a:sym typeface="Roboto Condensed"/>
              </a:rPr>
              <a:t>Ages 35-44</a:t>
            </a:r>
            <a:endParaRPr sz="1200" b="0" i="0" u="none" strike="noStrike" cap="none">
              <a:solidFill>
                <a:schemeClr val="dk2"/>
              </a:solidFill>
              <a:latin typeface="Roboto Condensed"/>
              <a:ea typeface="Roboto Condensed"/>
              <a:cs typeface="Roboto Condensed"/>
              <a:sym typeface="Roboto Condensed"/>
            </a:endParaRPr>
          </a:p>
        </p:txBody>
      </p:sp>
      <p:grpSp>
        <p:nvGrpSpPr>
          <p:cNvPr id="403" name="Google Shape;403;p33"/>
          <p:cNvGrpSpPr/>
          <p:nvPr/>
        </p:nvGrpSpPr>
        <p:grpSpPr>
          <a:xfrm>
            <a:off x="1409564" y="1858721"/>
            <a:ext cx="3642930" cy="2230240"/>
            <a:chOff x="3778727" y="4460423"/>
            <a:chExt cx="720160" cy="362629"/>
          </a:xfrm>
        </p:grpSpPr>
        <p:sp>
          <p:nvSpPr>
            <p:cNvPr id="404" name="Google Shape;404;p33"/>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a:solidFill>
                    <a:schemeClr val="lt1"/>
                  </a:solidFill>
                  <a:latin typeface="Roboto Condensed"/>
                  <a:ea typeface="Roboto Condensed"/>
                  <a:cs typeface="Roboto Condensed"/>
                  <a:sym typeface="Roboto Condensed"/>
                </a:rPr>
                <a:t>YOUNG ADULT</a:t>
              </a:r>
              <a:endParaRPr sz="1200" b="1" i="0" u="none" strike="noStrike" cap="none">
                <a:solidFill>
                  <a:schemeClr val="lt1"/>
                </a:solidFill>
                <a:latin typeface="Roboto Condensed"/>
                <a:ea typeface="Roboto Condensed"/>
                <a:cs typeface="Roboto Condensed"/>
                <a:sym typeface="Roboto Condensed"/>
              </a:endParaRPr>
            </a:p>
          </p:txBody>
        </p:sp>
        <p:sp>
          <p:nvSpPr>
            <p:cNvPr id="405" name="Google Shape;405;p33"/>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a:solidFill>
                    <a:schemeClr val="lt1"/>
                  </a:solidFill>
                  <a:latin typeface="Roboto Condensed"/>
                  <a:ea typeface="Roboto Condensed"/>
                  <a:cs typeface="Roboto Condensed"/>
                  <a:sym typeface="Roboto Condensed"/>
                </a:rPr>
                <a:t>LATE MIDDLE-AGED ADULT</a:t>
              </a:r>
              <a:endParaRPr sz="1200" b="1" i="0" u="none" strike="noStrike" cap="none">
                <a:solidFill>
                  <a:schemeClr val="lt1"/>
                </a:solidFill>
                <a:latin typeface="Roboto Condensed"/>
                <a:ea typeface="Roboto Condensed"/>
                <a:cs typeface="Roboto Condensed"/>
                <a:sym typeface="Roboto Condensed"/>
              </a:endParaRPr>
            </a:p>
          </p:txBody>
        </p:sp>
        <p:sp>
          <p:nvSpPr>
            <p:cNvPr id="406" name="Google Shape;406;p33"/>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a:solidFill>
                    <a:schemeClr val="lt1"/>
                  </a:solidFill>
                  <a:latin typeface="Roboto Condensed"/>
                  <a:ea typeface="Roboto Condensed"/>
                  <a:cs typeface="Roboto Condensed"/>
                  <a:sym typeface="Roboto Condensed"/>
                </a:rPr>
                <a:t>EARLY MIDDLE-AGED ADULT</a:t>
              </a:r>
              <a:endParaRPr sz="1200" b="1" i="0" u="none" strike="noStrike" cap="none">
                <a:solidFill>
                  <a:schemeClr val="lt1"/>
                </a:solidFill>
                <a:latin typeface="Roboto Condensed"/>
                <a:ea typeface="Roboto Condensed"/>
                <a:cs typeface="Roboto Condensed"/>
                <a:sym typeface="Roboto Condensed"/>
              </a:endParaRPr>
            </a:p>
          </p:txBody>
        </p:sp>
        <p:sp>
          <p:nvSpPr>
            <p:cNvPr id="407" name="Google Shape;407;p33"/>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Condensed"/>
                <a:ea typeface="Roboto Condensed"/>
                <a:cs typeface="Roboto Condensed"/>
                <a:sym typeface="Roboto Condensed"/>
              </a:endParaRPr>
            </a:p>
          </p:txBody>
        </p:sp>
      </p:grpSp>
      <p:cxnSp>
        <p:nvCxnSpPr>
          <p:cNvPr id="408" name="Google Shape;408;p33"/>
          <p:cNvCxnSpPr/>
          <p:nvPr/>
        </p:nvCxnSpPr>
        <p:spPr>
          <a:xfrm>
            <a:off x="4591140" y="3700031"/>
            <a:ext cx="1447800" cy="0"/>
          </a:xfrm>
          <a:prstGeom prst="straightConnector1">
            <a:avLst/>
          </a:prstGeom>
          <a:noFill/>
          <a:ln w="9525" cap="flat" cmpd="sng">
            <a:solidFill>
              <a:schemeClr val="accent3"/>
            </a:solidFill>
            <a:prstDash val="solid"/>
            <a:round/>
            <a:headEnd type="oval" w="med" len="med"/>
            <a:tailEnd type="oval" w="med" len="med"/>
          </a:ln>
        </p:spPr>
      </p:cxnSp>
      <p:sp>
        <p:nvSpPr>
          <p:cNvPr id="409" name="Google Shape;409;p33"/>
          <p:cNvSpPr txBox="1"/>
          <p:nvPr/>
        </p:nvSpPr>
        <p:spPr>
          <a:xfrm>
            <a:off x="6100919" y="3488816"/>
            <a:ext cx="2813400" cy="4227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2"/>
                </a:solidFill>
                <a:latin typeface="Roboto Condensed"/>
                <a:ea typeface="Roboto Condensed"/>
                <a:cs typeface="Roboto Condensed"/>
                <a:sym typeface="Roboto Condensed"/>
              </a:rPr>
              <a:t>Ages 45 and Above</a:t>
            </a:r>
            <a:endParaRPr sz="1200" b="0" i="0" u="none" strike="noStrike" cap="none">
              <a:solidFill>
                <a:schemeClr val="dk2"/>
              </a:solidFill>
              <a:latin typeface="Roboto Condensed"/>
              <a:ea typeface="Roboto Condensed"/>
              <a:cs typeface="Roboto Condensed"/>
              <a:sym typeface="Roboto Condensed"/>
            </a:endParaRPr>
          </a:p>
        </p:txBody>
      </p:sp>
      <p:sp>
        <p:nvSpPr>
          <p:cNvPr id="410" name="Google Shape;410;p33"/>
          <p:cNvSpPr/>
          <p:nvPr/>
        </p:nvSpPr>
        <p:spPr>
          <a:xfrm>
            <a:off x="315223" y="623918"/>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4"/>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CHILDREN</a:t>
            </a:r>
            <a:endParaRPr/>
          </a:p>
        </p:txBody>
      </p:sp>
      <p:sp>
        <p:nvSpPr>
          <p:cNvPr id="416" name="Google Shape;416;p3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12</a:t>
            </a:fld>
            <a:endParaRPr/>
          </a:p>
        </p:txBody>
      </p:sp>
      <p:cxnSp>
        <p:nvCxnSpPr>
          <p:cNvPr id="417" name="Google Shape;417;p34"/>
          <p:cNvCxnSpPr/>
          <p:nvPr/>
        </p:nvCxnSpPr>
        <p:spPr>
          <a:xfrm>
            <a:off x="5206687" y="2718157"/>
            <a:ext cx="1140900" cy="0"/>
          </a:xfrm>
          <a:prstGeom prst="straightConnector1">
            <a:avLst/>
          </a:prstGeom>
          <a:noFill/>
          <a:ln w="9525" cap="flat" cmpd="sng">
            <a:solidFill>
              <a:schemeClr val="accent1"/>
            </a:solidFill>
            <a:prstDash val="solid"/>
            <a:round/>
            <a:headEnd type="oval" w="med" len="med"/>
            <a:tailEnd type="oval" w="med" len="med"/>
          </a:ln>
        </p:spPr>
      </p:cxnSp>
      <p:sp>
        <p:nvSpPr>
          <p:cNvPr id="418" name="Google Shape;418;p34"/>
          <p:cNvSpPr txBox="1"/>
          <p:nvPr/>
        </p:nvSpPr>
        <p:spPr>
          <a:xfrm>
            <a:off x="6414051" y="2393246"/>
            <a:ext cx="3008100" cy="65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2"/>
                </a:solidFill>
                <a:latin typeface="Roboto Condensed"/>
                <a:ea typeface="Roboto Condensed"/>
                <a:cs typeface="Roboto Condensed"/>
                <a:sym typeface="Roboto Condensed"/>
              </a:rPr>
              <a:t>1 or more children</a:t>
            </a:r>
            <a:endParaRPr sz="1200" b="0" i="0" u="none" strike="noStrike" cap="none">
              <a:solidFill>
                <a:schemeClr val="dk2"/>
              </a:solidFill>
              <a:latin typeface="Roboto Condensed"/>
              <a:ea typeface="Roboto Condensed"/>
              <a:cs typeface="Roboto Condensed"/>
              <a:sym typeface="Roboto Condensed"/>
            </a:endParaRPr>
          </a:p>
        </p:txBody>
      </p:sp>
      <p:cxnSp>
        <p:nvCxnSpPr>
          <p:cNvPr id="419" name="Google Shape;419;p34"/>
          <p:cNvCxnSpPr/>
          <p:nvPr/>
        </p:nvCxnSpPr>
        <p:spPr>
          <a:xfrm>
            <a:off x="5038644" y="3627688"/>
            <a:ext cx="1308900" cy="0"/>
          </a:xfrm>
          <a:prstGeom prst="straightConnector1">
            <a:avLst/>
          </a:prstGeom>
          <a:noFill/>
          <a:ln w="9525" cap="flat" cmpd="sng">
            <a:solidFill>
              <a:schemeClr val="accent2"/>
            </a:solidFill>
            <a:prstDash val="solid"/>
            <a:round/>
            <a:headEnd type="oval" w="med" len="med"/>
            <a:tailEnd type="oval" w="med" len="med"/>
          </a:ln>
        </p:spPr>
      </p:cxnSp>
      <p:sp>
        <p:nvSpPr>
          <p:cNvPr id="420" name="Google Shape;420;p34"/>
          <p:cNvSpPr txBox="1"/>
          <p:nvPr/>
        </p:nvSpPr>
        <p:spPr>
          <a:xfrm>
            <a:off x="6414051" y="3302759"/>
            <a:ext cx="3008100" cy="650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2"/>
                </a:solidFill>
                <a:latin typeface="Roboto Condensed"/>
                <a:ea typeface="Roboto Condensed"/>
                <a:cs typeface="Roboto Condensed"/>
                <a:sym typeface="Roboto Condensed"/>
              </a:rPr>
              <a:t>No children</a:t>
            </a:r>
            <a:endParaRPr sz="1200" b="0" i="0" u="none" strike="noStrike" cap="none">
              <a:solidFill>
                <a:schemeClr val="dk2"/>
              </a:solidFill>
              <a:latin typeface="Roboto Condensed"/>
              <a:ea typeface="Roboto Condensed"/>
              <a:cs typeface="Roboto Condensed"/>
              <a:sym typeface="Roboto Condensed"/>
            </a:endParaRPr>
          </a:p>
        </p:txBody>
      </p:sp>
      <p:grpSp>
        <p:nvGrpSpPr>
          <p:cNvPr id="421" name="Google Shape;421;p34"/>
          <p:cNvGrpSpPr/>
          <p:nvPr/>
        </p:nvGrpSpPr>
        <p:grpSpPr>
          <a:xfrm>
            <a:off x="1398238" y="1704547"/>
            <a:ext cx="3894914" cy="2538582"/>
            <a:chOff x="3778727" y="4460423"/>
            <a:chExt cx="720160" cy="268295"/>
          </a:xfrm>
        </p:grpSpPr>
        <p:sp>
          <p:nvSpPr>
            <p:cNvPr id="422" name="Google Shape;422;p3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a:solidFill>
                    <a:schemeClr val="lt1"/>
                  </a:solidFill>
                  <a:latin typeface="Roboto Condensed"/>
                  <a:ea typeface="Roboto Condensed"/>
                  <a:cs typeface="Roboto Condensed"/>
                  <a:sym typeface="Roboto Condensed"/>
                </a:rPr>
                <a:t>Any Children</a:t>
              </a:r>
              <a:endParaRPr sz="1200" b="1" i="0" u="none" strike="noStrike" cap="none">
                <a:solidFill>
                  <a:schemeClr val="lt1"/>
                </a:solidFill>
                <a:latin typeface="Roboto Condensed"/>
                <a:ea typeface="Roboto Condensed"/>
                <a:cs typeface="Roboto Condensed"/>
                <a:sym typeface="Roboto Condensed"/>
              </a:endParaRPr>
            </a:p>
          </p:txBody>
        </p:sp>
        <p:sp>
          <p:nvSpPr>
            <p:cNvPr id="423" name="Google Shape;423;p3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i="0" u="none" strike="noStrike" cap="none">
                  <a:solidFill>
                    <a:schemeClr val="lt1"/>
                  </a:solidFill>
                  <a:latin typeface="Roboto Condensed"/>
                  <a:ea typeface="Roboto Condensed"/>
                  <a:cs typeface="Roboto Condensed"/>
                  <a:sym typeface="Roboto Condensed"/>
                </a:rPr>
                <a:t>No Children</a:t>
              </a:r>
              <a:endParaRPr sz="1200" b="1" i="0" u="none" strike="noStrike" cap="none">
                <a:solidFill>
                  <a:schemeClr val="lt1"/>
                </a:solidFill>
                <a:latin typeface="Roboto Condensed"/>
                <a:ea typeface="Roboto Condensed"/>
                <a:cs typeface="Roboto Condensed"/>
                <a:sym typeface="Roboto Condensed"/>
              </a:endParaRPr>
            </a:p>
          </p:txBody>
        </p:sp>
        <p:sp>
          <p:nvSpPr>
            <p:cNvPr id="424" name="Google Shape;424;p3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Roboto Condensed"/>
                <a:ea typeface="Roboto Condensed"/>
                <a:cs typeface="Roboto Condensed"/>
                <a:sym typeface="Roboto Condensed"/>
              </a:endParaRPr>
            </a:p>
          </p:txBody>
        </p:sp>
      </p:grpSp>
      <p:sp>
        <p:nvSpPr>
          <p:cNvPr id="425" name="Google Shape;425;p34"/>
          <p:cNvSpPr/>
          <p:nvPr/>
        </p:nvSpPr>
        <p:spPr>
          <a:xfrm>
            <a:off x="315223" y="623918"/>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5"/>
          <p:cNvSpPr txBox="1">
            <a:spLocks noGrp="1"/>
          </p:cNvSpPr>
          <p:nvPr>
            <p:ph type="ctrTitle"/>
          </p:nvPr>
        </p:nvSpPr>
        <p:spPr>
          <a:xfrm>
            <a:off x="346875" y="3212400"/>
            <a:ext cx="48177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SUMMARIZATION PATTERNS</a:t>
            </a:r>
            <a:endParaRPr/>
          </a:p>
        </p:txBody>
      </p:sp>
      <p:sp>
        <p:nvSpPr>
          <p:cNvPr id="431" name="Google Shape;431;p3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13</a:t>
            </a:fld>
            <a:endParaRPr/>
          </a:p>
        </p:txBody>
      </p:sp>
      <p:sp>
        <p:nvSpPr>
          <p:cNvPr id="432" name="Google Shape;432;p35"/>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2000"/>
              <a:buFont typeface="Arial"/>
              <a:buNone/>
            </a:pPr>
            <a:r>
              <a:rPr lang="en" sz="12000" b="1" i="0" u="none" strike="noStrike" cap="none">
                <a:solidFill>
                  <a:srgbClr val="3F5378"/>
                </a:solidFill>
                <a:latin typeface="Roboto Condensed"/>
                <a:ea typeface="Roboto Condensed"/>
                <a:cs typeface="Roboto Condensed"/>
                <a:sym typeface="Roboto Condensed"/>
              </a:rPr>
              <a:t>3</a:t>
            </a:r>
            <a:endParaRPr sz="3000" b="1" i="0" u="none" strike="noStrike" cap="none">
              <a:solidFill>
                <a:srgbClr val="3F5378"/>
              </a:solidFill>
              <a:latin typeface="Roboto Condensed"/>
              <a:ea typeface="Roboto Condensed"/>
              <a:cs typeface="Roboto Condensed"/>
              <a:sym typeface="Roboto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36"/>
          <p:cNvSpPr txBox="1">
            <a:spLocks noGrp="1"/>
          </p:cNvSpPr>
          <p:nvPr>
            <p:ph type="ctrTitle" idx="4294967295"/>
          </p:nvPr>
        </p:nvSpPr>
        <p:spPr>
          <a:xfrm>
            <a:off x="685800" y="1451750"/>
            <a:ext cx="5567700" cy="1901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2000"/>
              <a:buFont typeface="Roboto Condensed"/>
              <a:buNone/>
            </a:pPr>
            <a:r>
              <a:rPr lang="en" sz="5300" b="1" i="0" u="none" strike="noStrike" cap="none">
                <a:solidFill>
                  <a:schemeClr val="accent5"/>
                </a:solidFill>
                <a:latin typeface="Roboto Condensed"/>
                <a:ea typeface="Roboto Condensed"/>
                <a:cs typeface="Roboto Condensed"/>
                <a:sym typeface="Roboto Condensed"/>
              </a:rPr>
              <a:t>FREQUENCY &amp;</a:t>
            </a:r>
            <a:endParaRPr sz="5300" b="1" i="0" u="none" strike="noStrike" cap="none">
              <a:solidFill>
                <a:schemeClr val="accent5"/>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Clr>
                <a:schemeClr val="lt1"/>
              </a:buClr>
              <a:buSzPts val="2000"/>
              <a:buFont typeface="Roboto Condensed"/>
              <a:buNone/>
            </a:pPr>
            <a:r>
              <a:rPr lang="en" sz="5300" b="1" i="0" u="none" strike="noStrike" cap="none">
                <a:solidFill>
                  <a:schemeClr val="accent5"/>
                </a:solidFill>
                <a:latin typeface="Roboto Condensed"/>
                <a:ea typeface="Roboto Condensed"/>
                <a:cs typeface="Roboto Condensed"/>
                <a:sym typeface="Roboto Condensed"/>
              </a:rPr>
              <a:t>COST</a:t>
            </a:r>
            <a:endParaRPr sz="5300" b="1" i="0" u="none" strike="noStrike" cap="none">
              <a:solidFill>
                <a:schemeClr val="accent5"/>
              </a:solidFill>
              <a:latin typeface="Roboto Condensed"/>
              <a:ea typeface="Roboto Condensed"/>
              <a:cs typeface="Roboto Condensed"/>
              <a:sym typeface="Roboto Condensed"/>
            </a:endParaRPr>
          </a:p>
        </p:txBody>
      </p:sp>
      <p:sp>
        <p:nvSpPr>
          <p:cNvPr id="438" name="Google Shape;438;p36"/>
          <p:cNvSpPr txBox="1">
            <a:spLocks noGrp="1"/>
          </p:cNvSpPr>
          <p:nvPr>
            <p:ph type="subTitle" idx="4294967295"/>
          </p:nvPr>
        </p:nvSpPr>
        <p:spPr>
          <a:xfrm>
            <a:off x="685800" y="3411550"/>
            <a:ext cx="5567700" cy="1588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600"/>
              </a:spcBef>
              <a:spcAft>
                <a:spcPts val="0"/>
              </a:spcAft>
              <a:buClr>
                <a:schemeClr val="accent4"/>
              </a:buClr>
              <a:buSzPts val="2400"/>
              <a:buFont typeface="Roboto Condensed Light"/>
              <a:buNone/>
            </a:pPr>
            <a:r>
              <a:rPr lang="en" sz="2400" b="0" i="0" u="none" strike="noStrike" cap="none">
                <a:solidFill>
                  <a:schemeClr val="dk1"/>
                </a:solidFill>
                <a:latin typeface="Roboto Condensed Light"/>
                <a:ea typeface="Roboto Condensed Light"/>
                <a:cs typeface="Roboto Condensed Light"/>
                <a:sym typeface="Roboto Condensed Light"/>
              </a:rPr>
              <a:t>Attributes with low frequencies had high total average healthcare costs</a:t>
            </a:r>
            <a:endParaRPr sz="2400" b="0" i="0" u="none" strike="noStrike" cap="none">
              <a:solidFill>
                <a:schemeClr val="dk1"/>
              </a:solidFill>
              <a:latin typeface="Roboto Condensed Light"/>
              <a:ea typeface="Roboto Condensed Light"/>
              <a:cs typeface="Roboto Condensed Light"/>
              <a:sym typeface="Roboto Condensed Light"/>
            </a:endParaRPr>
          </a:p>
          <a:p>
            <a:pPr marL="0" marR="0" lvl="0" indent="0" algn="l" rtl="0">
              <a:lnSpc>
                <a:spcPct val="100000"/>
              </a:lnSpc>
              <a:spcBef>
                <a:spcPts val="1000"/>
              </a:spcBef>
              <a:spcAft>
                <a:spcPts val="1000"/>
              </a:spcAft>
              <a:buClr>
                <a:schemeClr val="accent4"/>
              </a:buClr>
              <a:buSzPts val="2400"/>
              <a:buFont typeface="Roboto Condensed Light"/>
              <a:buNone/>
            </a:pPr>
            <a:endParaRPr sz="2400" b="0" i="0" u="none" strike="noStrike" cap="none">
              <a:solidFill>
                <a:schemeClr val="dk1"/>
              </a:solidFill>
              <a:latin typeface="Roboto Condensed Light"/>
              <a:ea typeface="Roboto Condensed Light"/>
              <a:cs typeface="Roboto Condensed Light"/>
              <a:sym typeface="Roboto Condensed Light"/>
            </a:endParaRPr>
          </a:p>
        </p:txBody>
      </p:sp>
      <p:grpSp>
        <p:nvGrpSpPr>
          <p:cNvPr id="439" name="Google Shape;439;p36"/>
          <p:cNvGrpSpPr/>
          <p:nvPr/>
        </p:nvGrpSpPr>
        <p:grpSpPr>
          <a:xfrm>
            <a:off x="6682481" y="378837"/>
            <a:ext cx="1588639" cy="1588655"/>
            <a:chOff x="6643075" y="3664250"/>
            <a:chExt cx="407950" cy="407975"/>
          </a:xfrm>
        </p:grpSpPr>
        <p:sp>
          <p:nvSpPr>
            <p:cNvPr id="440" name="Google Shape;440;p36"/>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p36"/>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2" name="Google Shape;442;p36"/>
          <p:cNvGrpSpPr/>
          <p:nvPr/>
        </p:nvGrpSpPr>
        <p:grpSpPr>
          <a:xfrm rot="-587363">
            <a:off x="6589251" y="2174497"/>
            <a:ext cx="653127" cy="653134"/>
            <a:chOff x="576250" y="4319400"/>
            <a:chExt cx="442075" cy="442050"/>
          </a:xfrm>
        </p:grpSpPr>
        <p:sp>
          <p:nvSpPr>
            <p:cNvPr id="443" name="Google Shape;443;p36"/>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p36"/>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p36"/>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p36"/>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7" name="Google Shape;447;p36"/>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36"/>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36"/>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36"/>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3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pic>
        <p:nvPicPr>
          <p:cNvPr id="456" name="Google Shape;456;p37"/>
          <p:cNvPicPr preferRelativeResize="0"/>
          <p:nvPr/>
        </p:nvPicPr>
        <p:blipFill rotWithShape="1">
          <a:blip r:embed="rId3">
            <a:alphaModFix/>
          </a:blip>
          <a:srcRect t="12720" r="1380" b="11463"/>
          <a:stretch/>
        </p:blipFill>
        <p:spPr>
          <a:xfrm>
            <a:off x="1849238" y="674375"/>
            <a:ext cx="5445527" cy="3947150"/>
          </a:xfrm>
          <a:prstGeom prst="rect">
            <a:avLst/>
          </a:prstGeom>
          <a:noFill/>
          <a:ln>
            <a:noFill/>
          </a:ln>
        </p:spPr>
      </p:pic>
      <p:sp>
        <p:nvSpPr>
          <p:cNvPr id="457" name="Google Shape;457;p3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8"/>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LOW FREQUENCY, HIGH AVERAGE COST </a:t>
            </a:r>
            <a:endParaRPr/>
          </a:p>
        </p:txBody>
      </p:sp>
      <p:graphicFrame>
        <p:nvGraphicFramePr>
          <p:cNvPr id="463" name="Google Shape;463;p38"/>
          <p:cNvGraphicFramePr/>
          <p:nvPr/>
        </p:nvGraphicFramePr>
        <p:xfrm>
          <a:off x="473250" y="1497169"/>
          <a:ext cx="3000000" cy="3000000"/>
        </p:xfrm>
        <a:graphic>
          <a:graphicData uri="http://schemas.openxmlformats.org/drawingml/2006/table">
            <a:tbl>
              <a:tblPr>
                <a:noFill/>
                <a:tableStyleId>{F468AE8E-503C-4A3E-A973-A8842339F5B7}</a:tableStyleId>
              </a:tblPr>
              <a:tblGrid>
                <a:gridCol w="1247550">
                  <a:extLst>
                    <a:ext uri="{9D8B030D-6E8A-4147-A177-3AD203B41FA5}">
                      <a16:colId xmlns:a16="http://schemas.microsoft.com/office/drawing/2014/main" val="20000"/>
                    </a:ext>
                  </a:extLst>
                </a:gridCol>
                <a:gridCol w="1084925">
                  <a:extLst>
                    <a:ext uri="{9D8B030D-6E8A-4147-A177-3AD203B41FA5}">
                      <a16:colId xmlns:a16="http://schemas.microsoft.com/office/drawing/2014/main" val="20001"/>
                    </a:ext>
                  </a:extLst>
                </a:gridCol>
                <a:gridCol w="1286075">
                  <a:extLst>
                    <a:ext uri="{9D8B030D-6E8A-4147-A177-3AD203B41FA5}">
                      <a16:colId xmlns:a16="http://schemas.microsoft.com/office/drawing/2014/main" val="20002"/>
                    </a:ext>
                  </a:extLst>
                </a:gridCol>
                <a:gridCol w="1086325">
                  <a:extLst>
                    <a:ext uri="{9D8B030D-6E8A-4147-A177-3AD203B41FA5}">
                      <a16:colId xmlns:a16="http://schemas.microsoft.com/office/drawing/2014/main" val="20003"/>
                    </a:ext>
                  </a:extLst>
                </a:gridCol>
                <a:gridCol w="1126650">
                  <a:extLst>
                    <a:ext uri="{9D8B030D-6E8A-4147-A177-3AD203B41FA5}">
                      <a16:colId xmlns:a16="http://schemas.microsoft.com/office/drawing/2014/main" val="20004"/>
                    </a:ext>
                  </a:extLst>
                </a:gridCol>
                <a:gridCol w="1092800">
                  <a:extLst>
                    <a:ext uri="{9D8B030D-6E8A-4147-A177-3AD203B41FA5}">
                      <a16:colId xmlns:a16="http://schemas.microsoft.com/office/drawing/2014/main" val="20005"/>
                    </a:ext>
                  </a:extLst>
                </a:gridCol>
                <a:gridCol w="1273175">
                  <a:extLst>
                    <a:ext uri="{9D8B030D-6E8A-4147-A177-3AD203B41FA5}">
                      <a16:colId xmlns:a16="http://schemas.microsoft.com/office/drawing/2014/main" val="20006"/>
                    </a:ext>
                  </a:extLst>
                </a:gridCol>
              </a:tblGrid>
              <a:tr h="9600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solidFill>
                            <a:srgbClr val="3F5378"/>
                          </a:solidFill>
                          <a:latin typeface="Roboto Condensed"/>
                          <a:ea typeface="Roboto Condensed"/>
                          <a:cs typeface="Roboto Condensed"/>
                          <a:sym typeface="Roboto Condensed"/>
                        </a:rPr>
                        <a:t>Country</a:t>
                      </a:r>
                      <a:endParaRPr sz="1400" b="1" u="none" strike="noStrike" cap="none">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solidFill>
                            <a:srgbClr val="3F5378"/>
                          </a:solidFill>
                          <a:latin typeface="Roboto Condensed"/>
                          <a:ea typeface="Roboto Condensed"/>
                          <a:cs typeface="Roboto Condensed"/>
                          <a:sym typeface="Roboto Condensed"/>
                        </a:rPr>
                        <a:t>PhD and No College Degree</a:t>
                      </a:r>
                      <a:endParaRPr sz="1400" b="1" u="none" strike="noStrike" cap="none">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solidFill>
                            <a:srgbClr val="3F5378"/>
                          </a:solidFill>
                          <a:latin typeface="Roboto Condensed"/>
                          <a:ea typeface="Roboto Condensed"/>
                          <a:cs typeface="Roboto Condensed"/>
                          <a:sym typeface="Roboto Condensed"/>
                        </a:rPr>
                        <a:t>HBP</a:t>
                      </a:r>
                      <a:endParaRPr sz="1400" b="1" u="none" strike="noStrike" cap="none">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solidFill>
                            <a:srgbClr val="3F5378"/>
                          </a:solidFill>
                          <a:latin typeface="Roboto Condensed"/>
                          <a:ea typeface="Roboto Condensed"/>
                          <a:cs typeface="Roboto Condensed"/>
                          <a:sym typeface="Roboto Condensed"/>
                        </a:rPr>
                        <a:t>Yearly Physical</a:t>
                      </a:r>
                      <a:endParaRPr sz="1400" b="1" u="none" strike="noStrike" cap="none">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solidFill>
                            <a:srgbClr val="3F5378"/>
                          </a:solidFill>
                          <a:latin typeface="Roboto Condensed"/>
                          <a:ea typeface="Roboto Condensed"/>
                          <a:cs typeface="Roboto Condensed"/>
                          <a:sym typeface="Roboto Condensed"/>
                        </a:rPr>
                        <a:t>Single</a:t>
                      </a:r>
                      <a:endParaRPr sz="1400" b="1" u="none" strike="noStrike" cap="none">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solidFill>
                            <a:srgbClr val="3F5378"/>
                          </a:solidFill>
                          <a:latin typeface="Roboto Condensed"/>
                          <a:ea typeface="Roboto Condensed"/>
                          <a:cs typeface="Roboto Condensed"/>
                          <a:sym typeface="Roboto Condensed"/>
                        </a:rPr>
                        <a:t>Smokers</a:t>
                      </a:r>
                      <a:endParaRPr sz="1400" b="1" u="none" strike="noStrike" cap="none">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0"/>
                  </a:ext>
                </a:extLst>
              </a:tr>
              <a:tr h="960075">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solidFill>
                            <a:srgbClr val="3F5378"/>
                          </a:solidFill>
                          <a:latin typeface="Roboto Condensed"/>
                          <a:ea typeface="Roboto Condensed"/>
                          <a:cs typeface="Roboto Condensed"/>
                          <a:sym typeface="Roboto Condensed"/>
                        </a:rPr>
                        <a:t>% of Total</a:t>
                      </a:r>
                      <a:endParaRPr sz="1400" b="1" u="none" strike="noStrike" cap="none">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 sz="2400" b="1" u="none" strike="noStrike" cap="none">
                          <a:solidFill>
                            <a:srgbClr val="263248"/>
                          </a:solidFill>
                          <a:latin typeface="Roboto Condensed"/>
                          <a:ea typeface="Roboto Condensed"/>
                          <a:cs typeface="Roboto Condensed"/>
                          <a:sym typeface="Roboto Condensed"/>
                        </a:rPr>
                        <a:t>25.0%</a:t>
                      </a:r>
                      <a:endParaRPr sz="2400" b="1" u="none" strike="noStrike" cap="none">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 sz="2400" b="1" u="none" strike="noStrike" cap="none">
                          <a:solidFill>
                            <a:srgbClr val="263248"/>
                          </a:solidFill>
                          <a:latin typeface="Roboto Condensed"/>
                          <a:ea typeface="Roboto Condensed"/>
                          <a:cs typeface="Roboto Condensed"/>
                          <a:sym typeface="Roboto Condensed"/>
                        </a:rPr>
                        <a:t>19.4%</a:t>
                      </a:r>
                      <a:endParaRPr sz="2400" b="1" u="none" strike="noStrike" cap="none">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 sz="2400" b="1" u="none" strike="noStrike" cap="none">
                          <a:solidFill>
                            <a:srgbClr val="263248"/>
                          </a:solidFill>
                          <a:latin typeface="Roboto Condensed"/>
                          <a:ea typeface="Roboto Condensed"/>
                          <a:cs typeface="Roboto Condensed"/>
                          <a:sym typeface="Roboto Condensed"/>
                        </a:rPr>
                        <a:t>19.8%</a:t>
                      </a:r>
                      <a:endParaRPr sz="2400" b="1" u="none" strike="noStrike" cap="none">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 sz="2400" b="1" u="none" strike="noStrike" cap="none">
                          <a:solidFill>
                            <a:srgbClr val="263248"/>
                          </a:solidFill>
                          <a:latin typeface="Roboto Condensed"/>
                          <a:ea typeface="Roboto Condensed"/>
                          <a:cs typeface="Roboto Condensed"/>
                          <a:sym typeface="Roboto Condensed"/>
                        </a:rPr>
                        <a:t>24.8%</a:t>
                      </a:r>
                      <a:endParaRPr sz="2400" b="1" u="none" strike="noStrike" cap="none">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 sz="2400" b="1" u="none" strike="noStrike" cap="none">
                          <a:solidFill>
                            <a:srgbClr val="263248"/>
                          </a:solidFill>
                          <a:latin typeface="Roboto Condensed"/>
                          <a:ea typeface="Roboto Condensed"/>
                          <a:cs typeface="Roboto Condensed"/>
                          <a:sym typeface="Roboto Condensed"/>
                        </a:rPr>
                        <a:t>33.3%</a:t>
                      </a:r>
                      <a:endParaRPr sz="2400" b="1" u="none" strike="noStrike" cap="none">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 sz="2400" b="1" u="none" strike="noStrike" cap="none">
                          <a:solidFill>
                            <a:srgbClr val="263248"/>
                          </a:solidFill>
                          <a:latin typeface="Roboto Condensed"/>
                          <a:ea typeface="Roboto Condensed"/>
                          <a:cs typeface="Roboto Condensed"/>
                          <a:sym typeface="Roboto Condensed"/>
                        </a:rPr>
                        <a:t>19.5%</a:t>
                      </a:r>
                      <a:endParaRPr sz="2400" b="1" u="none" strike="noStrike" cap="none">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1"/>
                  </a:ext>
                </a:extLst>
              </a:tr>
              <a:tr h="960075">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solidFill>
                            <a:srgbClr val="3F5378"/>
                          </a:solidFill>
                          <a:latin typeface="Roboto Condensed"/>
                          <a:ea typeface="Roboto Condensed"/>
                          <a:cs typeface="Roboto Condensed"/>
                          <a:sym typeface="Roboto Condensed"/>
                        </a:rPr>
                        <a:t>%  Difference in Average Cost</a:t>
                      </a:r>
                      <a:endParaRPr sz="1400" b="1" u="none" strike="noStrike" cap="none">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 sz="2400" b="1" u="none" strike="noStrike" cap="none">
                          <a:solidFill>
                            <a:srgbClr val="263248"/>
                          </a:solidFill>
                          <a:latin typeface="Roboto Condensed"/>
                          <a:ea typeface="Roboto Condensed"/>
                          <a:cs typeface="Roboto Condensed"/>
                          <a:sym typeface="Roboto Condensed"/>
                        </a:rPr>
                        <a:t>0.3% </a:t>
                      </a:r>
                      <a:endParaRPr sz="2400" b="1" u="none" strike="noStrike" cap="none">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 sz="2400" b="1" u="none" strike="noStrike" cap="none">
                          <a:solidFill>
                            <a:srgbClr val="263248"/>
                          </a:solidFill>
                          <a:latin typeface="Roboto Condensed"/>
                          <a:ea typeface="Roboto Condensed"/>
                          <a:cs typeface="Roboto Condensed"/>
                          <a:sym typeface="Roboto Condensed"/>
                        </a:rPr>
                        <a:t>3.0%</a:t>
                      </a:r>
                      <a:endParaRPr sz="2400" b="1" u="none" strike="noStrike" cap="none">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 sz="2400" b="1" u="none" strike="noStrike" cap="none">
                          <a:solidFill>
                            <a:srgbClr val="263248"/>
                          </a:solidFill>
                          <a:latin typeface="Roboto Condensed"/>
                          <a:ea typeface="Roboto Condensed"/>
                          <a:cs typeface="Roboto Condensed"/>
                          <a:sym typeface="Roboto Condensed"/>
                        </a:rPr>
                        <a:t>11.0%</a:t>
                      </a:r>
                      <a:endParaRPr sz="2400" b="1" u="none" strike="noStrike" cap="none">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 sz="2400" b="1" u="none" strike="noStrike" cap="none">
                          <a:solidFill>
                            <a:srgbClr val="263248"/>
                          </a:solidFill>
                          <a:latin typeface="Roboto Condensed"/>
                          <a:ea typeface="Roboto Condensed"/>
                          <a:cs typeface="Roboto Condensed"/>
                          <a:sym typeface="Roboto Condensed"/>
                        </a:rPr>
                        <a:t>-0.4%</a:t>
                      </a:r>
                      <a:endParaRPr sz="2400" b="1" u="none" strike="noStrike" cap="none">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 sz="2400" b="1" u="none" strike="noStrike" cap="none">
                          <a:solidFill>
                            <a:srgbClr val="263248"/>
                          </a:solidFill>
                          <a:latin typeface="Roboto Condensed"/>
                          <a:ea typeface="Roboto Condensed"/>
                          <a:cs typeface="Roboto Condensed"/>
                          <a:sym typeface="Roboto Condensed"/>
                        </a:rPr>
                        <a:t>2.7%</a:t>
                      </a:r>
                      <a:endParaRPr sz="2400" b="1" u="none" strike="noStrike" cap="none">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 sz="2400" b="1" u="none" strike="noStrike" cap="none">
                          <a:solidFill>
                            <a:srgbClr val="263248"/>
                          </a:solidFill>
                          <a:latin typeface="Roboto Condensed"/>
                          <a:ea typeface="Roboto Condensed"/>
                          <a:cs typeface="Roboto Condensed"/>
                          <a:sym typeface="Roboto Condensed"/>
                        </a:rPr>
                        <a:t>301.8%</a:t>
                      </a:r>
                      <a:endParaRPr sz="2400" b="1" u="none" strike="noStrike" cap="none">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64" name="Google Shape;464;p3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16</a:t>
            </a:fld>
            <a:endParaRPr/>
          </a:p>
        </p:txBody>
      </p:sp>
      <p:grpSp>
        <p:nvGrpSpPr>
          <p:cNvPr id="465" name="Google Shape;465;p38"/>
          <p:cNvGrpSpPr/>
          <p:nvPr/>
        </p:nvGrpSpPr>
        <p:grpSpPr>
          <a:xfrm>
            <a:off x="307844" y="634299"/>
            <a:ext cx="318264" cy="282756"/>
            <a:chOff x="5292575" y="3681900"/>
            <a:chExt cx="420150" cy="373275"/>
          </a:xfrm>
        </p:grpSpPr>
        <p:sp>
          <p:nvSpPr>
            <p:cNvPr id="466" name="Google Shape;466;p38"/>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38"/>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38"/>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38"/>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38"/>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38"/>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38"/>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473" name="Google Shape;473;p38"/>
          <p:cNvCxnSpPr/>
          <p:nvPr/>
        </p:nvCxnSpPr>
        <p:spPr>
          <a:xfrm rot="10800000">
            <a:off x="3945150" y="3726325"/>
            <a:ext cx="0" cy="392400"/>
          </a:xfrm>
          <a:prstGeom prst="straightConnector1">
            <a:avLst/>
          </a:prstGeom>
          <a:noFill/>
          <a:ln w="9525" cap="flat" cmpd="sng">
            <a:solidFill>
              <a:schemeClr val="dk2"/>
            </a:solidFill>
            <a:prstDash val="solid"/>
            <a:round/>
            <a:headEnd type="none" w="sm" len="sm"/>
            <a:tailEnd type="triangle" w="med" len="med"/>
          </a:ln>
        </p:spPr>
      </p:cxnSp>
      <p:cxnSp>
        <p:nvCxnSpPr>
          <p:cNvPr id="474" name="Google Shape;474;p38"/>
          <p:cNvCxnSpPr/>
          <p:nvPr/>
        </p:nvCxnSpPr>
        <p:spPr>
          <a:xfrm rot="10800000">
            <a:off x="2668575" y="3726325"/>
            <a:ext cx="0" cy="392400"/>
          </a:xfrm>
          <a:prstGeom prst="straightConnector1">
            <a:avLst/>
          </a:prstGeom>
          <a:noFill/>
          <a:ln w="9525" cap="flat" cmpd="sng">
            <a:solidFill>
              <a:schemeClr val="dk2"/>
            </a:solidFill>
            <a:prstDash val="solid"/>
            <a:round/>
            <a:headEnd type="none" w="sm" len="sm"/>
            <a:tailEnd type="triangle" w="med" len="med"/>
          </a:ln>
        </p:spPr>
      </p:cxnSp>
      <p:cxnSp>
        <p:nvCxnSpPr>
          <p:cNvPr id="475" name="Google Shape;475;p38"/>
          <p:cNvCxnSpPr/>
          <p:nvPr/>
        </p:nvCxnSpPr>
        <p:spPr>
          <a:xfrm rot="10800000">
            <a:off x="5125025" y="3726325"/>
            <a:ext cx="0" cy="392400"/>
          </a:xfrm>
          <a:prstGeom prst="straightConnector1">
            <a:avLst/>
          </a:prstGeom>
          <a:noFill/>
          <a:ln w="9525" cap="flat" cmpd="sng">
            <a:solidFill>
              <a:schemeClr val="dk2"/>
            </a:solidFill>
            <a:prstDash val="solid"/>
            <a:round/>
            <a:headEnd type="none" w="sm" len="sm"/>
            <a:tailEnd type="triangle" w="med" len="med"/>
          </a:ln>
        </p:spPr>
      </p:cxnSp>
      <p:cxnSp>
        <p:nvCxnSpPr>
          <p:cNvPr id="476" name="Google Shape;476;p38"/>
          <p:cNvCxnSpPr/>
          <p:nvPr/>
        </p:nvCxnSpPr>
        <p:spPr>
          <a:xfrm>
            <a:off x="6204025" y="3699925"/>
            <a:ext cx="0" cy="445200"/>
          </a:xfrm>
          <a:prstGeom prst="straightConnector1">
            <a:avLst/>
          </a:prstGeom>
          <a:noFill/>
          <a:ln w="9525" cap="flat" cmpd="sng">
            <a:solidFill>
              <a:schemeClr val="dk2"/>
            </a:solidFill>
            <a:prstDash val="solid"/>
            <a:round/>
            <a:headEnd type="none" w="sm" len="sm"/>
            <a:tailEnd type="triangle" w="med" len="med"/>
          </a:ln>
        </p:spPr>
      </p:cxnSp>
      <p:cxnSp>
        <p:nvCxnSpPr>
          <p:cNvPr id="477" name="Google Shape;477;p38"/>
          <p:cNvCxnSpPr/>
          <p:nvPr/>
        </p:nvCxnSpPr>
        <p:spPr>
          <a:xfrm rot="10800000">
            <a:off x="7283025" y="3726325"/>
            <a:ext cx="0" cy="392400"/>
          </a:xfrm>
          <a:prstGeom prst="straightConnector1">
            <a:avLst/>
          </a:prstGeom>
          <a:noFill/>
          <a:ln w="9525" cap="flat" cmpd="sng">
            <a:solidFill>
              <a:schemeClr val="dk2"/>
            </a:solidFill>
            <a:prstDash val="solid"/>
            <a:round/>
            <a:headEnd type="none" w="sm" len="sm"/>
            <a:tailEnd type="triangle" w="med" len="med"/>
          </a:ln>
        </p:spPr>
      </p:cxnSp>
      <p:cxnSp>
        <p:nvCxnSpPr>
          <p:cNvPr id="478" name="Google Shape;478;p38"/>
          <p:cNvCxnSpPr/>
          <p:nvPr/>
        </p:nvCxnSpPr>
        <p:spPr>
          <a:xfrm rot="10800000">
            <a:off x="8580775" y="3726325"/>
            <a:ext cx="0" cy="3924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9"/>
          <p:cNvSpPr txBox="1">
            <a:spLocks noGrp="1"/>
          </p:cNvSpPr>
          <p:nvPr>
            <p:ph type="ctrTitle" idx="4294967295"/>
          </p:nvPr>
        </p:nvSpPr>
        <p:spPr>
          <a:xfrm>
            <a:off x="685800" y="1527950"/>
            <a:ext cx="5567700" cy="19011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2000"/>
              <a:buFont typeface="Roboto Condensed"/>
              <a:buNone/>
            </a:pPr>
            <a:r>
              <a:rPr lang="en" sz="5200" b="1" i="0" u="none" strike="noStrike" cap="none">
                <a:solidFill>
                  <a:schemeClr val="accent5"/>
                </a:solidFill>
                <a:latin typeface="Roboto Condensed"/>
                <a:ea typeface="Roboto Condensed"/>
                <a:cs typeface="Roboto Condensed"/>
                <a:sym typeface="Roboto Condensed"/>
              </a:rPr>
              <a:t>UNPREDICTABILITY</a:t>
            </a:r>
            <a:endParaRPr sz="5200" b="1" i="0" u="none" strike="noStrike" cap="none">
              <a:solidFill>
                <a:schemeClr val="accent5"/>
              </a:solidFill>
              <a:latin typeface="Roboto Condensed"/>
              <a:ea typeface="Roboto Condensed"/>
              <a:cs typeface="Roboto Condensed"/>
              <a:sym typeface="Roboto Condensed"/>
            </a:endParaRPr>
          </a:p>
        </p:txBody>
      </p:sp>
      <p:sp>
        <p:nvSpPr>
          <p:cNvPr id="484" name="Google Shape;484;p39"/>
          <p:cNvSpPr txBox="1">
            <a:spLocks noGrp="1"/>
          </p:cNvSpPr>
          <p:nvPr>
            <p:ph type="subTitle" idx="4294967295"/>
          </p:nvPr>
        </p:nvSpPr>
        <p:spPr>
          <a:xfrm>
            <a:off x="685800" y="3031600"/>
            <a:ext cx="5567700" cy="1219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600"/>
              </a:spcBef>
              <a:spcAft>
                <a:spcPts val="1000"/>
              </a:spcAft>
              <a:buClr>
                <a:schemeClr val="accent4"/>
              </a:buClr>
              <a:buSzPts val="2400"/>
              <a:buFont typeface="Roboto Condensed Light"/>
              <a:buNone/>
            </a:pPr>
            <a:r>
              <a:rPr lang="en" sz="2400" b="0" i="0" u="none" strike="noStrike" cap="none">
                <a:solidFill>
                  <a:schemeClr val="dk1"/>
                </a:solidFill>
                <a:latin typeface="Roboto Condensed Light"/>
                <a:ea typeface="Roboto Condensed Light"/>
                <a:cs typeface="Roboto Condensed Light"/>
                <a:sym typeface="Roboto Condensed Light"/>
              </a:rPr>
              <a:t>Identifying attributes with varying, inconsistent costs can provide value to HMO</a:t>
            </a:r>
            <a:endParaRPr sz="2400" b="0" i="0" u="none" strike="noStrike" cap="none">
              <a:solidFill>
                <a:schemeClr val="dk1"/>
              </a:solidFill>
              <a:latin typeface="Roboto Condensed Light"/>
              <a:ea typeface="Roboto Condensed Light"/>
              <a:cs typeface="Roboto Condensed Light"/>
              <a:sym typeface="Roboto Condensed Light"/>
            </a:endParaRPr>
          </a:p>
        </p:txBody>
      </p:sp>
      <p:grpSp>
        <p:nvGrpSpPr>
          <p:cNvPr id="485" name="Google Shape;485;p39"/>
          <p:cNvGrpSpPr/>
          <p:nvPr/>
        </p:nvGrpSpPr>
        <p:grpSpPr>
          <a:xfrm>
            <a:off x="6682481" y="378837"/>
            <a:ext cx="1588639" cy="1588655"/>
            <a:chOff x="6643075" y="3664250"/>
            <a:chExt cx="407950" cy="407975"/>
          </a:xfrm>
        </p:grpSpPr>
        <p:sp>
          <p:nvSpPr>
            <p:cNvPr id="486" name="Google Shape;486;p39"/>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39"/>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9050" cap="rnd" cmpd="sng">
              <a:solidFill>
                <a:srgbClr val="C7D3E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88" name="Google Shape;488;p39"/>
          <p:cNvGrpSpPr/>
          <p:nvPr/>
        </p:nvGrpSpPr>
        <p:grpSpPr>
          <a:xfrm rot="-587363">
            <a:off x="6589251" y="2174497"/>
            <a:ext cx="653127" cy="653134"/>
            <a:chOff x="576250" y="4319400"/>
            <a:chExt cx="442075" cy="442050"/>
          </a:xfrm>
        </p:grpSpPr>
        <p:sp>
          <p:nvSpPr>
            <p:cNvPr id="489" name="Google Shape;489;p39"/>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39"/>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39"/>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39"/>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9050" cap="rnd" cmpd="sng">
              <a:solidFill>
                <a:srgbClr val="3F537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93" name="Google Shape;493;p39"/>
          <p:cNvSpPr/>
          <p:nvPr/>
        </p:nvSpPr>
        <p:spPr>
          <a:xfrm>
            <a:off x="6302724" y="745608"/>
            <a:ext cx="248336" cy="237120"/>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39"/>
          <p:cNvSpPr/>
          <p:nvPr/>
        </p:nvSpPr>
        <p:spPr>
          <a:xfrm rot="2697322">
            <a:off x="7939080" y="1959478"/>
            <a:ext cx="376961" cy="35993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39"/>
          <p:cNvSpPr/>
          <p:nvPr/>
        </p:nvSpPr>
        <p:spPr>
          <a:xfrm>
            <a:off x="8237292" y="1754006"/>
            <a:ext cx="150972" cy="144226"/>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39"/>
          <p:cNvSpPr/>
          <p:nvPr/>
        </p:nvSpPr>
        <p:spPr>
          <a:xfrm rot="1280149">
            <a:off x="6130690" y="1460796"/>
            <a:ext cx="150975" cy="144204"/>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9050"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3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4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18</a:t>
            </a:fld>
            <a:endParaRPr/>
          </a:p>
        </p:txBody>
      </p:sp>
      <p:sp>
        <p:nvSpPr>
          <p:cNvPr id="503" name="Google Shape;503;p40"/>
          <p:cNvSpPr txBox="1">
            <a:spLocks noGrp="1"/>
          </p:cNvSpPr>
          <p:nvPr>
            <p:ph type="title" idx="4294967295"/>
          </p:nvPr>
        </p:nvSpPr>
        <p:spPr>
          <a:xfrm>
            <a:off x="2095200" y="163975"/>
            <a:ext cx="5258400" cy="766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000"/>
              <a:buNone/>
            </a:pPr>
            <a:r>
              <a:rPr lang="en">
                <a:solidFill>
                  <a:srgbClr val="3F5378"/>
                </a:solidFill>
              </a:rPr>
              <a:t>Cost Unpredictability</a:t>
            </a:r>
            <a:endParaRPr>
              <a:solidFill>
                <a:srgbClr val="3F5378"/>
              </a:solidFill>
            </a:endParaRPr>
          </a:p>
        </p:txBody>
      </p:sp>
      <p:cxnSp>
        <p:nvCxnSpPr>
          <p:cNvPr id="504" name="Google Shape;504;p40"/>
          <p:cNvCxnSpPr/>
          <p:nvPr/>
        </p:nvCxnSpPr>
        <p:spPr>
          <a:xfrm>
            <a:off x="1806675" y="1401251"/>
            <a:ext cx="6394200" cy="0"/>
          </a:xfrm>
          <a:prstGeom prst="straightConnector1">
            <a:avLst/>
          </a:prstGeom>
          <a:noFill/>
          <a:ln w="9525" cap="flat" cmpd="sng">
            <a:solidFill>
              <a:schemeClr val="lt2"/>
            </a:solidFill>
            <a:prstDash val="solid"/>
            <a:round/>
            <a:headEnd type="none" w="sm" len="sm"/>
            <a:tailEnd type="none" w="sm" len="sm"/>
          </a:ln>
        </p:spPr>
      </p:cxnSp>
      <p:cxnSp>
        <p:nvCxnSpPr>
          <p:cNvPr id="505" name="Google Shape;505;p40"/>
          <p:cNvCxnSpPr/>
          <p:nvPr/>
        </p:nvCxnSpPr>
        <p:spPr>
          <a:xfrm>
            <a:off x="1806675" y="2019956"/>
            <a:ext cx="6394200" cy="0"/>
          </a:xfrm>
          <a:prstGeom prst="straightConnector1">
            <a:avLst/>
          </a:prstGeom>
          <a:noFill/>
          <a:ln w="9525" cap="flat" cmpd="sng">
            <a:solidFill>
              <a:schemeClr val="lt2"/>
            </a:solidFill>
            <a:prstDash val="solid"/>
            <a:round/>
            <a:headEnd type="none" w="sm" len="sm"/>
            <a:tailEnd type="none" w="sm" len="sm"/>
          </a:ln>
        </p:spPr>
      </p:cxnSp>
      <p:cxnSp>
        <p:nvCxnSpPr>
          <p:cNvPr id="506" name="Google Shape;506;p40"/>
          <p:cNvCxnSpPr/>
          <p:nvPr/>
        </p:nvCxnSpPr>
        <p:spPr>
          <a:xfrm>
            <a:off x="1806675" y="2638660"/>
            <a:ext cx="6394200" cy="0"/>
          </a:xfrm>
          <a:prstGeom prst="straightConnector1">
            <a:avLst/>
          </a:prstGeom>
          <a:noFill/>
          <a:ln w="9525" cap="flat" cmpd="sng">
            <a:solidFill>
              <a:schemeClr val="lt2"/>
            </a:solidFill>
            <a:prstDash val="solid"/>
            <a:round/>
            <a:headEnd type="none" w="sm" len="sm"/>
            <a:tailEnd type="none" w="sm" len="sm"/>
          </a:ln>
        </p:spPr>
      </p:cxnSp>
      <p:cxnSp>
        <p:nvCxnSpPr>
          <p:cNvPr id="507" name="Google Shape;507;p40"/>
          <p:cNvCxnSpPr/>
          <p:nvPr/>
        </p:nvCxnSpPr>
        <p:spPr>
          <a:xfrm>
            <a:off x="1806675" y="3257365"/>
            <a:ext cx="6394200" cy="0"/>
          </a:xfrm>
          <a:prstGeom prst="straightConnector1">
            <a:avLst/>
          </a:prstGeom>
          <a:noFill/>
          <a:ln w="9525" cap="flat" cmpd="sng">
            <a:solidFill>
              <a:schemeClr val="lt2"/>
            </a:solidFill>
            <a:prstDash val="solid"/>
            <a:round/>
            <a:headEnd type="none" w="sm" len="sm"/>
            <a:tailEnd type="none" w="sm" len="sm"/>
          </a:ln>
        </p:spPr>
      </p:cxnSp>
      <p:cxnSp>
        <p:nvCxnSpPr>
          <p:cNvPr id="508" name="Google Shape;508;p40"/>
          <p:cNvCxnSpPr/>
          <p:nvPr/>
        </p:nvCxnSpPr>
        <p:spPr>
          <a:xfrm>
            <a:off x="1806675" y="3895165"/>
            <a:ext cx="6394200" cy="0"/>
          </a:xfrm>
          <a:prstGeom prst="straightConnector1">
            <a:avLst/>
          </a:prstGeom>
          <a:noFill/>
          <a:ln w="9525" cap="flat" cmpd="sng">
            <a:solidFill>
              <a:schemeClr val="lt2"/>
            </a:solidFill>
            <a:prstDash val="solid"/>
            <a:round/>
            <a:headEnd type="none" w="sm" len="sm"/>
            <a:tailEnd type="none" w="sm" len="sm"/>
          </a:ln>
        </p:spPr>
      </p:cxnSp>
      <p:sp>
        <p:nvSpPr>
          <p:cNvPr id="509" name="Google Shape;509;p40"/>
          <p:cNvSpPr txBox="1"/>
          <p:nvPr/>
        </p:nvSpPr>
        <p:spPr>
          <a:xfrm>
            <a:off x="1352675" y="3821525"/>
            <a:ext cx="321900" cy="147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4400"/>
              </a:spcAft>
              <a:buClr>
                <a:srgbClr val="000000"/>
              </a:buClr>
              <a:buSzPts val="1000"/>
              <a:buFont typeface="Arial"/>
              <a:buNone/>
            </a:pPr>
            <a:r>
              <a:rPr lang="en" sz="1000" b="0" i="0" u="none" strike="noStrike" cap="none">
                <a:solidFill>
                  <a:schemeClr val="dk2"/>
                </a:solidFill>
                <a:latin typeface="Roboto Condensed"/>
                <a:ea typeface="Roboto Condensed"/>
                <a:cs typeface="Roboto Condensed"/>
                <a:sym typeface="Roboto Condensed"/>
              </a:rPr>
              <a:t>0</a:t>
            </a:r>
            <a:endParaRPr sz="1000" b="0" i="0" u="none" strike="noStrike" cap="none">
              <a:solidFill>
                <a:schemeClr val="dk2"/>
              </a:solidFill>
              <a:latin typeface="Roboto Condensed"/>
              <a:ea typeface="Roboto Condensed"/>
              <a:cs typeface="Roboto Condensed"/>
              <a:sym typeface="Roboto Condensed"/>
            </a:endParaRPr>
          </a:p>
        </p:txBody>
      </p:sp>
      <p:sp>
        <p:nvSpPr>
          <p:cNvPr id="510" name="Google Shape;510;p40"/>
          <p:cNvSpPr/>
          <p:nvPr/>
        </p:nvSpPr>
        <p:spPr>
          <a:xfrm>
            <a:off x="2535025" y="3109729"/>
            <a:ext cx="206400" cy="7878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40"/>
          <p:cNvSpPr/>
          <p:nvPr/>
        </p:nvSpPr>
        <p:spPr>
          <a:xfrm>
            <a:off x="2741450" y="2330378"/>
            <a:ext cx="206400" cy="1565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40"/>
          <p:cNvSpPr/>
          <p:nvPr/>
        </p:nvSpPr>
        <p:spPr>
          <a:xfrm>
            <a:off x="5140988" y="2019950"/>
            <a:ext cx="206400" cy="1875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40"/>
          <p:cNvSpPr/>
          <p:nvPr/>
        </p:nvSpPr>
        <p:spPr>
          <a:xfrm>
            <a:off x="5347425" y="1168249"/>
            <a:ext cx="206400" cy="27267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40"/>
          <p:cNvSpPr/>
          <p:nvPr/>
        </p:nvSpPr>
        <p:spPr>
          <a:xfrm>
            <a:off x="3941213" y="2865275"/>
            <a:ext cx="206400" cy="1029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40"/>
          <p:cNvSpPr/>
          <p:nvPr/>
        </p:nvSpPr>
        <p:spPr>
          <a:xfrm>
            <a:off x="4139863" y="2192675"/>
            <a:ext cx="206400" cy="1702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40"/>
          <p:cNvSpPr/>
          <p:nvPr/>
        </p:nvSpPr>
        <p:spPr>
          <a:xfrm>
            <a:off x="6142125" y="3458676"/>
            <a:ext cx="206400" cy="436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40"/>
          <p:cNvSpPr/>
          <p:nvPr/>
        </p:nvSpPr>
        <p:spPr>
          <a:xfrm>
            <a:off x="6340775" y="3054350"/>
            <a:ext cx="206400" cy="840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40"/>
          <p:cNvSpPr txBox="1">
            <a:spLocks noGrp="1"/>
          </p:cNvSpPr>
          <p:nvPr>
            <p:ph type="subTitle" idx="4294967295"/>
          </p:nvPr>
        </p:nvSpPr>
        <p:spPr>
          <a:xfrm>
            <a:off x="2048762" y="3943563"/>
            <a:ext cx="1373100" cy="43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600"/>
              </a:spcBef>
              <a:spcAft>
                <a:spcPts val="1000"/>
              </a:spcAft>
              <a:buClr>
                <a:schemeClr val="accent4"/>
              </a:buClr>
              <a:buSzPts val="2400"/>
              <a:buFont typeface="Roboto Condensed Light"/>
              <a:buNone/>
            </a:pPr>
            <a:r>
              <a:rPr lang="en" sz="1200" b="1" i="0" u="none" strike="noStrike" cap="none">
                <a:solidFill>
                  <a:srgbClr val="FF9800"/>
                </a:solidFill>
                <a:latin typeface="Roboto Condensed"/>
                <a:ea typeface="Roboto Condensed"/>
                <a:cs typeface="Roboto Condensed"/>
                <a:sym typeface="Roboto Condensed"/>
              </a:rPr>
              <a:t>Obese Individuals</a:t>
            </a:r>
            <a:endParaRPr sz="1200" b="1" i="0" u="none" strike="noStrike" cap="none">
              <a:solidFill>
                <a:srgbClr val="FF9800"/>
              </a:solidFill>
              <a:latin typeface="Roboto Condensed"/>
              <a:ea typeface="Roboto Condensed"/>
              <a:cs typeface="Roboto Condensed"/>
              <a:sym typeface="Roboto Condensed"/>
            </a:endParaRPr>
          </a:p>
        </p:txBody>
      </p:sp>
      <p:sp>
        <p:nvSpPr>
          <p:cNvPr id="519" name="Google Shape;519;p40"/>
          <p:cNvSpPr txBox="1">
            <a:spLocks noGrp="1"/>
          </p:cNvSpPr>
          <p:nvPr>
            <p:ph type="subTitle" idx="4294967295"/>
          </p:nvPr>
        </p:nvSpPr>
        <p:spPr>
          <a:xfrm>
            <a:off x="4911233" y="3943563"/>
            <a:ext cx="856500" cy="43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600"/>
              </a:spcBef>
              <a:spcAft>
                <a:spcPts val="1000"/>
              </a:spcAft>
              <a:buClr>
                <a:schemeClr val="accent4"/>
              </a:buClr>
              <a:buSzPts val="2400"/>
              <a:buFont typeface="Roboto Condensed Light"/>
              <a:buNone/>
            </a:pPr>
            <a:r>
              <a:rPr lang="en" sz="1200" b="1" i="0" u="none" strike="noStrike" cap="none">
                <a:solidFill>
                  <a:srgbClr val="FF9800"/>
                </a:solidFill>
                <a:latin typeface="Roboto Condensed"/>
                <a:ea typeface="Roboto Condensed"/>
                <a:cs typeface="Roboto Condensed"/>
                <a:sym typeface="Roboto Condensed"/>
              </a:rPr>
              <a:t>Smokers</a:t>
            </a:r>
            <a:endParaRPr sz="1200" b="1" i="0" u="none" strike="noStrike" cap="none">
              <a:solidFill>
                <a:srgbClr val="FF9800"/>
              </a:solidFill>
              <a:latin typeface="Roboto Condensed"/>
              <a:ea typeface="Roboto Condensed"/>
              <a:cs typeface="Roboto Condensed"/>
              <a:sym typeface="Roboto Condensed"/>
            </a:endParaRPr>
          </a:p>
        </p:txBody>
      </p:sp>
      <p:sp>
        <p:nvSpPr>
          <p:cNvPr id="520" name="Google Shape;520;p40"/>
          <p:cNvSpPr txBox="1">
            <a:spLocks noGrp="1"/>
          </p:cNvSpPr>
          <p:nvPr>
            <p:ph type="subTitle" idx="4294967295"/>
          </p:nvPr>
        </p:nvSpPr>
        <p:spPr>
          <a:xfrm>
            <a:off x="3347827" y="3943575"/>
            <a:ext cx="1545600" cy="43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600"/>
              </a:spcBef>
              <a:spcAft>
                <a:spcPts val="1000"/>
              </a:spcAft>
              <a:buClr>
                <a:schemeClr val="accent4"/>
              </a:buClr>
              <a:buSzPts val="2400"/>
              <a:buFont typeface="Roboto Condensed Light"/>
              <a:buNone/>
            </a:pPr>
            <a:r>
              <a:rPr lang="en" sz="1200" b="1" i="0" u="none" strike="noStrike" cap="none">
                <a:solidFill>
                  <a:srgbClr val="FF9800"/>
                </a:solidFill>
                <a:latin typeface="Roboto Condensed"/>
                <a:ea typeface="Roboto Condensed"/>
                <a:cs typeface="Roboto Condensed"/>
                <a:sym typeface="Roboto Condensed"/>
              </a:rPr>
              <a:t>Late Middle-Aged Adults</a:t>
            </a:r>
            <a:endParaRPr sz="1200" b="1" i="0" u="none" strike="noStrike" cap="none">
              <a:solidFill>
                <a:srgbClr val="FF9800"/>
              </a:solidFill>
              <a:latin typeface="Roboto Condensed"/>
              <a:ea typeface="Roboto Condensed"/>
              <a:cs typeface="Roboto Condensed"/>
              <a:sym typeface="Roboto Condensed"/>
            </a:endParaRPr>
          </a:p>
        </p:txBody>
      </p:sp>
      <p:sp>
        <p:nvSpPr>
          <p:cNvPr id="521" name="Google Shape;521;p40"/>
          <p:cNvSpPr txBox="1">
            <a:spLocks noGrp="1"/>
          </p:cNvSpPr>
          <p:nvPr>
            <p:ph type="subTitle" idx="4294967295"/>
          </p:nvPr>
        </p:nvSpPr>
        <p:spPr>
          <a:xfrm>
            <a:off x="5893268" y="3943563"/>
            <a:ext cx="856500" cy="43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600"/>
              </a:spcBef>
              <a:spcAft>
                <a:spcPts val="1000"/>
              </a:spcAft>
              <a:buClr>
                <a:schemeClr val="accent4"/>
              </a:buClr>
              <a:buSzPts val="2400"/>
              <a:buFont typeface="Roboto Condensed Light"/>
              <a:buNone/>
            </a:pPr>
            <a:r>
              <a:rPr lang="en" sz="1200" b="1" i="0" u="none" strike="noStrike" cap="none">
                <a:solidFill>
                  <a:srgbClr val="FF9800"/>
                </a:solidFill>
                <a:latin typeface="Roboto Condensed"/>
                <a:ea typeface="Roboto Condensed"/>
                <a:cs typeface="Roboto Condensed"/>
                <a:sym typeface="Roboto Condensed"/>
              </a:rPr>
              <a:t>Not Active</a:t>
            </a:r>
            <a:endParaRPr sz="1200" b="1" i="0" u="none" strike="noStrike" cap="none">
              <a:solidFill>
                <a:srgbClr val="FF9800"/>
              </a:solidFill>
              <a:latin typeface="Roboto Condensed"/>
              <a:ea typeface="Roboto Condensed"/>
              <a:cs typeface="Roboto Condensed"/>
              <a:sym typeface="Roboto Condensed"/>
            </a:endParaRPr>
          </a:p>
        </p:txBody>
      </p:sp>
      <p:cxnSp>
        <p:nvCxnSpPr>
          <p:cNvPr id="522" name="Google Shape;522;p40"/>
          <p:cNvCxnSpPr/>
          <p:nvPr/>
        </p:nvCxnSpPr>
        <p:spPr>
          <a:xfrm>
            <a:off x="1806675" y="886001"/>
            <a:ext cx="6394200" cy="0"/>
          </a:xfrm>
          <a:prstGeom prst="straightConnector1">
            <a:avLst/>
          </a:prstGeom>
          <a:noFill/>
          <a:ln w="9525" cap="flat" cmpd="sng">
            <a:solidFill>
              <a:schemeClr val="lt2"/>
            </a:solidFill>
            <a:prstDash val="solid"/>
            <a:round/>
            <a:headEnd type="none" w="sm" len="sm"/>
            <a:tailEnd type="none" w="sm" len="sm"/>
          </a:ln>
        </p:spPr>
      </p:cxnSp>
      <p:sp>
        <p:nvSpPr>
          <p:cNvPr id="523" name="Google Shape;523;p40"/>
          <p:cNvSpPr txBox="1"/>
          <p:nvPr/>
        </p:nvSpPr>
        <p:spPr>
          <a:xfrm>
            <a:off x="1352675" y="3183725"/>
            <a:ext cx="321900" cy="147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4400"/>
              </a:spcAft>
              <a:buClr>
                <a:srgbClr val="000000"/>
              </a:buClr>
              <a:buSzPts val="1000"/>
              <a:buFont typeface="Arial"/>
              <a:buNone/>
            </a:pPr>
            <a:r>
              <a:rPr lang="en" sz="1000" b="0" i="0" u="none" strike="noStrike" cap="none">
                <a:solidFill>
                  <a:schemeClr val="dk2"/>
                </a:solidFill>
                <a:latin typeface="Roboto Condensed"/>
                <a:ea typeface="Roboto Condensed"/>
                <a:cs typeface="Roboto Condensed"/>
                <a:sym typeface="Roboto Condensed"/>
              </a:rPr>
              <a:t>2,500</a:t>
            </a:r>
            <a:endParaRPr sz="1000" b="0" i="0" u="none" strike="noStrike" cap="none">
              <a:solidFill>
                <a:schemeClr val="dk2"/>
              </a:solidFill>
              <a:latin typeface="Roboto Condensed"/>
              <a:ea typeface="Roboto Condensed"/>
              <a:cs typeface="Roboto Condensed"/>
              <a:sym typeface="Roboto Condensed"/>
            </a:endParaRPr>
          </a:p>
        </p:txBody>
      </p:sp>
      <p:sp>
        <p:nvSpPr>
          <p:cNvPr id="524" name="Google Shape;524;p40"/>
          <p:cNvSpPr txBox="1"/>
          <p:nvPr/>
        </p:nvSpPr>
        <p:spPr>
          <a:xfrm>
            <a:off x="1288100" y="812350"/>
            <a:ext cx="386400" cy="147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4400"/>
              </a:spcAft>
              <a:buClr>
                <a:srgbClr val="000000"/>
              </a:buClr>
              <a:buSzPts val="1000"/>
              <a:buFont typeface="Arial"/>
              <a:buNone/>
            </a:pPr>
            <a:r>
              <a:rPr lang="en" sz="1000" b="0" i="0" u="none" strike="noStrike" cap="none">
                <a:solidFill>
                  <a:schemeClr val="dk2"/>
                </a:solidFill>
                <a:latin typeface="Roboto Condensed"/>
                <a:ea typeface="Roboto Condensed"/>
                <a:cs typeface="Roboto Condensed"/>
                <a:sym typeface="Roboto Condensed"/>
              </a:rPr>
              <a:t>12,500</a:t>
            </a:r>
            <a:endParaRPr sz="1000" b="0" i="0" u="none" strike="noStrike" cap="none">
              <a:solidFill>
                <a:schemeClr val="dk2"/>
              </a:solidFill>
              <a:latin typeface="Roboto Condensed"/>
              <a:ea typeface="Roboto Condensed"/>
              <a:cs typeface="Roboto Condensed"/>
              <a:sym typeface="Roboto Condensed"/>
            </a:endParaRPr>
          </a:p>
        </p:txBody>
      </p:sp>
      <p:sp>
        <p:nvSpPr>
          <p:cNvPr id="525" name="Google Shape;525;p40"/>
          <p:cNvSpPr txBox="1"/>
          <p:nvPr/>
        </p:nvSpPr>
        <p:spPr>
          <a:xfrm>
            <a:off x="1288175" y="2545925"/>
            <a:ext cx="386400" cy="147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4400"/>
              </a:spcAft>
              <a:buClr>
                <a:srgbClr val="000000"/>
              </a:buClr>
              <a:buSzPts val="1000"/>
              <a:buFont typeface="Arial"/>
              <a:buNone/>
            </a:pPr>
            <a:r>
              <a:rPr lang="en" sz="1000" b="0" i="0" u="none" strike="noStrike" cap="none">
                <a:solidFill>
                  <a:schemeClr val="dk2"/>
                </a:solidFill>
                <a:latin typeface="Roboto Condensed"/>
                <a:ea typeface="Roboto Condensed"/>
                <a:cs typeface="Roboto Condensed"/>
                <a:sym typeface="Roboto Condensed"/>
              </a:rPr>
              <a:t>5,000</a:t>
            </a:r>
            <a:endParaRPr sz="1000" b="0" i="0" u="none" strike="noStrike" cap="none">
              <a:solidFill>
                <a:schemeClr val="dk2"/>
              </a:solidFill>
              <a:latin typeface="Roboto Condensed"/>
              <a:ea typeface="Roboto Condensed"/>
              <a:cs typeface="Roboto Condensed"/>
              <a:sym typeface="Roboto Condensed"/>
            </a:endParaRPr>
          </a:p>
        </p:txBody>
      </p:sp>
      <p:sp>
        <p:nvSpPr>
          <p:cNvPr id="526" name="Google Shape;526;p40"/>
          <p:cNvSpPr txBox="1"/>
          <p:nvPr/>
        </p:nvSpPr>
        <p:spPr>
          <a:xfrm>
            <a:off x="1288175" y="1946300"/>
            <a:ext cx="386400" cy="147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4400"/>
              </a:spcAft>
              <a:buClr>
                <a:srgbClr val="000000"/>
              </a:buClr>
              <a:buSzPts val="1000"/>
              <a:buFont typeface="Arial"/>
              <a:buNone/>
            </a:pPr>
            <a:r>
              <a:rPr lang="en" sz="1000" b="0" i="0" u="none" strike="noStrike" cap="none">
                <a:solidFill>
                  <a:schemeClr val="dk2"/>
                </a:solidFill>
                <a:latin typeface="Roboto Condensed"/>
                <a:ea typeface="Roboto Condensed"/>
                <a:cs typeface="Roboto Condensed"/>
                <a:sym typeface="Roboto Condensed"/>
              </a:rPr>
              <a:t>7,500</a:t>
            </a:r>
            <a:endParaRPr sz="1000" b="0" i="0" u="none" strike="noStrike" cap="none">
              <a:solidFill>
                <a:schemeClr val="dk2"/>
              </a:solidFill>
              <a:latin typeface="Roboto Condensed"/>
              <a:ea typeface="Roboto Condensed"/>
              <a:cs typeface="Roboto Condensed"/>
              <a:sym typeface="Roboto Condensed"/>
            </a:endParaRPr>
          </a:p>
        </p:txBody>
      </p:sp>
      <p:sp>
        <p:nvSpPr>
          <p:cNvPr id="527" name="Google Shape;527;p40"/>
          <p:cNvSpPr txBox="1"/>
          <p:nvPr/>
        </p:nvSpPr>
        <p:spPr>
          <a:xfrm>
            <a:off x="1288175" y="1327600"/>
            <a:ext cx="386400" cy="147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4400"/>
              </a:spcAft>
              <a:buClr>
                <a:srgbClr val="000000"/>
              </a:buClr>
              <a:buSzPts val="1000"/>
              <a:buFont typeface="Arial"/>
              <a:buNone/>
            </a:pPr>
            <a:r>
              <a:rPr lang="en" sz="1000" b="0" i="0" u="none" strike="noStrike" cap="none">
                <a:solidFill>
                  <a:schemeClr val="dk2"/>
                </a:solidFill>
                <a:latin typeface="Roboto Condensed"/>
                <a:ea typeface="Roboto Condensed"/>
                <a:cs typeface="Roboto Condensed"/>
                <a:sym typeface="Roboto Condensed"/>
              </a:rPr>
              <a:t>10,000</a:t>
            </a:r>
            <a:endParaRPr sz="1000" b="0" i="0" u="none" strike="noStrike" cap="none">
              <a:solidFill>
                <a:schemeClr val="dk2"/>
              </a:solidFill>
              <a:latin typeface="Roboto Condensed"/>
              <a:ea typeface="Roboto Condensed"/>
              <a:cs typeface="Roboto Condensed"/>
              <a:sym typeface="Roboto Condensed"/>
            </a:endParaRPr>
          </a:p>
        </p:txBody>
      </p:sp>
      <p:sp>
        <p:nvSpPr>
          <p:cNvPr id="528" name="Google Shape;528;p40"/>
          <p:cNvSpPr/>
          <p:nvPr/>
        </p:nvSpPr>
        <p:spPr>
          <a:xfrm>
            <a:off x="397400" y="2283075"/>
            <a:ext cx="150900" cy="147300"/>
          </a:xfrm>
          <a:prstGeom prst="rect">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40"/>
          <p:cNvSpPr txBox="1">
            <a:spLocks noGrp="1"/>
          </p:cNvSpPr>
          <p:nvPr>
            <p:ph type="subTitle" idx="4294967295"/>
          </p:nvPr>
        </p:nvSpPr>
        <p:spPr>
          <a:xfrm>
            <a:off x="472100" y="2283075"/>
            <a:ext cx="670200" cy="188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600"/>
              </a:spcBef>
              <a:spcAft>
                <a:spcPts val="1000"/>
              </a:spcAft>
              <a:buClr>
                <a:schemeClr val="accent4"/>
              </a:buClr>
              <a:buSzPts val="2400"/>
              <a:buFont typeface="Roboto Condensed Light"/>
              <a:buNone/>
            </a:pPr>
            <a:r>
              <a:rPr lang="en" sz="800" b="1" i="0" u="none" strike="noStrike" cap="none">
                <a:solidFill>
                  <a:srgbClr val="FF9800"/>
                </a:solidFill>
                <a:latin typeface="Roboto Condensed"/>
                <a:ea typeface="Roboto Condensed"/>
                <a:cs typeface="Roboto Condensed"/>
                <a:sym typeface="Roboto Condensed"/>
              </a:rPr>
              <a:t>Mean</a:t>
            </a:r>
            <a:endParaRPr sz="800" b="1" i="0" u="none" strike="noStrike" cap="none">
              <a:solidFill>
                <a:srgbClr val="FF9800"/>
              </a:solidFill>
              <a:latin typeface="Roboto Condensed"/>
              <a:ea typeface="Roboto Condensed"/>
              <a:cs typeface="Roboto Condensed"/>
              <a:sym typeface="Roboto Condensed"/>
            </a:endParaRPr>
          </a:p>
        </p:txBody>
      </p:sp>
      <p:sp>
        <p:nvSpPr>
          <p:cNvPr id="530" name="Google Shape;530;p40"/>
          <p:cNvSpPr/>
          <p:nvPr/>
        </p:nvSpPr>
        <p:spPr>
          <a:xfrm>
            <a:off x="397400" y="2732725"/>
            <a:ext cx="150900" cy="1473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40"/>
          <p:cNvSpPr txBox="1">
            <a:spLocks noGrp="1"/>
          </p:cNvSpPr>
          <p:nvPr>
            <p:ph type="subTitle" idx="4294967295"/>
          </p:nvPr>
        </p:nvSpPr>
        <p:spPr>
          <a:xfrm>
            <a:off x="472100" y="2732725"/>
            <a:ext cx="670200" cy="225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600"/>
              </a:spcBef>
              <a:spcAft>
                <a:spcPts val="1000"/>
              </a:spcAft>
              <a:buClr>
                <a:schemeClr val="accent4"/>
              </a:buClr>
              <a:buSzPts val="2400"/>
              <a:buFont typeface="Roboto Condensed Light"/>
              <a:buNone/>
            </a:pPr>
            <a:r>
              <a:rPr lang="en" sz="800" b="1" i="0" u="none" strike="noStrike" cap="none">
                <a:solidFill>
                  <a:srgbClr val="FF9800"/>
                </a:solidFill>
                <a:latin typeface="Roboto Condensed"/>
                <a:ea typeface="Roboto Condensed"/>
                <a:cs typeface="Roboto Condensed"/>
                <a:sym typeface="Roboto Condensed"/>
              </a:rPr>
              <a:t>Median</a:t>
            </a:r>
            <a:endParaRPr sz="800" b="1" i="0" u="none" strike="noStrike" cap="none">
              <a:solidFill>
                <a:srgbClr val="FF9800"/>
              </a:solidFill>
              <a:latin typeface="Roboto Condensed"/>
              <a:ea typeface="Roboto Condensed"/>
              <a:cs typeface="Roboto Condensed"/>
              <a:sym typeface="Roboto Condensed"/>
            </a:endParaRPr>
          </a:p>
        </p:txBody>
      </p:sp>
      <p:sp>
        <p:nvSpPr>
          <p:cNvPr id="532" name="Google Shape;532;p40"/>
          <p:cNvSpPr/>
          <p:nvPr/>
        </p:nvSpPr>
        <p:spPr>
          <a:xfrm>
            <a:off x="186325" y="1627300"/>
            <a:ext cx="1030500" cy="1565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40"/>
          <p:cNvSpPr txBox="1">
            <a:spLocks noGrp="1"/>
          </p:cNvSpPr>
          <p:nvPr>
            <p:ph type="subTitle" idx="4294967295"/>
          </p:nvPr>
        </p:nvSpPr>
        <p:spPr>
          <a:xfrm>
            <a:off x="15037" y="1703488"/>
            <a:ext cx="1373100" cy="43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600"/>
              </a:spcBef>
              <a:spcAft>
                <a:spcPts val="1000"/>
              </a:spcAft>
              <a:buClr>
                <a:schemeClr val="accent4"/>
              </a:buClr>
              <a:buSzPts val="2400"/>
              <a:buFont typeface="Roboto Condensed Light"/>
              <a:buNone/>
            </a:pPr>
            <a:r>
              <a:rPr lang="en" sz="1200" b="1" i="0" u="sng" strike="noStrike" cap="none">
                <a:solidFill>
                  <a:srgbClr val="FF9800"/>
                </a:solidFill>
                <a:latin typeface="Roboto Condensed"/>
                <a:ea typeface="Roboto Condensed"/>
                <a:cs typeface="Roboto Condensed"/>
                <a:sym typeface="Roboto Condensed"/>
              </a:rPr>
              <a:t>Key</a:t>
            </a:r>
            <a:endParaRPr sz="1200" b="1" i="0" u="sng" strike="noStrike" cap="none">
              <a:solidFill>
                <a:srgbClr val="FF9800"/>
              </a:solidFill>
              <a:latin typeface="Roboto Condensed"/>
              <a:ea typeface="Roboto Condensed"/>
              <a:cs typeface="Roboto Condensed"/>
              <a:sym typeface="Roboto Condensed"/>
            </a:endParaRPr>
          </a:p>
        </p:txBody>
      </p:sp>
      <p:sp>
        <p:nvSpPr>
          <p:cNvPr id="534" name="Google Shape;534;p40"/>
          <p:cNvSpPr/>
          <p:nvPr/>
        </p:nvSpPr>
        <p:spPr>
          <a:xfrm>
            <a:off x="7353600" y="3257375"/>
            <a:ext cx="206400" cy="637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40"/>
          <p:cNvSpPr/>
          <p:nvPr/>
        </p:nvSpPr>
        <p:spPr>
          <a:xfrm>
            <a:off x="7143250" y="2865273"/>
            <a:ext cx="206400" cy="10299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40"/>
          <p:cNvSpPr txBox="1">
            <a:spLocks noGrp="1"/>
          </p:cNvSpPr>
          <p:nvPr>
            <p:ph type="subTitle" idx="4294967295"/>
          </p:nvPr>
        </p:nvSpPr>
        <p:spPr>
          <a:xfrm>
            <a:off x="6875318" y="3943563"/>
            <a:ext cx="856500" cy="4365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600"/>
              </a:spcBef>
              <a:spcAft>
                <a:spcPts val="1000"/>
              </a:spcAft>
              <a:buClr>
                <a:schemeClr val="accent4"/>
              </a:buClr>
              <a:buSzPts val="2400"/>
              <a:buFont typeface="Roboto Condensed Light"/>
              <a:buNone/>
            </a:pPr>
            <a:r>
              <a:rPr lang="en" sz="1200" b="1" i="0" u="none" strike="noStrike" cap="none">
                <a:solidFill>
                  <a:srgbClr val="FF9800"/>
                </a:solidFill>
                <a:latin typeface="Roboto Condensed"/>
                <a:ea typeface="Roboto Condensed"/>
                <a:cs typeface="Roboto Condensed"/>
                <a:sym typeface="Roboto Condensed"/>
              </a:rPr>
              <a:t>Children</a:t>
            </a:r>
            <a:endParaRPr sz="1200" b="1" i="0" u="none" strike="noStrike" cap="none">
              <a:solidFill>
                <a:srgbClr val="FF9800"/>
              </a:solidFill>
              <a:latin typeface="Roboto Condensed"/>
              <a:ea typeface="Roboto Condensed"/>
              <a:cs typeface="Roboto Condensed"/>
              <a:sym typeface="Roboto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41"/>
          <p:cNvSpPr txBox="1">
            <a:spLocks noGrp="1"/>
          </p:cNvSpPr>
          <p:nvPr>
            <p:ph type="ctrTitle"/>
          </p:nvPr>
        </p:nvSpPr>
        <p:spPr>
          <a:xfrm>
            <a:off x="463525" y="3175948"/>
            <a:ext cx="40944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KEY VISUALIZATION TAKEAWAYS</a:t>
            </a:r>
            <a:endParaRPr/>
          </a:p>
        </p:txBody>
      </p:sp>
      <p:sp>
        <p:nvSpPr>
          <p:cNvPr id="542" name="Google Shape;542;p4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19</a:t>
            </a:fld>
            <a:endParaRPr/>
          </a:p>
        </p:txBody>
      </p:sp>
      <p:sp>
        <p:nvSpPr>
          <p:cNvPr id="543" name="Google Shape;543;p41"/>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2000"/>
              <a:buFont typeface="Arial"/>
              <a:buNone/>
            </a:pPr>
            <a:r>
              <a:rPr lang="en" sz="12000" b="1" i="0" u="none" strike="noStrike" cap="none">
                <a:solidFill>
                  <a:srgbClr val="3F5378"/>
                </a:solidFill>
                <a:latin typeface="Roboto Condensed"/>
                <a:ea typeface="Roboto Condensed"/>
                <a:cs typeface="Roboto Condensed"/>
                <a:sym typeface="Roboto Condensed"/>
              </a:rPr>
              <a:t>4</a:t>
            </a:r>
            <a:endParaRPr sz="3000" b="1" i="0" u="none" strike="noStrike" cap="none">
              <a:solidFill>
                <a:srgbClr val="3F5378"/>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4"/>
          <p:cNvSpPr txBox="1">
            <a:spLocks noGrp="1"/>
          </p:cNvSpPr>
          <p:nvPr>
            <p:ph type="subTitle" idx="4294967295"/>
          </p:nvPr>
        </p:nvSpPr>
        <p:spPr>
          <a:xfrm>
            <a:off x="1275150" y="2978225"/>
            <a:ext cx="6593700" cy="1775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accent4"/>
              </a:buClr>
              <a:buSzPts val="2400"/>
              <a:buFont typeface="Roboto Condensed Light"/>
              <a:buNone/>
            </a:pPr>
            <a:r>
              <a:rPr lang="en" sz="2000" b="1" i="0" u="none" strike="noStrike" cap="none">
                <a:solidFill>
                  <a:schemeClr val="dk1"/>
                </a:solidFill>
                <a:latin typeface="Roboto Condensed Light"/>
                <a:ea typeface="Roboto Condensed Light"/>
                <a:cs typeface="Roboto Condensed Light"/>
                <a:sym typeface="Roboto Condensed Light"/>
              </a:rPr>
              <a:t>Goals</a:t>
            </a:r>
            <a:endParaRPr sz="2000" b="1" i="0" u="none" strike="noStrike" cap="none">
              <a:solidFill>
                <a:schemeClr val="dk1"/>
              </a:solidFill>
              <a:latin typeface="Roboto Condensed Light"/>
              <a:ea typeface="Roboto Condensed Light"/>
              <a:cs typeface="Roboto Condensed Light"/>
              <a:sym typeface="Roboto Condensed Light"/>
            </a:endParaRPr>
          </a:p>
          <a:p>
            <a:pPr marL="0" marR="0" lvl="0" indent="0" algn="ctr" rtl="0">
              <a:lnSpc>
                <a:spcPct val="100000"/>
              </a:lnSpc>
              <a:spcBef>
                <a:spcPts val="1000"/>
              </a:spcBef>
              <a:spcAft>
                <a:spcPts val="0"/>
              </a:spcAft>
              <a:buClr>
                <a:schemeClr val="dk1"/>
              </a:buClr>
              <a:buSzPts val="1100"/>
              <a:buFont typeface="Arial"/>
              <a:buNone/>
            </a:pPr>
            <a:r>
              <a:rPr lang="en" sz="1500">
                <a:highlight>
                  <a:schemeClr val="lt1"/>
                </a:highlight>
                <a:latin typeface="Roboto Condensed"/>
                <a:ea typeface="Roboto Condensed"/>
                <a:cs typeface="Roboto Condensed"/>
                <a:sym typeface="Roboto Condensed"/>
              </a:rPr>
              <a:t>The primary objective is to analyze energy usage patterns, identify key drivers, and develop strategies to encourage energy saving among customers. This approach aims to reduce the need for additional energy production facilities, thereby supporting both operational efficiency and environmental conservation.</a:t>
            </a:r>
            <a:endParaRPr sz="2300" i="0" u="none" strike="noStrike" cap="none">
              <a:highlight>
                <a:schemeClr val="lt1"/>
              </a:highlight>
            </a:endParaRPr>
          </a:p>
        </p:txBody>
      </p:sp>
      <p:sp>
        <p:nvSpPr>
          <p:cNvPr id="235" name="Google Shape;235;p24"/>
          <p:cNvSpPr txBox="1">
            <a:spLocks noGrp="1"/>
          </p:cNvSpPr>
          <p:nvPr>
            <p:ph type="ctrTitle" idx="4294967295"/>
          </p:nvPr>
        </p:nvSpPr>
        <p:spPr>
          <a:xfrm>
            <a:off x="1275150" y="1983400"/>
            <a:ext cx="6593700" cy="1159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Condensed"/>
              <a:buNone/>
            </a:pPr>
            <a:r>
              <a:rPr lang="en" sz="6000" b="1" i="0" u="none" strike="noStrike" cap="none">
                <a:solidFill>
                  <a:schemeClr val="accent5"/>
                </a:solidFill>
                <a:latin typeface="Roboto Condensed"/>
                <a:ea typeface="Roboto Condensed"/>
                <a:cs typeface="Roboto Condensed"/>
                <a:sym typeface="Roboto Condensed"/>
              </a:rPr>
              <a:t>Project Overview</a:t>
            </a:r>
            <a:endParaRPr sz="6000" b="1" i="0" u="none" strike="noStrike" cap="none">
              <a:solidFill>
                <a:schemeClr val="accent5"/>
              </a:solidFill>
              <a:latin typeface="Roboto Condensed"/>
              <a:ea typeface="Roboto Condensed"/>
              <a:cs typeface="Roboto Condensed"/>
              <a:sym typeface="Roboto Condensed"/>
            </a:endParaRPr>
          </a:p>
        </p:txBody>
      </p:sp>
      <p:sp>
        <p:nvSpPr>
          <p:cNvPr id="236" name="Google Shape;236;p2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2</a:t>
            </a:fld>
            <a:endParaRPr/>
          </a:p>
        </p:txBody>
      </p:sp>
      <p:grpSp>
        <p:nvGrpSpPr>
          <p:cNvPr id="237" name="Google Shape;237;p24"/>
          <p:cNvGrpSpPr/>
          <p:nvPr/>
        </p:nvGrpSpPr>
        <p:grpSpPr>
          <a:xfrm>
            <a:off x="3880854" y="702649"/>
            <a:ext cx="1382288" cy="1280750"/>
            <a:chOff x="5961125" y="1623900"/>
            <a:chExt cx="427450" cy="448175"/>
          </a:xfrm>
        </p:grpSpPr>
        <p:sp>
          <p:nvSpPr>
            <p:cNvPr id="238" name="Google Shape;238;p24"/>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24"/>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24"/>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24"/>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24"/>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24"/>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24"/>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4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Energy Consumption by City</a:t>
            </a:r>
            <a:endParaRPr/>
          </a:p>
        </p:txBody>
      </p:sp>
      <p:sp>
        <p:nvSpPr>
          <p:cNvPr id="549" name="Google Shape;549;p4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20</a:t>
            </a:fld>
            <a:endParaRPr/>
          </a:p>
        </p:txBody>
      </p:sp>
      <p:sp>
        <p:nvSpPr>
          <p:cNvPr id="550" name="Google Shape;550;p42"/>
          <p:cNvSpPr/>
          <p:nvPr/>
        </p:nvSpPr>
        <p:spPr>
          <a:xfrm>
            <a:off x="315223" y="623918"/>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51" name="Google Shape;551;p42" descr="A graph of a bar graph&#10;&#10;Description automatically generated"/>
          <p:cNvPicPr preferRelativeResize="0"/>
          <p:nvPr/>
        </p:nvPicPr>
        <p:blipFill>
          <a:blip r:embed="rId3">
            <a:alphaModFix/>
          </a:blip>
          <a:stretch>
            <a:fillRect/>
          </a:stretch>
        </p:blipFill>
        <p:spPr>
          <a:xfrm>
            <a:off x="0" y="1424900"/>
            <a:ext cx="5258400" cy="3592072"/>
          </a:xfrm>
          <a:prstGeom prst="rect">
            <a:avLst/>
          </a:prstGeom>
          <a:noFill/>
          <a:ln>
            <a:noFill/>
          </a:ln>
        </p:spPr>
      </p:pic>
      <p:sp>
        <p:nvSpPr>
          <p:cNvPr id="552" name="Google Shape;552;p42"/>
          <p:cNvSpPr txBox="1"/>
          <p:nvPr/>
        </p:nvSpPr>
        <p:spPr>
          <a:xfrm>
            <a:off x="5415950" y="1601775"/>
            <a:ext cx="3499500" cy="26892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Roboto Condensed Light"/>
              <a:buChar char="●"/>
            </a:pPr>
            <a:r>
              <a:rPr lang="en" sz="2400">
                <a:solidFill>
                  <a:schemeClr val="dk1"/>
                </a:solidFill>
                <a:latin typeface="Roboto Condensed Light"/>
                <a:ea typeface="Roboto Condensed Light"/>
                <a:cs typeface="Roboto Condensed Light"/>
                <a:sym typeface="Roboto Condensed Light"/>
              </a:rPr>
              <a:t>Charleston has by far the most energy consumed</a:t>
            </a:r>
            <a:endParaRPr sz="2400">
              <a:solidFill>
                <a:schemeClr val="dk1"/>
              </a:solidFill>
              <a:latin typeface="Roboto Condensed Light"/>
              <a:ea typeface="Roboto Condensed Light"/>
              <a:cs typeface="Roboto Condensed Light"/>
              <a:sym typeface="Roboto Condensed Light"/>
            </a:endParaRPr>
          </a:p>
          <a:p>
            <a:pPr marL="457200" lvl="0" indent="-381000" algn="l" rtl="0">
              <a:spcBef>
                <a:spcPts val="0"/>
              </a:spcBef>
              <a:spcAft>
                <a:spcPts val="0"/>
              </a:spcAft>
              <a:buClr>
                <a:schemeClr val="dk1"/>
              </a:buClr>
              <a:buSzPts val="2400"/>
              <a:buFont typeface="Roboto Condensed Light"/>
              <a:buChar char="●"/>
            </a:pPr>
            <a:r>
              <a:rPr lang="en" sz="2400">
                <a:solidFill>
                  <a:schemeClr val="dk1"/>
                </a:solidFill>
                <a:latin typeface="Roboto Condensed Light"/>
                <a:ea typeface="Roboto Condensed Light"/>
                <a:cs typeface="Roboto Condensed Light"/>
                <a:sym typeface="Roboto Condensed Light"/>
              </a:rPr>
              <a:t>Florence and Shaw have the least energy consumed</a:t>
            </a:r>
            <a:endParaRPr sz="24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4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Fuels Used in Each City</a:t>
            </a:r>
            <a:endParaRPr/>
          </a:p>
        </p:txBody>
      </p:sp>
      <p:sp>
        <p:nvSpPr>
          <p:cNvPr id="558" name="Google Shape;558;p4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21</a:t>
            </a:fld>
            <a:endParaRPr/>
          </a:p>
        </p:txBody>
      </p:sp>
      <p:sp>
        <p:nvSpPr>
          <p:cNvPr id="559" name="Google Shape;559;p43"/>
          <p:cNvSpPr/>
          <p:nvPr/>
        </p:nvSpPr>
        <p:spPr>
          <a:xfrm>
            <a:off x="315223" y="623918"/>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60" name="Google Shape;560;p43" descr="A graph of different colored squares&#10;&#10;Description automatically generated"/>
          <p:cNvPicPr preferRelativeResize="0"/>
          <p:nvPr/>
        </p:nvPicPr>
        <p:blipFill>
          <a:blip r:embed="rId3">
            <a:alphaModFix/>
          </a:blip>
          <a:stretch>
            <a:fillRect/>
          </a:stretch>
        </p:blipFill>
        <p:spPr>
          <a:xfrm>
            <a:off x="0" y="1425600"/>
            <a:ext cx="5458099" cy="3262249"/>
          </a:xfrm>
          <a:prstGeom prst="rect">
            <a:avLst/>
          </a:prstGeom>
          <a:noFill/>
          <a:ln>
            <a:noFill/>
          </a:ln>
        </p:spPr>
      </p:pic>
      <p:sp>
        <p:nvSpPr>
          <p:cNvPr id="561" name="Google Shape;561;p43"/>
          <p:cNvSpPr txBox="1"/>
          <p:nvPr/>
        </p:nvSpPr>
        <p:spPr>
          <a:xfrm>
            <a:off x="5580350" y="1613500"/>
            <a:ext cx="3464100" cy="27480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Roboto Condensed Light"/>
              <a:buChar char="●"/>
            </a:pPr>
            <a:r>
              <a:rPr lang="en" sz="2400">
                <a:solidFill>
                  <a:schemeClr val="dk1"/>
                </a:solidFill>
                <a:latin typeface="Roboto Condensed Light"/>
                <a:ea typeface="Roboto Condensed Light"/>
                <a:cs typeface="Roboto Condensed Light"/>
                <a:sym typeface="Roboto Condensed Light"/>
              </a:rPr>
              <a:t>Electricity a natural gas by far most common fuels</a:t>
            </a:r>
            <a:endParaRPr sz="2400">
              <a:solidFill>
                <a:schemeClr val="dk1"/>
              </a:solidFill>
              <a:latin typeface="Roboto Condensed Light"/>
              <a:ea typeface="Roboto Condensed Light"/>
              <a:cs typeface="Roboto Condensed Light"/>
              <a:sym typeface="Roboto Condensed Light"/>
            </a:endParaRPr>
          </a:p>
          <a:p>
            <a:pPr marL="457200" lvl="0" indent="-381000" algn="l" rtl="0">
              <a:spcBef>
                <a:spcPts val="0"/>
              </a:spcBef>
              <a:spcAft>
                <a:spcPts val="0"/>
              </a:spcAft>
              <a:buClr>
                <a:schemeClr val="dk1"/>
              </a:buClr>
              <a:buSzPts val="2400"/>
              <a:buFont typeface="Roboto Condensed Light"/>
              <a:buChar char="●"/>
            </a:pPr>
            <a:r>
              <a:rPr lang="en" sz="2400">
                <a:solidFill>
                  <a:schemeClr val="dk1"/>
                </a:solidFill>
                <a:latin typeface="Roboto Condensed Light"/>
                <a:ea typeface="Roboto Condensed Light"/>
                <a:cs typeface="Roboto Condensed Light"/>
                <a:sym typeface="Roboto Condensed Light"/>
              </a:rPr>
              <a:t>All other fuels make up small portion of fuels used</a:t>
            </a:r>
            <a:endParaRPr sz="24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44"/>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Energy Consumed by Day of the Month</a:t>
            </a:r>
            <a:endParaRPr/>
          </a:p>
        </p:txBody>
      </p:sp>
      <p:pic>
        <p:nvPicPr>
          <p:cNvPr id="567" name="Google Shape;567;p44" descr="A graph of a number of lines&#10;&#10;Description automatically generated with medium confidence"/>
          <p:cNvPicPr preferRelativeResize="0"/>
          <p:nvPr/>
        </p:nvPicPr>
        <p:blipFill>
          <a:blip r:embed="rId3">
            <a:alphaModFix/>
          </a:blip>
          <a:stretch>
            <a:fillRect/>
          </a:stretch>
        </p:blipFill>
        <p:spPr>
          <a:xfrm>
            <a:off x="152400" y="1311175"/>
            <a:ext cx="5944275" cy="3552825"/>
          </a:xfrm>
          <a:prstGeom prst="rect">
            <a:avLst/>
          </a:prstGeom>
          <a:noFill/>
          <a:ln>
            <a:noFill/>
          </a:ln>
        </p:spPr>
      </p:pic>
      <p:sp>
        <p:nvSpPr>
          <p:cNvPr id="568" name="Google Shape;568;p44"/>
          <p:cNvSpPr txBox="1"/>
          <p:nvPr/>
        </p:nvSpPr>
        <p:spPr>
          <a:xfrm>
            <a:off x="6296675" y="1496075"/>
            <a:ext cx="2771400" cy="28770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Roboto Condensed Light"/>
              <a:buChar char="●"/>
            </a:pPr>
            <a:r>
              <a:rPr lang="en" sz="2400">
                <a:solidFill>
                  <a:schemeClr val="dk1"/>
                </a:solidFill>
                <a:latin typeface="Roboto Condensed Light"/>
                <a:ea typeface="Roboto Condensed Light"/>
                <a:cs typeface="Roboto Condensed Light"/>
                <a:sym typeface="Roboto Condensed Light"/>
              </a:rPr>
              <a:t>Large peaks around the 10th and 28th</a:t>
            </a:r>
            <a:endParaRPr sz="2400">
              <a:solidFill>
                <a:schemeClr val="dk1"/>
              </a:solidFill>
              <a:latin typeface="Roboto Condensed Light"/>
              <a:ea typeface="Roboto Condensed Light"/>
              <a:cs typeface="Roboto Condensed Light"/>
              <a:sym typeface="Roboto Condensed Light"/>
            </a:endParaRPr>
          </a:p>
          <a:p>
            <a:pPr marL="457200" lvl="0" indent="-381000" algn="l" rtl="0">
              <a:spcBef>
                <a:spcPts val="0"/>
              </a:spcBef>
              <a:spcAft>
                <a:spcPts val="0"/>
              </a:spcAft>
              <a:buClr>
                <a:schemeClr val="dk1"/>
              </a:buClr>
              <a:buSzPts val="2400"/>
              <a:buFont typeface="Roboto Condensed Light"/>
              <a:buChar char="●"/>
            </a:pPr>
            <a:r>
              <a:rPr lang="en" sz="2400">
                <a:solidFill>
                  <a:schemeClr val="dk1"/>
                </a:solidFill>
                <a:latin typeface="Roboto Condensed Light"/>
                <a:ea typeface="Roboto Condensed Light"/>
                <a:cs typeface="Roboto Condensed Light"/>
                <a:sym typeface="Roboto Condensed Light"/>
              </a:rPr>
              <a:t>End of the month tends to be less than the beginning</a:t>
            </a:r>
            <a:endParaRPr sz="24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45"/>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Energy Consumption by Hour</a:t>
            </a:r>
            <a:endParaRPr/>
          </a:p>
        </p:txBody>
      </p:sp>
      <p:pic>
        <p:nvPicPr>
          <p:cNvPr id="574" name="Google Shape;574;p45"/>
          <p:cNvPicPr preferRelativeResize="0"/>
          <p:nvPr/>
        </p:nvPicPr>
        <p:blipFill>
          <a:blip r:embed="rId3">
            <a:alphaModFix/>
          </a:blip>
          <a:stretch>
            <a:fillRect/>
          </a:stretch>
        </p:blipFill>
        <p:spPr>
          <a:xfrm>
            <a:off x="152400" y="1311175"/>
            <a:ext cx="6001432" cy="3581400"/>
          </a:xfrm>
          <a:prstGeom prst="rect">
            <a:avLst/>
          </a:prstGeom>
          <a:noFill/>
          <a:ln>
            <a:noFill/>
          </a:ln>
        </p:spPr>
      </p:pic>
      <p:sp>
        <p:nvSpPr>
          <p:cNvPr id="575" name="Google Shape;575;p45"/>
          <p:cNvSpPr txBox="1"/>
          <p:nvPr/>
        </p:nvSpPr>
        <p:spPr>
          <a:xfrm>
            <a:off x="6531550" y="1554800"/>
            <a:ext cx="2419200" cy="27597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Roboto Condensed Light"/>
              <a:buChar char="●"/>
            </a:pPr>
            <a:r>
              <a:rPr lang="en" sz="2400">
                <a:solidFill>
                  <a:schemeClr val="dk1"/>
                </a:solidFill>
                <a:latin typeface="Roboto Condensed Light"/>
                <a:ea typeface="Roboto Condensed Light"/>
                <a:cs typeface="Roboto Condensed Light"/>
                <a:sym typeface="Roboto Condensed Light"/>
              </a:rPr>
              <a:t>Peaks during hours 11 and 15</a:t>
            </a:r>
            <a:endParaRPr sz="2400">
              <a:solidFill>
                <a:schemeClr val="dk1"/>
              </a:solidFill>
              <a:latin typeface="Roboto Condensed Light"/>
              <a:ea typeface="Roboto Condensed Light"/>
              <a:cs typeface="Roboto Condensed Light"/>
              <a:sym typeface="Roboto Condensed Light"/>
            </a:endParaRPr>
          </a:p>
          <a:p>
            <a:pPr marL="457200" lvl="0" indent="-381000" algn="l" rtl="0">
              <a:spcBef>
                <a:spcPts val="0"/>
              </a:spcBef>
              <a:spcAft>
                <a:spcPts val="0"/>
              </a:spcAft>
              <a:buClr>
                <a:schemeClr val="dk1"/>
              </a:buClr>
              <a:buSzPts val="2400"/>
              <a:buFont typeface="Roboto Condensed Light"/>
              <a:buChar char="●"/>
            </a:pPr>
            <a:r>
              <a:rPr lang="en" sz="2400">
                <a:solidFill>
                  <a:schemeClr val="dk1"/>
                </a:solidFill>
                <a:latin typeface="Roboto Condensed Light"/>
                <a:ea typeface="Roboto Condensed Light"/>
                <a:cs typeface="Roboto Condensed Light"/>
                <a:sym typeface="Roboto Condensed Light"/>
              </a:rPr>
              <a:t>See the rise and fall during rush hours</a:t>
            </a:r>
            <a:endParaRPr sz="24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4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Energy Consumed in Relation to Temperature and Tenure Status</a:t>
            </a:r>
            <a:endParaRPr/>
          </a:p>
        </p:txBody>
      </p:sp>
      <p:pic>
        <p:nvPicPr>
          <p:cNvPr id="581" name="Google Shape;581;p46" descr="A graph showing a graph of a number of red and blue dots&#10;&#10;Description automatically generated with medium confidence"/>
          <p:cNvPicPr preferRelativeResize="0"/>
          <p:nvPr/>
        </p:nvPicPr>
        <p:blipFill>
          <a:blip r:embed="rId3">
            <a:alphaModFix/>
          </a:blip>
          <a:stretch>
            <a:fillRect/>
          </a:stretch>
        </p:blipFill>
        <p:spPr>
          <a:xfrm>
            <a:off x="152400" y="1311175"/>
            <a:ext cx="5944275" cy="3552825"/>
          </a:xfrm>
          <a:prstGeom prst="rect">
            <a:avLst/>
          </a:prstGeom>
          <a:noFill/>
          <a:ln>
            <a:noFill/>
          </a:ln>
        </p:spPr>
      </p:pic>
      <p:sp>
        <p:nvSpPr>
          <p:cNvPr id="582" name="Google Shape;582;p46"/>
          <p:cNvSpPr txBox="1"/>
          <p:nvPr/>
        </p:nvSpPr>
        <p:spPr>
          <a:xfrm>
            <a:off x="6167500" y="1543050"/>
            <a:ext cx="2912400" cy="2642100"/>
          </a:xfrm>
          <a:prstGeom prst="rect">
            <a:avLst/>
          </a:prstGeom>
          <a:noFill/>
          <a:ln>
            <a:noFill/>
          </a:ln>
        </p:spPr>
        <p:txBody>
          <a:bodyPr spcFirstLastPara="1" wrap="square" lIns="91425" tIns="91425" rIns="91425" bIns="91425" anchor="t" anchorCtr="0">
            <a:noAutofit/>
          </a:bodyPr>
          <a:lstStyle/>
          <a:p>
            <a:pPr marL="457200" lvl="0" indent="-374650" algn="l" rtl="0">
              <a:spcBef>
                <a:spcPts val="0"/>
              </a:spcBef>
              <a:spcAft>
                <a:spcPts val="0"/>
              </a:spcAft>
              <a:buClr>
                <a:schemeClr val="dk1"/>
              </a:buClr>
              <a:buSzPts val="2300"/>
              <a:buFont typeface="Roboto Condensed Light"/>
              <a:buChar char="●"/>
            </a:pPr>
            <a:r>
              <a:rPr lang="en" sz="2300">
                <a:solidFill>
                  <a:schemeClr val="dk1"/>
                </a:solidFill>
                <a:latin typeface="Roboto Condensed Light"/>
                <a:ea typeface="Roboto Condensed Light"/>
                <a:cs typeface="Roboto Condensed Light"/>
                <a:sym typeface="Roboto Condensed Light"/>
              </a:rPr>
              <a:t>Only small increase in consumption as temperature increases</a:t>
            </a:r>
            <a:endParaRPr sz="2300">
              <a:solidFill>
                <a:schemeClr val="dk1"/>
              </a:solidFill>
              <a:latin typeface="Roboto Condensed Light"/>
              <a:ea typeface="Roboto Condensed Light"/>
              <a:cs typeface="Roboto Condensed Light"/>
              <a:sym typeface="Roboto Condensed Light"/>
            </a:endParaRPr>
          </a:p>
          <a:p>
            <a:pPr marL="457200" lvl="0" indent="-374650" algn="l" rtl="0">
              <a:spcBef>
                <a:spcPts val="0"/>
              </a:spcBef>
              <a:spcAft>
                <a:spcPts val="0"/>
              </a:spcAft>
              <a:buClr>
                <a:schemeClr val="dk1"/>
              </a:buClr>
              <a:buSzPts val="2300"/>
              <a:buFont typeface="Roboto Condensed Light"/>
              <a:buChar char="●"/>
            </a:pPr>
            <a:r>
              <a:rPr lang="en" sz="2300">
                <a:solidFill>
                  <a:schemeClr val="dk1"/>
                </a:solidFill>
                <a:latin typeface="Roboto Condensed Light"/>
                <a:ea typeface="Roboto Condensed Light"/>
                <a:cs typeface="Roboto Condensed Light"/>
                <a:sym typeface="Roboto Condensed Light"/>
              </a:rPr>
              <a:t>Owners tend to use more energy than renters</a:t>
            </a:r>
            <a:endParaRPr sz="23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47"/>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Energy Consumption in One and Two Story Buildings</a:t>
            </a:r>
            <a:endParaRPr/>
          </a:p>
        </p:txBody>
      </p:sp>
      <p:pic>
        <p:nvPicPr>
          <p:cNvPr id="588" name="Google Shape;588;p47" descr="A graph of energy consumption&#10;&#10;Description automatically generated"/>
          <p:cNvPicPr preferRelativeResize="0"/>
          <p:nvPr/>
        </p:nvPicPr>
        <p:blipFill>
          <a:blip r:embed="rId3">
            <a:alphaModFix/>
          </a:blip>
          <a:stretch>
            <a:fillRect/>
          </a:stretch>
        </p:blipFill>
        <p:spPr>
          <a:xfrm>
            <a:off x="152400" y="1311175"/>
            <a:ext cx="5944275" cy="3552825"/>
          </a:xfrm>
          <a:prstGeom prst="rect">
            <a:avLst/>
          </a:prstGeom>
          <a:noFill/>
          <a:ln>
            <a:noFill/>
          </a:ln>
        </p:spPr>
      </p:pic>
      <p:sp>
        <p:nvSpPr>
          <p:cNvPr id="589" name="Google Shape;589;p47"/>
          <p:cNvSpPr txBox="1"/>
          <p:nvPr/>
        </p:nvSpPr>
        <p:spPr>
          <a:xfrm>
            <a:off x="6273200" y="1519575"/>
            <a:ext cx="2724300" cy="28419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chemeClr val="dk1"/>
              </a:buClr>
              <a:buSzPts val="2400"/>
              <a:buFont typeface="Roboto Condensed Light"/>
              <a:buChar char="●"/>
            </a:pPr>
            <a:r>
              <a:rPr lang="en" sz="2400">
                <a:solidFill>
                  <a:schemeClr val="dk1"/>
                </a:solidFill>
                <a:latin typeface="Roboto Condensed Light"/>
                <a:ea typeface="Roboto Condensed Light"/>
                <a:cs typeface="Roboto Condensed Light"/>
                <a:sym typeface="Roboto Condensed Light"/>
              </a:rPr>
              <a:t>Consumption does not shift much for different story buildings</a:t>
            </a:r>
            <a:endParaRPr sz="2400">
              <a:solidFill>
                <a:schemeClr val="dk1"/>
              </a:solidFill>
              <a:latin typeface="Roboto Condensed Light"/>
              <a:ea typeface="Roboto Condensed Light"/>
              <a:cs typeface="Roboto Condensed Light"/>
              <a:sym typeface="Roboto Condensed Light"/>
            </a:endParaRPr>
          </a:p>
          <a:p>
            <a:pPr marL="457200" lvl="0" indent="-381000" algn="l" rtl="0">
              <a:spcBef>
                <a:spcPts val="0"/>
              </a:spcBef>
              <a:spcAft>
                <a:spcPts val="0"/>
              </a:spcAft>
              <a:buClr>
                <a:schemeClr val="dk1"/>
              </a:buClr>
              <a:buSzPts val="2400"/>
              <a:buFont typeface="Roboto Condensed Light"/>
              <a:buChar char="●"/>
            </a:pPr>
            <a:r>
              <a:rPr lang="en" sz="2400">
                <a:solidFill>
                  <a:schemeClr val="dk1"/>
                </a:solidFill>
                <a:latin typeface="Roboto Condensed Light"/>
                <a:ea typeface="Roboto Condensed Light"/>
                <a:cs typeface="Roboto Condensed Light"/>
                <a:sym typeface="Roboto Condensed Light"/>
              </a:rPr>
              <a:t>All have many outliers</a:t>
            </a:r>
            <a:endParaRPr sz="24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Energy Consumption of Heating and Cooling and Electrical Appliances During Hours of the Day and Wind Speed</a:t>
            </a:r>
            <a:endParaRPr/>
          </a:p>
        </p:txBody>
      </p:sp>
      <p:pic>
        <p:nvPicPr>
          <p:cNvPr id="595" name="Google Shape;595;p48"/>
          <p:cNvPicPr preferRelativeResize="0"/>
          <p:nvPr/>
        </p:nvPicPr>
        <p:blipFill>
          <a:blip r:embed="rId3">
            <a:alphaModFix/>
          </a:blip>
          <a:stretch>
            <a:fillRect/>
          </a:stretch>
        </p:blipFill>
        <p:spPr>
          <a:xfrm>
            <a:off x="152400" y="1311175"/>
            <a:ext cx="6058587" cy="3619500"/>
          </a:xfrm>
          <a:prstGeom prst="rect">
            <a:avLst/>
          </a:prstGeom>
          <a:noFill/>
          <a:ln>
            <a:noFill/>
          </a:ln>
        </p:spPr>
      </p:pic>
      <p:sp>
        <p:nvSpPr>
          <p:cNvPr id="596" name="Google Shape;596;p48"/>
          <p:cNvSpPr txBox="1"/>
          <p:nvPr/>
        </p:nvSpPr>
        <p:spPr>
          <a:xfrm>
            <a:off x="6210975" y="1378650"/>
            <a:ext cx="2868900" cy="2959200"/>
          </a:xfrm>
          <a:prstGeom prst="rect">
            <a:avLst/>
          </a:prstGeom>
          <a:noFill/>
          <a:ln>
            <a:noFill/>
          </a:ln>
        </p:spPr>
        <p:txBody>
          <a:bodyPr spcFirstLastPara="1" wrap="square" lIns="91425" tIns="91425" rIns="91425" bIns="91425" anchor="t" anchorCtr="0">
            <a:noAutofit/>
          </a:bodyPr>
          <a:lstStyle/>
          <a:p>
            <a:pPr marL="457200" lvl="0" indent="-368300" algn="l" rtl="0">
              <a:spcBef>
                <a:spcPts val="0"/>
              </a:spcBef>
              <a:spcAft>
                <a:spcPts val="0"/>
              </a:spcAft>
              <a:buClr>
                <a:schemeClr val="dk1"/>
              </a:buClr>
              <a:buSzPts val="2200"/>
              <a:buFont typeface="Roboto Condensed Light"/>
              <a:buChar char="●"/>
            </a:pPr>
            <a:r>
              <a:rPr lang="en" sz="2200">
                <a:solidFill>
                  <a:schemeClr val="dk1"/>
                </a:solidFill>
                <a:latin typeface="Roboto Condensed Light"/>
                <a:ea typeface="Roboto Condensed Light"/>
                <a:cs typeface="Roboto Condensed Light"/>
                <a:sym typeface="Roboto Condensed Light"/>
              </a:rPr>
              <a:t>Able to see heating cooling consumes more than electrical appliances</a:t>
            </a:r>
            <a:endParaRPr sz="2200">
              <a:solidFill>
                <a:schemeClr val="dk1"/>
              </a:solidFill>
              <a:latin typeface="Roboto Condensed Light"/>
              <a:ea typeface="Roboto Condensed Light"/>
              <a:cs typeface="Roboto Condensed Light"/>
              <a:sym typeface="Roboto Condensed Light"/>
            </a:endParaRPr>
          </a:p>
          <a:p>
            <a:pPr marL="457200" lvl="0" indent="-368300" algn="l" rtl="0">
              <a:spcBef>
                <a:spcPts val="0"/>
              </a:spcBef>
              <a:spcAft>
                <a:spcPts val="0"/>
              </a:spcAft>
              <a:buClr>
                <a:schemeClr val="dk1"/>
              </a:buClr>
              <a:buSzPts val="2200"/>
              <a:buFont typeface="Roboto Condensed Light"/>
              <a:buChar char="●"/>
            </a:pPr>
            <a:r>
              <a:rPr lang="en" sz="2200">
                <a:solidFill>
                  <a:schemeClr val="dk1"/>
                </a:solidFill>
                <a:latin typeface="Roboto Condensed Light"/>
                <a:ea typeface="Roboto Condensed Light"/>
                <a:cs typeface="Roboto Condensed Light"/>
                <a:sym typeface="Roboto Condensed Light"/>
              </a:rPr>
              <a:t>When its late in the day and there is little wind, the most energy is consumed</a:t>
            </a:r>
            <a:endParaRPr sz="2200">
              <a:solidFill>
                <a:schemeClr val="dk1"/>
              </a:solidFill>
              <a:latin typeface="Roboto Condensed Light"/>
              <a:ea typeface="Roboto Condensed Light"/>
              <a:cs typeface="Roboto Condensed Light"/>
              <a:sym typeface="Roboto Condensed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49"/>
          <p:cNvSpPr txBox="1">
            <a:spLocks noGrp="1"/>
          </p:cNvSpPr>
          <p:nvPr>
            <p:ph type="ctrTitle"/>
          </p:nvPr>
        </p:nvSpPr>
        <p:spPr>
          <a:xfrm>
            <a:off x="463525" y="3175948"/>
            <a:ext cx="40944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DATA MODELING</a:t>
            </a:r>
            <a:endParaRPr/>
          </a:p>
        </p:txBody>
      </p:sp>
      <p:sp>
        <p:nvSpPr>
          <p:cNvPr id="602" name="Google Shape;602;p4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27</a:t>
            </a:fld>
            <a:endParaRPr/>
          </a:p>
        </p:txBody>
      </p:sp>
      <p:sp>
        <p:nvSpPr>
          <p:cNvPr id="603" name="Google Shape;603;p49"/>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2000"/>
              <a:buFont typeface="Arial"/>
              <a:buNone/>
            </a:pPr>
            <a:r>
              <a:rPr lang="en" sz="12000" b="1" i="0" u="none" strike="noStrike" cap="none">
                <a:solidFill>
                  <a:srgbClr val="3F5378"/>
                </a:solidFill>
                <a:latin typeface="Roboto Condensed"/>
                <a:ea typeface="Roboto Condensed"/>
                <a:cs typeface="Roboto Condensed"/>
                <a:sym typeface="Roboto Condensed"/>
              </a:rPr>
              <a:t>5</a:t>
            </a:r>
            <a:endParaRPr sz="3000" b="1" i="0" u="none" strike="noStrike" cap="none">
              <a:solidFill>
                <a:srgbClr val="3F5378"/>
              </a:solidFill>
              <a:latin typeface="Roboto Condensed"/>
              <a:ea typeface="Roboto Condensed"/>
              <a:cs typeface="Roboto Condensed"/>
              <a:sym typeface="Roboto Condense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50"/>
          <p:cNvSpPr txBox="1"/>
          <p:nvPr/>
        </p:nvSpPr>
        <p:spPr>
          <a:xfrm>
            <a:off x="2550600" y="368725"/>
            <a:ext cx="5026200" cy="49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latin typeface="Roboto Condensed Light"/>
                <a:ea typeface="Roboto Condensed Light"/>
                <a:cs typeface="Roboto Condensed Light"/>
                <a:sym typeface="Roboto Condensed Light"/>
              </a:rPr>
              <a:t>Importance Matrix</a:t>
            </a:r>
            <a:endParaRPr sz="2400">
              <a:solidFill>
                <a:schemeClr val="dk1"/>
              </a:solidFill>
              <a:latin typeface="Roboto Condensed Light"/>
              <a:ea typeface="Roboto Condensed Light"/>
              <a:cs typeface="Roboto Condensed Light"/>
              <a:sym typeface="Roboto Condensed Light"/>
            </a:endParaRPr>
          </a:p>
        </p:txBody>
      </p:sp>
      <p:pic>
        <p:nvPicPr>
          <p:cNvPr id="609" name="Google Shape;609;p50"/>
          <p:cNvPicPr preferRelativeResize="0"/>
          <p:nvPr/>
        </p:nvPicPr>
        <p:blipFill>
          <a:blip r:embed="rId3">
            <a:alphaModFix/>
          </a:blip>
          <a:stretch>
            <a:fillRect/>
          </a:stretch>
        </p:blipFill>
        <p:spPr>
          <a:xfrm>
            <a:off x="152400" y="1014325"/>
            <a:ext cx="6791662" cy="397677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pic>
        <p:nvPicPr>
          <p:cNvPr id="614" name="Google Shape;614;p51"/>
          <p:cNvPicPr preferRelativeResize="0"/>
          <p:nvPr/>
        </p:nvPicPr>
        <p:blipFill>
          <a:blip r:embed="rId3">
            <a:alphaModFix/>
          </a:blip>
          <a:stretch>
            <a:fillRect/>
          </a:stretch>
        </p:blipFill>
        <p:spPr>
          <a:xfrm>
            <a:off x="211100" y="1561663"/>
            <a:ext cx="8839197" cy="20201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5"/>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TABLE OF CONTENTS </a:t>
            </a:r>
            <a:endParaRPr/>
          </a:p>
        </p:txBody>
      </p:sp>
      <p:sp>
        <p:nvSpPr>
          <p:cNvPr id="250" name="Google Shape;250;p2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3</a:t>
            </a:fld>
            <a:endParaRPr/>
          </a:p>
        </p:txBody>
      </p:sp>
      <p:grpSp>
        <p:nvGrpSpPr>
          <p:cNvPr id="251" name="Google Shape;251;p25"/>
          <p:cNvGrpSpPr/>
          <p:nvPr/>
        </p:nvGrpSpPr>
        <p:grpSpPr>
          <a:xfrm>
            <a:off x="1786339" y="1779601"/>
            <a:ext cx="473400" cy="473400"/>
            <a:chOff x="1786339" y="1703401"/>
            <a:chExt cx="473400" cy="473400"/>
          </a:xfrm>
        </p:grpSpPr>
        <p:sp>
          <p:nvSpPr>
            <p:cNvPr id="252" name="Google Shape;252;p25"/>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ondensed"/>
                <a:ea typeface="Roboto Condensed"/>
                <a:cs typeface="Roboto Condensed"/>
                <a:sym typeface="Roboto Condensed"/>
              </a:endParaRPr>
            </a:p>
          </p:txBody>
        </p:sp>
        <p:sp>
          <p:nvSpPr>
            <p:cNvPr id="253" name="Google Shape;253;p25"/>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2"/>
                  </a:solidFill>
                  <a:latin typeface="Roboto Condensed"/>
                  <a:ea typeface="Roboto Condensed"/>
                  <a:cs typeface="Roboto Condensed"/>
                  <a:sym typeface="Roboto Condensed"/>
                </a:rPr>
                <a:t>1</a:t>
              </a:r>
              <a:endParaRPr sz="600" b="0" i="0" u="none" strike="noStrike" cap="none">
                <a:solidFill>
                  <a:schemeClr val="dk2"/>
                </a:solidFill>
                <a:latin typeface="Roboto Condensed"/>
                <a:ea typeface="Roboto Condensed"/>
                <a:cs typeface="Roboto Condensed"/>
                <a:sym typeface="Roboto Condensed"/>
              </a:endParaRPr>
            </a:p>
          </p:txBody>
        </p:sp>
      </p:grpSp>
      <p:grpSp>
        <p:nvGrpSpPr>
          <p:cNvPr id="254" name="Google Shape;254;p25"/>
          <p:cNvGrpSpPr/>
          <p:nvPr/>
        </p:nvGrpSpPr>
        <p:grpSpPr>
          <a:xfrm>
            <a:off x="3814414" y="1779601"/>
            <a:ext cx="473400" cy="473400"/>
            <a:chOff x="3814414" y="1703401"/>
            <a:chExt cx="473400" cy="473400"/>
          </a:xfrm>
        </p:grpSpPr>
        <p:sp>
          <p:nvSpPr>
            <p:cNvPr id="255" name="Google Shape;255;p25"/>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ondensed"/>
                <a:ea typeface="Roboto Condensed"/>
                <a:cs typeface="Roboto Condensed"/>
                <a:sym typeface="Roboto Condensed"/>
              </a:endParaRPr>
            </a:p>
          </p:txBody>
        </p:sp>
        <p:sp>
          <p:nvSpPr>
            <p:cNvPr id="256" name="Google Shape;256;p25"/>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2"/>
                  </a:solidFill>
                  <a:latin typeface="Roboto Condensed"/>
                  <a:ea typeface="Roboto Condensed"/>
                  <a:cs typeface="Roboto Condensed"/>
                  <a:sym typeface="Roboto Condensed"/>
                </a:rPr>
                <a:t>3</a:t>
              </a:r>
              <a:endParaRPr sz="600" b="0" i="0" u="none" strike="noStrike" cap="none">
                <a:solidFill>
                  <a:schemeClr val="dk2"/>
                </a:solidFill>
                <a:latin typeface="Roboto Condensed"/>
                <a:ea typeface="Roboto Condensed"/>
                <a:cs typeface="Roboto Condensed"/>
                <a:sym typeface="Roboto Condensed"/>
              </a:endParaRPr>
            </a:p>
          </p:txBody>
        </p:sp>
      </p:grpSp>
      <p:sp>
        <p:nvSpPr>
          <p:cNvPr id="257" name="Google Shape;257;p25"/>
          <p:cNvSpPr/>
          <p:nvPr/>
        </p:nvSpPr>
        <p:spPr>
          <a:xfrm>
            <a:off x="0" y="24472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8" name="Google Shape;258;p25"/>
          <p:cNvSpPr/>
          <p:nvPr/>
        </p:nvSpPr>
        <p:spPr>
          <a:xfrm>
            <a:off x="0" y="24472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259" name="Google Shape;259;p25"/>
          <p:cNvGrpSpPr/>
          <p:nvPr/>
        </p:nvGrpSpPr>
        <p:grpSpPr>
          <a:xfrm>
            <a:off x="5842489" y="1779601"/>
            <a:ext cx="473400" cy="473400"/>
            <a:chOff x="5842489" y="1703401"/>
            <a:chExt cx="473400" cy="473400"/>
          </a:xfrm>
        </p:grpSpPr>
        <p:sp>
          <p:nvSpPr>
            <p:cNvPr id="260" name="Google Shape;260;p25"/>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ondensed"/>
                <a:ea typeface="Roboto Condensed"/>
                <a:cs typeface="Roboto Condensed"/>
                <a:sym typeface="Roboto Condensed"/>
              </a:endParaRPr>
            </a:p>
          </p:txBody>
        </p:sp>
        <p:sp>
          <p:nvSpPr>
            <p:cNvPr id="261" name="Google Shape;261;p25"/>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2"/>
                  </a:solidFill>
                  <a:latin typeface="Roboto Condensed"/>
                  <a:ea typeface="Roboto Condensed"/>
                  <a:cs typeface="Roboto Condensed"/>
                  <a:sym typeface="Roboto Condensed"/>
                </a:rPr>
                <a:t>5</a:t>
              </a:r>
              <a:endParaRPr sz="600" b="0" i="0" u="none" strike="noStrike" cap="none">
                <a:solidFill>
                  <a:schemeClr val="dk2"/>
                </a:solidFill>
                <a:latin typeface="Roboto Condensed"/>
                <a:ea typeface="Roboto Condensed"/>
                <a:cs typeface="Roboto Condensed"/>
                <a:sym typeface="Roboto Condensed"/>
              </a:endParaRPr>
            </a:p>
          </p:txBody>
        </p:sp>
      </p:grpSp>
      <p:grpSp>
        <p:nvGrpSpPr>
          <p:cNvPr id="262" name="Google Shape;262;p25"/>
          <p:cNvGrpSpPr/>
          <p:nvPr/>
        </p:nvGrpSpPr>
        <p:grpSpPr>
          <a:xfrm>
            <a:off x="4852739" y="3652500"/>
            <a:ext cx="473400" cy="473400"/>
            <a:chOff x="4852739" y="3576300"/>
            <a:chExt cx="473400" cy="473400"/>
          </a:xfrm>
        </p:grpSpPr>
        <p:sp>
          <p:nvSpPr>
            <p:cNvPr id="263" name="Google Shape;263;p25"/>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ondensed"/>
                <a:ea typeface="Roboto Condensed"/>
                <a:cs typeface="Roboto Condensed"/>
                <a:sym typeface="Roboto Condensed"/>
              </a:endParaRPr>
            </a:p>
          </p:txBody>
        </p:sp>
        <p:sp>
          <p:nvSpPr>
            <p:cNvPr id="264" name="Google Shape;264;p25"/>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2"/>
                  </a:solidFill>
                  <a:latin typeface="Roboto Condensed"/>
                  <a:ea typeface="Roboto Condensed"/>
                  <a:cs typeface="Roboto Condensed"/>
                  <a:sym typeface="Roboto Condensed"/>
                </a:rPr>
                <a:t>4</a:t>
              </a:r>
              <a:endParaRPr sz="600" b="0" i="0" u="none" strike="noStrike" cap="none">
                <a:solidFill>
                  <a:schemeClr val="dk2"/>
                </a:solidFill>
                <a:latin typeface="Roboto Condensed"/>
                <a:ea typeface="Roboto Condensed"/>
                <a:cs typeface="Roboto Condensed"/>
                <a:sym typeface="Roboto Condensed"/>
              </a:endParaRPr>
            </a:p>
          </p:txBody>
        </p:sp>
      </p:grpSp>
      <p:grpSp>
        <p:nvGrpSpPr>
          <p:cNvPr id="265" name="Google Shape;265;p25"/>
          <p:cNvGrpSpPr/>
          <p:nvPr/>
        </p:nvGrpSpPr>
        <p:grpSpPr>
          <a:xfrm>
            <a:off x="2824664" y="3652500"/>
            <a:ext cx="473400" cy="473400"/>
            <a:chOff x="2824664" y="3576300"/>
            <a:chExt cx="473400" cy="473400"/>
          </a:xfrm>
        </p:grpSpPr>
        <p:sp>
          <p:nvSpPr>
            <p:cNvPr id="266" name="Google Shape;266;p25"/>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ondensed"/>
                <a:ea typeface="Roboto Condensed"/>
                <a:cs typeface="Roboto Condensed"/>
                <a:sym typeface="Roboto Condensed"/>
              </a:endParaRPr>
            </a:p>
          </p:txBody>
        </p:sp>
        <p:sp>
          <p:nvSpPr>
            <p:cNvPr id="267" name="Google Shape;267;p25"/>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2"/>
                  </a:solidFill>
                  <a:latin typeface="Roboto Condensed"/>
                  <a:ea typeface="Roboto Condensed"/>
                  <a:cs typeface="Roboto Condensed"/>
                  <a:sym typeface="Roboto Condensed"/>
                </a:rPr>
                <a:t>2</a:t>
              </a:r>
              <a:endParaRPr sz="600" b="0" i="0" u="none" strike="noStrike" cap="none">
                <a:solidFill>
                  <a:schemeClr val="dk2"/>
                </a:solidFill>
                <a:latin typeface="Roboto Condensed"/>
                <a:ea typeface="Roboto Condensed"/>
                <a:cs typeface="Roboto Condensed"/>
                <a:sym typeface="Roboto Condensed"/>
              </a:endParaRPr>
            </a:p>
          </p:txBody>
        </p:sp>
      </p:grpSp>
      <p:grpSp>
        <p:nvGrpSpPr>
          <p:cNvPr id="268" name="Google Shape;268;p25"/>
          <p:cNvGrpSpPr/>
          <p:nvPr/>
        </p:nvGrpSpPr>
        <p:grpSpPr>
          <a:xfrm>
            <a:off x="6880814" y="3652500"/>
            <a:ext cx="473400" cy="473400"/>
            <a:chOff x="6880814" y="3576300"/>
            <a:chExt cx="473400" cy="473400"/>
          </a:xfrm>
        </p:grpSpPr>
        <p:sp>
          <p:nvSpPr>
            <p:cNvPr id="269" name="Google Shape;269;p25"/>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ondensed"/>
                <a:ea typeface="Roboto Condensed"/>
                <a:cs typeface="Roboto Condensed"/>
                <a:sym typeface="Roboto Condensed"/>
              </a:endParaRPr>
            </a:p>
          </p:txBody>
        </p:sp>
        <p:sp>
          <p:nvSpPr>
            <p:cNvPr id="270" name="Google Shape;270;p25"/>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 sz="600" b="0" i="0" u="none" strike="noStrike" cap="none">
                  <a:solidFill>
                    <a:schemeClr val="dk2"/>
                  </a:solidFill>
                  <a:latin typeface="Roboto Condensed"/>
                  <a:ea typeface="Roboto Condensed"/>
                  <a:cs typeface="Roboto Condensed"/>
                  <a:sym typeface="Roboto Condensed"/>
                </a:rPr>
                <a:t>6</a:t>
              </a:r>
              <a:endParaRPr sz="600" b="0" i="0" u="none" strike="noStrike" cap="none">
                <a:solidFill>
                  <a:schemeClr val="dk2"/>
                </a:solidFill>
                <a:latin typeface="Roboto Condensed"/>
                <a:ea typeface="Roboto Condensed"/>
                <a:cs typeface="Roboto Condensed"/>
                <a:sym typeface="Roboto Condensed"/>
              </a:endParaRPr>
            </a:p>
          </p:txBody>
        </p:sp>
      </p:grpSp>
      <p:sp>
        <p:nvSpPr>
          <p:cNvPr id="271" name="Google Shape;271;p25"/>
          <p:cNvSpPr txBox="1"/>
          <p:nvPr/>
        </p:nvSpPr>
        <p:spPr>
          <a:xfrm>
            <a:off x="1379850" y="1232300"/>
            <a:ext cx="12864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Clr>
                <a:srgbClr val="000000"/>
              </a:buClr>
              <a:buSzPts val="1000"/>
              <a:buFont typeface="Arial"/>
              <a:buNone/>
            </a:pPr>
            <a:r>
              <a:rPr lang="en" sz="1000">
                <a:solidFill>
                  <a:schemeClr val="dk2"/>
                </a:solidFill>
                <a:latin typeface="Roboto Condensed"/>
                <a:ea typeface="Roboto Condensed"/>
                <a:cs typeface="Roboto Condensed"/>
                <a:sym typeface="Roboto Condensed"/>
              </a:rPr>
              <a:t>	Understanding the Data</a:t>
            </a:r>
            <a:endParaRPr sz="1000">
              <a:solidFill>
                <a:schemeClr val="dk2"/>
              </a:solidFill>
              <a:latin typeface="Roboto Condensed"/>
              <a:ea typeface="Roboto Condensed"/>
              <a:cs typeface="Roboto Condensed"/>
              <a:sym typeface="Roboto Condensed"/>
            </a:endParaRPr>
          </a:p>
          <a:p>
            <a:pPr marL="0" marR="0" lvl="0" indent="0" algn="l" rtl="0">
              <a:lnSpc>
                <a:spcPct val="100000"/>
              </a:lnSpc>
              <a:spcBef>
                <a:spcPts val="0"/>
              </a:spcBef>
              <a:spcAft>
                <a:spcPts val="0"/>
              </a:spcAft>
              <a:buClr>
                <a:srgbClr val="000000"/>
              </a:buClr>
              <a:buSzPts val="1000"/>
              <a:buFont typeface="Arial"/>
              <a:buNone/>
            </a:pPr>
            <a:endParaRPr sz="1000">
              <a:solidFill>
                <a:schemeClr val="dk2"/>
              </a:solidFill>
              <a:latin typeface="Roboto Condensed"/>
              <a:ea typeface="Roboto Condensed"/>
              <a:cs typeface="Roboto Condensed"/>
              <a:sym typeface="Roboto Condensed"/>
            </a:endParaRPr>
          </a:p>
        </p:txBody>
      </p:sp>
      <p:sp>
        <p:nvSpPr>
          <p:cNvPr id="272" name="Google Shape;272;p25"/>
          <p:cNvSpPr txBox="1"/>
          <p:nvPr/>
        </p:nvSpPr>
        <p:spPr>
          <a:xfrm>
            <a:off x="3377205" y="12323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2"/>
                </a:solidFill>
                <a:latin typeface="Roboto Condensed"/>
                <a:ea typeface="Roboto Condensed"/>
                <a:cs typeface="Roboto Condensed"/>
                <a:sym typeface="Roboto Condensed"/>
              </a:rPr>
              <a:t>Summarization Patterns</a:t>
            </a:r>
            <a:endParaRPr sz="1000" b="0" i="0" u="none" strike="noStrike" cap="none">
              <a:solidFill>
                <a:schemeClr val="dk2"/>
              </a:solidFill>
              <a:latin typeface="Roboto Condensed"/>
              <a:ea typeface="Roboto Condensed"/>
              <a:cs typeface="Roboto Condensed"/>
              <a:sym typeface="Roboto Condensed"/>
            </a:endParaRPr>
          </a:p>
        </p:txBody>
      </p:sp>
      <p:sp>
        <p:nvSpPr>
          <p:cNvPr id="273" name="Google Shape;273;p25"/>
          <p:cNvSpPr txBox="1"/>
          <p:nvPr/>
        </p:nvSpPr>
        <p:spPr>
          <a:xfrm>
            <a:off x="5436010" y="12323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2"/>
                </a:solidFill>
                <a:latin typeface="Roboto Condensed"/>
                <a:ea typeface="Roboto Condensed"/>
                <a:cs typeface="Roboto Condensed"/>
                <a:sym typeface="Roboto Condensed"/>
              </a:rPr>
              <a:t>Data Modeling</a:t>
            </a:r>
            <a:endParaRPr sz="1000" b="0" i="0" u="none" strike="noStrike" cap="none">
              <a:solidFill>
                <a:schemeClr val="dk2"/>
              </a:solidFill>
              <a:latin typeface="Roboto Condensed"/>
              <a:ea typeface="Roboto Condensed"/>
              <a:cs typeface="Roboto Condensed"/>
              <a:sym typeface="Roboto Condensed"/>
            </a:endParaRPr>
          </a:p>
        </p:txBody>
      </p:sp>
      <p:sp>
        <p:nvSpPr>
          <p:cNvPr id="274" name="Google Shape;274;p25"/>
          <p:cNvSpPr txBox="1"/>
          <p:nvPr/>
        </p:nvSpPr>
        <p:spPr>
          <a:xfrm>
            <a:off x="2418175" y="41398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2"/>
                </a:solidFill>
                <a:latin typeface="Roboto Condensed"/>
                <a:ea typeface="Roboto Condensed"/>
                <a:cs typeface="Roboto Condensed"/>
                <a:sym typeface="Roboto Condensed"/>
              </a:rPr>
              <a:t>Overview of Important Variables</a:t>
            </a:r>
            <a:endParaRPr sz="1000" b="0" i="0" u="none" strike="noStrike" cap="none">
              <a:solidFill>
                <a:schemeClr val="dk2"/>
              </a:solidFill>
              <a:latin typeface="Roboto Condensed"/>
              <a:ea typeface="Roboto Condensed"/>
              <a:cs typeface="Roboto Condensed"/>
              <a:sym typeface="Roboto Condensed"/>
            </a:endParaRPr>
          </a:p>
        </p:txBody>
      </p:sp>
      <p:sp>
        <p:nvSpPr>
          <p:cNvPr id="275" name="Google Shape;275;p25"/>
          <p:cNvSpPr txBox="1"/>
          <p:nvPr/>
        </p:nvSpPr>
        <p:spPr>
          <a:xfrm>
            <a:off x="4446255" y="41398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2"/>
                </a:solidFill>
                <a:latin typeface="Roboto Condensed"/>
                <a:ea typeface="Roboto Condensed"/>
                <a:cs typeface="Roboto Condensed"/>
                <a:sym typeface="Roboto Condensed"/>
              </a:rPr>
              <a:t>Key Visualization Takeaways</a:t>
            </a:r>
            <a:endParaRPr sz="1000" b="0" i="0" u="none" strike="noStrike" cap="none">
              <a:solidFill>
                <a:schemeClr val="dk2"/>
              </a:solidFill>
              <a:latin typeface="Roboto Condensed"/>
              <a:ea typeface="Roboto Condensed"/>
              <a:cs typeface="Roboto Condensed"/>
              <a:sym typeface="Roboto Condensed"/>
            </a:endParaRPr>
          </a:p>
        </p:txBody>
      </p:sp>
      <p:sp>
        <p:nvSpPr>
          <p:cNvPr id="276" name="Google Shape;276;p25"/>
          <p:cNvSpPr txBox="1"/>
          <p:nvPr/>
        </p:nvSpPr>
        <p:spPr>
          <a:xfrm>
            <a:off x="6474335" y="41398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chemeClr val="dk2"/>
                </a:solidFill>
                <a:latin typeface="Roboto Condensed"/>
                <a:ea typeface="Roboto Condensed"/>
                <a:cs typeface="Roboto Condensed"/>
                <a:sym typeface="Roboto Condensed"/>
              </a:rPr>
              <a:t>Future Considerations</a:t>
            </a:r>
            <a:endParaRPr sz="1000" b="0" i="0" u="none" strike="noStrike" cap="none">
              <a:solidFill>
                <a:schemeClr val="dk2"/>
              </a:solidFill>
              <a:latin typeface="Roboto Condensed"/>
              <a:ea typeface="Roboto Condensed"/>
              <a:cs typeface="Roboto Condensed"/>
              <a:sym typeface="Roboto Condensed"/>
            </a:endParaRPr>
          </a:p>
        </p:txBody>
      </p:sp>
      <p:sp>
        <p:nvSpPr>
          <p:cNvPr id="277" name="Google Shape;277;p25"/>
          <p:cNvSpPr/>
          <p:nvPr/>
        </p:nvSpPr>
        <p:spPr>
          <a:xfrm>
            <a:off x="315223" y="623918"/>
            <a:ext cx="303511" cy="303511"/>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52"/>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LINEAR REGRESSION</a:t>
            </a:r>
            <a:endParaRPr/>
          </a:p>
        </p:txBody>
      </p:sp>
      <p:graphicFrame>
        <p:nvGraphicFramePr>
          <p:cNvPr id="620" name="Google Shape;620;p52"/>
          <p:cNvGraphicFramePr/>
          <p:nvPr/>
        </p:nvGraphicFramePr>
        <p:xfrm>
          <a:off x="508800" y="1816694"/>
          <a:ext cx="3000000" cy="3000000"/>
        </p:xfrm>
        <a:graphic>
          <a:graphicData uri="http://schemas.openxmlformats.org/drawingml/2006/table">
            <a:tbl>
              <a:tblPr>
                <a:noFill/>
                <a:tableStyleId>{F468AE8E-503C-4A3E-A973-A8842339F5B7}</a:tableStyleId>
              </a:tblPr>
              <a:tblGrid>
                <a:gridCol w="1247550">
                  <a:extLst>
                    <a:ext uri="{9D8B030D-6E8A-4147-A177-3AD203B41FA5}">
                      <a16:colId xmlns:a16="http://schemas.microsoft.com/office/drawing/2014/main" val="20000"/>
                    </a:ext>
                  </a:extLst>
                </a:gridCol>
                <a:gridCol w="1084925">
                  <a:extLst>
                    <a:ext uri="{9D8B030D-6E8A-4147-A177-3AD203B41FA5}">
                      <a16:colId xmlns:a16="http://schemas.microsoft.com/office/drawing/2014/main" val="20001"/>
                    </a:ext>
                  </a:extLst>
                </a:gridCol>
                <a:gridCol w="1055100">
                  <a:extLst>
                    <a:ext uri="{9D8B030D-6E8A-4147-A177-3AD203B41FA5}">
                      <a16:colId xmlns:a16="http://schemas.microsoft.com/office/drawing/2014/main" val="20002"/>
                    </a:ext>
                  </a:extLst>
                </a:gridCol>
                <a:gridCol w="1149575">
                  <a:extLst>
                    <a:ext uri="{9D8B030D-6E8A-4147-A177-3AD203B41FA5}">
                      <a16:colId xmlns:a16="http://schemas.microsoft.com/office/drawing/2014/main" val="20003"/>
                    </a:ext>
                  </a:extLst>
                </a:gridCol>
                <a:gridCol w="1026725">
                  <a:extLst>
                    <a:ext uri="{9D8B030D-6E8A-4147-A177-3AD203B41FA5}">
                      <a16:colId xmlns:a16="http://schemas.microsoft.com/office/drawing/2014/main" val="20004"/>
                    </a:ext>
                  </a:extLst>
                </a:gridCol>
                <a:gridCol w="1159200">
                  <a:extLst>
                    <a:ext uri="{9D8B030D-6E8A-4147-A177-3AD203B41FA5}">
                      <a16:colId xmlns:a16="http://schemas.microsoft.com/office/drawing/2014/main" val="20005"/>
                    </a:ext>
                  </a:extLst>
                </a:gridCol>
                <a:gridCol w="1306700">
                  <a:extLst>
                    <a:ext uri="{9D8B030D-6E8A-4147-A177-3AD203B41FA5}">
                      <a16:colId xmlns:a16="http://schemas.microsoft.com/office/drawing/2014/main" val="20006"/>
                    </a:ext>
                  </a:extLst>
                </a:gridCol>
              </a:tblGrid>
              <a:tr h="9600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rgbClr val="3F5378"/>
                          </a:solidFill>
                          <a:latin typeface="Roboto Condensed"/>
                          <a:ea typeface="Roboto Condensed"/>
                          <a:cs typeface="Roboto Condensed"/>
                          <a:sym typeface="Roboto Condensed"/>
                        </a:rPr>
                        <a:t>Age</a:t>
                      </a:r>
                      <a:endParaRPr sz="1800" b="1" u="none" strike="noStrike" cap="none">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rgbClr val="3F5378"/>
                          </a:solidFill>
                          <a:latin typeface="Roboto Condensed"/>
                          <a:ea typeface="Roboto Condensed"/>
                          <a:cs typeface="Roboto Condensed"/>
                          <a:sym typeface="Roboto Condensed"/>
                        </a:rPr>
                        <a:t>BMI</a:t>
                      </a:r>
                      <a:endParaRPr sz="1800" b="1" u="none" strike="noStrike" cap="none">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rgbClr val="3F5378"/>
                          </a:solidFill>
                          <a:latin typeface="Roboto Condensed"/>
                          <a:ea typeface="Roboto Condensed"/>
                          <a:cs typeface="Roboto Condensed"/>
                          <a:sym typeface="Roboto Condensed"/>
                        </a:rPr>
                        <a:t>Smoker</a:t>
                      </a:r>
                      <a:endParaRPr sz="1800" b="1" u="none" strike="noStrike" cap="none">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rgbClr val="3F5378"/>
                          </a:solidFill>
                          <a:latin typeface="Roboto Condensed"/>
                          <a:ea typeface="Roboto Condensed"/>
                          <a:cs typeface="Roboto Condensed"/>
                          <a:sym typeface="Roboto Condensed"/>
                        </a:rPr>
                        <a:t>Exercise</a:t>
                      </a:r>
                      <a:endParaRPr sz="1800" b="1" u="none" strike="noStrike" cap="none">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rgbClr val="3F5378"/>
                          </a:solidFill>
                          <a:latin typeface="Roboto Condensed"/>
                          <a:ea typeface="Roboto Condensed"/>
                          <a:cs typeface="Roboto Condensed"/>
                          <a:sym typeface="Roboto Condensed"/>
                        </a:rPr>
                        <a:t>Children</a:t>
                      </a:r>
                      <a:endParaRPr sz="1800" b="1" u="none" strike="noStrike" cap="none">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b="1" u="none" strike="noStrike" cap="none">
                          <a:solidFill>
                            <a:srgbClr val="3F5378"/>
                          </a:solidFill>
                          <a:latin typeface="Roboto Condensed"/>
                          <a:ea typeface="Roboto Condensed"/>
                          <a:cs typeface="Roboto Condensed"/>
                          <a:sym typeface="Roboto Condensed"/>
                        </a:rPr>
                        <a:t>New York</a:t>
                      </a:r>
                      <a:endParaRPr sz="1800" b="1" u="none" strike="noStrike" cap="none">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0"/>
                  </a:ext>
                </a:extLst>
              </a:tr>
              <a:tr h="960075">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solidFill>
                            <a:srgbClr val="3F5378"/>
                          </a:solidFill>
                          <a:latin typeface="Roboto Condensed"/>
                          <a:ea typeface="Roboto Condensed"/>
                          <a:cs typeface="Roboto Condensed"/>
                          <a:sym typeface="Roboto Condensed"/>
                        </a:rPr>
                        <a:t>Impact on Cost</a:t>
                      </a:r>
                      <a:endParaRPr sz="1400" b="1" u="none" strike="noStrike" cap="none">
                        <a:solidFill>
                          <a:srgbClr val="3F537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7D3E6"/>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 sz="2400" b="1" u="none" strike="noStrike" cap="none">
                          <a:solidFill>
                            <a:srgbClr val="263248"/>
                          </a:solidFill>
                          <a:latin typeface="Roboto Condensed"/>
                          <a:ea typeface="Roboto Condensed"/>
                          <a:cs typeface="Roboto Condensed"/>
                          <a:sym typeface="Roboto Condensed"/>
                        </a:rPr>
                        <a:t>+$65</a:t>
                      </a:r>
                      <a:endParaRPr sz="2400" b="1" u="none" strike="noStrike" cap="none">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FFFFFF"/>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 sz="2400" b="1" u="none" strike="noStrike" cap="none">
                          <a:solidFill>
                            <a:srgbClr val="263248"/>
                          </a:solidFill>
                          <a:latin typeface="Roboto Condensed"/>
                          <a:ea typeface="Roboto Condensed"/>
                          <a:cs typeface="Roboto Condensed"/>
                          <a:sym typeface="Roboto Condensed"/>
                        </a:rPr>
                        <a:t>+$121</a:t>
                      </a:r>
                      <a:endParaRPr sz="2400" b="1" u="none" strike="noStrike" cap="none">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 sz="2400" b="1" u="none" strike="noStrike" cap="none">
                          <a:solidFill>
                            <a:srgbClr val="263248"/>
                          </a:solidFill>
                          <a:latin typeface="Roboto Condensed"/>
                          <a:ea typeface="Roboto Condensed"/>
                          <a:cs typeface="Roboto Condensed"/>
                          <a:sym typeface="Roboto Condensed"/>
                        </a:rPr>
                        <a:t>$480</a:t>
                      </a:r>
                      <a:endParaRPr sz="2400" b="1" u="none" strike="noStrike" cap="none">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 sz="2400" b="1" u="none" strike="noStrike" cap="none">
                          <a:solidFill>
                            <a:srgbClr val="263248"/>
                          </a:solidFill>
                          <a:latin typeface="Roboto Condensed"/>
                          <a:ea typeface="Roboto Condensed"/>
                          <a:cs typeface="Roboto Condensed"/>
                          <a:sym typeface="Roboto Condensed"/>
                        </a:rPr>
                        <a:t>-$145</a:t>
                      </a:r>
                      <a:endParaRPr sz="2400" b="1" u="none" strike="noStrike" cap="none">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 sz="2400" b="1" u="none" strike="noStrike" cap="none">
                          <a:solidFill>
                            <a:srgbClr val="263248"/>
                          </a:solidFill>
                          <a:latin typeface="Roboto Condensed"/>
                          <a:ea typeface="Roboto Condensed"/>
                          <a:cs typeface="Roboto Condensed"/>
                          <a:sym typeface="Roboto Condensed"/>
                        </a:rPr>
                        <a:t>+$177</a:t>
                      </a:r>
                      <a:endParaRPr sz="2400" b="1" u="none" strike="noStrike" cap="none">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 sz="2400" b="1" u="none" strike="noStrike" cap="none">
                          <a:solidFill>
                            <a:srgbClr val="263248"/>
                          </a:solidFill>
                          <a:latin typeface="Roboto Condensed"/>
                          <a:ea typeface="Roboto Condensed"/>
                          <a:cs typeface="Roboto Condensed"/>
                          <a:sym typeface="Roboto Condensed"/>
                        </a:rPr>
                        <a:t>$440&gt;</a:t>
                      </a:r>
                      <a:endParaRPr sz="2400" b="1" u="none" strike="noStrike" cap="none">
                        <a:solidFill>
                          <a:srgbClr val="263248"/>
                        </a:solidFill>
                        <a:latin typeface="Roboto Condensed"/>
                        <a:ea typeface="Roboto Condensed"/>
                        <a:cs typeface="Roboto Condensed"/>
                        <a:sym typeface="Roboto Condensed"/>
                      </a:endParaRPr>
                    </a:p>
                  </a:txBody>
                  <a:tcPr marL="91425" marR="91425" marT="68575" marB="68575" anchor="ctr">
                    <a:lnL w="9525" cap="flat" cmpd="sng">
                      <a:solidFill>
                        <a:srgbClr val="C7D3E6"/>
                      </a:solidFill>
                      <a:prstDash val="solid"/>
                      <a:round/>
                      <a:headEnd type="none" w="sm" len="sm"/>
                      <a:tailEnd type="none" w="sm" len="sm"/>
                    </a:lnL>
                    <a:lnR w="9525" cap="flat" cmpd="sng">
                      <a:solidFill>
                        <a:srgbClr val="C7D3E6"/>
                      </a:solidFill>
                      <a:prstDash val="solid"/>
                      <a:round/>
                      <a:headEnd type="none" w="sm" len="sm"/>
                      <a:tailEnd type="none" w="sm" len="sm"/>
                    </a:lnR>
                    <a:lnT w="9525" cap="flat" cmpd="sng">
                      <a:solidFill>
                        <a:srgbClr val="C7D3E6"/>
                      </a:solidFill>
                      <a:prstDash val="solid"/>
                      <a:round/>
                      <a:headEnd type="none" w="sm" len="sm"/>
                      <a:tailEnd type="none" w="sm" len="sm"/>
                    </a:lnT>
                    <a:lnB w="9525" cap="flat" cmpd="sng">
                      <a:solidFill>
                        <a:srgbClr val="C7D3E6"/>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621" name="Google Shape;621;p5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30</a:t>
            </a:fld>
            <a:endParaRPr/>
          </a:p>
        </p:txBody>
      </p:sp>
      <p:grpSp>
        <p:nvGrpSpPr>
          <p:cNvPr id="622" name="Google Shape;622;p52"/>
          <p:cNvGrpSpPr/>
          <p:nvPr/>
        </p:nvGrpSpPr>
        <p:grpSpPr>
          <a:xfrm>
            <a:off x="307844" y="634299"/>
            <a:ext cx="318264" cy="282756"/>
            <a:chOff x="5292575" y="3681900"/>
            <a:chExt cx="420150" cy="373275"/>
          </a:xfrm>
        </p:grpSpPr>
        <p:sp>
          <p:nvSpPr>
            <p:cNvPr id="623" name="Google Shape;623;p5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5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5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5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5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5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5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53"/>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DECISION TREE</a:t>
            </a:r>
            <a:endParaRPr/>
          </a:p>
        </p:txBody>
      </p:sp>
      <p:sp>
        <p:nvSpPr>
          <p:cNvPr id="635" name="Google Shape;635;p5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31</a:t>
            </a:fld>
            <a:endParaRPr/>
          </a:p>
        </p:txBody>
      </p:sp>
      <p:grpSp>
        <p:nvGrpSpPr>
          <p:cNvPr id="636" name="Google Shape;636;p53"/>
          <p:cNvGrpSpPr/>
          <p:nvPr/>
        </p:nvGrpSpPr>
        <p:grpSpPr>
          <a:xfrm rot="10800000">
            <a:off x="1543617" y="1606367"/>
            <a:ext cx="2283755" cy="663749"/>
            <a:chOff x="185742" y="1697030"/>
            <a:chExt cx="5165698" cy="1658130"/>
          </a:xfrm>
        </p:grpSpPr>
        <p:sp>
          <p:nvSpPr>
            <p:cNvPr id="637" name="Google Shape;637;p53"/>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rgbClr val="263248"/>
                  </a:solidFill>
                  <a:latin typeface="Roboto Condensed"/>
                  <a:ea typeface="Roboto Condensed"/>
                  <a:cs typeface="Roboto Condensed"/>
                  <a:sym typeface="Roboto Condensed"/>
                </a:rPr>
                <a:t>Smoker</a:t>
              </a:r>
              <a:endParaRPr sz="2400" b="0" i="0" u="none" strike="noStrike" cap="none">
                <a:solidFill>
                  <a:srgbClr val="263248"/>
                </a:solidFill>
                <a:latin typeface="Roboto Condensed"/>
                <a:ea typeface="Roboto Condensed"/>
                <a:cs typeface="Roboto Condensed"/>
                <a:sym typeface="Roboto Condensed"/>
              </a:endParaRPr>
            </a:p>
          </p:txBody>
        </p:sp>
        <p:sp>
          <p:nvSpPr>
            <p:cNvPr id="638" name="Google Shape;638;p53"/>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263248"/>
                </a:solidFill>
                <a:latin typeface="Roboto Condensed"/>
                <a:ea typeface="Roboto Condensed"/>
                <a:cs typeface="Roboto Condensed"/>
                <a:sym typeface="Roboto Condensed"/>
              </a:endParaRPr>
            </a:p>
          </p:txBody>
        </p:sp>
        <p:sp>
          <p:nvSpPr>
            <p:cNvPr id="639" name="Google Shape;639;p53"/>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263248"/>
                </a:solidFill>
                <a:latin typeface="Roboto Condensed"/>
                <a:ea typeface="Roboto Condensed"/>
                <a:cs typeface="Roboto Condensed"/>
                <a:sym typeface="Roboto Condensed"/>
              </a:endParaRPr>
            </a:p>
          </p:txBody>
        </p:sp>
        <p:sp>
          <p:nvSpPr>
            <p:cNvPr id="640" name="Google Shape;640;p53"/>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263248"/>
                </a:solidFill>
                <a:latin typeface="Roboto Condensed"/>
                <a:ea typeface="Roboto Condensed"/>
                <a:cs typeface="Roboto Condensed"/>
                <a:sym typeface="Roboto Condensed"/>
              </a:endParaRPr>
            </a:p>
          </p:txBody>
        </p:sp>
      </p:grpSp>
      <p:grpSp>
        <p:nvGrpSpPr>
          <p:cNvPr id="641" name="Google Shape;641;p53"/>
          <p:cNvGrpSpPr/>
          <p:nvPr/>
        </p:nvGrpSpPr>
        <p:grpSpPr>
          <a:xfrm rot="10800000">
            <a:off x="3430937" y="1606367"/>
            <a:ext cx="2283755" cy="663749"/>
            <a:chOff x="185742" y="1697030"/>
            <a:chExt cx="5165698" cy="1658130"/>
          </a:xfrm>
        </p:grpSpPr>
        <p:sp>
          <p:nvSpPr>
            <p:cNvPr id="642" name="Google Shape;642;p53"/>
            <p:cNvSpPr/>
            <p:nvPr/>
          </p:nvSpPr>
          <p:spPr>
            <a:xfrm rot="10800000" flipH="1">
              <a:off x="1426312" y="1697030"/>
              <a:ext cx="2693400" cy="1243800"/>
            </a:xfrm>
            <a:prstGeom prst="rect">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rgbClr val="263248"/>
                  </a:solidFill>
                  <a:latin typeface="Roboto Condensed"/>
                  <a:ea typeface="Roboto Condensed"/>
                  <a:cs typeface="Roboto Condensed"/>
                  <a:sym typeface="Roboto Condensed"/>
                </a:rPr>
                <a:t>BMI</a:t>
              </a:r>
              <a:endParaRPr sz="2400" b="0" i="0" u="none" strike="noStrike" cap="none">
                <a:solidFill>
                  <a:srgbClr val="263248"/>
                </a:solidFill>
                <a:latin typeface="Roboto Condensed"/>
                <a:ea typeface="Roboto Condensed"/>
                <a:cs typeface="Roboto Condensed"/>
                <a:sym typeface="Roboto Condensed"/>
              </a:endParaRPr>
            </a:p>
          </p:txBody>
        </p:sp>
        <p:sp>
          <p:nvSpPr>
            <p:cNvPr id="643" name="Google Shape;643;p53"/>
            <p:cNvSpPr/>
            <p:nvPr/>
          </p:nvSpPr>
          <p:spPr>
            <a:xfrm rot="10800000" flipH="1">
              <a:off x="4107640"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263248"/>
                </a:solidFill>
                <a:latin typeface="Roboto Condensed"/>
                <a:ea typeface="Roboto Condensed"/>
                <a:cs typeface="Roboto Condensed"/>
                <a:sym typeface="Roboto Condensed"/>
              </a:endParaRPr>
            </a:p>
          </p:txBody>
        </p:sp>
        <p:sp>
          <p:nvSpPr>
            <p:cNvPr id="644" name="Google Shape;644;p53"/>
            <p:cNvSpPr/>
            <p:nvPr/>
          </p:nvSpPr>
          <p:spPr>
            <a:xfrm flipH="1">
              <a:off x="185742" y="1697043"/>
              <a:ext cx="1243800" cy="1243800"/>
            </a:xfrm>
            <a:prstGeom prst="rtTriangle">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263248"/>
                </a:solidFill>
                <a:latin typeface="Roboto Condensed"/>
                <a:ea typeface="Roboto Condensed"/>
                <a:cs typeface="Roboto Condensed"/>
                <a:sym typeface="Roboto Condensed"/>
              </a:endParaRPr>
            </a:p>
          </p:txBody>
        </p:sp>
        <p:sp>
          <p:nvSpPr>
            <p:cNvPr id="645" name="Google Shape;645;p53"/>
            <p:cNvSpPr/>
            <p:nvPr/>
          </p:nvSpPr>
          <p:spPr>
            <a:xfrm rot="10800000">
              <a:off x="185748" y="2940860"/>
              <a:ext cx="1243800" cy="414300"/>
            </a:xfrm>
            <a:prstGeom prst="triangle">
              <a:avLst>
                <a:gd name="adj" fmla="val 0"/>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263248"/>
                </a:solidFill>
                <a:latin typeface="Roboto Condensed"/>
                <a:ea typeface="Roboto Condensed"/>
                <a:cs typeface="Roboto Condensed"/>
                <a:sym typeface="Roboto Condensed"/>
              </a:endParaRPr>
            </a:p>
          </p:txBody>
        </p:sp>
      </p:grpSp>
      <p:grpSp>
        <p:nvGrpSpPr>
          <p:cNvPr id="646" name="Google Shape;646;p53"/>
          <p:cNvGrpSpPr/>
          <p:nvPr/>
        </p:nvGrpSpPr>
        <p:grpSpPr>
          <a:xfrm rot="10800000">
            <a:off x="5316615" y="1606367"/>
            <a:ext cx="2283755" cy="663749"/>
            <a:chOff x="185742" y="1697030"/>
            <a:chExt cx="5165698" cy="1658130"/>
          </a:xfrm>
        </p:grpSpPr>
        <p:sp>
          <p:nvSpPr>
            <p:cNvPr id="647" name="Google Shape;647;p53"/>
            <p:cNvSpPr/>
            <p:nvPr/>
          </p:nvSpPr>
          <p:spPr>
            <a:xfrm rot="10800000" flipH="1">
              <a:off x="1426312" y="1697030"/>
              <a:ext cx="2693400" cy="12438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rgbClr val="FFFFFF"/>
                  </a:solidFill>
                  <a:latin typeface="Roboto Condensed"/>
                  <a:ea typeface="Roboto Condensed"/>
                  <a:cs typeface="Roboto Condensed"/>
                  <a:sym typeface="Roboto Condensed"/>
                </a:rPr>
                <a:t>Age</a:t>
              </a:r>
              <a:endParaRPr sz="2400" b="0" i="0" u="none" strike="noStrike" cap="none">
                <a:solidFill>
                  <a:srgbClr val="FFFFFF"/>
                </a:solidFill>
                <a:latin typeface="Roboto Condensed"/>
                <a:ea typeface="Roboto Condensed"/>
                <a:cs typeface="Roboto Condensed"/>
                <a:sym typeface="Roboto Condensed"/>
              </a:endParaRPr>
            </a:p>
          </p:txBody>
        </p:sp>
        <p:sp>
          <p:nvSpPr>
            <p:cNvPr id="648" name="Google Shape;648;p53"/>
            <p:cNvSpPr/>
            <p:nvPr/>
          </p:nvSpPr>
          <p:spPr>
            <a:xfrm rot="10800000" flipH="1">
              <a:off x="4107640"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Roboto Condensed"/>
                <a:ea typeface="Roboto Condensed"/>
                <a:cs typeface="Roboto Condensed"/>
                <a:sym typeface="Roboto Condensed"/>
              </a:endParaRPr>
            </a:p>
          </p:txBody>
        </p:sp>
        <p:sp>
          <p:nvSpPr>
            <p:cNvPr id="649" name="Google Shape;649;p53"/>
            <p:cNvSpPr/>
            <p:nvPr/>
          </p:nvSpPr>
          <p:spPr>
            <a:xfrm flipH="1">
              <a:off x="185742"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Roboto Condensed"/>
                <a:ea typeface="Roboto Condensed"/>
                <a:cs typeface="Roboto Condensed"/>
                <a:sym typeface="Roboto Condensed"/>
              </a:endParaRPr>
            </a:p>
          </p:txBody>
        </p:sp>
        <p:sp>
          <p:nvSpPr>
            <p:cNvPr id="650" name="Google Shape;650;p53"/>
            <p:cNvSpPr/>
            <p:nvPr/>
          </p:nvSpPr>
          <p:spPr>
            <a:xfrm rot="10800000">
              <a:off x="185748" y="2940860"/>
              <a:ext cx="1243800" cy="414300"/>
            </a:xfrm>
            <a:prstGeom prst="triangle">
              <a:avLst>
                <a:gd name="adj" fmla="val 0"/>
              </a:avLst>
            </a:prstGeom>
            <a:solidFill>
              <a:srgbClr val="26324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Roboto Condensed"/>
                <a:ea typeface="Roboto Condensed"/>
                <a:cs typeface="Roboto Condensed"/>
                <a:sym typeface="Roboto Condensed"/>
              </a:endParaRPr>
            </a:p>
          </p:txBody>
        </p:sp>
      </p:grpSp>
      <p:grpSp>
        <p:nvGrpSpPr>
          <p:cNvPr id="651" name="Google Shape;651;p53"/>
          <p:cNvGrpSpPr/>
          <p:nvPr/>
        </p:nvGrpSpPr>
        <p:grpSpPr>
          <a:xfrm>
            <a:off x="270943" y="629920"/>
            <a:ext cx="392063" cy="291505"/>
            <a:chOff x="5247525" y="3007275"/>
            <a:chExt cx="517575" cy="384825"/>
          </a:xfrm>
        </p:grpSpPr>
        <p:sp>
          <p:nvSpPr>
            <p:cNvPr id="652" name="Google Shape;652;p53"/>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53"/>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4" name="Google Shape;654;p53"/>
          <p:cNvGrpSpPr/>
          <p:nvPr/>
        </p:nvGrpSpPr>
        <p:grpSpPr>
          <a:xfrm rot="10800000">
            <a:off x="2149076" y="2542084"/>
            <a:ext cx="2283755" cy="663749"/>
            <a:chOff x="185742" y="1697030"/>
            <a:chExt cx="5165698" cy="1658130"/>
          </a:xfrm>
        </p:grpSpPr>
        <p:sp>
          <p:nvSpPr>
            <p:cNvPr id="655" name="Google Shape;655;p53"/>
            <p:cNvSpPr/>
            <p:nvPr/>
          </p:nvSpPr>
          <p:spPr>
            <a:xfrm rot="10800000" flipH="1">
              <a:off x="1426312" y="1697030"/>
              <a:ext cx="2693400" cy="1243800"/>
            </a:xfrm>
            <a:prstGeom prst="rect">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rgbClr val="263248"/>
                  </a:solidFill>
                  <a:latin typeface="Roboto Condensed"/>
                  <a:ea typeface="Roboto Condensed"/>
                  <a:cs typeface="Roboto Condensed"/>
                  <a:sym typeface="Roboto Condensed"/>
                </a:rPr>
                <a:t>Exercise</a:t>
              </a:r>
              <a:endParaRPr sz="2400" b="0" i="0" u="none" strike="noStrike" cap="none">
                <a:solidFill>
                  <a:srgbClr val="263248"/>
                </a:solidFill>
                <a:latin typeface="Roboto Condensed"/>
                <a:ea typeface="Roboto Condensed"/>
                <a:cs typeface="Roboto Condensed"/>
                <a:sym typeface="Roboto Condensed"/>
              </a:endParaRPr>
            </a:p>
          </p:txBody>
        </p:sp>
        <p:sp>
          <p:nvSpPr>
            <p:cNvPr id="656" name="Google Shape;656;p53"/>
            <p:cNvSpPr/>
            <p:nvPr/>
          </p:nvSpPr>
          <p:spPr>
            <a:xfrm rot="10800000" flipH="1">
              <a:off x="4107640"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263248"/>
                </a:solidFill>
                <a:latin typeface="Roboto Condensed"/>
                <a:ea typeface="Roboto Condensed"/>
                <a:cs typeface="Roboto Condensed"/>
                <a:sym typeface="Roboto Condensed"/>
              </a:endParaRPr>
            </a:p>
          </p:txBody>
        </p:sp>
        <p:sp>
          <p:nvSpPr>
            <p:cNvPr id="657" name="Google Shape;657;p53"/>
            <p:cNvSpPr/>
            <p:nvPr/>
          </p:nvSpPr>
          <p:spPr>
            <a:xfrm flipH="1">
              <a:off x="185742" y="1697043"/>
              <a:ext cx="1243800" cy="1243800"/>
            </a:xfrm>
            <a:prstGeom prst="rtTriangle">
              <a:avLst/>
            </a:prstGeom>
            <a:solidFill>
              <a:srgbClr val="C7D3E6"/>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263248"/>
                </a:solidFill>
                <a:latin typeface="Roboto Condensed"/>
                <a:ea typeface="Roboto Condensed"/>
                <a:cs typeface="Roboto Condensed"/>
                <a:sym typeface="Roboto Condensed"/>
              </a:endParaRPr>
            </a:p>
          </p:txBody>
        </p:sp>
        <p:sp>
          <p:nvSpPr>
            <p:cNvPr id="658" name="Google Shape;658;p53"/>
            <p:cNvSpPr/>
            <p:nvPr/>
          </p:nvSpPr>
          <p:spPr>
            <a:xfrm rot="10800000">
              <a:off x="185748" y="2940860"/>
              <a:ext cx="1243800" cy="414300"/>
            </a:xfrm>
            <a:prstGeom prst="triangle">
              <a:avLst>
                <a:gd name="adj" fmla="val 0"/>
              </a:avLst>
            </a:prstGeom>
            <a:solidFill>
              <a:srgbClr val="92A8C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263248"/>
                </a:solidFill>
                <a:latin typeface="Roboto Condensed"/>
                <a:ea typeface="Roboto Condensed"/>
                <a:cs typeface="Roboto Condensed"/>
                <a:sym typeface="Roboto Condensed"/>
              </a:endParaRPr>
            </a:p>
          </p:txBody>
        </p:sp>
      </p:grpSp>
      <p:grpSp>
        <p:nvGrpSpPr>
          <p:cNvPr id="659" name="Google Shape;659;p53"/>
          <p:cNvGrpSpPr/>
          <p:nvPr/>
        </p:nvGrpSpPr>
        <p:grpSpPr>
          <a:xfrm rot="10800000">
            <a:off x="4065333" y="2542084"/>
            <a:ext cx="2283755" cy="663749"/>
            <a:chOff x="185742" y="1697030"/>
            <a:chExt cx="5165698" cy="1658130"/>
          </a:xfrm>
        </p:grpSpPr>
        <p:sp>
          <p:nvSpPr>
            <p:cNvPr id="660" name="Google Shape;660;p53"/>
            <p:cNvSpPr/>
            <p:nvPr/>
          </p:nvSpPr>
          <p:spPr>
            <a:xfrm rot="10800000" flipH="1">
              <a:off x="1426312" y="1697030"/>
              <a:ext cx="2693400" cy="1243800"/>
            </a:xfrm>
            <a:prstGeom prst="rect">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rgbClr val="FFFFFF"/>
                  </a:solidFill>
                  <a:latin typeface="Roboto Condensed"/>
                  <a:ea typeface="Roboto Condensed"/>
                  <a:cs typeface="Roboto Condensed"/>
                  <a:sym typeface="Roboto Condensed"/>
                </a:rPr>
                <a:t>Children</a:t>
              </a:r>
              <a:endParaRPr sz="2400" b="0" i="0" u="none" strike="noStrike" cap="none">
                <a:solidFill>
                  <a:srgbClr val="FFFFFF"/>
                </a:solidFill>
                <a:latin typeface="Roboto Condensed"/>
                <a:ea typeface="Roboto Condensed"/>
                <a:cs typeface="Roboto Condensed"/>
                <a:sym typeface="Roboto Condensed"/>
              </a:endParaRPr>
            </a:p>
          </p:txBody>
        </p:sp>
        <p:sp>
          <p:nvSpPr>
            <p:cNvPr id="661" name="Google Shape;661;p53"/>
            <p:cNvSpPr/>
            <p:nvPr/>
          </p:nvSpPr>
          <p:spPr>
            <a:xfrm rot="10800000" flipH="1">
              <a:off x="4107640"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Roboto Condensed"/>
                <a:ea typeface="Roboto Condensed"/>
                <a:cs typeface="Roboto Condensed"/>
                <a:sym typeface="Roboto Condensed"/>
              </a:endParaRPr>
            </a:p>
          </p:txBody>
        </p:sp>
        <p:sp>
          <p:nvSpPr>
            <p:cNvPr id="662" name="Google Shape;662;p53"/>
            <p:cNvSpPr/>
            <p:nvPr/>
          </p:nvSpPr>
          <p:spPr>
            <a:xfrm flipH="1">
              <a:off x="185742" y="1697043"/>
              <a:ext cx="1243800" cy="1243800"/>
            </a:xfrm>
            <a:prstGeom prst="rtTriangle">
              <a:avLst/>
            </a:prstGeom>
            <a:solidFill>
              <a:srgbClr val="3F537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Roboto Condensed"/>
                <a:ea typeface="Roboto Condensed"/>
                <a:cs typeface="Roboto Condensed"/>
                <a:sym typeface="Roboto Condensed"/>
              </a:endParaRPr>
            </a:p>
          </p:txBody>
        </p:sp>
        <p:sp>
          <p:nvSpPr>
            <p:cNvPr id="663" name="Google Shape;663;p53"/>
            <p:cNvSpPr/>
            <p:nvPr/>
          </p:nvSpPr>
          <p:spPr>
            <a:xfrm rot="10800000">
              <a:off x="185748" y="2940860"/>
              <a:ext cx="1243800" cy="414300"/>
            </a:xfrm>
            <a:prstGeom prst="triangle">
              <a:avLst>
                <a:gd name="adj" fmla="val 0"/>
              </a:avLst>
            </a:prstGeom>
            <a:solidFill>
              <a:srgbClr val="263248"/>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FFFFFF"/>
                </a:solidFill>
                <a:latin typeface="Roboto Condensed"/>
                <a:ea typeface="Roboto Condensed"/>
                <a:cs typeface="Roboto Condensed"/>
                <a:sym typeface="Roboto Condensed"/>
              </a:endParaRPr>
            </a:p>
          </p:txBody>
        </p:sp>
      </p:grpSp>
      <p:sp>
        <p:nvSpPr>
          <p:cNvPr id="664" name="Google Shape;664;p53"/>
          <p:cNvSpPr/>
          <p:nvPr/>
        </p:nvSpPr>
        <p:spPr>
          <a:xfrm>
            <a:off x="3086100" y="3730500"/>
            <a:ext cx="1028700" cy="1016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Roboto Condensed"/>
                <a:ea typeface="Roboto Condensed"/>
                <a:cs typeface="Roboto Condensed"/>
                <a:sym typeface="Roboto Condensed"/>
              </a:rPr>
              <a:t>89%</a:t>
            </a:r>
            <a:endParaRPr sz="2300" b="1" i="0" u="none" strike="noStrike" cap="none">
              <a:solidFill>
                <a:srgbClr val="000000"/>
              </a:solidFill>
              <a:latin typeface="Roboto Condensed"/>
              <a:ea typeface="Roboto Condensed"/>
              <a:cs typeface="Roboto Condensed"/>
              <a:sym typeface="Roboto Condensed"/>
            </a:endParaRPr>
          </a:p>
        </p:txBody>
      </p:sp>
      <p:sp>
        <p:nvSpPr>
          <p:cNvPr id="665" name="Google Shape;665;p53"/>
          <p:cNvSpPr/>
          <p:nvPr/>
        </p:nvSpPr>
        <p:spPr>
          <a:xfrm>
            <a:off x="5316625" y="3730500"/>
            <a:ext cx="1028700" cy="1016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 sz="2300" b="1" i="0" u="none" strike="noStrike" cap="none">
                <a:solidFill>
                  <a:srgbClr val="000000"/>
                </a:solidFill>
                <a:latin typeface="Roboto Condensed"/>
                <a:ea typeface="Roboto Condensed"/>
                <a:cs typeface="Roboto Condensed"/>
                <a:sym typeface="Roboto Condensed"/>
              </a:rPr>
              <a:t>0.65</a:t>
            </a:r>
            <a:endParaRPr sz="13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9"/>
        <p:cNvGrpSpPr/>
        <p:nvPr/>
      </p:nvGrpSpPr>
      <p:grpSpPr>
        <a:xfrm>
          <a:off x="0" y="0"/>
          <a:ext cx="0" cy="0"/>
          <a:chOff x="0" y="0"/>
          <a:chExt cx="0" cy="0"/>
        </a:xfrm>
      </p:grpSpPr>
      <p:sp>
        <p:nvSpPr>
          <p:cNvPr id="670" name="Google Shape;670;p54"/>
          <p:cNvSpPr txBox="1">
            <a:spLocks noGrp="1"/>
          </p:cNvSpPr>
          <p:nvPr>
            <p:ph type="title"/>
          </p:nvPr>
        </p:nvSpPr>
        <p:spPr>
          <a:xfrm>
            <a:off x="814275" y="392575"/>
            <a:ext cx="58275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sz="1800"/>
              <a:t>SVM WITH 5 SIGNIFICANT VARIABLES</a:t>
            </a:r>
            <a:endParaRPr sz="1800"/>
          </a:p>
        </p:txBody>
      </p:sp>
      <p:sp>
        <p:nvSpPr>
          <p:cNvPr id="671" name="Google Shape;671;p5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32</a:t>
            </a:fld>
            <a:endParaRPr/>
          </a:p>
        </p:txBody>
      </p:sp>
      <p:grpSp>
        <p:nvGrpSpPr>
          <p:cNvPr id="672" name="Google Shape;672;p54"/>
          <p:cNvGrpSpPr/>
          <p:nvPr/>
        </p:nvGrpSpPr>
        <p:grpSpPr>
          <a:xfrm>
            <a:off x="272665" y="639208"/>
            <a:ext cx="352887" cy="272937"/>
            <a:chOff x="4604550" y="3714775"/>
            <a:chExt cx="439625" cy="319075"/>
          </a:xfrm>
        </p:grpSpPr>
        <p:sp>
          <p:nvSpPr>
            <p:cNvPr id="673" name="Google Shape;673;p54"/>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54"/>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5" name="Google Shape;675;p54"/>
          <p:cNvGrpSpPr/>
          <p:nvPr/>
        </p:nvGrpSpPr>
        <p:grpSpPr>
          <a:xfrm>
            <a:off x="2050118" y="3141896"/>
            <a:ext cx="5043757" cy="907708"/>
            <a:chOff x="-1535283" y="1287960"/>
            <a:chExt cx="11486579" cy="2067200"/>
          </a:xfrm>
        </p:grpSpPr>
        <p:sp>
          <p:nvSpPr>
            <p:cNvPr id="676" name="Google Shape;676;p54"/>
            <p:cNvSpPr/>
            <p:nvPr/>
          </p:nvSpPr>
          <p:spPr>
            <a:xfrm>
              <a:off x="8699476" y="12879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677" name="Google Shape;677;p54"/>
            <p:cNvSpPr/>
            <p:nvPr/>
          </p:nvSpPr>
          <p:spPr>
            <a:xfrm rot="10800000" flipH="1">
              <a:off x="-308909" y="1697039"/>
              <a:ext cx="9030600" cy="12438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678" name="Google Shape;678;p54"/>
            <p:cNvSpPr/>
            <p:nvPr/>
          </p:nvSpPr>
          <p:spPr>
            <a:xfrm rot="10800000" flipH="1">
              <a:off x="8707496"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679" name="Google Shape;679;p54"/>
            <p:cNvSpPr/>
            <p:nvPr/>
          </p:nvSpPr>
          <p:spPr>
            <a:xfrm flipH="1">
              <a:off x="-1535283"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680" name="Google Shape;680;p54"/>
            <p:cNvSpPr/>
            <p:nvPr/>
          </p:nvSpPr>
          <p:spPr>
            <a:xfrm rot="10800000">
              <a:off x="-1535278" y="29408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681" name="Google Shape;681;p54"/>
          <p:cNvGrpSpPr/>
          <p:nvPr/>
        </p:nvGrpSpPr>
        <p:grpSpPr>
          <a:xfrm>
            <a:off x="2050118" y="1694096"/>
            <a:ext cx="5043757" cy="907708"/>
            <a:chOff x="-1535283" y="1287960"/>
            <a:chExt cx="11486579" cy="2067200"/>
          </a:xfrm>
        </p:grpSpPr>
        <p:sp>
          <p:nvSpPr>
            <p:cNvPr id="682" name="Google Shape;682;p54"/>
            <p:cNvSpPr/>
            <p:nvPr/>
          </p:nvSpPr>
          <p:spPr>
            <a:xfrm>
              <a:off x="8699476" y="12879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683" name="Google Shape;683;p54"/>
            <p:cNvSpPr/>
            <p:nvPr/>
          </p:nvSpPr>
          <p:spPr>
            <a:xfrm rot="10800000" flipH="1">
              <a:off x="-308909" y="1697039"/>
              <a:ext cx="9030600" cy="12438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684" name="Google Shape;684;p54"/>
            <p:cNvSpPr/>
            <p:nvPr/>
          </p:nvSpPr>
          <p:spPr>
            <a:xfrm rot="10800000" flipH="1">
              <a:off x="8707496"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685" name="Google Shape;685;p54"/>
            <p:cNvSpPr/>
            <p:nvPr/>
          </p:nvSpPr>
          <p:spPr>
            <a:xfrm flipH="1">
              <a:off x="-1535283"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686" name="Google Shape;686;p54"/>
            <p:cNvSpPr/>
            <p:nvPr/>
          </p:nvSpPr>
          <p:spPr>
            <a:xfrm rot="10800000">
              <a:off x="-1535278" y="29408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sp>
        <p:nvSpPr>
          <p:cNvPr id="687" name="Google Shape;687;p54"/>
          <p:cNvSpPr txBox="1">
            <a:spLocks noGrp="1"/>
          </p:cNvSpPr>
          <p:nvPr>
            <p:ph type="ctrTitle" idx="4294967295"/>
          </p:nvPr>
        </p:nvSpPr>
        <p:spPr>
          <a:xfrm>
            <a:off x="2610200" y="1882925"/>
            <a:ext cx="3917100" cy="534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Condensed"/>
              <a:buNone/>
            </a:pPr>
            <a:r>
              <a:rPr lang="en" sz="3000" b="1" i="0" u="none" strike="noStrike" cap="none">
                <a:solidFill>
                  <a:schemeClr val="lt1"/>
                </a:solidFill>
                <a:latin typeface="Roboto Condensed"/>
                <a:ea typeface="Roboto Condensed"/>
                <a:cs typeface="Roboto Condensed"/>
                <a:sym typeface="Roboto Condensed"/>
              </a:rPr>
              <a:t>87%</a:t>
            </a:r>
            <a:endParaRPr sz="3000" b="1" i="0" u="none" strike="noStrike" cap="none">
              <a:solidFill>
                <a:schemeClr val="lt1"/>
              </a:solidFill>
              <a:latin typeface="Roboto Condensed"/>
              <a:ea typeface="Roboto Condensed"/>
              <a:cs typeface="Roboto Condensed"/>
              <a:sym typeface="Roboto Condensed"/>
            </a:endParaRPr>
          </a:p>
        </p:txBody>
      </p:sp>
      <p:sp>
        <p:nvSpPr>
          <p:cNvPr id="688" name="Google Shape;688;p54"/>
          <p:cNvSpPr txBox="1">
            <a:spLocks noGrp="1"/>
          </p:cNvSpPr>
          <p:nvPr>
            <p:ph type="subTitle" idx="4294967295"/>
          </p:nvPr>
        </p:nvSpPr>
        <p:spPr>
          <a:xfrm>
            <a:off x="2610200" y="2417633"/>
            <a:ext cx="3917100" cy="46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600"/>
              </a:spcBef>
              <a:spcAft>
                <a:spcPts val="1000"/>
              </a:spcAft>
              <a:buClr>
                <a:schemeClr val="accent4"/>
              </a:buClr>
              <a:buSzPts val="2400"/>
              <a:buFont typeface="Roboto Condensed Light"/>
              <a:buNone/>
            </a:pPr>
            <a:r>
              <a:rPr lang="en" sz="1800" b="0" i="0" u="none" strike="noStrike" cap="none">
                <a:solidFill>
                  <a:srgbClr val="3F5378"/>
                </a:solidFill>
                <a:latin typeface="Roboto Condensed Light"/>
                <a:ea typeface="Roboto Condensed Light"/>
                <a:cs typeface="Roboto Condensed Light"/>
                <a:sym typeface="Roboto Condensed Light"/>
              </a:rPr>
              <a:t>Accuracy</a:t>
            </a:r>
            <a:endParaRPr sz="1800" b="0" i="0" u="none" strike="noStrike" cap="none">
              <a:solidFill>
                <a:srgbClr val="3F5378"/>
              </a:solidFill>
              <a:latin typeface="Roboto Condensed Light"/>
              <a:ea typeface="Roboto Condensed Light"/>
              <a:cs typeface="Roboto Condensed Light"/>
              <a:sym typeface="Roboto Condensed Light"/>
            </a:endParaRPr>
          </a:p>
        </p:txBody>
      </p:sp>
      <p:sp>
        <p:nvSpPr>
          <p:cNvPr id="689" name="Google Shape;689;p54"/>
          <p:cNvSpPr txBox="1">
            <a:spLocks noGrp="1"/>
          </p:cNvSpPr>
          <p:nvPr>
            <p:ph type="ctrTitle" idx="4294967295"/>
          </p:nvPr>
        </p:nvSpPr>
        <p:spPr>
          <a:xfrm>
            <a:off x="2610200" y="3324584"/>
            <a:ext cx="3917100" cy="534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Condensed"/>
              <a:buNone/>
            </a:pPr>
            <a:r>
              <a:rPr lang="en" sz="3000" b="1" i="0" u="none" strike="noStrike" cap="none">
                <a:solidFill>
                  <a:schemeClr val="lt1"/>
                </a:solidFill>
                <a:latin typeface="Roboto Condensed"/>
                <a:ea typeface="Roboto Condensed"/>
                <a:cs typeface="Roboto Condensed"/>
                <a:sym typeface="Roboto Condensed"/>
              </a:rPr>
              <a:t>0.57</a:t>
            </a:r>
            <a:endParaRPr sz="3000" b="1" i="0" u="none" strike="noStrike" cap="none">
              <a:solidFill>
                <a:schemeClr val="lt1"/>
              </a:solidFill>
              <a:latin typeface="Roboto Condensed"/>
              <a:ea typeface="Roboto Condensed"/>
              <a:cs typeface="Roboto Condensed"/>
              <a:sym typeface="Roboto Condensed"/>
            </a:endParaRPr>
          </a:p>
        </p:txBody>
      </p:sp>
      <p:sp>
        <p:nvSpPr>
          <p:cNvPr id="690" name="Google Shape;690;p54"/>
          <p:cNvSpPr txBox="1">
            <a:spLocks noGrp="1"/>
          </p:cNvSpPr>
          <p:nvPr>
            <p:ph type="subTitle" idx="4294967295"/>
          </p:nvPr>
        </p:nvSpPr>
        <p:spPr>
          <a:xfrm>
            <a:off x="2610200" y="3859176"/>
            <a:ext cx="3917100" cy="41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600"/>
              </a:spcBef>
              <a:spcAft>
                <a:spcPts val="1000"/>
              </a:spcAft>
              <a:buClr>
                <a:schemeClr val="accent4"/>
              </a:buClr>
              <a:buSzPts val="2400"/>
              <a:buFont typeface="Roboto Condensed Light"/>
              <a:buNone/>
            </a:pPr>
            <a:r>
              <a:rPr lang="en" sz="1800" b="0" i="0" u="none" strike="noStrike" cap="none">
                <a:solidFill>
                  <a:srgbClr val="3F5378"/>
                </a:solidFill>
                <a:latin typeface="Roboto Condensed Light"/>
                <a:ea typeface="Roboto Condensed Light"/>
                <a:cs typeface="Roboto Condensed Light"/>
                <a:sym typeface="Roboto Condensed Light"/>
              </a:rPr>
              <a:t>Sensitivity </a:t>
            </a:r>
            <a:endParaRPr sz="1800" b="0" i="0" u="none" strike="noStrike" cap="none">
              <a:solidFill>
                <a:srgbClr val="3F5378"/>
              </a:solidFill>
              <a:latin typeface="Roboto Condensed Light"/>
              <a:ea typeface="Roboto Condensed Light"/>
              <a:cs typeface="Roboto Condensed Light"/>
              <a:sym typeface="Roboto Condensed 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55"/>
          <p:cNvSpPr txBox="1">
            <a:spLocks noGrp="1"/>
          </p:cNvSpPr>
          <p:nvPr>
            <p:ph type="title"/>
          </p:nvPr>
        </p:nvSpPr>
        <p:spPr>
          <a:xfrm>
            <a:off x="814275" y="392575"/>
            <a:ext cx="58275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sz="1800"/>
              <a:t>SVM WITH ALL VARIABLES</a:t>
            </a:r>
            <a:endParaRPr sz="1800"/>
          </a:p>
        </p:txBody>
      </p:sp>
      <p:sp>
        <p:nvSpPr>
          <p:cNvPr id="696" name="Google Shape;696;p5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33</a:t>
            </a:fld>
            <a:endParaRPr/>
          </a:p>
        </p:txBody>
      </p:sp>
      <p:grpSp>
        <p:nvGrpSpPr>
          <p:cNvPr id="697" name="Google Shape;697;p55"/>
          <p:cNvGrpSpPr/>
          <p:nvPr/>
        </p:nvGrpSpPr>
        <p:grpSpPr>
          <a:xfrm>
            <a:off x="272665" y="639208"/>
            <a:ext cx="352887" cy="272937"/>
            <a:chOff x="4604550" y="3714775"/>
            <a:chExt cx="439625" cy="319075"/>
          </a:xfrm>
        </p:grpSpPr>
        <p:sp>
          <p:nvSpPr>
            <p:cNvPr id="698" name="Google Shape;698;p55"/>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9" name="Google Shape;699;p55"/>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0" name="Google Shape;700;p55"/>
          <p:cNvGrpSpPr/>
          <p:nvPr/>
        </p:nvGrpSpPr>
        <p:grpSpPr>
          <a:xfrm>
            <a:off x="2050118" y="3141896"/>
            <a:ext cx="5043757" cy="907708"/>
            <a:chOff x="-1535283" y="1287960"/>
            <a:chExt cx="11486579" cy="2067200"/>
          </a:xfrm>
        </p:grpSpPr>
        <p:sp>
          <p:nvSpPr>
            <p:cNvPr id="701" name="Google Shape;701;p55"/>
            <p:cNvSpPr/>
            <p:nvPr/>
          </p:nvSpPr>
          <p:spPr>
            <a:xfrm>
              <a:off x="8699476" y="12879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702" name="Google Shape;702;p55"/>
            <p:cNvSpPr/>
            <p:nvPr/>
          </p:nvSpPr>
          <p:spPr>
            <a:xfrm rot="10800000" flipH="1">
              <a:off x="-308909" y="1697039"/>
              <a:ext cx="9030600" cy="12438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703" name="Google Shape;703;p55"/>
            <p:cNvSpPr/>
            <p:nvPr/>
          </p:nvSpPr>
          <p:spPr>
            <a:xfrm rot="10800000" flipH="1">
              <a:off x="8707496"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704" name="Google Shape;704;p55"/>
            <p:cNvSpPr/>
            <p:nvPr/>
          </p:nvSpPr>
          <p:spPr>
            <a:xfrm flipH="1">
              <a:off x="-1535283"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705" name="Google Shape;705;p55"/>
            <p:cNvSpPr/>
            <p:nvPr/>
          </p:nvSpPr>
          <p:spPr>
            <a:xfrm rot="10800000">
              <a:off x="-1535278" y="29408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706" name="Google Shape;706;p55"/>
          <p:cNvGrpSpPr/>
          <p:nvPr/>
        </p:nvGrpSpPr>
        <p:grpSpPr>
          <a:xfrm>
            <a:off x="2050118" y="1694096"/>
            <a:ext cx="5043757" cy="907708"/>
            <a:chOff x="-1535283" y="1287960"/>
            <a:chExt cx="11486579" cy="2067200"/>
          </a:xfrm>
        </p:grpSpPr>
        <p:sp>
          <p:nvSpPr>
            <p:cNvPr id="707" name="Google Shape;707;p55"/>
            <p:cNvSpPr/>
            <p:nvPr/>
          </p:nvSpPr>
          <p:spPr>
            <a:xfrm>
              <a:off x="8699476" y="12879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708" name="Google Shape;708;p55"/>
            <p:cNvSpPr/>
            <p:nvPr/>
          </p:nvSpPr>
          <p:spPr>
            <a:xfrm rot="10800000" flipH="1">
              <a:off x="-308909" y="1697039"/>
              <a:ext cx="9030600" cy="12438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709" name="Google Shape;709;p55"/>
            <p:cNvSpPr/>
            <p:nvPr/>
          </p:nvSpPr>
          <p:spPr>
            <a:xfrm rot="10800000" flipH="1">
              <a:off x="8707496"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710" name="Google Shape;710;p55"/>
            <p:cNvSpPr/>
            <p:nvPr/>
          </p:nvSpPr>
          <p:spPr>
            <a:xfrm flipH="1">
              <a:off x="-1535283"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711" name="Google Shape;711;p55"/>
            <p:cNvSpPr/>
            <p:nvPr/>
          </p:nvSpPr>
          <p:spPr>
            <a:xfrm rot="10800000">
              <a:off x="-1535278" y="29408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sp>
        <p:nvSpPr>
          <p:cNvPr id="712" name="Google Shape;712;p55"/>
          <p:cNvSpPr txBox="1">
            <a:spLocks noGrp="1"/>
          </p:cNvSpPr>
          <p:nvPr>
            <p:ph type="ctrTitle" idx="4294967295"/>
          </p:nvPr>
        </p:nvSpPr>
        <p:spPr>
          <a:xfrm>
            <a:off x="2610200" y="1882925"/>
            <a:ext cx="3917100" cy="534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Condensed"/>
              <a:buNone/>
            </a:pPr>
            <a:r>
              <a:rPr lang="en" sz="3000" b="1" i="0" u="none" strike="noStrike" cap="none">
                <a:solidFill>
                  <a:schemeClr val="lt1"/>
                </a:solidFill>
                <a:latin typeface="Roboto Condensed"/>
                <a:ea typeface="Roboto Condensed"/>
                <a:cs typeface="Roboto Condensed"/>
                <a:sym typeface="Roboto Condensed"/>
              </a:rPr>
              <a:t>92%</a:t>
            </a:r>
            <a:endParaRPr sz="3000" b="1" i="0" u="none" strike="noStrike" cap="none">
              <a:solidFill>
                <a:schemeClr val="lt1"/>
              </a:solidFill>
              <a:latin typeface="Roboto Condensed"/>
              <a:ea typeface="Roboto Condensed"/>
              <a:cs typeface="Roboto Condensed"/>
              <a:sym typeface="Roboto Condensed"/>
            </a:endParaRPr>
          </a:p>
        </p:txBody>
      </p:sp>
      <p:sp>
        <p:nvSpPr>
          <p:cNvPr id="713" name="Google Shape;713;p55"/>
          <p:cNvSpPr txBox="1">
            <a:spLocks noGrp="1"/>
          </p:cNvSpPr>
          <p:nvPr>
            <p:ph type="subTitle" idx="4294967295"/>
          </p:nvPr>
        </p:nvSpPr>
        <p:spPr>
          <a:xfrm>
            <a:off x="2610200" y="2417633"/>
            <a:ext cx="3917100" cy="463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600"/>
              </a:spcBef>
              <a:spcAft>
                <a:spcPts val="1000"/>
              </a:spcAft>
              <a:buClr>
                <a:schemeClr val="accent4"/>
              </a:buClr>
              <a:buSzPts val="2400"/>
              <a:buFont typeface="Roboto Condensed Light"/>
              <a:buNone/>
            </a:pPr>
            <a:r>
              <a:rPr lang="en" sz="1800" b="0" i="0" u="none" strike="noStrike" cap="none">
                <a:solidFill>
                  <a:srgbClr val="3F5378"/>
                </a:solidFill>
                <a:latin typeface="Roboto Condensed Light"/>
                <a:ea typeface="Roboto Condensed Light"/>
                <a:cs typeface="Roboto Condensed Light"/>
                <a:sym typeface="Roboto Condensed Light"/>
              </a:rPr>
              <a:t>Accuracy</a:t>
            </a:r>
            <a:endParaRPr sz="1800" b="0" i="0" u="none" strike="noStrike" cap="none">
              <a:solidFill>
                <a:srgbClr val="3F5378"/>
              </a:solidFill>
              <a:latin typeface="Roboto Condensed Light"/>
              <a:ea typeface="Roboto Condensed Light"/>
              <a:cs typeface="Roboto Condensed Light"/>
              <a:sym typeface="Roboto Condensed Light"/>
            </a:endParaRPr>
          </a:p>
        </p:txBody>
      </p:sp>
      <p:sp>
        <p:nvSpPr>
          <p:cNvPr id="714" name="Google Shape;714;p55"/>
          <p:cNvSpPr txBox="1">
            <a:spLocks noGrp="1"/>
          </p:cNvSpPr>
          <p:nvPr>
            <p:ph type="ctrTitle" idx="4294967295"/>
          </p:nvPr>
        </p:nvSpPr>
        <p:spPr>
          <a:xfrm>
            <a:off x="2610200" y="3324584"/>
            <a:ext cx="3917100" cy="534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Condensed"/>
              <a:buNone/>
            </a:pPr>
            <a:r>
              <a:rPr lang="en" sz="3000" b="1" i="0" u="none" strike="noStrike" cap="none">
                <a:solidFill>
                  <a:schemeClr val="lt1"/>
                </a:solidFill>
                <a:latin typeface="Roboto Condensed"/>
                <a:ea typeface="Roboto Condensed"/>
                <a:cs typeface="Roboto Condensed"/>
                <a:sym typeface="Roboto Condensed"/>
              </a:rPr>
              <a:t>0.71</a:t>
            </a:r>
            <a:endParaRPr sz="3000" b="1" i="0" u="none" strike="noStrike" cap="none">
              <a:solidFill>
                <a:schemeClr val="lt1"/>
              </a:solidFill>
              <a:latin typeface="Roboto Condensed"/>
              <a:ea typeface="Roboto Condensed"/>
              <a:cs typeface="Roboto Condensed"/>
              <a:sym typeface="Roboto Condensed"/>
            </a:endParaRPr>
          </a:p>
        </p:txBody>
      </p:sp>
      <p:sp>
        <p:nvSpPr>
          <p:cNvPr id="715" name="Google Shape;715;p55"/>
          <p:cNvSpPr txBox="1">
            <a:spLocks noGrp="1"/>
          </p:cNvSpPr>
          <p:nvPr>
            <p:ph type="subTitle" idx="4294967295"/>
          </p:nvPr>
        </p:nvSpPr>
        <p:spPr>
          <a:xfrm>
            <a:off x="2610200" y="3859176"/>
            <a:ext cx="3917100" cy="4122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600"/>
              </a:spcBef>
              <a:spcAft>
                <a:spcPts val="1000"/>
              </a:spcAft>
              <a:buClr>
                <a:schemeClr val="accent4"/>
              </a:buClr>
              <a:buSzPts val="2400"/>
              <a:buFont typeface="Roboto Condensed Light"/>
              <a:buNone/>
            </a:pPr>
            <a:r>
              <a:rPr lang="en" sz="1800" b="0" i="0" u="none" strike="noStrike" cap="none">
                <a:solidFill>
                  <a:srgbClr val="3F5378"/>
                </a:solidFill>
                <a:latin typeface="Roboto Condensed Light"/>
                <a:ea typeface="Roboto Condensed Light"/>
                <a:cs typeface="Roboto Condensed Light"/>
                <a:sym typeface="Roboto Condensed Light"/>
              </a:rPr>
              <a:t>Sensitivity </a:t>
            </a:r>
            <a:endParaRPr sz="1800" b="0" i="0" u="none" strike="noStrike" cap="none">
              <a:solidFill>
                <a:srgbClr val="3F5378"/>
              </a:solidFill>
              <a:latin typeface="Roboto Condensed Light"/>
              <a:ea typeface="Roboto Condensed Light"/>
              <a:cs typeface="Roboto Condensed Light"/>
              <a:sym typeface="Roboto Condensed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56"/>
          <p:cNvSpPr txBox="1">
            <a:spLocks noGrp="1"/>
          </p:cNvSpPr>
          <p:nvPr>
            <p:ph type="ctrTitle"/>
          </p:nvPr>
        </p:nvSpPr>
        <p:spPr>
          <a:xfrm>
            <a:off x="463525" y="3175948"/>
            <a:ext cx="40944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Future Considerations</a:t>
            </a:r>
            <a:endParaRPr/>
          </a:p>
        </p:txBody>
      </p:sp>
      <p:sp>
        <p:nvSpPr>
          <p:cNvPr id="721" name="Google Shape;721;p5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34</a:t>
            </a:fld>
            <a:endParaRPr/>
          </a:p>
        </p:txBody>
      </p:sp>
      <p:sp>
        <p:nvSpPr>
          <p:cNvPr id="722" name="Google Shape;722;p56"/>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2000"/>
              <a:buFont typeface="Arial"/>
              <a:buNone/>
            </a:pPr>
            <a:r>
              <a:rPr lang="en" sz="12000" b="1" i="0" u="none" strike="noStrike" cap="none">
                <a:solidFill>
                  <a:srgbClr val="3F5378"/>
                </a:solidFill>
                <a:latin typeface="Roboto Condensed"/>
                <a:ea typeface="Roboto Condensed"/>
                <a:cs typeface="Roboto Condensed"/>
                <a:sym typeface="Roboto Condensed"/>
              </a:rPr>
              <a:t>6</a:t>
            </a:r>
            <a:endParaRPr sz="3000" b="1" i="0" u="none" strike="noStrike" cap="none">
              <a:solidFill>
                <a:srgbClr val="3F5378"/>
              </a:solidFill>
              <a:latin typeface="Roboto Condensed"/>
              <a:ea typeface="Roboto Condensed"/>
              <a:cs typeface="Roboto Condensed"/>
              <a:sym typeface="Roboto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57"/>
          <p:cNvSpPr txBox="1">
            <a:spLocks noGrp="1"/>
          </p:cNvSpPr>
          <p:nvPr>
            <p:ph type="ctrTitle"/>
          </p:nvPr>
        </p:nvSpPr>
        <p:spPr>
          <a:xfrm>
            <a:off x="463525" y="3175948"/>
            <a:ext cx="40944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Questions?</a:t>
            </a:r>
            <a:endParaRPr/>
          </a:p>
        </p:txBody>
      </p:sp>
      <p:sp>
        <p:nvSpPr>
          <p:cNvPr id="728" name="Google Shape;728;p5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35</a:t>
            </a:fld>
            <a:endParaRPr/>
          </a:p>
        </p:txBody>
      </p:sp>
      <p:sp>
        <p:nvSpPr>
          <p:cNvPr id="729" name="Google Shape;729;p57"/>
          <p:cNvSpPr txBox="1"/>
          <p:nvPr/>
        </p:nvSpPr>
        <p:spPr>
          <a:xfrm>
            <a:off x="463525" y="0"/>
            <a:ext cx="7975800" cy="3136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9600"/>
              <a:buFont typeface="Arial"/>
              <a:buNone/>
            </a:pPr>
            <a:r>
              <a:rPr lang="en" sz="9600" b="1" i="0" u="none" strike="noStrike" cap="none">
                <a:solidFill>
                  <a:srgbClr val="3F5378"/>
                </a:solidFill>
                <a:latin typeface="Roboto Condensed"/>
                <a:ea typeface="Roboto Condensed"/>
                <a:cs typeface="Roboto Condensed"/>
                <a:sym typeface="Roboto Condensed"/>
              </a:rPr>
              <a:t>Thank you!</a:t>
            </a:r>
            <a:endParaRPr sz="600" b="1" i="0" u="none" strike="noStrike" cap="none">
              <a:solidFill>
                <a:srgbClr val="3F5378"/>
              </a:solidFill>
              <a:latin typeface="Roboto Condensed"/>
              <a:ea typeface="Roboto Condensed"/>
              <a:cs typeface="Roboto Condensed"/>
              <a:sym typeface="Roboto Condense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58"/>
          <p:cNvSpPr txBox="1">
            <a:spLocks noGrp="1"/>
          </p:cNvSpPr>
          <p:nvPr>
            <p:ph type="ctrTitle"/>
          </p:nvPr>
        </p:nvSpPr>
        <p:spPr>
          <a:xfrm>
            <a:off x="463525" y="3175948"/>
            <a:ext cx="40944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APPENDIX</a:t>
            </a:r>
            <a:endParaRPr/>
          </a:p>
        </p:txBody>
      </p:sp>
      <p:sp>
        <p:nvSpPr>
          <p:cNvPr id="735" name="Google Shape;735;p5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36</a:t>
            </a:fld>
            <a:endParaRPr/>
          </a:p>
        </p:txBody>
      </p:sp>
      <p:sp>
        <p:nvSpPr>
          <p:cNvPr id="736" name="Google Shape;736;p58"/>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3F5378"/>
              </a:solidFill>
              <a:latin typeface="Roboto Condensed"/>
              <a:ea typeface="Roboto Condensed"/>
              <a:cs typeface="Roboto Condensed"/>
              <a:sym typeface="Roboto Condense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59"/>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ELIMINATE COSTS OVER ~$5,000</a:t>
            </a:r>
            <a:endParaRPr/>
          </a:p>
        </p:txBody>
      </p:sp>
      <p:sp>
        <p:nvSpPr>
          <p:cNvPr id="742" name="Google Shape;742;p59"/>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37</a:t>
            </a:fld>
            <a:endParaRPr/>
          </a:p>
        </p:txBody>
      </p:sp>
      <p:grpSp>
        <p:nvGrpSpPr>
          <p:cNvPr id="743" name="Google Shape;743;p59"/>
          <p:cNvGrpSpPr/>
          <p:nvPr/>
        </p:nvGrpSpPr>
        <p:grpSpPr>
          <a:xfrm>
            <a:off x="272665" y="639208"/>
            <a:ext cx="352887" cy="272937"/>
            <a:chOff x="4604550" y="3714775"/>
            <a:chExt cx="439625" cy="319075"/>
          </a:xfrm>
        </p:grpSpPr>
        <p:sp>
          <p:nvSpPr>
            <p:cNvPr id="744" name="Google Shape;744;p59"/>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59"/>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746" name="Google Shape;746;p59"/>
          <p:cNvPicPr preferRelativeResize="0"/>
          <p:nvPr/>
        </p:nvPicPr>
        <p:blipFill rotWithShape="1">
          <a:blip r:embed="rId3">
            <a:alphaModFix/>
          </a:blip>
          <a:srcRect/>
          <a:stretch/>
        </p:blipFill>
        <p:spPr>
          <a:xfrm>
            <a:off x="2422125" y="1542125"/>
            <a:ext cx="4299749" cy="326044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60"/>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LATE MIDDLE-AGED ADULTS ARE MORE EXPENSIVE</a:t>
            </a:r>
            <a:endParaRPr/>
          </a:p>
        </p:txBody>
      </p:sp>
      <p:sp>
        <p:nvSpPr>
          <p:cNvPr id="752" name="Google Shape;752;p6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38</a:t>
            </a:fld>
            <a:endParaRPr/>
          </a:p>
        </p:txBody>
      </p:sp>
      <p:grpSp>
        <p:nvGrpSpPr>
          <p:cNvPr id="753" name="Google Shape;753;p60"/>
          <p:cNvGrpSpPr/>
          <p:nvPr/>
        </p:nvGrpSpPr>
        <p:grpSpPr>
          <a:xfrm>
            <a:off x="299071" y="635918"/>
            <a:ext cx="335800" cy="279517"/>
            <a:chOff x="1247825" y="322750"/>
            <a:chExt cx="443300" cy="369000"/>
          </a:xfrm>
        </p:grpSpPr>
        <p:sp>
          <p:nvSpPr>
            <p:cNvPr id="754" name="Google Shape;754;p6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6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6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6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6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759" name="Google Shape;759;p60"/>
          <p:cNvPicPr preferRelativeResize="0"/>
          <p:nvPr/>
        </p:nvPicPr>
        <p:blipFill rotWithShape="1">
          <a:blip r:embed="rId3">
            <a:alphaModFix/>
          </a:blip>
          <a:srcRect/>
          <a:stretch/>
        </p:blipFill>
        <p:spPr>
          <a:xfrm>
            <a:off x="2222788" y="1405575"/>
            <a:ext cx="4698425" cy="35894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63"/>
        <p:cNvGrpSpPr/>
        <p:nvPr/>
      </p:nvGrpSpPr>
      <p:grpSpPr>
        <a:xfrm>
          <a:off x="0" y="0"/>
          <a:ext cx="0" cy="0"/>
          <a:chOff x="0" y="0"/>
          <a:chExt cx="0" cy="0"/>
        </a:xfrm>
      </p:grpSpPr>
      <p:sp>
        <p:nvSpPr>
          <p:cNvPr id="764" name="Google Shape;764;p61"/>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MALES ARE MORE EXPENSIVE</a:t>
            </a:r>
            <a:endParaRPr/>
          </a:p>
        </p:txBody>
      </p:sp>
      <p:sp>
        <p:nvSpPr>
          <p:cNvPr id="765" name="Google Shape;765;p6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39</a:t>
            </a:fld>
            <a:endParaRPr/>
          </a:p>
        </p:txBody>
      </p:sp>
      <p:grpSp>
        <p:nvGrpSpPr>
          <p:cNvPr id="766" name="Google Shape;766;p61"/>
          <p:cNvGrpSpPr/>
          <p:nvPr/>
        </p:nvGrpSpPr>
        <p:grpSpPr>
          <a:xfrm>
            <a:off x="299071" y="635918"/>
            <a:ext cx="335800" cy="279517"/>
            <a:chOff x="1247825" y="322750"/>
            <a:chExt cx="443300" cy="369000"/>
          </a:xfrm>
        </p:grpSpPr>
        <p:sp>
          <p:nvSpPr>
            <p:cNvPr id="767" name="Google Shape;767;p61"/>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61"/>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61"/>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61"/>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61"/>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772" name="Google Shape;772;p61"/>
          <p:cNvPicPr preferRelativeResize="0"/>
          <p:nvPr/>
        </p:nvPicPr>
        <p:blipFill rotWithShape="1">
          <a:blip r:embed="rId3">
            <a:alphaModFix/>
          </a:blip>
          <a:srcRect/>
          <a:stretch/>
        </p:blipFill>
        <p:spPr>
          <a:xfrm>
            <a:off x="2591938" y="1385425"/>
            <a:ext cx="3960122" cy="3679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6"/>
          <p:cNvSpPr txBox="1">
            <a:spLocks noGrp="1"/>
          </p:cNvSpPr>
          <p:nvPr>
            <p:ph type="ctrTitle"/>
          </p:nvPr>
        </p:nvSpPr>
        <p:spPr>
          <a:xfrm>
            <a:off x="463525" y="2871148"/>
            <a:ext cx="40944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UNDERSTANDING THE DATA</a:t>
            </a:r>
            <a:endParaRPr/>
          </a:p>
        </p:txBody>
      </p:sp>
      <p:sp>
        <p:nvSpPr>
          <p:cNvPr id="283" name="Google Shape;283;p2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4</a:t>
            </a:fld>
            <a:endParaRPr/>
          </a:p>
        </p:txBody>
      </p:sp>
      <p:sp>
        <p:nvSpPr>
          <p:cNvPr id="284" name="Google Shape;284;p26"/>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2000"/>
              <a:buFont typeface="Arial"/>
              <a:buNone/>
            </a:pPr>
            <a:r>
              <a:rPr lang="en" sz="12000" b="1" i="0" u="none" strike="noStrike" cap="none">
                <a:solidFill>
                  <a:srgbClr val="3F5378"/>
                </a:solidFill>
                <a:latin typeface="Roboto Condensed"/>
                <a:ea typeface="Roboto Condensed"/>
                <a:cs typeface="Roboto Condensed"/>
                <a:sym typeface="Roboto Condensed"/>
              </a:rPr>
              <a:t>1</a:t>
            </a:r>
            <a:endParaRPr sz="3000" b="1" i="0" u="none" strike="noStrike" cap="none">
              <a:solidFill>
                <a:srgbClr val="3F5378"/>
              </a:solidFill>
              <a:latin typeface="Roboto Condensed"/>
              <a:ea typeface="Roboto Condensed"/>
              <a:cs typeface="Roboto Condensed"/>
              <a:sym typeface="Roboto Condense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62"/>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OBESE AND HEALTHY INDIVIDUALS ARE MORE EXPENSIVE</a:t>
            </a:r>
            <a:endParaRPr/>
          </a:p>
        </p:txBody>
      </p:sp>
      <p:sp>
        <p:nvSpPr>
          <p:cNvPr id="778" name="Google Shape;778;p62"/>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40</a:t>
            </a:fld>
            <a:endParaRPr/>
          </a:p>
        </p:txBody>
      </p:sp>
      <p:grpSp>
        <p:nvGrpSpPr>
          <p:cNvPr id="779" name="Google Shape;779;p62"/>
          <p:cNvGrpSpPr/>
          <p:nvPr/>
        </p:nvGrpSpPr>
        <p:grpSpPr>
          <a:xfrm>
            <a:off x="299071" y="635918"/>
            <a:ext cx="335800" cy="279517"/>
            <a:chOff x="1247825" y="322750"/>
            <a:chExt cx="443300" cy="369000"/>
          </a:xfrm>
        </p:grpSpPr>
        <p:sp>
          <p:nvSpPr>
            <p:cNvPr id="780" name="Google Shape;780;p62"/>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62"/>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62"/>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62"/>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62"/>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785" name="Google Shape;785;p62"/>
          <p:cNvPicPr preferRelativeResize="0"/>
          <p:nvPr/>
        </p:nvPicPr>
        <p:blipFill rotWithShape="1">
          <a:blip r:embed="rId3">
            <a:alphaModFix/>
          </a:blip>
          <a:srcRect/>
          <a:stretch/>
        </p:blipFill>
        <p:spPr>
          <a:xfrm>
            <a:off x="2587325" y="1399425"/>
            <a:ext cx="3969358" cy="36799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63"/>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HYPERTENSION MAY LEAD TO HIGHER COSTS</a:t>
            </a:r>
            <a:endParaRPr/>
          </a:p>
        </p:txBody>
      </p:sp>
      <p:sp>
        <p:nvSpPr>
          <p:cNvPr id="791" name="Google Shape;791;p63"/>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41</a:t>
            </a:fld>
            <a:endParaRPr/>
          </a:p>
        </p:txBody>
      </p:sp>
      <p:grpSp>
        <p:nvGrpSpPr>
          <p:cNvPr id="792" name="Google Shape;792;p63"/>
          <p:cNvGrpSpPr/>
          <p:nvPr/>
        </p:nvGrpSpPr>
        <p:grpSpPr>
          <a:xfrm>
            <a:off x="299071" y="635918"/>
            <a:ext cx="335800" cy="279517"/>
            <a:chOff x="1247825" y="322750"/>
            <a:chExt cx="443300" cy="369000"/>
          </a:xfrm>
        </p:grpSpPr>
        <p:sp>
          <p:nvSpPr>
            <p:cNvPr id="793" name="Google Shape;793;p63"/>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63"/>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63"/>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63"/>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63"/>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798" name="Google Shape;798;p63"/>
          <p:cNvPicPr preferRelativeResize="0"/>
          <p:nvPr/>
        </p:nvPicPr>
        <p:blipFill rotWithShape="1">
          <a:blip r:embed="rId3">
            <a:alphaModFix/>
          </a:blip>
          <a:srcRect/>
          <a:stretch/>
        </p:blipFill>
        <p:spPr>
          <a:xfrm>
            <a:off x="2590850" y="1364200"/>
            <a:ext cx="3962295" cy="36799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64"/>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SMOKERS ARE SIGNIFICANTLY MORE EXPENSIVE</a:t>
            </a:r>
            <a:endParaRPr/>
          </a:p>
        </p:txBody>
      </p:sp>
      <p:sp>
        <p:nvSpPr>
          <p:cNvPr id="804" name="Google Shape;804;p64"/>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42</a:t>
            </a:fld>
            <a:endParaRPr/>
          </a:p>
        </p:txBody>
      </p:sp>
      <p:grpSp>
        <p:nvGrpSpPr>
          <p:cNvPr id="805" name="Google Shape;805;p64"/>
          <p:cNvGrpSpPr/>
          <p:nvPr/>
        </p:nvGrpSpPr>
        <p:grpSpPr>
          <a:xfrm>
            <a:off x="299071" y="635918"/>
            <a:ext cx="335800" cy="279517"/>
            <a:chOff x="1247825" y="322750"/>
            <a:chExt cx="443300" cy="369000"/>
          </a:xfrm>
        </p:grpSpPr>
        <p:sp>
          <p:nvSpPr>
            <p:cNvPr id="806" name="Google Shape;806;p64"/>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64"/>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64"/>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64"/>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64"/>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811" name="Google Shape;811;p64"/>
          <p:cNvPicPr preferRelativeResize="0"/>
          <p:nvPr/>
        </p:nvPicPr>
        <p:blipFill rotWithShape="1">
          <a:blip r:embed="rId3">
            <a:alphaModFix/>
          </a:blip>
          <a:srcRect/>
          <a:stretch/>
        </p:blipFill>
        <p:spPr>
          <a:xfrm>
            <a:off x="2650538" y="1371275"/>
            <a:ext cx="3842925" cy="36791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65"/>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EXERCISE MAY LEAD TO LOWER COSTS</a:t>
            </a:r>
            <a:endParaRPr/>
          </a:p>
        </p:txBody>
      </p:sp>
      <p:sp>
        <p:nvSpPr>
          <p:cNvPr id="817" name="Google Shape;817;p65"/>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43</a:t>
            </a:fld>
            <a:endParaRPr/>
          </a:p>
        </p:txBody>
      </p:sp>
      <p:grpSp>
        <p:nvGrpSpPr>
          <p:cNvPr id="818" name="Google Shape;818;p65"/>
          <p:cNvGrpSpPr/>
          <p:nvPr/>
        </p:nvGrpSpPr>
        <p:grpSpPr>
          <a:xfrm>
            <a:off x="299071" y="635918"/>
            <a:ext cx="335800" cy="279517"/>
            <a:chOff x="1247825" y="322750"/>
            <a:chExt cx="443300" cy="369000"/>
          </a:xfrm>
        </p:grpSpPr>
        <p:sp>
          <p:nvSpPr>
            <p:cNvPr id="819" name="Google Shape;819;p65"/>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65"/>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65"/>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65"/>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65"/>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824" name="Google Shape;824;p65"/>
          <p:cNvPicPr preferRelativeResize="0"/>
          <p:nvPr/>
        </p:nvPicPr>
        <p:blipFill rotWithShape="1">
          <a:blip r:embed="rId3">
            <a:alphaModFix/>
          </a:blip>
          <a:srcRect/>
          <a:stretch/>
        </p:blipFill>
        <p:spPr>
          <a:xfrm>
            <a:off x="2652038" y="1353600"/>
            <a:ext cx="3839922" cy="3679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66"/>
          <p:cNvSpPr txBox="1">
            <a:spLocks noGrp="1"/>
          </p:cNvSpPr>
          <p:nvPr>
            <p:ph type="title"/>
          </p:nvPr>
        </p:nvSpPr>
        <p:spPr>
          <a:xfrm>
            <a:off x="814275" y="392575"/>
            <a:ext cx="5492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EXERCISE MAY LEAD TO LOWER COSTS</a:t>
            </a:r>
            <a:endParaRPr/>
          </a:p>
        </p:txBody>
      </p:sp>
      <p:sp>
        <p:nvSpPr>
          <p:cNvPr id="830" name="Google Shape;830;p66"/>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44</a:t>
            </a:fld>
            <a:endParaRPr/>
          </a:p>
        </p:txBody>
      </p:sp>
      <p:grpSp>
        <p:nvGrpSpPr>
          <p:cNvPr id="831" name="Google Shape;831;p66"/>
          <p:cNvGrpSpPr/>
          <p:nvPr/>
        </p:nvGrpSpPr>
        <p:grpSpPr>
          <a:xfrm>
            <a:off x="299071" y="635918"/>
            <a:ext cx="335800" cy="279517"/>
            <a:chOff x="1247825" y="322750"/>
            <a:chExt cx="443300" cy="369000"/>
          </a:xfrm>
        </p:grpSpPr>
        <p:sp>
          <p:nvSpPr>
            <p:cNvPr id="832" name="Google Shape;832;p66"/>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3" name="Google Shape;833;p66"/>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4" name="Google Shape;834;p66"/>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5" name="Google Shape;835;p66"/>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6" name="Google Shape;836;p66"/>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837" name="Google Shape;837;p66"/>
          <p:cNvPicPr preferRelativeResize="0"/>
          <p:nvPr/>
        </p:nvPicPr>
        <p:blipFill rotWithShape="1">
          <a:blip r:embed="rId3">
            <a:alphaModFix/>
          </a:blip>
          <a:srcRect/>
          <a:stretch/>
        </p:blipFill>
        <p:spPr>
          <a:xfrm>
            <a:off x="2673313" y="1400025"/>
            <a:ext cx="3797384" cy="3552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grpSp>
        <p:nvGrpSpPr>
          <p:cNvPr id="289" name="Google Shape;289;p27"/>
          <p:cNvGrpSpPr/>
          <p:nvPr/>
        </p:nvGrpSpPr>
        <p:grpSpPr>
          <a:xfrm>
            <a:off x="1665774" y="679457"/>
            <a:ext cx="6112009" cy="626155"/>
            <a:chOff x="-1535283" y="1287960"/>
            <a:chExt cx="11486579" cy="2067200"/>
          </a:xfrm>
        </p:grpSpPr>
        <p:sp>
          <p:nvSpPr>
            <p:cNvPr id="290" name="Google Shape;290;p27"/>
            <p:cNvSpPr/>
            <p:nvPr/>
          </p:nvSpPr>
          <p:spPr>
            <a:xfrm>
              <a:off x="8699476" y="12879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291" name="Google Shape;291;p27"/>
            <p:cNvSpPr/>
            <p:nvPr/>
          </p:nvSpPr>
          <p:spPr>
            <a:xfrm rot="10800000" flipH="1">
              <a:off x="-308909" y="1697039"/>
              <a:ext cx="9030600" cy="12438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292" name="Google Shape;292;p27"/>
            <p:cNvSpPr/>
            <p:nvPr/>
          </p:nvSpPr>
          <p:spPr>
            <a:xfrm rot="10800000" flipH="1">
              <a:off x="8707496"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293" name="Google Shape;293;p27"/>
            <p:cNvSpPr/>
            <p:nvPr/>
          </p:nvSpPr>
          <p:spPr>
            <a:xfrm flipH="1">
              <a:off x="-1535283"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294" name="Google Shape;294;p27"/>
            <p:cNvSpPr/>
            <p:nvPr/>
          </p:nvSpPr>
          <p:spPr>
            <a:xfrm rot="10800000">
              <a:off x="-1535278" y="29408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sp>
        <p:nvSpPr>
          <p:cNvPr id="295" name="Google Shape;295;p27"/>
          <p:cNvSpPr txBox="1">
            <a:spLocks noGrp="1"/>
          </p:cNvSpPr>
          <p:nvPr>
            <p:ph type="ctrTitle" idx="4294967295"/>
          </p:nvPr>
        </p:nvSpPr>
        <p:spPr>
          <a:xfrm>
            <a:off x="2296725" y="808175"/>
            <a:ext cx="50424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Condensed"/>
              <a:buNone/>
            </a:pPr>
            <a:r>
              <a:rPr lang="en" sz="3000"/>
              <a:t>We have 759,900 observations</a:t>
            </a:r>
            <a:r>
              <a:rPr lang="en" sz="3000" b="1" i="0" u="none" strike="noStrike" cap="none">
                <a:solidFill>
                  <a:schemeClr val="lt1"/>
                </a:solidFill>
                <a:latin typeface="Roboto Condensed"/>
                <a:ea typeface="Roboto Condensed"/>
                <a:cs typeface="Roboto Condensed"/>
                <a:sym typeface="Roboto Condensed"/>
              </a:rPr>
              <a:t> </a:t>
            </a:r>
            <a:endParaRPr sz="3000" b="1" i="0" u="none" strike="noStrike" cap="none">
              <a:solidFill>
                <a:schemeClr val="lt1"/>
              </a:solidFill>
              <a:latin typeface="Roboto Condensed"/>
              <a:ea typeface="Roboto Condensed"/>
              <a:cs typeface="Roboto Condensed"/>
              <a:sym typeface="Roboto Condensed"/>
            </a:endParaRPr>
          </a:p>
        </p:txBody>
      </p:sp>
      <p:sp>
        <p:nvSpPr>
          <p:cNvPr id="296" name="Google Shape;296;p27"/>
          <p:cNvSpPr txBox="1">
            <a:spLocks noGrp="1"/>
          </p:cNvSpPr>
          <p:nvPr>
            <p:ph type="subTitle" idx="4294967295"/>
          </p:nvPr>
        </p:nvSpPr>
        <p:spPr>
          <a:xfrm>
            <a:off x="2402675" y="1187659"/>
            <a:ext cx="4809000" cy="284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600"/>
              </a:spcBef>
              <a:spcAft>
                <a:spcPts val="1000"/>
              </a:spcAft>
              <a:buClr>
                <a:schemeClr val="accent4"/>
              </a:buClr>
              <a:buSzPts val="2400"/>
              <a:buFont typeface="Roboto Condensed Light"/>
              <a:buNone/>
            </a:pPr>
            <a:r>
              <a:rPr lang="en" sz="1600">
                <a:solidFill>
                  <a:srgbClr val="3F5378"/>
                </a:solidFill>
              </a:rPr>
              <a:t>These are from around 5,000 buildings and 31 days</a:t>
            </a:r>
            <a:endParaRPr sz="1600" b="0" i="0" u="none" strike="noStrike" cap="none">
              <a:solidFill>
                <a:srgbClr val="3F5378"/>
              </a:solidFill>
              <a:latin typeface="Roboto Condensed Light"/>
              <a:ea typeface="Roboto Condensed Light"/>
              <a:cs typeface="Roboto Condensed Light"/>
              <a:sym typeface="Roboto Condensed Light"/>
            </a:endParaRPr>
          </a:p>
        </p:txBody>
      </p:sp>
      <p:sp>
        <p:nvSpPr>
          <p:cNvPr id="297" name="Google Shape;297;p27"/>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5</a:t>
            </a:fld>
            <a:endParaRPr/>
          </a:p>
        </p:txBody>
      </p:sp>
      <p:sp>
        <p:nvSpPr>
          <p:cNvPr id="298" name="Google Shape;298;p27"/>
          <p:cNvSpPr txBox="1">
            <a:spLocks noGrp="1"/>
          </p:cNvSpPr>
          <p:nvPr>
            <p:ph type="ctrTitle" idx="4294967295"/>
          </p:nvPr>
        </p:nvSpPr>
        <p:spPr>
          <a:xfrm>
            <a:off x="2575575" y="1721417"/>
            <a:ext cx="42924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Condensed"/>
              <a:buNone/>
            </a:pPr>
            <a:r>
              <a:rPr lang="en" sz="3000" b="1" i="0" u="none" strike="noStrike" cap="none">
                <a:solidFill>
                  <a:schemeClr val="lt1"/>
                </a:solidFill>
                <a:latin typeface="Roboto Condensed"/>
                <a:ea typeface="Roboto Condensed"/>
                <a:cs typeface="Roboto Condensed"/>
                <a:sym typeface="Roboto Condensed"/>
              </a:rPr>
              <a:t>Passive Healthcare</a:t>
            </a:r>
            <a:endParaRPr sz="3000" b="1" i="0" u="none" strike="noStrike" cap="none">
              <a:solidFill>
                <a:schemeClr val="lt1"/>
              </a:solidFill>
              <a:latin typeface="Roboto Condensed"/>
              <a:ea typeface="Roboto Condensed"/>
              <a:cs typeface="Roboto Condensed"/>
              <a:sym typeface="Roboto Condensed"/>
            </a:endParaRPr>
          </a:p>
        </p:txBody>
      </p:sp>
      <p:sp>
        <p:nvSpPr>
          <p:cNvPr id="299" name="Google Shape;299;p27"/>
          <p:cNvSpPr txBox="1">
            <a:spLocks noGrp="1"/>
          </p:cNvSpPr>
          <p:nvPr>
            <p:ph type="subTitle" idx="4294967295"/>
          </p:nvPr>
        </p:nvSpPr>
        <p:spPr>
          <a:xfrm>
            <a:off x="2402675" y="2100775"/>
            <a:ext cx="4809000" cy="44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600"/>
              </a:spcBef>
              <a:spcAft>
                <a:spcPts val="1000"/>
              </a:spcAft>
              <a:buClr>
                <a:schemeClr val="accent4"/>
              </a:buClr>
              <a:buSzPts val="2400"/>
              <a:buFont typeface="Roboto Condensed Light"/>
              <a:buNone/>
            </a:pPr>
            <a:r>
              <a:rPr lang="en" sz="1600">
                <a:solidFill>
                  <a:srgbClr val="3F5378"/>
                </a:solidFill>
              </a:rPr>
              <a:t>Consisting out energy consumption variables and other building variables</a:t>
            </a:r>
            <a:endParaRPr sz="1600" b="0" i="0" u="none" strike="noStrike" cap="none">
              <a:solidFill>
                <a:srgbClr val="3F5378"/>
              </a:solidFill>
              <a:latin typeface="Roboto Condensed Light"/>
              <a:ea typeface="Roboto Condensed Light"/>
              <a:cs typeface="Roboto Condensed Light"/>
              <a:sym typeface="Roboto Condensed Light"/>
            </a:endParaRPr>
          </a:p>
        </p:txBody>
      </p:sp>
      <p:grpSp>
        <p:nvGrpSpPr>
          <p:cNvPr id="300" name="Google Shape;300;p27"/>
          <p:cNvGrpSpPr/>
          <p:nvPr/>
        </p:nvGrpSpPr>
        <p:grpSpPr>
          <a:xfrm>
            <a:off x="1761924" y="2592483"/>
            <a:ext cx="6112009" cy="626155"/>
            <a:chOff x="-1535283" y="1287960"/>
            <a:chExt cx="11486579" cy="2067200"/>
          </a:xfrm>
        </p:grpSpPr>
        <p:sp>
          <p:nvSpPr>
            <p:cNvPr id="301" name="Google Shape;301;p27"/>
            <p:cNvSpPr/>
            <p:nvPr/>
          </p:nvSpPr>
          <p:spPr>
            <a:xfrm>
              <a:off x="8699476" y="12879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02" name="Google Shape;302;p27"/>
            <p:cNvSpPr/>
            <p:nvPr/>
          </p:nvSpPr>
          <p:spPr>
            <a:xfrm rot="10800000" flipH="1">
              <a:off x="-308909" y="1697039"/>
              <a:ext cx="9030600" cy="12438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03" name="Google Shape;303;p27"/>
            <p:cNvSpPr/>
            <p:nvPr/>
          </p:nvSpPr>
          <p:spPr>
            <a:xfrm rot="10800000" flipH="1">
              <a:off x="8707496"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04" name="Google Shape;304;p27"/>
            <p:cNvSpPr/>
            <p:nvPr/>
          </p:nvSpPr>
          <p:spPr>
            <a:xfrm flipH="1">
              <a:off x="-1535283"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05" name="Google Shape;305;p27"/>
            <p:cNvSpPr/>
            <p:nvPr/>
          </p:nvSpPr>
          <p:spPr>
            <a:xfrm rot="10800000">
              <a:off x="-1535278" y="29408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sp>
        <p:nvSpPr>
          <p:cNvPr id="306" name="Google Shape;306;p27"/>
          <p:cNvSpPr txBox="1">
            <a:spLocks noGrp="1"/>
          </p:cNvSpPr>
          <p:nvPr>
            <p:ph type="ctrTitle" idx="4294967295"/>
          </p:nvPr>
        </p:nvSpPr>
        <p:spPr>
          <a:xfrm>
            <a:off x="2671724" y="2721328"/>
            <a:ext cx="42924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Condensed"/>
              <a:buNone/>
            </a:pPr>
            <a:r>
              <a:rPr lang="en" sz="3000" b="1" i="0" u="none" strike="noStrike" cap="none">
                <a:solidFill>
                  <a:schemeClr val="lt1"/>
                </a:solidFill>
                <a:latin typeface="Roboto Condensed"/>
                <a:ea typeface="Roboto Condensed"/>
                <a:cs typeface="Roboto Condensed"/>
                <a:sym typeface="Roboto Condensed"/>
              </a:rPr>
              <a:t>Child Preventative Health</a:t>
            </a:r>
            <a:endParaRPr sz="3000" b="1" i="0" u="none" strike="noStrike" cap="none">
              <a:solidFill>
                <a:schemeClr val="lt1"/>
              </a:solidFill>
              <a:latin typeface="Roboto Condensed"/>
              <a:ea typeface="Roboto Condensed"/>
              <a:cs typeface="Roboto Condensed"/>
              <a:sym typeface="Roboto Condensed"/>
            </a:endParaRPr>
          </a:p>
        </p:txBody>
      </p:sp>
      <p:sp>
        <p:nvSpPr>
          <p:cNvPr id="307" name="Google Shape;307;p27"/>
          <p:cNvSpPr txBox="1">
            <a:spLocks noGrp="1"/>
          </p:cNvSpPr>
          <p:nvPr>
            <p:ph type="subTitle" idx="4294967295"/>
          </p:nvPr>
        </p:nvSpPr>
        <p:spPr>
          <a:xfrm>
            <a:off x="2509575" y="3146785"/>
            <a:ext cx="4809000" cy="44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600"/>
              </a:spcBef>
              <a:spcAft>
                <a:spcPts val="1000"/>
              </a:spcAft>
              <a:buClr>
                <a:schemeClr val="accent4"/>
              </a:buClr>
              <a:buSzPts val="2400"/>
              <a:buFont typeface="Roboto Condensed Light"/>
              <a:buNone/>
            </a:pPr>
            <a:r>
              <a:rPr lang="en" sz="1600" b="0" i="0" u="none" strike="noStrike" cap="none">
                <a:solidFill>
                  <a:srgbClr val="3F5378"/>
                </a:solidFill>
                <a:latin typeface="Roboto Condensed Light"/>
                <a:ea typeface="Roboto Condensed Light"/>
                <a:cs typeface="Roboto Condensed Light"/>
                <a:sym typeface="Roboto Condensed Light"/>
              </a:rPr>
              <a:t>Promote health and wellness, vaccines, and smoke free lifestyle at young age</a:t>
            </a:r>
            <a:endParaRPr sz="1600" b="0" i="0" u="none" strike="noStrike" cap="none">
              <a:solidFill>
                <a:srgbClr val="3F5378"/>
              </a:solidFill>
              <a:latin typeface="Roboto Condensed Light"/>
              <a:ea typeface="Roboto Condensed Light"/>
              <a:cs typeface="Roboto Condensed Light"/>
              <a:sym typeface="Roboto Condensed Light"/>
            </a:endParaRPr>
          </a:p>
        </p:txBody>
      </p:sp>
      <p:grpSp>
        <p:nvGrpSpPr>
          <p:cNvPr id="308" name="Google Shape;308;p27"/>
          <p:cNvGrpSpPr/>
          <p:nvPr/>
        </p:nvGrpSpPr>
        <p:grpSpPr>
          <a:xfrm>
            <a:off x="1665774" y="1592573"/>
            <a:ext cx="6112009" cy="626155"/>
            <a:chOff x="-1535283" y="1287960"/>
            <a:chExt cx="11486579" cy="2067200"/>
          </a:xfrm>
        </p:grpSpPr>
        <p:sp>
          <p:nvSpPr>
            <p:cNvPr id="309" name="Google Shape;309;p27"/>
            <p:cNvSpPr/>
            <p:nvPr/>
          </p:nvSpPr>
          <p:spPr>
            <a:xfrm>
              <a:off x="8699476" y="12879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10" name="Google Shape;310;p27"/>
            <p:cNvSpPr/>
            <p:nvPr/>
          </p:nvSpPr>
          <p:spPr>
            <a:xfrm flipH="1">
              <a:off x="-308909" y="1697039"/>
              <a:ext cx="9030600" cy="1243800"/>
            </a:xfrm>
            <a:prstGeom prst="rect">
              <a:avLst/>
            </a:prstGeom>
            <a:solidFill>
              <a:schemeClr val="accent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3000" b="1">
                  <a:solidFill>
                    <a:schemeClr val="lt1"/>
                  </a:solidFill>
                  <a:latin typeface="Arvo"/>
                  <a:ea typeface="Arvo"/>
                  <a:cs typeface="Arvo"/>
                  <a:sym typeface="Arvo"/>
                </a:rPr>
                <a:t>We had 117 rows</a:t>
              </a:r>
              <a:endParaRPr sz="3000" b="1" i="0" u="none" strike="noStrike" cap="none">
                <a:solidFill>
                  <a:schemeClr val="lt1"/>
                </a:solidFill>
                <a:latin typeface="Arvo"/>
                <a:ea typeface="Arvo"/>
                <a:cs typeface="Arvo"/>
                <a:sym typeface="Arvo"/>
              </a:endParaRPr>
            </a:p>
          </p:txBody>
        </p:sp>
        <p:sp>
          <p:nvSpPr>
            <p:cNvPr id="311" name="Google Shape;311;p27"/>
            <p:cNvSpPr/>
            <p:nvPr/>
          </p:nvSpPr>
          <p:spPr>
            <a:xfrm rot="10800000" flipH="1">
              <a:off x="8707496"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12" name="Google Shape;312;p27"/>
            <p:cNvSpPr/>
            <p:nvPr/>
          </p:nvSpPr>
          <p:spPr>
            <a:xfrm flipH="1">
              <a:off x="-1535283"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13" name="Google Shape;313;p27"/>
            <p:cNvSpPr/>
            <p:nvPr/>
          </p:nvSpPr>
          <p:spPr>
            <a:xfrm rot="10800000">
              <a:off x="-1535278" y="29408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grpSp>
        <p:nvGrpSpPr>
          <p:cNvPr id="314" name="Google Shape;314;p27"/>
          <p:cNvGrpSpPr/>
          <p:nvPr/>
        </p:nvGrpSpPr>
        <p:grpSpPr>
          <a:xfrm>
            <a:off x="1665774" y="3720996"/>
            <a:ext cx="6112009" cy="626155"/>
            <a:chOff x="-1535283" y="1287960"/>
            <a:chExt cx="11486579" cy="2067200"/>
          </a:xfrm>
        </p:grpSpPr>
        <p:sp>
          <p:nvSpPr>
            <p:cNvPr id="315" name="Google Shape;315;p27"/>
            <p:cNvSpPr/>
            <p:nvPr/>
          </p:nvSpPr>
          <p:spPr>
            <a:xfrm>
              <a:off x="8699476" y="12879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16" name="Google Shape;316;p27"/>
            <p:cNvSpPr/>
            <p:nvPr/>
          </p:nvSpPr>
          <p:spPr>
            <a:xfrm rot="10800000" flipH="1">
              <a:off x="-308909" y="1697039"/>
              <a:ext cx="9030600" cy="1243800"/>
            </a:xfrm>
            <a:prstGeom prst="rect">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17" name="Google Shape;317;p27"/>
            <p:cNvSpPr/>
            <p:nvPr/>
          </p:nvSpPr>
          <p:spPr>
            <a:xfrm rot="10800000" flipH="1">
              <a:off x="8707496"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18" name="Google Shape;318;p27"/>
            <p:cNvSpPr/>
            <p:nvPr/>
          </p:nvSpPr>
          <p:spPr>
            <a:xfrm flipH="1">
              <a:off x="-1535283" y="1697043"/>
              <a:ext cx="1243800" cy="12438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sp>
          <p:nvSpPr>
            <p:cNvPr id="319" name="Google Shape;319;p27"/>
            <p:cNvSpPr/>
            <p:nvPr/>
          </p:nvSpPr>
          <p:spPr>
            <a:xfrm rot="10800000">
              <a:off x="-1535278" y="2940860"/>
              <a:ext cx="1243800" cy="414300"/>
            </a:xfrm>
            <a:prstGeom prst="triangle">
              <a:avLst>
                <a:gd name="adj" fmla="val 0"/>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vo"/>
                <a:ea typeface="Arvo"/>
                <a:cs typeface="Arvo"/>
                <a:sym typeface="Arvo"/>
              </a:endParaRPr>
            </a:p>
          </p:txBody>
        </p:sp>
      </p:grpSp>
      <p:sp>
        <p:nvSpPr>
          <p:cNvPr id="320" name="Google Shape;320;p27"/>
          <p:cNvSpPr txBox="1">
            <a:spLocks noGrp="1"/>
          </p:cNvSpPr>
          <p:nvPr>
            <p:ph type="ctrTitle" idx="4294967295"/>
          </p:nvPr>
        </p:nvSpPr>
        <p:spPr>
          <a:xfrm>
            <a:off x="2575574" y="3849840"/>
            <a:ext cx="4292400" cy="36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lt1"/>
              </a:buClr>
              <a:buSzPts val="2000"/>
              <a:buFont typeface="Roboto Condensed"/>
              <a:buNone/>
            </a:pPr>
            <a:r>
              <a:rPr lang="en" sz="3000" b="1" i="0" u="none" strike="noStrike" cap="none">
                <a:solidFill>
                  <a:schemeClr val="lt1"/>
                </a:solidFill>
                <a:latin typeface="Roboto Condensed"/>
                <a:ea typeface="Roboto Condensed"/>
                <a:cs typeface="Roboto Condensed"/>
                <a:sym typeface="Roboto Condensed"/>
              </a:rPr>
              <a:t>Optimize Budget</a:t>
            </a:r>
            <a:endParaRPr sz="3000" b="1" i="0" u="none" strike="noStrike" cap="none">
              <a:solidFill>
                <a:schemeClr val="lt1"/>
              </a:solidFill>
              <a:latin typeface="Roboto Condensed"/>
              <a:ea typeface="Roboto Condensed"/>
              <a:cs typeface="Roboto Condensed"/>
              <a:sym typeface="Roboto Condensed"/>
            </a:endParaRPr>
          </a:p>
        </p:txBody>
      </p:sp>
      <p:sp>
        <p:nvSpPr>
          <p:cNvPr id="321" name="Google Shape;321;p27"/>
          <p:cNvSpPr txBox="1">
            <a:spLocks noGrp="1"/>
          </p:cNvSpPr>
          <p:nvPr>
            <p:ph type="subTitle" idx="4294967295"/>
          </p:nvPr>
        </p:nvSpPr>
        <p:spPr>
          <a:xfrm>
            <a:off x="2413425" y="4275297"/>
            <a:ext cx="4809000" cy="4464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600"/>
              </a:spcBef>
              <a:spcAft>
                <a:spcPts val="1000"/>
              </a:spcAft>
              <a:buClr>
                <a:schemeClr val="accent4"/>
              </a:buClr>
              <a:buSzPts val="2400"/>
              <a:buFont typeface="Roboto Condensed Light"/>
              <a:buNone/>
            </a:pPr>
            <a:r>
              <a:rPr lang="en" sz="1600" b="0" i="0" u="none" strike="noStrike" cap="none">
                <a:solidFill>
                  <a:srgbClr val="3F5378"/>
                </a:solidFill>
                <a:latin typeface="Roboto Condensed Light"/>
                <a:ea typeface="Roboto Condensed Light"/>
                <a:cs typeface="Roboto Condensed Light"/>
                <a:sym typeface="Roboto Condensed Light"/>
              </a:rPr>
              <a:t>Allocate more money to variables that produce unpredictable costs</a:t>
            </a:r>
            <a:endParaRPr sz="1600" b="0" i="0" u="none" strike="noStrike" cap="none">
              <a:solidFill>
                <a:srgbClr val="3F5378"/>
              </a:solidFill>
              <a:latin typeface="Roboto Condensed Light"/>
              <a:ea typeface="Roboto Condensed Light"/>
              <a:cs typeface="Roboto Condensed Light"/>
              <a:sym typeface="Roboto Condensed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8"/>
          <p:cNvSpPr txBox="1">
            <a:spLocks noGrp="1"/>
          </p:cNvSpPr>
          <p:nvPr>
            <p:ph type="ctrTitle"/>
          </p:nvPr>
        </p:nvSpPr>
        <p:spPr>
          <a:xfrm>
            <a:off x="346875" y="3212400"/>
            <a:ext cx="48177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000"/>
              <a:buNone/>
            </a:pPr>
            <a:r>
              <a:rPr lang="en"/>
              <a:t>OVERVIEW OF IMPORTANT VARIABLES</a:t>
            </a:r>
            <a:endParaRPr/>
          </a:p>
        </p:txBody>
      </p:sp>
      <p:sp>
        <p:nvSpPr>
          <p:cNvPr id="327" name="Google Shape;327;p28"/>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6</a:t>
            </a:fld>
            <a:endParaRPr/>
          </a:p>
        </p:txBody>
      </p:sp>
      <p:sp>
        <p:nvSpPr>
          <p:cNvPr id="328" name="Google Shape;328;p28"/>
          <p:cNvSpPr txBox="1"/>
          <p:nvPr/>
        </p:nvSpPr>
        <p:spPr>
          <a:xfrm>
            <a:off x="463525" y="0"/>
            <a:ext cx="2181600" cy="3136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2000"/>
              <a:buFont typeface="Arial"/>
              <a:buNone/>
            </a:pPr>
            <a:r>
              <a:rPr lang="en" sz="12000" b="1" i="0" u="none" strike="noStrike" cap="none">
                <a:solidFill>
                  <a:srgbClr val="3F5378"/>
                </a:solidFill>
                <a:latin typeface="Roboto Condensed"/>
                <a:ea typeface="Roboto Condensed"/>
                <a:cs typeface="Roboto Condensed"/>
                <a:sym typeface="Roboto Condensed"/>
              </a:rPr>
              <a:t>2</a:t>
            </a:r>
            <a:endParaRPr sz="3000" b="1" i="0" u="none" strike="noStrike" cap="none">
              <a:solidFill>
                <a:srgbClr val="3F5378"/>
              </a:solidFill>
              <a:latin typeface="Roboto Condensed"/>
              <a:ea typeface="Roboto Condensed"/>
              <a:cs typeface="Roboto Condensed"/>
              <a:sym typeface="Roboto Condense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p29"/>
          <p:cNvPicPr preferRelativeResize="0"/>
          <p:nvPr/>
        </p:nvPicPr>
        <p:blipFill>
          <a:blip r:embed="rId3">
            <a:alphaModFix/>
          </a:blip>
          <a:stretch>
            <a:fillRect/>
          </a:stretch>
        </p:blipFill>
        <p:spPr>
          <a:xfrm>
            <a:off x="152400" y="1491125"/>
            <a:ext cx="8839200" cy="1411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0"/>
          <p:cNvSpPr/>
          <p:nvPr/>
        </p:nvSpPr>
        <p:spPr>
          <a:xfrm>
            <a:off x="6071425" y="1704238"/>
            <a:ext cx="2386800" cy="2386800"/>
          </a:xfrm>
          <a:prstGeom prst="diamond">
            <a:avLst/>
          </a:prstGeom>
          <a:solidFill>
            <a:srgbClr val="C7D3E6"/>
          </a:solidFill>
          <a:ln w="38100" cap="flat" cmpd="sng">
            <a:solidFill>
              <a:srgbClr val="92A8C8"/>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 sz="2500" b="1" i="0" u="none" strike="noStrike" cap="none">
                <a:solidFill>
                  <a:srgbClr val="263248"/>
                </a:solidFill>
                <a:latin typeface="Roboto Condensed"/>
                <a:ea typeface="Roboto Condensed"/>
                <a:cs typeface="Roboto Condensed"/>
                <a:sym typeface="Roboto Condensed"/>
              </a:rPr>
              <a:t>CHILD</a:t>
            </a:r>
            <a:endParaRPr sz="2500" b="1" i="0" u="none" strike="noStrike" cap="none">
              <a:solidFill>
                <a:srgbClr val="263248"/>
              </a:solidFill>
              <a:latin typeface="Roboto Condensed"/>
              <a:ea typeface="Roboto Condensed"/>
              <a:cs typeface="Roboto Condensed"/>
              <a:sym typeface="Roboto Condensed"/>
            </a:endParaRPr>
          </a:p>
        </p:txBody>
      </p:sp>
      <p:sp>
        <p:nvSpPr>
          <p:cNvPr id="339" name="Google Shape;339;p30"/>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CLASSIFICATIONS</a:t>
            </a:r>
            <a:endParaRPr/>
          </a:p>
        </p:txBody>
      </p:sp>
      <p:sp>
        <p:nvSpPr>
          <p:cNvPr id="340" name="Google Shape;340;p30"/>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8</a:t>
            </a:fld>
            <a:endParaRPr/>
          </a:p>
        </p:txBody>
      </p:sp>
      <p:sp>
        <p:nvSpPr>
          <p:cNvPr id="341" name="Google Shape;341;p30"/>
          <p:cNvSpPr/>
          <p:nvPr/>
        </p:nvSpPr>
        <p:spPr>
          <a:xfrm>
            <a:off x="2462950" y="1704238"/>
            <a:ext cx="2386800" cy="2386800"/>
          </a:xfrm>
          <a:prstGeom prst="diamond">
            <a:avLst/>
          </a:prstGeom>
          <a:solidFill>
            <a:srgbClr val="C7D3E6"/>
          </a:solidFill>
          <a:ln w="38100" cap="flat" cmpd="sng">
            <a:solidFill>
              <a:srgbClr val="92A8C8"/>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 sz="2500" b="1" i="0" u="none" strike="noStrike" cap="none">
                <a:solidFill>
                  <a:srgbClr val="263248"/>
                </a:solidFill>
                <a:latin typeface="Roboto Condensed"/>
                <a:ea typeface="Roboto Condensed"/>
                <a:cs typeface="Roboto Condensed"/>
                <a:sym typeface="Roboto Condensed"/>
              </a:rPr>
              <a:t>BMI</a:t>
            </a:r>
            <a:endParaRPr sz="2500" b="1" i="0" u="none" strike="noStrike" cap="none">
              <a:solidFill>
                <a:srgbClr val="263248"/>
              </a:solidFill>
              <a:latin typeface="Roboto Condensed"/>
              <a:ea typeface="Roboto Condensed"/>
              <a:cs typeface="Roboto Condensed"/>
              <a:sym typeface="Roboto Condensed"/>
            </a:endParaRPr>
          </a:p>
        </p:txBody>
      </p:sp>
      <p:sp>
        <p:nvSpPr>
          <p:cNvPr id="342" name="Google Shape;342;p30"/>
          <p:cNvSpPr/>
          <p:nvPr/>
        </p:nvSpPr>
        <p:spPr>
          <a:xfrm>
            <a:off x="685750" y="1704238"/>
            <a:ext cx="2386800" cy="2386800"/>
          </a:xfrm>
          <a:prstGeom prst="diamond">
            <a:avLst/>
          </a:prstGeom>
          <a:noFill/>
          <a:ln w="76200" cap="flat" cmpd="sng">
            <a:solidFill>
              <a:srgbClr val="FF9800"/>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 sz="2500" b="1" i="0" u="none" strike="noStrike" cap="none">
                <a:solidFill>
                  <a:srgbClr val="D26F00"/>
                </a:solidFill>
                <a:latin typeface="Roboto Condensed"/>
                <a:ea typeface="Roboto Condensed"/>
                <a:cs typeface="Roboto Condensed"/>
                <a:sym typeface="Roboto Condensed"/>
              </a:rPr>
              <a:t>Cost</a:t>
            </a:r>
            <a:r>
              <a:rPr lang="en" sz="1400" b="0" i="0" u="none" strike="noStrike" cap="none">
                <a:solidFill>
                  <a:srgbClr val="D26F00"/>
                </a:solidFill>
                <a:latin typeface="Roboto Condensed"/>
                <a:ea typeface="Roboto Condensed"/>
                <a:cs typeface="Roboto Condensed"/>
                <a:sym typeface="Roboto Condensed"/>
              </a:rPr>
              <a:t> </a:t>
            </a:r>
            <a:endParaRPr sz="1400" b="0" i="0" u="none" strike="noStrike" cap="none">
              <a:solidFill>
                <a:srgbClr val="D26F00"/>
              </a:solidFill>
              <a:latin typeface="Roboto Condensed"/>
              <a:ea typeface="Roboto Condensed"/>
              <a:cs typeface="Roboto Condensed"/>
              <a:sym typeface="Roboto Condensed"/>
            </a:endParaRPr>
          </a:p>
        </p:txBody>
      </p:sp>
      <p:sp>
        <p:nvSpPr>
          <p:cNvPr id="343" name="Google Shape;343;p30"/>
          <p:cNvSpPr/>
          <p:nvPr/>
        </p:nvSpPr>
        <p:spPr>
          <a:xfrm>
            <a:off x="4240150" y="1704238"/>
            <a:ext cx="2386800" cy="2386800"/>
          </a:xfrm>
          <a:prstGeom prst="diamond">
            <a:avLst/>
          </a:prstGeom>
          <a:noFill/>
          <a:ln w="76200" cap="flat" cmpd="sng">
            <a:solidFill>
              <a:srgbClr val="FF9800"/>
            </a:solidFill>
            <a:prstDash val="solid"/>
            <a:miter lim="8000"/>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500"/>
              <a:buFont typeface="Arial"/>
              <a:buNone/>
            </a:pPr>
            <a:r>
              <a:rPr lang="en" sz="2500" b="1" i="0" u="none" strike="noStrike" cap="none">
                <a:solidFill>
                  <a:srgbClr val="D26F00"/>
                </a:solidFill>
                <a:latin typeface="Roboto Condensed"/>
                <a:ea typeface="Roboto Condensed"/>
                <a:cs typeface="Roboto Condensed"/>
                <a:sym typeface="Roboto Condensed"/>
              </a:rPr>
              <a:t>AGE</a:t>
            </a:r>
            <a:endParaRPr sz="2500" b="1" i="0" u="none" strike="noStrike" cap="none">
              <a:solidFill>
                <a:srgbClr val="D26F00"/>
              </a:solidFill>
              <a:latin typeface="Roboto Condensed"/>
              <a:ea typeface="Roboto Condensed"/>
              <a:cs typeface="Roboto Condensed"/>
              <a:sym typeface="Roboto Condensed"/>
            </a:endParaRPr>
          </a:p>
        </p:txBody>
      </p:sp>
      <p:grpSp>
        <p:nvGrpSpPr>
          <p:cNvPr id="344" name="Google Shape;344;p30"/>
          <p:cNvGrpSpPr/>
          <p:nvPr/>
        </p:nvGrpSpPr>
        <p:grpSpPr>
          <a:xfrm>
            <a:off x="263101" y="580106"/>
            <a:ext cx="407743" cy="391135"/>
            <a:chOff x="5233525" y="4954450"/>
            <a:chExt cx="538275" cy="516350"/>
          </a:xfrm>
        </p:grpSpPr>
        <p:sp>
          <p:nvSpPr>
            <p:cNvPr id="345" name="Google Shape;345;p30"/>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30"/>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30"/>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30"/>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30"/>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30"/>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30"/>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30"/>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30"/>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30"/>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30"/>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000"/>
              <a:buNone/>
            </a:pPr>
            <a:r>
              <a:rPr lang="en"/>
              <a:t>COST CLASSIFICATIONS</a:t>
            </a:r>
            <a:endParaRPr/>
          </a:p>
        </p:txBody>
      </p:sp>
      <p:sp>
        <p:nvSpPr>
          <p:cNvPr id="361" name="Google Shape;361;p3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200"/>
              <a:buNone/>
            </a:pPr>
            <a:fld id="{00000000-1234-1234-1234-123412341234}" type="slidenum">
              <a:rPr lang="en"/>
              <a:t>9</a:t>
            </a:fld>
            <a:endParaRPr/>
          </a:p>
        </p:txBody>
      </p:sp>
      <p:sp>
        <p:nvSpPr>
          <p:cNvPr id="362" name="Google Shape;362;p31"/>
          <p:cNvSpPr/>
          <p:nvPr/>
        </p:nvSpPr>
        <p:spPr>
          <a:xfrm>
            <a:off x="1380413" y="1495675"/>
            <a:ext cx="3171600" cy="2885400"/>
          </a:xfrm>
          <a:prstGeom prst="rect">
            <a:avLst/>
          </a:prstGeom>
          <a:solidFill>
            <a:schemeClr val="lt2"/>
          </a:solidFill>
          <a:ln>
            <a:noFill/>
          </a:ln>
        </p:spPr>
        <p:txBody>
          <a:bodyPr spcFirstLastPara="1" wrap="square" lIns="91425" tIns="91425" rIns="1371600"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chemeClr val="dk1"/>
                </a:solidFill>
                <a:latin typeface="Roboto Condensed"/>
                <a:ea typeface="Roboto Condensed"/>
                <a:cs typeface="Roboto Condensed"/>
                <a:sym typeface="Roboto Condensed"/>
              </a:rPr>
              <a:t>EXPENSIVE</a:t>
            </a:r>
            <a:endParaRPr sz="1400" b="1" i="0" u="none" strike="noStrike" cap="none">
              <a:solidFill>
                <a:schemeClr val="dk1"/>
              </a:solidFill>
              <a:latin typeface="Roboto Condensed"/>
              <a:ea typeface="Roboto Condensed"/>
              <a:cs typeface="Roboto Condensed"/>
              <a:sym typeface="Roboto Condensed"/>
            </a:endParaRPr>
          </a:p>
          <a:p>
            <a:pPr marL="0" marR="0" lvl="0" indent="0" algn="l" rtl="0">
              <a:lnSpc>
                <a:spcPct val="100000"/>
              </a:lnSpc>
              <a:spcBef>
                <a:spcPts val="600"/>
              </a:spcBef>
              <a:spcAft>
                <a:spcPts val="600"/>
              </a:spcAft>
              <a:buClr>
                <a:srgbClr val="000000"/>
              </a:buClr>
              <a:buSzPts val="1400"/>
              <a:buFont typeface="Arial"/>
              <a:buNone/>
            </a:pPr>
            <a:r>
              <a:rPr lang="en" sz="1400" b="0" i="0" u="none" strike="noStrike" cap="none">
                <a:solidFill>
                  <a:schemeClr val="dk1"/>
                </a:solidFill>
                <a:latin typeface="Roboto Condensed"/>
                <a:ea typeface="Roboto Condensed"/>
                <a:cs typeface="Roboto Condensed"/>
                <a:sym typeface="Roboto Condensed"/>
              </a:rPr>
              <a:t>Expensive individuals are classified as those with healthcare costs in the top 25% of the dataset. This equates to individuals with healthcare costs greater than $4,775. </a:t>
            </a:r>
            <a:endParaRPr sz="1400" b="0" i="0" u="none" strike="noStrike" cap="none">
              <a:solidFill>
                <a:schemeClr val="dk1"/>
              </a:solidFill>
              <a:latin typeface="Roboto Condensed"/>
              <a:ea typeface="Roboto Condensed"/>
              <a:cs typeface="Roboto Condensed"/>
              <a:sym typeface="Roboto Condensed"/>
            </a:endParaRPr>
          </a:p>
        </p:txBody>
      </p:sp>
      <p:sp>
        <p:nvSpPr>
          <p:cNvPr id="363" name="Google Shape;363;p31"/>
          <p:cNvSpPr/>
          <p:nvPr/>
        </p:nvSpPr>
        <p:spPr>
          <a:xfrm>
            <a:off x="4591988" y="1495675"/>
            <a:ext cx="3171600" cy="2885400"/>
          </a:xfrm>
          <a:prstGeom prst="rect">
            <a:avLst/>
          </a:prstGeom>
          <a:solidFill>
            <a:schemeClr val="lt2"/>
          </a:solidFill>
          <a:ln>
            <a:noFill/>
          </a:ln>
        </p:spPr>
        <p:txBody>
          <a:bodyPr spcFirstLastPara="1" wrap="square" lIns="1371600" tIns="91425" rIns="91425" bIns="91425" anchor="t" anchorCtr="0">
            <a:noAutofit/>
          </a:bodyPr>
          <a:lstStyle/>
          <a:p>
            <a:pPr marL="0" marR="0" lvl="0" indent="0" algn="r" rtl="0">
              <a:lnSpc>
                <a:spcPct val="100000"/>
              </a:lnSpc>
              <a:spcBef>
                <a:spcPts val="0"/>
              </a:spcBef>
              <a:spcAft>
                <a:spcPts val="0"/>
              </a:spcAft>
              <a:buClr>
                <a:schemeClr val="dk1"/>
              </a:buClr>
              <a:buSzPts val="1100"/>
              <a:buFont typeface="Arial"/>
              <a:buNone/>
            </a:pPr>
            <a:r>
              <a:rPr lang="en" sz="1400" b="1" i="0" u="none" strike="noStrike" cap="none">
                <a:solidFill>
                  <a:schemeClr val="dk1"/>
                </a:solidFill>
                <a:latin typeface="Roboto Condensed"/>
                <a:ea typeface="Roboto Condensed"/>
                <a:cs typeface="Roboto Condensed"/>
                <a:sym typeface="Roboto Condensed"/>
              </a:rPr>
              <a:t>INEXPENSIVE</a:t>
            </a:r>
            <a:endParaRPr sz="1400" b="1" i="0" u="none" strike="noStrike" cap="none">
              <a:solidFill>
                <a:schemeClr val="dk1"/>
              </a:solidFill>
              <a:latin typeface="Roboto Condensed"/>
              <a:ea typeface="Roboto Condensed"/>
              <a:cs typeface="Roboto Condensed"/>
              <a:sym typeface="Roboto Condensed"/>
            </a:endParaRPr>
          </a:p>
          <a:p>
            <a:pPr marL="0" marR="0" lvl="0" indent="0" algn="r" rtl="0">
              <a:lnSpc>
                <a:spcPct val="100000"/>
              </a:lnSpc>
              <a:spcBef>
                <a:spcPts val="600"/>
              </a:spcBef>
              <a:spcAft>
                <a:spcPts val="600"/>
              </a:spcAft>
              <a:buClr>
                <a:srgbClr val="000000"/>
              </a:buClr>
              <a:buSzPts val="1400"/>
              <a:buFont typeface="Arial"/>
              <a:buNone/>
            </a:pPr>
            <a:r>
              <a:rPr lang="en" sz="1400" b="0" i="0" u="none" strike="noStrike" cap="none">
                <a:solidFill>
                  <a:schemeClr val="dk1"/>
                </a:solidFill>
                <a:latin typeface="Roboto Condensed"/>
                <a:ea typeface="Roboto Condensed"/>
                <a:cs typeface="Roboto Condensed"/>
                <a:sym typeface="Roboto Condensed"/>
              </a:rPr>
              <a:t>Inexpensive individuals are classified as those with healthcare costs in the bottom 75% of the dataset. This equates to individuals with healthcare costs less than $4,775.  </a:t>
            </a:r>
            <a:endParaRPr sz="1400" b="0" i="0" u="none" strike="noStrike" cap="none">
              <a:solidFill>
                <a:schemeClr val="dk1"/>
              </a:solidFill>
              <a:latin typeface="Roboto Condensed"/>
              <a:ea typeface="Roboto Condensed"/>
              <a:cs typeface="Roboto Condensed"/>
              <a:sym typeface="Roboto Condensed"/>
            </a:endParaRPr>
          </a:p>
        </p:txBody>
      </p:sp>
      <p:sp>
        <p:nvSpPr>
          <p:cNvPr id="364" name="Google Shape;364;p31"/>
          <p:cNvSpPr/>
          <p:nvPr/>
        </p:nvSpPr>
        <p:spPr>
          <a:xfrm>
            <a:off x="4132888" y="1495563"/>
            <a:ext cx="878100" cy="2885400"/>
          </a:xfrm>
          <a:prstGeom prst="rect">
            <a:avLst/>
          </a:prstGeom>
          <a:solidFill>
            <a:schemeClr val="accent1"/>
          </a:solidFill>
          <a:ln>
            <a:noFill/>
          </a:ln>
          <a:effectLst>
            <a:outerShdw blurRad="57150" dist="19050" dir="5400000" algn="bl" rotWithShape="0">
              <a:srgbClr val="000000">
                <a:alpha val="14901"/>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31"/>
          <p:cNvSpPr/>
          <p:nvPr/>
        </p:nvSpPr>
        <p:spPr>
          <a:xfrm>
            <a:off x="4461320" y="2817911"/>
            <a:ext cx="221222" cy="495208"/>
          </a:xfrm>
          <a:prstGeom prst="rect">
            <a:avLst/>
          </a:prstGeom>
        </p:spPr>
        <p:txBody>
          <a:bodyPr>
            <a:prstTxWarp prst="textPlain">
              <a:avLst/>
            </a:prstTxWarp>
          </a:bodyPr>
          <a:lstStyle/>
          <a:p>
            <a:pPr lvl="0" algn="ctr"/>
            <a:r>
              <a:rPr b="1" i="0">
                <a:ln>
                  <a:noFill/>
                </a:ln>
                <a:solidFill>
                  <a:schemeClr val="lt1"/>
                </a:solidFill>
                <a:latin typeface="Roboto Condensed"/>
              </a:rPr>
              <a:t>$</a:t>
            </a:r>
          </a:p>
        </p:txBody>
      </p:sp>
      <p:grpSp>
        <p:nvGrpSpPr>
          <p:cNvPr id="366" name="Google Shape;366;p31"/>
          <p:cNvGrpSpPr/>
          <p:nvPr/>
        </p:nvGrpSpPr>
        <p:grpSpPr>
          <a:xfrm>
            <a:off x="244749" y="617864"/>
            <a:ext cx="381090" cy="315611"/>
            <a:chOff x="4595425" y="1707325"/>
            <a:chExt cx="470075" cy="288625"/>
          </a:xfrm>
        </p:grpSpPr>
        <p:sp>
          <p:nvSpPr>
            <p:cNvPr id="367" name="Google Shape;367;p31"/>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31"/>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31"/>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31"/>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31"/>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1308</Words>
  <Application>Microsoft Office PowerPoint</Application>
  <PresentationFormat>On-screen Show (16:9)</PresentationFormat>
  <Paragraphs>248</Paragraphs>
  <Slides>44</Slides>
  <Notes>44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44</vt:i4>
      </vt:variant>
    </vt:vector>
  </HeadingPairs>
  <TitlesOfParts>
    <vt:vector size="51" baseType="lpstr">
      <vt:lpstr>Arial</vt:lpstr>
      <vt:lpstr>Roboto Condensed</vt:lpstr>
      <vt:lpstr>Calibri</vt:lpstr>
      <vt:lpstr>Roboto Condensed Light</vt:lpstr>
      <vt:lpstr>Arvo</vt:lpstr>
      <vt:lpstr>Simple Light</vt:lpstr>
      <vt:lpstr>Salerio template</vt:lpstr>
      <vt:lpstr>Energy Conservation: Empowering eSC for a Greener Future</vt:lpstr>
      <vt:lpstr>Project Overview</vt:lpstr>
      <vt:lpstr>TABLE OF CONTENTS </vt:lpstr>
      <vt:lpstr>UNDERSTANDING THE DATA</vt:lpstr>
      <vt:lpstr>We have 759,900 observations </vt:lpstr>
      <vt:lpstr>OVERVIEW OF IMPORTANT VARIABLES</vt:lpstr>
      <vt:lpstr>PowerPoint Presentation</vt:lpstr>
      <vt:lpstr>CLASSIFICATIONS</vt:lpstr>
      <vt:lpstr>COST CLASSIFICATIONS</vt:lpstr>
      <vt:lpstr>BODY MASS INDEX (BMI)</vt:lpstr>
      <vt:lpstr>AGE</vt:lpstr>
      <vt:lpstr>CHILDREN</vt:lpstr>
      <vt:lpstr>SUMMARIZATION PATTERNS</vt:lpstr>
      <vt:lpstr>FREQUENCY &amp; COST</vt:lpstr>
      <vt:lpstr>PowerPoint Presentation</vt:lpstr>
      <vt:lpstr>LOW FREQUENCY, HIGH AVERAGE COST </vt:lpstr>
      <vt:lpstr>UNPREDICTABILITY</vt:lpstr>
      <vt:lpstr>Cost Unpredictability</vt:lpstr>
      <vt:lpstr>KEY VISUALIZATION TAKEAWAYS</vt:lpstr>
      <vt:lpstr>Energy Consumption by City</vt:lpstr>
      <vt:lpstr>Fuels Used in Each City</vt:lpstr>
      <vt:lpstr>Energy Consumed by Day of the Month</vt:lpstr>
      <vt:lpstr>Energy Consumption by Hour</vt:lpstr>
      <vt:lpstr>Energy Consumed in Relation to Temperature and Tenure Status</vt:lpstr>
      <vt:lpstr>Energy Consumption in One and Two Story Buildings</vt:lpstr>
      <vt:lpstr>Energy Consumption of Heating and Cooling and Electrical Appliances During Hours of the Day and Wind Speed</vt:lpstr>
      <vt:lpstr>DATA MODELING</vt:lpstr>
      <vt:lpstr>PowerPoint Presentation</vt:lpstr>
      <vt:lpstr>PowerPoint Presentation</vt:lpstr>
      <vt:lpstr>LINEAR REGRESSION</vt:lpstr>
      <vt:lpstr>DECISION TREE</vt:lpstr>
      <vt:lpstr>SVM WITH 5 SIGNIFICANT VARIABLES</vt:lpstr>
      <vt:lpstr>SVM WITH ALL VARIABLES</vt:lpstr>
      <vt:lpstr>Future Considerations</vt:lpstr>
      <vt:lpstr>Questions?</vt:lpstr>
      <vt:lpstr>APPENDIX</vt:lpstr>
      <vt:lpstr>ELIMINATE COSTS OVER ~$5,000</vt:lpstr>
      <vt:lpstr>LATE MIDDLE-AGED ADULTS ARE MORE EXPENSIVE</vt:lpstr>
      <vt:lpstr>MALES ARE MORE EXPENSIVE</vt:lpstr>
      <vt:lpstr>OBESE AND HEALTHY INDIVIDUALS ARE MORE EXPENSIVE</vt:lpstr>
      <vt:lpstr>HYPERTENSION MAY LEAD TO HIGHER COSTS</vt:lpstr>
      <vt:lpstr>SMOKERS ARE SIGNIFICANTLY MORE EXPENSIVE</vt:lpstr>
      <vt:lpstr>EXERCISE MAY LEAD TO LOWER COSTS</vt:lpstr>
      <vt:lpstr>EXERCISE MAY LEAD TO LOWER COSTS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Conservation: Empowering eSC for a Greener Future</dc:title>
  <dc:creator>Nick Rovelli</dc:creator>
  <cp:lastModifiedBy>Rovelli Paul</cp:lastModifiedBy>
  <cp:revision>1</cp:revision>
  <dcterms:modified xsi:type="dcterms:W3CDTF">2024-02-01T02:56:26Z</dcterms:modified>
</cp:coreProperties>
</file>