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T Sans Narrow" panose="020B050602020302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43c75a1c88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43c75a1c8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6b3749787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46b374978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46b3749787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46b374978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3c75a1c8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3c75a1c8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43c75a1c8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43c75a1c8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43c75a1c8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43c75a1c8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43c75a1c8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43c75a1c8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43c75a1c88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43c75a1c8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3c75a1c8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43c75a1c8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3c75a1c8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43c75a1c8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3c75a1c88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3c75a1c8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ELITA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lnSpc>
                <a:spcPct val="150000"/>
              </a:lnSpc>
              <a:spcBef>
                <a:spcPts val="0"/>
              </a:spcBef>
              <a:spcAft>
                <a:spcPts val="0"/>
              </a:spcAft>
              <a:buNone/>
            </a:pPr>
            <a:r>
              <a:rPr lang="en-GB" sz="1800"/>
              <a:t>Enhanced Logging &amp; Intelligent Telemetry Assistant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Deployment Strategy</a:t>
            </a:r>
            <a:endParaRPr/>
          </a:p>
        </p:txBody>
      </p:sp>
      <p:sp>
        <p:nvSpPr>
          <p:cNvPr id="146" name="Google Shape;14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Separate microservices for Optimus and other vertical agents for scalability.</a:t>
            </a:r>
            <a:endParaRPr/>
          </a:p>
          <a:p>
            <a:pPr marL="457200" lvl="0" indent="-342900" algn="l" rtl="0">
              <a:spcBef>
                <a:spcPts val="0"/>
              </a:spcBef>
              <a:spcAft>
                <a:spcPts val="0"/>
              </a:spcAft>
              <a:buSzPts val="1800"/>
              <a:buChar char="●"/>
            </a:pPr>
            <a:r>
              <a:rPr lang="en-GB"/>
              <a:t>All services run as docker containers in Azure VM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277751" y="614712"/>
            <a:ext cx="8588502" cy="4236025"/>
          </a:xfrm>
          <a:prstGeom prst="rect">
            <a:avLst/>
          </a:prstGeom>
          <a:noFill/>
          <a:ln>
            <a:noFill/>
          </a:ln>
        </p:spPr>
      </p:pic>
      <p:cxnSp>
        <p:nvCxnSpPr>
          <p:cNvPr id="157" name="Google Shape;157;p25"/>
          <p:cNvCxnSpPr/>
          <p:nvPr/>
        </p:nvCxnSpPr>
        <p:spPr>
          <a:xfrm rot="10800000" flipH="1">
            <a:off x="6568500" y="1276775"/>
            <a:ext cx="1769700" cy="16050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p25"/>
          <p:cNvCxnSpPr/>
          <p:nvPr/>
        </p:nvCxnSpPr>
        <p:spPr>
          <a:xfrm flipH="1">
            <a:off x="3147550" y="1401825"/>
            <a:ext cx="531600" cy="531600"/>
          </a:xfrm>
          <a:prstGeom prst="straightConnector1">
            <a:avLst/>
          </a:prstGeom>
          <a:noFill/>
          <a:ln w="9525" cap="flat" cmpd="sng">
            <a:solidFill>
              <a:schemeClr val="dk2"/>
            </a:solidFill>
            <a:prstDash val="solid"/>
            <a:round/>
            <a:headEnd type="none" w="med" len="med"/>
            <a:tailEnd type="triangle" w="med" len="med"/>
          </a:ln>
        </p:spPr>
      </p:cxnSp>
      <p:sp>
        <p:nvSpPr>
          <p:cNvPr id="159" name="Google Shape;159;p25"/>
          <p:cNvSpPr txBox="1"/>
          <p:nvPr/>
        </p:nvSpPr>
        <p:spPr>
          <a:xfrm>
            <a:off x="3600975" y="1089350"/>
            <a:ext cx="1766700" cy="1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All incidents</a:t>
            </a:r>
            <a:endParaRPr sz="1200">
              <a:solidFill>
                <a:schemeClr val="dk2"/>
              </a:solidFill>
              <a:latin typeface="Open Sans"/>
              <a:ea typeface="Open Sans"/>
              <a:cs typeface="Open Sans"/>
              <a:sym typeface="Open Sans"/>
            </a:endParaRPr>
          </a:p>
        </p:txBody>
      </p:sp>
      <p:sp>
        <p:nvSpPr>
          <p:cNvPr id="160" name="Google Shape;160;p25"/>
          <p:cNvSpPr txBox="1"/>
          <p:nvPr/>
        </p:nvSpPr>
        <p:spPr>
          <a:xfrm>
            <a:off x="5523900" y="1097150"/>
            <a:ext cx="1329000" cy="1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Create new incident</a:t>
            </a:r>
            <a:endParaRPr sz="1200">
              <a:solidFill>
                <a:schemeClr val="dk2"/>
              </a:solidFill>
              <a:latin typeface="Open Sans"/>
              <a:ea typeface="Open Sans"/>
              <a:cs typeface="Open Sans"/>
              <a:sym typeface="Open Sans"/>
            </a:endParaRPr>
          </a:p>
        </p:txBody>
      </p:sp>
      <p:sp>
        <p:nvSpPr>
          <p:cNvPr id="161" name="Google Shape;161;p25"/>
          <p:cNvSpPr txBox="1"/>
          <p:nvPr/>
        </p:nvSpPr>
        <p:spPr>
          <a:xfrm>
            <a:off x="277750" y="0"/>
            <a:ext cx="63858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b="1">
                <a:solidFill>
                  <a:schemeClr val="accent1"/>
                </a:solidFill>
                <a:latin typeface="PT Sans Narrow"/>
                <a:ea typeface="PT Sans Narrow"/>
                <a:cs typeface="PT Sans Narrow"/>
                <a:sym typeface="PT Sans Narrow"/>
              </a:rPr>
              <a:t>ServiceNow UI for raising incidents</a:t>
            </a:r>
            <a:endParaRPr sz="3600" b="1">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6" title="Problem Statement.jpg"/>
          <p:cNvPicPr preferRelativeResize="0"/>
          <p:nvPr/>
        </p:nvPicPr>
        <p:blipFill rotWithShape="1">
          <a:blip r:embed="rId3">
            <a:alphaModFix/>
          </a:blip>
          <a:srcRect t="6363" b="7407"/>
          <a:stretch/>
        </p:blipFill>
        <p:spPr>
          <a:xfrm>
            <a:off x="270938" y="715500"/>
            <a:ext cx="8602123" cy="4172226"/>
          </a:xfrm>
          <a:prstGeom prst="rect">
            <a:avLst/>
          </a:prstGeom>
          <a:noFill/>
          <a:ln>
            <a:noFill/>
          </a:ln>
        </p:spPr>
      </p:pic>
      <p:sp>
        <p:nvSpPr>
          <p:cNvPr id="167" name="Google Shape;167;p26"/>
          <p:cNvSpPr txBox="1"/>
          <p:nvPr/>
        </p:nvSpPr>
        <p:spPr>
          <a:xfrm>
            <a:off x="277750" y="0"/>
            <a:ext cx="63858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b="1">
                <a:solidFill>
                  <a:schemeClr val="accent1"/>
                </a:solidFill>
                <a:latin typeface="PT Sans Narrow"/>
                <a:ea typeface="PT Sans Narrow"/>
                <a:cs typeface="PT Sans Narrow"/>
                <a:sym typeface="PT Sans Narrow"/>
              </a:rPr>
              <a:t>ELITA- AI based vertical agent</a:t>
            </a:r>
            <a:endParaRPr sz="3600" b="1">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Challenge</a:t>
            </a:r>
            <a:endParaRPr dirty="0"/>
          </a:p>
          <a:p>
            <a:pPr marL="457200" lvl="0" indent="-342900" algn="l" rtl="0">
              <a:spcBef>
                <a:spcPts val="0"/>
              </a:spcBef>
              <a:spcAft>
                <a:spcPts val="0"/>
              </a:spcAft>
              <a:buSzPts val="1800"/>
              <a:buChar char="➔"/>
            </a:pPr>
            <a:r>
              <a:rPr lang="en-GB" dirty="0"/>
              <a:t>Solution Approach</a:t>
            </a:r>
            <a:endParaRPr dirty="0"/>
          </a:p>
          <a:p>
            <a:pPr marL="457200" lvl="0" indent="-342900" algn="l" rtl="0">
              <a:spcBef>
                <a:spcPts val="0"/>
              </a:spcBef>
              <a:spcAft>
                <a:spcPts val="0"/>
              </a:spcAft>
              <a:buSzPts val="1800"/>
              <a:buChar char="➔"/>
            </a:pPr>
            <a:r>
              <a:rPr lang="en-GB" dirty="0"/>
              <a:t>Technology Stack</a:t>
            </a:r>
            <a:endParaRPr dirty="0"/>
          </a:p>
          <a:p>
            <a:pPr marL="457200" lvl="0" indent="-342900" algn="l" rtl="0">
              <a:spcBef>
                <a:spcPts val="0"/>
              </a:spcBef>
              <a:spcAft>
                <a:spcPts val="0"/>
              </a:spcAft>
              <a:buSzPts val="1800"/>
              <a:buChar char="➔"/>
            </a:pPr>
            <a:r>
              <a:rPr lang="en-GB" dirty="0"/>
              <a:t>Architecture Diagram</a:t>
            </a:r>
            <a:endParaRPr dirty="0"/>
          </a:p>
          <a:p>
            <a:pPr marL="457200" lvl="0" indent="-342900" algn="l" rtl="0">
              <a:spcBef>
                <a:spcPts val="0"/>
              </a:spcBef>
              <a:spcAft>
                <a:spcPts val="0"/>
              </a:spcAft>
              <a:buSzPts val="1800"/>
              <a:buChar char="➔"/>
            </a:pPr>
            <a:r>
              <a:rPr lang="en-GB" dirty="0"/>
              <a:t>Implementation Details</a:t>
            </a:r>
            <a:endParaRPr dirty="0"/>
          </a:p>
          <a:p>
            <a:pPr marL="457200" lvl="0" indent="-342900" algn="l" rtl="0">
              <a:spcBef>
                <a:spcPts val="0"/>
              </a:spcBef>
              <a:spcAft>
                <a:spcPts val="0"/>
              </a:spcAft>
              <a:buSzPts val="1800"/>
              <a:buChar char="➔"/>
            </a:pPr>
            <a:r>
              <a:rPr lang="en-GB" dirty="0"/>
              <a:t>Demo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Challenge</a:t>
            </a:r>
            <a:endParaRPr/>
          </a:p>
        </p:txBody>
      </p:sp>
      <p:sp>
        <p:nvSpPr>
          <p:cNvPr id="101" name="Google Shape;101;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dirty="0">
                <a:solidFill>
                  <a:srgbClr val="2A2E30"/>
                </a:solidFill>
                <a:latin typeface="Arial"/>
                <a:ea typeface="Arial"/>
                <a:cs typeface="Arial"/>
                <a:sym typeface="Arial"/>
              </a:rPr>
              <a:t>We have large number of support engineers across who provide application and infrastructure support across L1/L2/L3 levels. This requires troubleshooting, accessing variety of knowledge base articles, running automations, reviewing telemetry data and metrics, health metrics, etc. This process requires lot of context switching leading to significant time and effort overhead for the support engineer.</a:t>
            </a:r>
            <a:endParaRPr sz="2000" dirty="0">
              <a:solidFill>
                <a:srgbClr val="2A2E3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Solution Approach</a:t>
            </a:r>
            <a:endParaRPr/>
          </a:p>
        </p:txBody>
      </p:sp>
      <p:sp>
        <p:nvSpPr>
          <p:cNvPr id="107" name="Google Shape;107;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8" name="Google Shape;108;p17" title="Problem Statement (1).jp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Technology Stack</a:t>
            </a:r>
            <a:endParaRPr/>
          </a:p>
        </p:txBody>
      </p:sp>
      <p:sp>
        <p:nvSpPr>
          <p:cNvPr id="114" name="Google Shape;114;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30200" algn="l" rtl="0">
              <a:lnSpc>
                <a:spcPct val="150000"/>
              </a:lnSpc>
              <a:spcBef>
                <a:spcPts val="120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Backend</a:t>
            </a:r>
            <a:r>
              <a:rPr lang="en-GB" sz="1600">
                <a:solidFill>
                  <a:srgbClr val="2A2E30"/>
                </a:solidFill>
                <a:latin typeface="Arial"/>
                <a:ea typeface="Arial"/>
                <a:cs typeface="Arial"/>
                <a:sym typeface="Arial"/>
              </a:rPr>
              <a:t>: Python, Django</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API Development &amp; Testing:</a:t>
            </a:r>
            <a:r>
              <a:rPr lang="en-GB" sz="1600">
                <a:solidFill>
                  <a:srgbClr val="2A2E30"/>
                </a:solidFill>
                <a:latin typeface="Arial"/>
                <a:ea typeface="Arial"/>
                <a:cs typeface="Arial"/>
                <a:sym typeface="Arial"/>
              </a:rPr>
              <a:t> Postman</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AI components</a:t>
            </a:r>
            <a:r>
              <a:rPr lang="en-GB" sz="1600">
                <a:solidFill>
                  <a:srgbClr val="2A2E30"/>
                </a:solidFill>
                <a:latin typeface="Arial"/>
                <a:ea typeface="Arial"/>
                <a:cs typeface="Arial"/>
                <a:sym typeface="Arial"/>
              </a:rPr>
              <a:t>: Vector databases, Retrieval Augmented Generation</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Foundational model &amp; NLP</a:t>
            </a:r>
            <a:r>
              <a:rPr lang="en-GB" sz="1600">
                <a:solidFill>
                  <a:srgbClr val="2A2E30"/>
                </a:solidFill>
                <a:latin typeface="Arial"/>
                <a:ea typeface="Arial"/>
                <a:cs typeface="Arial"/>
                <a:sym typeface="Arial"/>
              </a:rPr>
              <a:t>: OpenAI API (text-embedding-3-small), GPT-3o</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Database</a:t>
            </a:r>
            <a:r>
              <a:rPr lang="en-GB" sz="1600">
                <a:solidFill>
                  <a:srgbClr val="2A2E30"/>
                </a:solidFill>
                <a:latin typeface="Arial"/>
                <a:ea typeface="Arial"/>
                <a:cs typeface="Arial"/>
                <a:sym typeface="Arial"/>
              </a:rPr>
              <a:t>: MongoDB</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Containerization &amp; Deployment</a:t>
            </a:r>
            <a:r>
              <a:rPr lang="en-GB" sz="1600">
                <a:solidFill>
                  <a:srgbClr val="2A2E30"/>
                </a:solidFill>
                <a:latin typeface="Arial"/>
                <a:ea typeface="Arial"/>
                <a:cs typeface="Arial"/>
                <a:sym typeface="Arial"/>
              </a:rPr>
              <a:t>: Docker, Azure</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ITSM Integration</a:t>
            </a:r>
            <a:r>
              <a:rPr lang="en-GB" sz="1600">
                <a:solidFill>
                  <a:srgbClr val="2A2E30"/>
                </a:solidFill>
                <a:latin typeface="Arial"/>
                <a:ea typeface="Arial"/>
                <a:cs typeface="Arial"/>
                <a:sym typeface="Arial"/>
              </a:rPr>
              <a:t>: ServiceNow</a:t>
            </a:r>
            <a:endParaRPr sz="1600">
              <a:solidFill>
                <a:srgbClr val="2A2E30"/>
              </a:solidFill>
              <a:latin typeface="Arial"/>
              <a:ea typeface="Arial"/>
              <a:cs typeface="Arial"/>
              <a:sym typeface="Arial"/>
            </a:endParaRPr>
          </a:p>
          <a:p>
            <a:pPr marL="457200" lvl="0" indent="-330200" algn="l" rtl="0">
              <a:lnSpc>
                <a:spcPct val="150000"/>
              </a:lnSpc>
              <a:spcBef>
                <a:spcPts val="0"/>
              </a:spcBef>
              <a:spcAft>
                <a:spcPts val="0"/>
              </a:spcAft>
              <a:buClr>
                <a:srgbClr val="000000"/>
              </a:buClr>
              <a:buSzPts val="1600"/>
              <a:buFont typeface="Arial"/>
              <a:buChar char="➔"/>
            </a:pPr>
            <a:r>
              <a:rPr lang="en-GB" sz="1600" b="1">
                <a:solidFill>
                  <a:srgbClr val="2A2E30"/>
                </a:solidFill>
                <a:latin typeface="Arial"/>
                <a:ea typeface="Arial"/>
                <a:cs typeface="Arial"/>
                <a:sym typeface="Arial"/>
              </a:rPr>
              <a:t>Monitoring &amp; Visualization</a:t>
            </a:r>
            <a:r>
              <a:rPr lang="en-GB" sz="1600">
                <a:solidFill>
                  <a:srgbClr val="2A2E30"/>
                </a:solidFill>
                <a:latin typeface="Arial"/>
                <a:ea typeface="Arial"/>
                <a:cs typeface="Arial"/>
                <a:sym typeface="Arial"/>
              </a:rPr>
              <a:t>: Grafana, System Logs</a:t>
            </a:r>
            <a:endParaRPr sz="1600">
              <a:solidFill>
                <a:srgbClr val="2A2E30"/>
              </a:solidFill>
              <a:latin typeface="Arial"/>
              <a:ea typeface="Arial"/>
              <a:cs typeface="Arial"/>
              <a:sym typeface="Arial"/>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 (Application Overview)</a:t>
            </a:r>
            <a:endParaRPr/>
          </a:p>
        </p:txBody>
      </p:sp>
      <p:pic>
        <p:nvPicPr>
          <p:cNvPr id="120" name="Google Shape;120;p19"/>
          <p:cNvPicPr preferRelativeResize="0"/>
          <p:nvPr/>
        </p:nvPicPr>
        <p:blipFill>
          <a:blip r:embed="rId3">
            <a:alphaModFix/>
          </a:blip>
          <a:stretch>
            <a:fillRect/>
          </a:stretch>
        </p:blipFill>
        <p:spPr>
          <a:xfrm>
            <a:off x="413550" y="1152425"/>
            <a:ext cx="8030549" cy="354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Diagram ( Vertical Agent)</a:t>
            </a:r>
            <a:endParaRPr/>
          </a:p>
        </p:txBody>
      </p:sp>
      <p:pic>
        <p:nvPicPr>
          <p:cNvPr id="126" name="Google Shape;126;p20"/>
          <p:cNvPicPr preferRelativeResize="0"/>
          <p:nvPr/>
        </p:nvPicPr>
        <p:blipFill>
          <a:blip r:embed="rId3">
            <a:alphaModFix/>
          </a:blip>
          <a:stretch>
            <a:fillRect/>
          </a:stretch>
        </p:blipFill>
        <p:spPr>
          <a:xfrm>
            <a:off x="432427" y="1277875"/>
            <a:ext cx="8276926" cy="345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 Details</a:t>
            </a:r>
            <a:endParaRPr/>
          </a:p>
        </p:txBody>
      </p:sp>
      <p:sp>
        <p:nvSpPr>
          <p:cNvPr id="132" name="Google Shape;132;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AutoNum type="arabicPeriod"/>
            </a:pPr>
            <a:r>
              <a:rPr lang="en-GB"/>
              <a:t>Backend Service - Optimus Agent</a:t>
            </a:r>
            <a:endParaRPr/>
          </a:p>
          <a:p>
            <a:pPr marL="457200" lvl="0" indent="-330200" algn="l" rtl="0">
              <a:spcBef>
                <a:spcPts val="0"/>
              </a:spcBef>
              <a:spcAft>
                <a:spcPts val="0"/>
              </a:spcAft>
              <a:buSzPts val="1600"/>
              <a:buFont typeface="Arial"/>
              <a:buChar char="●"/>
            </a:pPr>
            <a:r>
              <a:rPr lang="en-GB" sz="1600">
                <a:latin typeface="Arial"/>
                <a:ea typeface="Arial"/>
                <a:cs typeface="Arial"/>
                <a:sym typeface="Arial"/>
              </a:rPr>
              <a:t>Optimus is a micro-service based agent that fetches unassigned ServiceNow incidents and routes it to the correct vertical agent.</a:t>
            </a:r>
            <a:endParaRPr sz="1600">
              <a:latin typeface="Arial"/>
              <a:ea typeface="Arial"/>
              <a:cs typeface="Arial"/>
              <a:sym typeface="Arial"/>
            </a:endParaRPr>
          </a:p>
          <a:p>
            <a:pPr marL="0" lvl="0" indent="0" algn="l" rtl="0">
              <a:spcBef>
                <a:spcPts val="1200"/>
              </a:spcBef>
              <a:spcAft>
                <a:spcPts val="1200"/>
              </a:spcAft>
              <a:buNone/>
            </a:pPr>
            <a:endParaRPr sz="1400">
              <a:solidFill>
                <a:srgbClr val="2A2E30"/>
              </a:solidFill>
              <a:latin typeface="Arial"/>
              <a:ea typeface="Arial"/>
              <a:cs typeface="Arial"/>
              <a:sym typeface="Arial"/>
            </a:endParaRPr>
          </a:p>
        </p:txBody>
      </p:sp>
      <p:pic>
        <p:nvPicPr>
          <p:cNvPr id="133" name="Google Shape;133;p21"/>
          <p:cNvPicPr preferRelativeResize="0"/>
          <p:nvPr/>
        </p:nvPicPr>
        <p:blipFill>
          <a:blip r:embed="rId3">
            <a:alphaModFix/>
          </a:blip>
          <a:stretch>
            <a:fillRect/>
          </a:stretch>
        </p:blipFill>
        <p:spPr>
          <a:xfrm>
            <a:off x="956850" y="2466100"/>
            <a:ext cx="7230300" cy="233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 Details</a:t>
            </a:r>
            <a:endParaRPr/>
          </a:p>
          <a:p>
            <a:pPr marL="0" lvl="0" indent="0" algn="l" rtl="0">
              <a:spcBef>
                <a:spcPts val="0"/>
              </a:spcBef>
              <a:spcAft>
                <a:spcPts val="0"/>
              </a:spcAft>
              <a:buNone/>
            </a:pPr>
            <a:endParaRPr/>
          </a:p>
        </p:txBody>
      </p:sp>
      <p:sp>
        <p:nvSpPr>
          <p:cNvPr id="139" name="Google Shape;139;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2. AI Powered - Vertical Agent</a:t>
            </a:r>
            <a:endParaRPr/>
          </a:p>
          <a:p>
            <a:pPr marL="457200" lvl="0" indent="-330200" algn="l" rtl="0">
              <a:spcBef>
                <a:spcPts val="1200"/>
              </a:spcBef>
              <a:spcAft>
                <a:spcPts val="0"/>
              </a:spcAft>
              <a:buSzPts val="1600"/>
              <a:buChar char="●"/>
            </a:pPr>
            <a:r>
              <a:rPr lang="en-GB" sz="1600"/>
              <a:t>Team specific agent which will helps the support engineer to resolve an incident</a:t>
            </a:r>
            <a:endParaRPr sz="1600"/>
          </a:p>
          <a:p>
            <a:pPr marL="0" lvl="0" indent="0" algn="l" rtl="0">
              <a:spcBef>
                <a:spcPts val="1200"/>
              </a:spcBef>
              <a:spcAft>
                <a:spcPts val="1200"/>
              </a:spcAft>
              <a:buNone/>
            </a:pPr>
            <a:endParaRPr/>
          </a:p>
        </p:txBody>
      </p:sp>
      <p:pic>
        <p:nvPicPr>
          <p:cNvPr id="140" name="Google Shape;140;p22"/>
          <p:cNvPicPr preferRelativeResize="0"/>
          <p:nvPr/>
        </p:nvPicPr>
        <p:blipFill>
          <a:blip r:embed="rId3">
            <a:alphaModFix/>
          </a:blip>
          <a:stretch>
            <a:fillRect/>
          </a:stretch>
        </p:blipFill>
        <p:spPr>
          <a:xfrm>
            <a:off x="803413" y="2336775"/>
            <a:ext cx="7537175" cy="23588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Words>
  <Application>Microsoft Office PowerPoint</Application>
  <PresentationFormat>On-screen Show (16:9)</PresentationFormat>
  <Paragraphs>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Open Sans</vt:lpstr>
      <vt:lpstr>PT Sans Narrow</vt:lpstr>
      <vt:lpstr>Tropic</vt:lpstr>
      <vt:lpstr>ELITA</vt:lpstr>
      <vt:lpstr>Overview</vt:lpstr>
      <vt:lpstr>Challenge</vt:lpstr>
      <vt:lpstr>Solution Approach</vt:lpstr>
      <vt:lpstr>Technology Stack</vt:lpstr>
      <vt:lpstr>Architecture Diagram (Application Overview)</vt:lpstr>
      <vt:lpstr>Architecture Diagram ( Vertical Agent)</vt:lpstr>
      <vt:lpstr>Implementation Details</vt:lpstr>
      <vt:lpstr>Implementation Details </vt:lpstr>
      <vt:lpstr>Deployment Strategy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Nilay Shah</cp:lastModifiedBy>
  <cp:revision>1</cp:revision>
  <dcterms:modified xsi:type="dcterms:W3CDTF">2025-04-18T17:06:58Z</dcterms:modified>
</cp:coreProperties>
</file>