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74" r:id="rId14"/>
    <p:sldId id="273" r:id="rId15"/>
    <p:sldId id="267" r:id="rId16"/>
    <p:sldId id="268" r:id="rId17"/>
    <p:sldId id="269" r:id="rId18"/>
    <p:sldId id="270" r:id="rId19"/>
    <p:sldId id="277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Raleway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379355f36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379355f36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379355f36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379355f36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55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379355f36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379355f36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379355f36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379355f36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367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379355f36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379355f36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575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379355f36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379355f36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379355f36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379355f36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379355f36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379355f36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379355f36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379355f36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379355f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379355f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379355f3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379355f3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379355f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379355f3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379355f3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379355f36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379355f36_1_1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379355f36_1_1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379355f3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379355f36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379355f36_1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379355f36_1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379355f36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379355f36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06725"/>
            <a:ext cx="7688100" cy="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Authorship Verification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3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Team 11:</a:t>
            </a: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bg2"/>
                </a:solidFill>
              </a:rPr>
              <a:t>Smruti</a:t>
            </a:r>
            <a:r>
              <a:rPr lang="en-GB" dirty="0">
                <a:solidFill>
                  <a:schemeClr val="bg2"/>
                </a:solidFill>
              </a:rPr>
              <a:t> Ranjan Mohapatra</a:t>
            </a: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Rohan </a:t>
            </a:r>
            <a:r>
              <a:rPr lang="en-GB" dirty="0" err="1">
                <a:solidFill>
                  <a:schemeClr val="bg2"/>
                </a:solidFill>
              </a:rPr>
              <a:t>Sapate</a:t>
            </a: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Nilesh Solanki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29625" y="599625"/>
            <a:ext cx="7688100" cy="7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Text Mining Project</a:t>
            </a:r>
            <a:endParaRPr dirty="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on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812525" y="2072650"/>
            <a:ext cx="76881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Supervisor: </a:t>
            </a:r>
            <a:r>
              <a:rPr lang="en-GB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 Dr. Jelena Mitrovic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Co-Supervisor: </a:t>
            </a:r>
            <a:r>
              <a:rPr lang="en-GB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Jörg Schlötterer  </a:t>
            </a: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6553775" y="3810275"/>
            <a:ext cx="2405700" cy="4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University of Passau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7650" y="552949"/>
            <a:ext cx="76887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Evaluation I</a:t>
            </a:r>
            <a:endParaRPr dirty="0"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596348" y="1212573"/>
            <a:ext cx="8090452" cy="3737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311150" rtl="0">
              <a:lnSpc>
                <a:spcPct val="200000"/>
              </a:lnSpc>
              <a:spcAft>
                <a:spcPts val="0"/>
              </a:spcAft>
              <a:buSzPts val="1300"/>
              <a:buChar char="●"/>
            </a:pPr>
            <a:r>
              <a:rPr lang="en-GB" sz="1400" dirty="0">
                <a:solidFill>
                  <a:schemeClr val="bg2"/>
                </a:solidFill>
                <a:latin typeface="+mn-lt"/>
              </a:rPr>
              <a:t>4 performance measures provided in PAN 2020</a:t>
            </a:r>
          </a:p>
          <a:p>
            <a:pPr marL="0" lvl="0" indent="0" rtl="0">
              <a:lnSpc>
                <a:spcPct val="200000"/>
              </a:lnSpc>
              <a:spcAft>
                <a:spcPts val="0"/>
              </a:spcAft>
              <a:buSzPts val="1300"/>
              <a:buNone/>
            </a:pPr>
            <a:endParaRPr sz="1400" dirty="0">
              <a:solidFill>
                <a:schemeClr val="bg2"/>
              </a:solidFill>
              <a:latin typeface="+mn-lt"/>
            </a:endParaRPr>
          </a:p>
          <a:p>
            <a:pPr marL="0" lvl="0" indent="-311150" rtl="0">
              <a:lnSpc>
                <a:spcPct val="200000"/>
              </a:lnSpc>
              <a:spcAft>
                <a:spcPts val="0"/>
              </a:spcAft>
              <a:buSzPts val="1300"/>
              <a:buChar char="●"/>
            </a:pPr>
            <a:r>
              <a:rPr lang="en-GB" sz="1400" dirty="0">
                <a:solidFill>
                  <a:schemeClr val="bg2"/>
                </a:solidFill>
                <a:latin typeface="+mn-lt"/>
              </a:rPr>
              <a:t>AUC-ROC  - To measure performance of the classification problem at various threshold settings</a:t>
            </a:r>
            <a:endParaRPr sz="1400" dirty="0">
              <a:solidFill>
                <a:schemeClr val="bg2"/>
              </a:solidFill>
              <a:latin typeface="+mn-lt"/>
            </a:endParaRPr>
          </a:p>
          <a:p>
            <a:pPr marL="0" lvl="0" indent="-311150" rtl="0">
              <a:lnSpc>
                <a:spcPct val="200000"/>
              </a:lnSpc>
              <a:spcAft>
                <a:spcPts val="0"/>
              </a:spcAft>
              <a:buSzPts val="1300"/>
              <a:buChar char="●"/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F1-score - Popular performance measure for classification 	</a:t>
            </a:r>
          </a:p>
          <a:p>
            <a:pPr marL="914400" lvl="3">
              <a:lnSpc>
                <a:spcPct val="200000"/>
              </a:lnSpc>
              <a:spcBef>
                <a:spcPts val="0"/>
              </a:spcBef>
              <a:buChar char="○"/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F1 = 2 x(Precision * Recall)/ (Precision + Recall)</a:t>
            </a:r>
            <a:endParaRPr lang="en-GB" sz="14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7650" y="552949"/>
            <a:ext cx="76887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Evaluation II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96348" y="1212573"/>
                <a:ext cx="8090452" cy="37371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-311150" rtl="0">
                  <a:lnSpc>
                    <a:spcPct val="150000"/>
                  </a:lnSpc>
                  <a:spcAft>
                    <a:spcPts val="0"/>
                  </a:spcAft>
                  <a:buSzPts val="1300"/>
                  <a:buChar char="●"/>
                </a:pPr>
                <a:r>
                  <a:rPr lang="en-US" sz="1400" dirty="0">
                    <a:solidFill>
                      <a:schemeClr val="bg2"/>
                    </a:solidFill>
                    <a:latin typeface="+mn-lt"/>
                  </a:rPr>
                  <a:t>c@1 - Extension of accuracy measure</a:t>
                </a:r>
              </a:p>
              <a:p>
                <a:pPr marL="914400" lvl="3">
                  <a:lnSpc>
                    <a:spcPct val="150000"/>
                  </a:lnSpc>
                  <a:spcBef>
                    <a:spcPts val="0"/>
                  </a:spcBef>
                  <a:buChar char="○"/>
                </a:pPr>
                <a:r>
                  <a:rPr lang="en-US" sz="1400" dirty="0">
                    <a:solidFill>
                      <a:schemeClr val="bg2"/>
                    </a:solidFill>
                    <a:latin typeface="+mn-lt"/>
                  </a:rPr>
                  <a:t>Based on the principle that a non-responding response has more weightage than incorrect response</a:t>
                </a:r>
              </a:p>
              <a:p>
                <a:pPr marL="914400" lvl="3">
                  <a:lnSpc>
                    <a:spcPct val="150000"/>
                  </a:lnSpc>
                  <a:spcBef>
                    <a:spcPts val="0"/>
                  </a:spcBef>
                  <a:buChar char="○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@1= 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</m:num>
                      <m:den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2"/>
                    </a:solidFill>
                    <a:latin typeface="+mn-lt"/>
                  </a:rPr>
                  <a:t>                                                                                                    [4]</a:t>
                </a:r>
              </a:p>
              <a:p>
                <a:pPr marL="0" lvl="0" indent="-311150" rtl="0">
                  <a:lnSpc>
                    <a:spcPct val="150000"/>
                  </a:lnSpc>
                  <a:spcAft>
                    <a:spcPts val="0"/>
                  </a:spcAft>
                  <a:buSzPts val="1300"/>
                  <a:buChar char="●"/>
                </a:pPr>
                <a:r>
                  <a:rPr lang="en-US" sz="1400" dirty="0">
                    <a:solidFill>
                      <a:schemeClr val="bg2"/>
                    </a:solidFill>
                    <a:latin typeface="+mn-lt"/>
                  </a:rPr>
                  <a:t>F</a:t>
                </a:r>
                <a:r>
                  <a:rPr lang="en-US" sz="1400" baseline="-25000" dirty="0">
                    <a:solidFill>
                      <a:schemeClr val="bg2"/>
                    </a:solidFill>
                    <a:latin typeface="+mn-lt"/>
                  </a:rPr>
                  <a:t>0.5𝑢 </a:t>
                </a:r>
                <a:r>
                  <a:rPr lang="en-US" sz="1400" dirty="0">
                    <a:solidFill>
                      <a:schemeClr val="bg2"/>
                    </a:solidFill>
                    <a:latin typeface="+mn-lt"/>
                  </a:rPr>
                  <a:t>- Combined form of F𝛽 score and c@1 score</a:t>
                </a:r>
              </a:p>
              <a:p>
                <a:pPr marL="914400" lvl="3">
                  <a:lnSpc>
                    <a:spcPct val="150000"/>
                  </a:lnSpc>
                  <a:spcBef>
                    <a:spcPts val="0"/>
                  </a:spcBef>
                  <a:buChar char="○"/>
                </a:pPr>
                <a:r>
                  <a:rPr lang="en-US" sz="1400" dirty="0">
                    <a:solidFill>
                      <a:schemeClr val="bg2"/>
                    </a:solidFill>
                    <a:latin typeface="+mn-lt"/>
                  </a:rPr>
                  <a:t>Overcomes the problem of c@1 where the reliable decision  not required for checking whether two texts are written by the same author</a:t>
                </a:r>
              </a:p>
              <a:p>
                <a:pPr marL="914400" lvl="3">
                  <a:lnSpc>
                    <a:spcPct val="150000"/>
                  </a:lnSpc>
                  <a:spcBef>
                    <a:spcPts val="0"/>
                  </a:spcBef>
                  <a:buChar char="○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</m:sSub>
                    <m:r>
                      <a:rPr lang="en-US" sz="1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 1+</m:t>
                            </m:r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∗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𝑡𝑝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 1+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∗ 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𝑡𝑝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𝑓𝑛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𝑓𝑝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	                                                                                                                 </a:t>
                </a:r>
                <a:r>
                  <a:rPr lang="en-US" sz="1400" dirty="0">
                    <a:latin typeface="+mn-lt"/>
                  </a:rPr>
                  <a:t> </a:t>
                </a:r>
                <a:r>
                  <a:rPr lang="en-US" sz="1400" dirty="0">
                    <a:solidFill>
                      <a:schemeClr val="bg2"/>
                    </a:solidFill>
                    <a:latin typeface="+mn-lt"/>
                  </a:rPr>
                  <a:t>[5]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sz="1400" baseline="-25000" dirty="0"/>
              </a:p>
            </p:txBody>
          </p:sp>
        </mc:Choice>
        <mc:Fallback xmlns="">
          <p:sp>
            <p:nvSpPr>
              <p:cNvPr id="147" name="Google Shape;147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6348" y="1212573"/>
                <a:ext cx="8090452" cy="3737113"/>
              </a:xfrm>
              <a:prstGeom prst="rect">
                <a:avLst/>
              </a:prstGeom>
              <a:blipFill>
                <a:blip r:embed="rId3"/>
                <a:stretch>
                  <a:fillRect l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23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727650" y="576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 I</a:t>
            </a:r>
            <a:endParaRPr dirty="0"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729450" y="1366100"/>
            <a:ext cx="7688700" cy="29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B5F190-D280-49D3-8CDC-A49E621BF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82545"/>
              </p:ext>
            </p:extLst>
          </p:nvPr>
        </p:nvGraphicFramePr>
        <p:xfrm>
          <a:off x="725850" y="1366099"/>
          <a:ext cx="7688699" cy="2973900"/>
        </p:xfrm>
        <a:graphic>
          <a:graphicData uri="http://schemas.openxmlformats.org/drawingml/2006/table">
            <a:tbl>
              <a:tblPr/>
              <a:tblGrid>
                <a:gridCol w="1912860">
                  <a:extLst>
                    <a:ext uri="{9D8B030D-6E8A-4147-A177-3AD203B41FA5}">
                      <a16:colId xmlns:a16="http://schemas.microsoft.com/office/drawing/2014/main" val="2918674445"/>
                    </a:ext>
                  </a:extLst>
                </a:gridCol>
                <a:gridCol w="1215811">
                  <a:extLst>
                    <a:ext uri="{9D8B030D-6E8A-4147-A177-3AD203B41FA5}">
                      <a16:colId xmlns:a16="http://schemas.microsoft.com/office/drawing/2014/main" val="237507515"/>
                    </a:ext>
                  </a:extLst>
                </a:gridCol>
                <a:gridCol w="1124072">
                  <a:extLst>
                    <a:ext uri="{9D8B030D-6E8A-4147-A177-3AD203B41FA5}">
                      <a16:colId xmlns:a16="http://schemas.microsoft.com/office/drawing/2014/main" val="1156263983"/>
                    </a:ext>
                  </a:extLst>
                </a:gridCol>
                <a:gridCol w="1124072">
                  <a:extLst>
                    <a:ext uri="{9D8B030D-6E8A-4147-A177-3AD203B41FA5}">
                      <a16:colId xmlns:a16="http://schemas.microsoft.com/office/drawing/2014/main" val="2477692422"/>
                    </a:ext>
                  </a:extLst>
                </a:gridCol>
                <a:gridCol w="1124072">
                  <a:extLst>
                    <a:ext uri="{9D8B030D-6E8A-4147-A177-3AD203B41FA5}">
                      <a16:colId xmlns:a16="http://schemas.microsoft.com/office/drawing/2014/main" val="2291064546"/>
                    </a:ext>
                  </a:extLst>
                </a:gridCol>
                <a:gridCol w="1187812">
                  <a:extLst>
                    <a:ext uri="{9D8B030D-6E8A-4147-A177-3AD203B41FA5}">
                      <a16:colId xmlns:a16="http://schemas.microsoft.com/office/drawing/2014/main" val="749273857"/>
                    </a:ext>
                  </a:extLst>
                </a:gridCol>
              </a:tblGrid>
              <a:tr h="495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solidFill>
                            <a:schemeClr val="bg2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AUC-ROC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c@1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F0.5𝑢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F1-score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solidFill>
                            <a:schemeClr val="bg2"/>
                          </a:solidFill>
                          <a:effectLst/>
                        </a:rPr>
                        <a:t>Overall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698344"/>
                  </a:ext>
                </a:extLst>
              </a:tr>
              <a:tr h="495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 err="1">
                          <a:solidFill>
                            <a:schemeClr val="bg2"/>
                          </a:solidFill>
                          <a:effectLst/>
                        </a:rPr>
                        <a:t>PosTagVerb</a:t>
                      </a:r>
                      <a:endParaRPr lang="en-US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0.571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0.633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0.655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0.697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0.639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224366"/>
                  </a:ext>
                </a:extLst>
              </a:tr>
              <a:tr h="495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 err="1">
                          <a:solidFill>
                            <a:schemeClr val="bg2"/>
                          </a:solidFill>
                          <a:effectLst/>
                        </a:rPr>
                        <a:t>PosTagNoun</a:t>
                      </a:r>
                      <a:endParaRPr lang="en-US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0.572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0.641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0.662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0.694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0.642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30907"/>
                  </a:ext>
                </a:extLst>
              </a:tr>
              <a:tr h="495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 err="1">
                          <a:solidFill>
                            <a:schemeClr val="bg2"/>
                          </a:solidFill>
                          <a:effectLst/>
                        </a:rPr>
                        <a:t>PosTagPronoun</a:t>
                      </a:r>
                      <a:endParaRPr lang="en-US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0.678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0.558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0.596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0.775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0.652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69416"/>
                  </a:ext>
                </a:extLst>
              </a:tr>
              <a:tr h="495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 err="1">
                          <a:solidFill>
                            <a:schemeClr val="bg2"/>
                          </a:solidFill>
                          <a:effectLst/>
                        </a:rPr>
                        <a:t>PosTagAdjective</a:t>
                      </a:r>
                      <a:endParaRPr lang="en-US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0.565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0.613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0.641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0.66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0.62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043282"/>
                  </a:ext>
                </a:extLst>
              </a:tr>
              <a:tr h="4956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 err="1">
                          <a:solidFill>
                            <a:schemeClr val="bg2"/>
                          </a:solidFill>
                          <a:effectLst/>
                        </a:rPr>
                        <a:t>PosTagCount</a:t>
                      </a:r>
                      <a:endParaRPr lang="en-US" b="1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0.653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0.558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0.595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0.758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0.641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7429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727650" y="576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 II</a:t>
            </a:r>
            <a:endParaRPr dirty="0"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725848" y="1366100"/>
            <a:ext cx="7688700" cy="29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1800" b="1" dirty="0">
                <a:solidFill>
                  <a:schemeClr val="bg2"/>
                </a:solidFill>
                <a:latin typeface="+mn-lt"/>
              </a:rPr>
              <a:t>For profile length 100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BE14C7-C3E8-4C9D-9DEC-D0E9E11C2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90588"/>
              </p:ext>
            </p:extLst>
          </p:nvPr>
        </p:nvGraphicFramePr>
        <p:xfrm>
          <a:off x="725848" y="1898311"/>
          <a:ext cx="7688698" cy="2669189"/>
        </p:xfrm>
        <a:graphic>
          <a:graphicData uri="http://schemas.openxmlformats.org/drawingml/2006/table">
            <a:tbl>
              <a:tblPr/>
              <a:tblGrid>
                <a:gridCol w="2021353">
                  <a:extLst>
                    <a:ext uri="{9D8B030D-6E8A-4147-A177-3AD203B41FA5}">
                      <a16:colId xmlns:a16="http://schemas.microsoft.com/office/drawing/2014/main" val="1126896478"/>
                    </a:ext>
                  </a:extLst>
                </a:gridCol>
                <a:gridCol w="1133469">
                  <a:extLst>
                    <a:ext uri="{9D8B030D-6E8A-4147-A177-3AD203B41FA5}">
                      <a16:colId xmlns:a16="http://schemas.microsoft.com/office/drawing/2014/main" val="110371354"/>
                    </a:ext>
                  </a:extLst>
                </a:gridCol>
                <a:gridCol w="1133469">
                  <a:extLst>
                    <a:ext uri="{9D8B030D-6E8A-4147-A177-3AD203B41FA5}">
                      <a16:colId xmlns:a16="http://schemas.microsoft.com/office/drawing/2014/main" val="1761261304"/>
                    </a:ext>
                  </a:extLst>
                </a:gridCol>
                <a:gridCol w="1133469">
                  <a:extLst>
                    <a:ext uri="{9D8B030D-6E8A-4147-A177-3AD203B41FA5}">
                      <a16:colId xmlns:a16="http://schemas.microsoft.com/office/drawing/2014/main" val="1335934970"/>
                    </a:ext>
                  </a:extLst>
                </a:gridCol>
                <a:gridCol w="1133469">
                  <a:extLst>
                    <a:ext uri="{9D8B030D-6E8A-4147-A177-3AD203B41FA5}">
                      <a16:colId xmlns:a16="http://schemas.microsoft.com/office/drawing/2014/main" val="4183185704"/>
                    </a:ext>
                  </a:extLst>
                </a:gridCol>
                <a:gridCol w="1133469">
                  <a:extLst>
                    <a:ext uri="{9D8B030D-6E8A-4147-A177-3AD203B41FA5}">
                      <a16:colId xmlns:a16="http://schemas.microsoft.com/office/drawing/2014/main" val="1811872629"/>
                    </a:ext>
                  </a:extLst>
                </a:gridCol>
              </a:tblGrid>
              <a:tr h="53383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solidFill>
                            <a:schemeClr val="bg2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AUC-ROC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c@1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F0.5𝑢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F1-score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Overall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068441"/>
                  </a:ext>
                </a:extLst>
              </a:tr>
              <a:tr h="2669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Word1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0.773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0.61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0.603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0.777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0.691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401049"/>
                  </a:ext>
                </a:extLst>
              </a:tr>
              <a:tr h="2669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solidFill>
                            <a:schemeClr val="bg2"/>
                          </a:solidFill>
                          <a:effectLst/>
                        </a:rPr>
                        <a:t>Word2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0.554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0.701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0.703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0.764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0.68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202229"/>
                  </a:ext>
                </a:extLst>
              </a:tr>
              <a:tr h="2669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Word3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0.554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0.701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0.703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0.764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0.68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093416"/>
                  </a:ext>
                </a:extLst>
              </a:tr>
              <a:tr h="2669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Character4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0.75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0.671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0.682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0.736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0.71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77660"/>
                  </a:ext>
                </a:extLst>
              </a:tr>
              <a:tr h="2669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Character5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0.59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0.671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0.682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0.734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0.669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878947"/>
                  </a:ext>
                </a:extLst>
              </a:tr>
              <a:tr h="2669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Character6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0.58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0.67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0.683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0.73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0.666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986097"/>
                  </a:ext>
                </a:extLst>
              </a:tr>
              <a:tr h="2669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Character7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0.577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0.664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0.679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0.721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0.66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916739"/>
                  </a:ext>
                </a:extLst>
              </a:tr>
              <a:tr h="2669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Character8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0.579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0.667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0.682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0.722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0.662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911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98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727650" y="576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 III</a:t>
            </a:r>
            <a:endParaRPr dirty="0"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729450" y="1366100"/>
            <a:ext cx="7688700" cy="29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chemeClr val="bg2"/>
                </a:solidFill>
                <a:latin typeface="+mn-lt"/>
              </a:rPr>
              <a:t>For profile length 200 </a:t>
            </a:r>
            <a:endParaRPr sz="1800" b="1" dirty="0">
              <a:solidFill>
                <a:schemeClr val="bg2"/>
              </a:solidFill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4994C2-5FEB-407B-82AF-2387EA7B2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5584"/>
              </p:ext>
            </p:extLst>
          </p:nvPr>
        </p:nvGraphicFramePr>
        <p:xfrm>
          <a:off x="725850" y="1898309"/>
          <a:ext cx="7688698" cy="2669191"/>
        </p:xfrm>
        <a:graphic>
          <a:graphicData uri="http://schemas.openxmlformats.org/drawingml/2006/table">
            <a:tbl>
              <a:tblPr/>
              <a:tblGrid>
                <a:gridCol w="2021353">
                  <a:extLst>
                    <a:ext uri="{9D8B030D-6E8A-4147-A177-3AD203B41FA5}">
                      <a16:colId xmlns:a16="http://schemas.microsoft.com/office/drawing/2014/main" val="2145228851"/>
                    </a:ext>
                  </a:extLst>
                </a:gridCol>
                <a:gridCol w="1133469">
                  <a:extLst>
                    <a:ext uri="{9D8B030D-6E8A-4147-A177-3AD203B41FA5}">
                      <a16:colId xmlns:a16="http://schemas.microsoft.com/office/drawing/2014/main" val="2738208446"/>
                    </a:ext>
                  </a:extLst>
                </a:gridCol>
                <a:gridCol w="1133469">
                  <a:extLst>
                    <a:ext uri="{9D8B030D-6E8A-4147-A177-3AD203B41FA5}">
                      <a16:colId xmlns:a16="http://schemas.microsoft.com/office/drawing/2014/main" val="3758679161"/>
                    </a:ext>
                  </a:extLst>
                </a:gridCol>
                <a:gridCol w="1133469">
                  <a:extLst>
                    <a:ext uri="{9D8B030D-6E8A-4147-A177-3AD203B41FA5}">
                      <a16:colId xmlns:a16="http://schemas.microsoft.com/office/drawing/2014/main" val="4069967953"/>
                    </a:ext>
                  </a:extLst>
                </a:gridCol>
                <a:gridCol w="1133469">
                  <a:extLst>
                    <a:ext uri="{9D8B030D-6E8A-4147-A177-3AD203B41FA5}">
                      <a16:colId xmlns:a16="http://schemas.microsoft.com/office/drawing/2014/main" val="3699104598"/>
                    </a:ext>
                  </a:extLst>
                </a:gridCol>
                <a:gridCol w="1133469">
                  <a:extLst>
                    <a:ext uri="{9D8B030D-6E8A-4147-A177-3AD203B41FA5}">
                      <a16:colId xmlns:a16="http://schemas.microsoft.com/office/drawing/2014/main" val="108704458"/>
                    </a:ext>
                  </a:extLst>
                </a:gridCol>
              </a:tblGrid>
              <a:tr h="5338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AUC-ROC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c@1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F0.5𝑢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F1-score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Overall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558633"/>
                  </a:ext>
                </a:extLst>
              </a:tr>
              <a:tr h="2669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Word1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0.783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0.664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0.674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0.74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0.715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849927"/>
                  </a:ext>
                </a:extLst>
              </a:tr>
              <a:tr h="2669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Word2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0.564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0.714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0.712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0.774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0.691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380682"/>
                  </a:ext>
                </a:extLst>
              </a:tr>
              <a:tr h="2669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Word3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0.586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0.689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0.699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0.742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0.679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646645"/>
                  </a:ext>
                </a:extLst>
              </a:tr>
              <a:tr h="2669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Character4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0.774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0.677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0.685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0.745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0.72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88946"/>
                  </a:ext>
                </a:extLst>
              </a:tr>
              <a:tr h="2669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Character5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0.592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0.68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0.688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0.744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0.676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816117"/>
                  </a:ext>
                </a:extLst>
              </a:tr>
              <a:tr h="2669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Character6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0.562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0.677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0.687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0.74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0.667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409259"/>
                  </a:ext>
                </a:extLst>
              </a:tr>
              <a:tr h="2669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2"/>
                          </a:solidFill>
                          <a:effectLst/>
                        </a:rPr>
                        <a:t>Character7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0.569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0.686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0.694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0.746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0.674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103234"/>
                  </a:ext>
                </a:extLst>
              </a:tr>
              <a:tr h="2669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 dirty="0">
                          <a:solidFill>
                            <a:schemeClr val="bg2"/>
                          </a:solidFill>
                          <a:effectLst/>
                        </a:rPr>
                        <a:t>Character8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0.591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0.693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0.701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0.747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0.683</a:t>
                      </a:r>
                    </a:p>
                  </a:txBody>
                  <a:tcPr marL="28575" marR="2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69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077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</a:rPr>
              <a:t>Discussion</a:t>
            </a:r>
            <a:endParaRPr dirty="0">
              <a:latin typeface="+mn-lt"/>
            </a:endParaRPr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818902" y="161173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Punctuation count, Vocabulary strength, Long-short sentence ratio, Combining features</a:t>
            </a:r>
          </a:p>
          <a:p>
            <a:pPr marL="285750" indent="-285750">
              <a:spcAft>
                <a:spcPts val="1600"/>
              </a:spcAft>
            </a:pPr>
            <a:r>
              <a:rPr lang="en-US" sz="1400" dirty="0">
                <a:solidFill>
                  <a:schemeClr val="bg2"/>
                </a:solidFill>
                <a:latin typeface="+mn-lt"/>
              </a:rPr>
              <a:t>Normalization technique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en-US" sz="14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727650" y="585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</a:rPr>
              <a:t>Conclusion</a:t>
            </a:r>
            <a:endParaRPr dirty="0">
              <a:latin typeface="+mn-lt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729450" y="1292750"/>
            <a:ext cx="7688700" cy="30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sz="1400" dirty="0">
                <a:solidFill>
                  <a:schemeClr val="bg2"/>
                </a:solidFill>
                <a:latin typeface="+mn-lt"/>
              </a:rPr>
              <a:t>Successfully applied POS Tag Features in Dissimilarity algorithm</a:t>
            </a:r>
            <a:endParaRPr sz="1400" dirty="0">
              <a:solidFill>
                <a:schemeClr val="bg2"/>
              </a:solidFill>
              <a:latin typeface="+mn-lt"/>
            </a:endParaRPr>
          </a:p>
          <a:p>
            <a:pPr marL="285750" indent="-285750">
              <a:spcBef>
                <a:spcPts val="1600"/>
              </a:spcBef>
            </a:pPr>
            <a:r>
              <a:rPr lang="en-GB" sz="1400" dirty="0">
                <a:solidFill>
                  <a:schemeClr val="bg2"/>
                </a:solidFill>
                <a:latin typeface="+mn-lt"/>
              </a:rPr>
              <a:t>Implemented automatic thresholding technique rather than manual one.</a:t>
            </a:r>
            <a:endParaRPr sz="1400" dirty="0">
              <a:solidFill>
                <a:schemeClr val="bg2"/>
              </a:solidFill>
              <a:latin typeface="+mn-lt"/>
            </a:endParaRPr>
          </a:p>
          <a:p>
            <a:pPr marL="285750" indent="-285750">
              <a:spcBef>
                <a:spcPts val="1600"/>
              </a:spcBef>
            </a:pPr>
            <a:r>
              <a:rPr lang="en-GB" sz="1400" dirty="0">
                <a:solidFill>
                  <a:schemeClr val="bg2"/>
                </a:solidFill>
                <a:latin typeface="+mn-lt"/>
              </a:rPr>
              <a:t>Result for profile length 200 is better than the result for profile length 100</a:t>
            </a:r>
            <a:endParaRPr sz="1400" dirty="0">
              <a:solidFill>
                <a:schemeClr val="bg2"/>
              </a:solidFill>
              <a:latin typeface="+mn-lt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GB" sz="1400" dirty="0">
                <a:solidFill>
                  <a:schemeClr val="bg2"/>
                </a:solidFill>
                <a:latin typeface="+mn-lt"/>
              </a:rPr>
              <a:t>For POS Tags, the result for pronoun is comparatively better than others.</a:t>
            </a:r>
            <a:endParaRPr sz="14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  <a:latin typeface="+mn-lt"/>
              </a:rPr>
              <a:t>Future work</a:t>
            </a:r>
            <a:endParaRPr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729450" y="1313425"/>
            <a:ext cx="76887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sz="1400" dirty="0">
                <a:solidFill>
                  <a:schemeClr val="bg2"/>
                </a:solidFill>
                <a:latin typeface="+mn-lt"/>
              </a:rPr>
              <a:t>Improvement by combining different features with individual features </a:t>
            </a:r>
            <a:endParaRPr sz="1400" dirty="0">
              <a:solidFill>
                <a:schemeClr val="bg2"/>
              </a:solidFill>
              <a:latin typeface="+mn-lt"/>
            </a:endParaRPr>
          </a:p>
          <a:p>
            <a:pPr marL="285750" indent="-285750">
              <a:spcBef>
                <a:spcPts val="1600"/>
              </a:spcBef>
            </a:pPr>
            <a:r>
              <a:rPr lang="en-GB" sz="1400" dirty="0">
                <a:solidFill>
                  <a:schemeClr val="bg2"/>
                </a:solidFill>
                <a:latin typeface="+mn-lt"/>
              </a:rPr>
              <a:t>Improvement on the thresholding technique</a:t>
            </a:r>
            <a:endParaRPr sz="1400" dirty="0">
              <a:solidFill>
                <a:schemeClr val="bg2"/>
              </a:solidFill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729450" y="535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  <a:latin typeface="+mn-lt"/>
              </a:rPr>
              <a:t>References</a:t>
            </a:r>
            <a:endParaRPr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729450" y="1384050"/>
            <a:ext cx="8097600" cy="3466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400" dirty="0">
                <a:solidFill>
                  <a:schemeClr val="bg2"/>
                </a:solidFill>
                <a:latin typeface="+mn-lt"/>
              </a:rPr>
              <a:t>S. Ehrhardt, “Authorship attribution analysis,” in Handbook of Communication in the Legal Sphere, J. Visconti, Ed. Berlin/Boston: de Gruyter, 2018, pp. 169–200</a:t>
            </a:r>
            <a:endParaRPr sz="1400" dirty="0">
              <a:solidFill>
                <a:schemeClr val="bg2"/>
              </a:solidFill>
              <a:latin typeface="+mn-l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400" dirty="0">
                <a:solidFill>
                  <a:schemeClr val="bg2"/>
                </a:solidFill>
                <a:latin typeface="+mn-lt"/>
              </a:rPr>
              <a:t>https://pan.webis.de/clef20/pan20-web/author-identification.html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400" dirty="0">
                <a:solidFill>
                  <a:schemeClr val="bg2"/>
                </a:solidFill>
                <a:latin typeface="+mn-lt"/>
              </a:rPr>
              <a:t>Magdalena </a:t>
            </a:r>
            <a:r>
              <a:rPr lang="en-GB" sz="1400" dirty="0" err="1">
                <a:solidFill>
                  <a:schemeClr val="bg2"/>
                </a:solidFill>
                <a:latin typeface="+mn-lt"/>
              </a:rPr>
              <a:t>Jankowska</a:t>
            </a:r>
            <a:r>
              <a:rPr lang="en-GB" sz="1400" dirty="0">
                <a:solidFill>
                  <a:schemeClr val="bg2"/>
                </a:solidFill>
                <a:latin typeface="+mn-lt"/>
              </a:rPr>
              <a:t>, </a:t>
            </a:r>
            <a:r>
              <a:rPr lang="en-GB" sz="1400" dirty="0" err="1">
                <a:solidFill>
                  <a:schemeClr val="bg2"/>
                </a:solidFill>
                <a:latin typeface="+mn-lt"/>
              </a:rPr>
              <a:t>Evangelos</a:t>
            </a:r>
            <a:r>
              <a:rPr lang="en-GB" sz="14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+mn-lt"/>
              </a:rPr>
              <a:t>Milios</a:t>
            </a:r>
            <a:r>
              <a:rPr lang="en-GB" sz="1400" dirty="0">
                <a:solidFill>
                  <a:schemeClr val="bg2"/>
                </a:solidFill>
                <a:latin typeface="+mn-lt"/>
              </a:rPr>
              <a:t>, and Vlado </a:t>
            </a:r>
            <a:r>
              <a:rPr lang="en-GB" sz="1400" dirty="0" err="1">
                <a:solidFill>
                  <a:schemeClr val="bg2"/>
                </a:solidFill>
                <a:latin typeface="+mn-lt"/>
              </a:rPr>
              <a:t>Keselj</a:t>
            </a:r>
            <a:r>
              <a:rPr lang="en-GB" sz="1400" dirty="0">
                <a:solidFill>
                  <a:schemeClr val="bg2"/>
                </a:solidFill>
                <a:latin typeface="+mn-lt"/>
              </a:rPr>
              <a:t>. 2014. Author Verification Using Common N-Gram Profiles of Text Documents. Proceedings of COLING 2014, the 25th International Conference on Computational Linguistics: Technical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400" dirty="0">
                <a:solidFill>
                  <a:schemeClr val="bg2"/>
                </a:solidFill>
                <a:latin typeface="+mn-lt"/>
              </a:rPr>
              <a:t>Anselmo </a:t>
            </a:r>
            <a:r>
              <a:rPr lang="en-GB" sz="1400" dirty="0" err="1">
                <a:solidFill>
                  <a:schemeClr val="bg2"/>
                </a:solidFill>
                <a:latin typeface="+mn-lt"/>
              </a:rPr>
              <a:t>Peñas</a:t>
            </a:r>
            <a:r>
              <a:rPr lang="en-GB" sz="1400" dirty="0">
                <a:solidFill>
                  <a:schemeClr val="bg2"/>
                </a:solidFill>
                <a:latin typeface="+mn-lt"/>
              </a:rPr>
              <a:t> and Álvaro Rodrigo. 2011. A Simple Measure to Assess Nonresponse., Vol. 1. 1415–1424.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400" dirty="0" err="1">
                <a:solidFill>
                  <a:schemeClr val="bg2"/>
                </a:solidFill>
                <a:latin typeface="+mn-lt"/>
              </a:rPr>
              <a:t>Janek</a:t>
            </a:r>
            <a:r>
              <a:rPr lang="en-GB" sz="14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GB" sz="1400" dirty="0" err="1">
                <a:solidFill>
                  <a:schemeClr val="bg2"/>
                </a:solidFill>
                <a:latin typeface="+mn-lt"/>
              </a:rPr>
              <a:t>Bevendorff</a:t>
            </a:r>
            <a:r>
              <a:rPr lang="en-GB" sz="1400" dirty="0">
                <a:solidFill>
                  <a:schemeClr val="bg2"/>
                </a:solidFill>
                <a:latin typeface="+mn-lt"/>
              </a:rPr>
              <a:t>, Benno Stein, Matthias Hagen, and Martin Potthast. 2019. Generalizing Unmasking for Short Texts. In Proceedings of the 2019 Conference of the North American Chapter of the Association for Computational Linguistics: Human Language Technologies, Volume 1 (Long and Short Papers). Association for Computational Linguistics, Minneapolis, Minnesota, 654–659. https: //doi.org/10.18653/v1/N19-1068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D775A-3F68-4042-A51E-07BCC8F81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 algn="ctr">
              <a:buNone/>
            </a:pPr>
            <a:r>
              <a:rPr lang="en-US" sz="4000" dirty="0">
                <a:solidFill>
                  <a:schemeClr val="bg2"/>
                </a:solidFill>
                <a:latin typeface="+mn-lt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06282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35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</a:rPr>
              <a:t>Motivation</a:t>
            </a:r>
            <a:endParaRPr dirty="0">
              <a:latin typeface="+mn-lt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9450" y="1368550"/>
            <a:ext cx="7688700" cy="29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To identify potential suspects to substantiate charges in a criminal case [1]</a:t>
            </a: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228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285750" indent="-285750">
              <a:spcBef>
                <a:spcPts val="1600"/>
              </a:spcBef>
            </a:pP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Identifying the author on social media </a:t>
            </a: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PAN2020  Challenge[2]</a:t>
            </a: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535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</a:rPr>
              <a:t>Introduction</a:t>
            </a:r>
            <a:endParaRPr dirty="0">
              <a:latin typeface="+mn-lt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9450" y="1295050"/>
            <a:ext cx="7688700" cy="3227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Definition: Authorship verification is the task to determine the authenticity of any document based on the other work of the same author.</a:t>
            </a: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Since every author has its own writing style, we can compute the probability of the ownership of the document.</a:t>
            </a: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PAN task : Closed-set verification - Given a large training dataset comprising of known authors who have written about a given set of topics, the test dataset contains verification cases from a subset of the authors and topics found in the training data.[2]</a:t>
            </a: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564875"/>
            <a:ext cx="7688700" cy="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</a:rPr>
              <a:t>Topics Used in the project</a:t>
            </a:r>
            <a:endParaRPr dirty="0">
              <a:latin typeface="+mn-lt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9450" y="1159775"/>
            <a:ext cx="8350800" cy="3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Software Management in FIM GIT </a:t>
            </a: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285750" indent="-285750">
              <a:spcBef>
                <a:spcPts val="1600"/>
              </a:spcBef>
            </a:pP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Programming in Python</a:t>
            </a: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JSONL file Processing, Random Shuffling, </a:t>
            </a:r>
            <a:r>
              <a:rPr lang="en-GB" sz="1400" dirty="0" err="1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DataFrame</a:t>
            </a: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, Regex, </a:t>
            </a:r>
            <a:r>
              <a:rPr lang="en-GB" sz="1400" dirty="0" err="1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Numpy</a:t>
            </a: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, </a:t>
            </a: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Min-Max Normalisation, Performance Counter	</a:t>
            </a: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285750" indent="-285750">
              <a:spcBef>
                <a:spcPts val="1600"/>
              </a:spcBef>
            </a:pP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NLTK functions used</a:t>
            </a: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          Character N-Gram, Word N-Gram, Usage of taggers,</a:t>
            </a: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Text Processing - Segmentation, Frequency distribution, Conditional Frequency distribution</a:t>
            </a: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7650" y="574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</a:rPr>
              <a:t>Dataset Statistics I</a:t>
            </a:r>
            <a:endParaRPr dirty="0">
              <a:latin typeface="+mn-lt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0" y="1295050"/>
            <a:ext cx="7688700" cy="3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Dataset from PAN organisation</a:t>
            </a: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Two datasets: Total 52,601 records</a:t>
            </a: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541B7A-45F7-407A-BADD-9D4B5D528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21428"/>
              </p:ext>
            </p:extLst>
          </p:nvPr>
        </p:nvGraphicFramePr>
        <p:xfrm>
          <a:off x="1524000" y="2282825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226363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98210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4069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  <a:effectLst/>
                        </a:rPr>
                        <a:t>Dataset</a:t>
                      </a:r>
                      <a:endParaRPr lang="en-US" sz="1400" b="1" i="0" u="none" strike="noStrike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  <a:effectLst/>
                        </a:rPr>
                        <a:t>Number of Same Authors</a:t>
                      </a:r>
                      <a:endParaRPr lang="en-US" sz="1400" b="1" i="0" u="none" strike="noStrike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  <a:effectLst/>
                        </a:rPr>
                        <a:t>Number of Different Authors</a:t>
                      </a:r>
                      <a:endParaRPr lang="en-US" sz="1400" b="1" i="0" u="none" strike="noStrike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314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  <a:effectLst/>
                        </a:rPr>
                        <a:t>Ground Truth Training</a:t>
                      </a:r>
                      <a:endParaRPr lang="en-US" sz="1400" b="0" i="0" u="none" strike="noStrike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  <a:effectLst/>
                        </a:rPr>
                        <a:t>24990</a:t>
                      </a:r>
                      <a:endParaRPr lang="en-US" sz="1400" b="0" i="0" u="none" strike="noStrike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  <a:effectLst/>
                        </a:rPr>
                        <a:t>22350</a:t>
                      </a:r>
                      <a:endParaRPr lang="en-US" sz="1400" b="0" i="0" u="none" strike="noStrike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8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  <a:effectLst/>
                        </a:rPr>
                        <a:t>Ground Truth Test</a:t>
                      </a:r>
                      <a:endParaRPr lang="en-US" sz="1400" b="0" i="0" u="none" strike="noStrike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  <a:effectLst/>
                        </a:rPr>
                        <a:t>2855</a:t>
                      </a:r>
                      <a:endParaRPr lang="en-US" sz="1400" b="0" i="0" u="none" strike="noStrike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  <a:effectLst/>
                        </a:rPr>
                        <a:t>2417</a:t>
                      </a:r>
                      <a:endParaRPr lang="en-US" sz="1400" b="0" i="0" u="none" strike="noStrike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76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  <a:effectLst/>
                        </a:rPr>
                        <a:t>Combined Dataset</a:t>
                      </a:r>
                      <a:endParaRPr lang="en-US" sz="1400" b="0" i="0" u="none" strike="noStrike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  <a:effectLst/>
                        </a:rPr>
                        <a:t>27834</a:t>
                      </a:r>
                      <a:endParaRPr lang="en-US" sz="1400" b="0" i="0" u="none" strike="noStrike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ln>
                            <a:solidFill>
                              <a:schemeClr val="bg2"/>
                            </a:solidFill>
                          </a:ln>
                          <a:solidFill>
                            <a:schemeClr val="bg2"/>
                          </a:solidFill>
                          <a:effectLst/>
                        </a:rPr>
                        <a:t>24767</a:t>
                      </a:r>
                      <a:endParaRPr lang="en-US" sz="1400" b="0" i="0" u="none" strike="noStrike" dirty="0">
                        <a:ln>
                          <a:solidFill>
                            <a:schemeClr val="bg2"/>
                          </a:solidFill>
                        </a:ln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2505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7650" y="562601"/>
            <a:ext cx="76887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n-lt"/>
              </a:rPr>
              <a:t>Dataset Statistics II</a:t>
            </a:r>
            <a:endParaRPr dirty="0">
              <a:latin typeface="+mn-lt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450" y="1276575"/>
            <a:ext cx="7688700" cy="30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Format of training: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GB" sz="1400" b="1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"id": </a:t>
            </a: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"6cced668-6e51-5212-873c-717f2bc91ce6", </a:t>
            </a:r>
            <a:r>
              <a:rPr lang="en-GB" sz="1400" b="1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"fandoms"</a:t>
            </a: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: ["Guardians of </a:t>
            </a:r>
            <a:r>
              <a:rPr lang="en-GB" sz="1400" dirty="0" err="1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Ga'Hoole</a:t>
            </a: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", "</a:t>
            </a:r>
            <a:r>
              <a:rPr lang="en-GB" sz="1400" dirty="0" err="1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Hetalia</a:t>
            </a: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 - Axis Powers"], </a:t>
            </a:r>
            <a:r>
              <a:rPr lang="en-GB" sz="1400" b="1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"pair"</a:t>
            </a: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: [ “Text1”, “Text2” ] }\n</a:t>
            </a: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GB" sz="1400" b="1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"id"</a:t>
            </a: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: "3c6c188a-db28-59aa-8c09-3d0f799ff579", </a:t>
            </a:r>
            <a:r>
              <a:rPr lang="en-GB" sz="1400" b="1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"fandoms"</a:t>
            </a: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: ["Guardians of </a:t>
            </a:r>
            <a:r>
              <a:rPr lang="en-GB" sz="1400" dirty="0" err="1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Ga'Hoole</a:t>
            </a: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", "Warriors"], </a:t>
            </a:r>
            <a:r>
              <a:rPr lang="en-GB" sz="1400" b="1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"pair"</a:t>
            </a: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: ["Text1”,”Text2”]}</a:t>
            </a: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Format of ground truth:</a:t>
            </a:r>
            <a:endParaRPr sz="1400" b="1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GB" sz="1400" b="1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"id"</a:t>
            </a: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: "6cced668-6e51-5212-873c-717f2bc91ce6", </a:t>
            </a:r>
            <a:r>
              <a:rPr lang="en-GB" sz="1400" b="1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"same"</a:t>
            </a: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: true, </a:t>
            </a:r>
            <a:r>
              <a:rPr lang="en-GB" sz="1400" b="1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"authors"</a:t>
            </a: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: ["1446633", "1446633"]}\n</a:t>
            </a: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GB" sz="1400" b="1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"id"</a:t>
            </a: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: "ae9297e9-2ae5-5e3f-a2ab-ef7c322f2647", </a:t>
            </a:r>
            <a:r>
              <a:rPr lang="en-GB" sz="1400" b="1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"same"</a:t>
            </a: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: false, </a:t>
            </a:r>
            <a:r>
              <a:rPr lang="en-GB" sz="1400" b="1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"authors"</a:t>
            </a:r>
            <a:r>
              <a:rPr lang="en-GB" sz="1400" dirty="0">
                <a:solidFill>
                  <a:schemeClr val="bg2"/>
                </a:solidFill>
                <a:latin typeface="+mn-lt"/>
                <a:ea typeface="Arial"/>
                <a:cs typeface="Arial"/>
                <a:sym typeface="Arial"/>
              </a:rPr>
              <a:t>: ["1535385", "1998978"]}</a:t>
            </a:r>
            <a:endParaRPr sz="1400" dirty="0">
              <a:solidFill>
                <a:schemeClr val="bg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535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Methodology I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Google Shape;127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1189825"/>
                <a:ext cx="7688700" cy="3150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-US" sz="1400" dirty="0">
                    <a:solidFill>
                      <a:schemeClr val="bg2"/>
                    </a:solidFill>
                    <a:latin typeface="+mn-lt"/>
                    <a:ea typeface="Arial"/>
                    <a:cs typeface="Arial"/>
                    <a:sym typeface="Arial"/>
                  </a:rPr>
                  <a:t>Formula for dissimilarity measure is as below:</a:t>
                </a:r>
              </a:p>
              <a:p>
                <a:pPr marL="0" lvl="0" indent="0" algn="ctr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-US" sz="1800" dirty="0">
                    <a:solidFill>
                      <a:schemeClr val="bg2"/>
                    </a:solidFill>
                    <a:latin typeface="+mn-lt"/>
                    <a:ea typeface="Arial"/>
                    <a:cs typeface="Arial"/>
                    <a:sym typeface="Arial"/>
                  </a:rPr>
                  <a:t>Dissimilarity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𝐷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  <a:sym typeface="Arial"/>
                          </a:rPr>
                          <m:t>𝜖</m:t>
                        </m:r>
                        <m: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  <a:sym typeface="Arial"/>
                          </a:rPr>
                          <m:t> (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  <a:sym typeface="Arial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  <a:sym typeface="Arial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  <a:sym typeface="Arial"/>
                          </a:rPr>
                          <m:t>∪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  <a:sym typeface="Arial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  <a:sym typeface="Arial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sz="1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  <a:sym typeface="Arial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bg2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Arial"/>
                                                    <a:sym typeface="Arial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bg2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Arial"/>
                                                    <a:sym typeface="Arial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bg2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Arial"/>
                                                    <a:sym typeface="Arial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8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800" i="1" smtClean="0">
                                                    <a:solidFill>
                                                      <a:schemeClr val="bg2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Arial"/>
                                                    <a:sym typeface="Arial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bg2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Arial"/>
                                                    <a:sym typeface="Arial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bg2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Arial"/>
                                                    <a:sym typeface="Arial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800" i="1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  <a:sym typeface="Arial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  <a:sym typeface="Arial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>
                    <a:solidFill>
                      <a:schemeClr val="bg2"/>
                    </a:solidFill>
                    <a:latin typeface="+mn-lt"/>
                    <a:ea typeface="Arial"/>
                    <a:cs typeface="Arial"/>
                    <a:sym typeface="Arial"/>
                  </a:rPr>
                  <a:t>        </a:t>
                </a:r>
                <a:r>
                  <a:rPr lang="en-US" sz="1400" dirty="0">
                    <a:solidFill>
                      <a:schemeClr val="bg2"/>
                    </a:solidFill>
                    <a:latin typeface="+mn-lt"/>
                    <a:ea typeface="Arial"/>
                    <a:cs typeface="Arial"/>
                    <a:sym typeface="Arial"/>
                  </a:rPr>
                  <a:t>[3]</a:t>
                </a:r>
              </a:p>
              <a:p>
                <a:pPr marL="0" lvl="0" indent="0">
                  <a:lnSpc>
                    <a:spcPct val="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-US" sz="1400" dirty="0">
                    <a:solidFill>
                      <a:schemeClr val="bg2"/>
                    </a:solidFill>
                    <a:latin typeface="+mn-lt"/>
                    <a:ea typeface="Arial"/>
                    <a:cs typeface="Arial"/>
                    <a:sym typeface="Arial"/>
                  </a:rPr>
                  <a:t>      - 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2"/>
                    </a:solidFill>
                    <a:latin typeface="+mn-lt"/>
                    <a:ea typeface="Arial"/>
                    <a:cs typeface="Arial"/>
                    <a:sym typeface="Arial"/>
                  </a:rPr>
                  <a:t> is the normalized frequency of the n-gram x in the profile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2"/>
                    </a:solidFill>
                    <a:latin typeface="+mn-lt"/>
                    <a:ea typeface="Arial"/>
                    <a:cs typeface="Arial"/>
                    <a:sym typeface="Arial"/>
                  </a:rPr>
                  <a:t>, </a:t>
                </a:r>
                <a:r>
                  <a:rPr lang="en-US" sz="1400" dirty="0" err="1">
                    <a:solidFill>
                      <a:schemeClr val="bg2"/>
                    </a:solidFill>
                    <a:latin typeface="+mn-lt"/>
                    <a:ea typeface="Arial"/>
                    <a:cs typeface="Arial"/>
                    <a:sym typeface="Arial"/>
                  </a:rPr>
                  <a:t>i</a:t>
                </a:r>
                <a:r>
                  <a:rPr lang="en-US" sz="1400" dirty="0">
                    <a:solidFill>
                      <a:schemeClr val="bg2"/>
                    </a:solidFill>
                    <a:latin typeface="+mn-lt"/>
                    <a:ea typeface="Arial"/>
                    <a:cs typeface="Arial"/>
                    <a:sym typeface="Arial"/>
                  </a:rPr>
                  <a:t> = 1, 2 .</a:t>
                </a:r>
                <a:endParaRPr lang="en-US" sz="1400" b="0" dirty="0">
                  <a:solidFill>
                    <a:schemeClr val="bg2"/>
                  </a:solidFill>
                  <a:latin typeface="+mn-lt"/>
                  <a:cs typeface="Arial"/>
                  <a:sym typeface="Arial"/>
                </a:endParaRPr>
              </a:p>
              <a:p>
                <a:pPr marL="0" lv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sz="1600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27" name="Google Shape;127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1189825"/>
                <a:ext cx="7688700" cy="3150300"/>
              </a:xfrm>
              <a:prstGeom prst="rect">
                <a:avLst/>
              </a:prstGeom>
              <a:blipFill>
                <a:blip r:embed="rId3"/>
                <a:stretch>
                  <a:fillRect l="-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7650" y="549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Methodology II ( Program flow )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92750"/>
            <a:ext cx="8022950" cy="37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9450" y="552225"/>
            <a:ext cx="76887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Features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729450" y="1512075"/>
            <a:ext cx="7688700" cy="3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sz="1400" dirty="0">
                <a:solidFill>
                  <a:schemeClr val="bg2"/>
                </a:solidFill>
                <a:latin typeface="+mn-lt"/>
              </a:rPr>
              <a:t>Word n-gram (unigram, bigram, trigram)</a:t>
            </a:r>
            <a:endParaRPr sz="1400" dirty="0">
              <a:solidFill>
                <a:schemeClr val="bg2"/>
              </a:solidFill>
              <a:latin typeface="+mn-lt"/>
            </a:endParaRPr>
          </a:p>
          <a:p>
            <a:pPr marL="285750" indent="-285750">
              <a:spcBef>
                <a:spcPts val="1600"/>
              </a:spcBef>
            </a:pPr>
            <a:r>
              <a:rPr lang="en-GB" sz="1400" dirty="0">
                <a:solidFill>
                  <a:schemeClr val="bg2"/>
                </a:solidFill>
                <a:latin typeface="+mn-lt"/>
              </a:rPr>
              <a:t>Character n-gram (character 4-gram, character 5-gram, character 6-gram, character 7-gram, character 8-gram)</a:t>
            </a:r>
            <a:endParaRPr sz="1400" dirty="0">
              <a:solidFill>
                <a:schemeClr val="bg2"/>
              </a:solidFill>
              <a:latin typeface="+mn-lt"/>
            </a:endParaRPr>
          </a:p>
          <a:p>
            <a:pPr marL="285750" indent="-285750">
              <a:spcBef>
                <a:spcPts val="1600"/>
              </a:spcBef>
            </a:pPr>
            <a:r>
              <a:rPr lang="en-GB" sz="1400" dirty="0" err="1">
                <a:solidFill>
                  <a:schemeClr val="bg2"/>
                </a:solidFill>
                <a:latin typeface="+mn-lt"/>
              </a:rPr>
              <a:t>PosTag</a:t>
            </a:r>
            <a:r>
              <a:rPr lang="en-GB" sz="1400" dirty="0">
                <a:solidFill>
                  <a:schemeClr val="bg2"/>
                </a:solidFill>
                <a:latin typeface="+mn-lt"/>
              </a:rPr>
              <a:t> Count (Part of Speech)</a:t>
            </a:r>
            <a:endParaRPr sz="1400" dirty="0">
              <a:solidFill>
                <a:schemeClr val="bg2"/>
              </a:solidFill>
              <a:latin typeface="+mn-lt"/>
            </a:endParaRPr>
          </a:p>
          <a:p>
            <a:pPr marL="285750" indent="-285750">
              <a:spcBef>
                <a:spcPts val="1600"/>
              </a:spcBef>
            </a:pPr>
            <a:r>
              <a:rPr lang="en-GB" sz="1400" dirty="0">
                <a:solidFill>
                  <a:schemeClr val="bg2"/>
                </a:solidFill>
                <a:latin typeface="+mn-lt"/>
              </a:rPr>
              <a:t>Total Punctuation Count</a:t>
            </a:r>
            <a:endParaRPr sz="1400" dirty="0">
              <a:solidFill>
                <a:schemeClr val="bg2"/>
              </a:solidFill>
              <a:latin typeface="+mn-lt"/>
            </a:endParaRPr>
          </a:p>
          <a:p>
            <a:pPr marL="285750" indent="-285750">
              <a:spcBef>
                <a:spcPts val="1600"/>
              </a:spcBef>
            </a:pPr>
            <a:r>
              <a:rPr lang="en-GB" sz="1400" dirty="0">
                <a:solidFill>
                  <a:schemeClr val="bg2"/>
                </a:solidFill>
                <a:latin typeface="+mn-lt"/>
              </a:rPr>
              <a:t>Vocabulary strength</a:t>
            </a:r>
            <a:endParaRPr sz="1400" dirty="0">
              <a:solidFill>
                <a:schemeClr val="bg2"/>
              </a:solidFill>
              <a:latin typeface="+mn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1002</Words>
  <Application>Microsoft Office PowerPoint</Application>
  <PresentationFormat>On-screen Show (16:9)</PresentationFormat>
  <Paragraphs>245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Lato</vt:lpstr>
      <vt:lpstr>Calibri</vt:lpstr>
      <vt:lpstr>Arial</vt:lpstr>
      <vt:lpstr>Cambria Math</vt:lpstr>
      <vt:lpstr>Raleway</vt:lpstr>
      <vt:lpstr>Streamline</vt:lpstr>
      <vt:lpstr>Authorship Verification</vt:lpstr>
      <vt:lpstr>Motivation</vt:lpstr>
      <vt:lpstr>Introduction</vt:lpstr>
      <vt:lpstr>Topics Used in the project</vt:lpstr>
      <vt:lpstr>Dataset Statistics I</vt:lpstr>
      <vt:lpstr>Dataset Statistics II</vt:lpstr>
      <vt:lpstr>Methodology I</vt:lpstr>
      <vt:lpstr>Methodology II ( Program flow )</vt:lpstr>
      <vt:lpstr>Features</vt:lpstr>
      <vt:lpstr>Evaluation I</vt:lpstr>
      <vt:lpstr>Evaluation II</vt:lpstr>
      <vt:lpstr>Results I</vt:lpstr>
      <vt:lpstr>Results II</vt:lpstr>
      <vt:lpstr>Results III</vt:lpstr>
      <vt:lpstr>Discussion</vt:lpstr>
      <vt:lpstr>Conclusion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Authorship Verification</dc:title>
  <cp:lastModifiedBy>Nilesh Solanki</cp:lastModifiedBy>
  <cp:revision>15</cp:revision>
  <dcterms:modified xsi:type="dcterms:W3CDTF">2020-09-24T20:07:37Z</dcterms:modified>
</cp:coreProperties>
</file>