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sldIdLst>
    <p:sldId id="257" r:id="rId5"/>
    <p:sldId id="259" r:id="rId6"/>
    <p:sldId id="260" r:id="rId7"/>
    <p:sldId id="261" r:id="rId8"/>
    <p:sldId id="264" r:id="rId9"/>
    <p:sldId id="262" r:id="rId10"/>
    <p:sldId id="263"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755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0444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97844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0060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46851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6131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42972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114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269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96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618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938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3854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029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556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52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11/22/2024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015623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33579" y="581170"/>
            <a:ext cx="10993549" cy="2402661"/>
          </a:xfrm>
        </p:spPr>
        <p:txBody>
          <a:bodyPr>
            <a:noAutofit/>
          </a:bodyPr>
          <a:lstStyle/>
          <a:p>
            <a:pPr algn="ctr"/>
            <a:br>
              <a:rPr lang="en-US" sz="2400" dirty="0">
                <a:latin typeface="Cooper Black" panose="0208090404030B020404" pitchFamily="18" charset="0"/>
              </a:rPr>
            </a:br>
            <a:r>
              <a:rPr lang="en-US" sz="2800" dirty="0">
                <a:latin typeface="Cooper Black" panose="0208090404030B020404" pitchFamily="18" charset="0"/>
              </a:rPr>
              <a:t>Presentation</a:t>
            </a:r>
            <a:br>
              <a:rPr lang="en-US" sz="2400" dirty="0">
                <a:latin typeface="Cooper Black" panose="0208090404030B020404" pitchFamily="18" charset="0"/>
              </a:rPr>
            </a:br>
            <a:br>
              <a:rPr lang="en-US" sz="2400" dirty="0">
                <a:latin typeface="Cooper Black" panose="0208090404030B020404" pitchFamily="18" charset="0"/>
              </a:rPr>
            </a:br>
            <a:r>
              <a:rPr lang="en-US" sz="2400" dirty="0">
                <a:latin typeface="Cooper Black" panose="0208090404030B020404" pitchFamily="18" charset="0"/>
              </a:rPr>
              <a:t>Air Quality Monitoring and Its Correlation with Public Health: A Machine Learning-Based Analysis Using Real-World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22257" y="3448251"/>
            <a:ext cx="10390832" cy="1027495"/>
          </a:xfrm>
        </p:spPr>
        <p:txBody>
          <a:bodyPr>
            <a:normAutofit fontScale="62500" lnSpcReduction="20000"/>
          </a:bodyPr>
          <a:lstStyle/>
          <a:p>
            <a:pPr algn="ctr"/>
            <a:r>
              <a:rPr lang="en-US" sz="2400" dirty="0">
                <a:solidFill>
                  <a:schemeClr val="tx1"/>
                </a:solidFill>
              </a:rPr>
              <a:t>Presented By: </a:t>
            </a:r>
          </a:p>
          <a:p>
            <a:pPr algn="ctr"/>
            <a:r>
              <a:rPr lang="en-US" sz="2400" dirty="0">
                <a:solidFill>
                  <a:schemeClr val="tx1"/>
                </a:solidFill>
              </a:rPr>
              <a:t>Nusrat Jahan </a:t>
            </a:r>
            <a:r>
              <a:rPr lang="en-US" sz="2400" dirty="0" err="1">
                <a:solidFill>
                  <a:schemeClr val="tx1"/>
                </a:solidFill>
              </a:rPr>
              <a:t>Suborna</a:t>
            </a:r>
            <a:endParaRPr lang="en-US" sz="2400" dirty="0">
              <a:solidFill>
                <a:schemeClr val="tx1"/>
              </a:solidFill>
            </a:endParaRPr>
          </a:p>
          <a:p>
            <a:pPr algn="ctr"/>
            <a:r>
              <a:rPr lang="en-US" sz="2400" dirty="0"/>
              <a:t>MD Mostafa </a:t>
            </a:r>
            <a:r>
              <a:rPr lang="en-US" sz="2400" dirty="0" err="1"/>
              <a:t>Jaman</a:t>
            </a:r>
            <a:r>
              <a:rPr lang="en-US" sz="2400" dirty="0"/>
              <a:t> </a:t>
            </a:r>
            <a:r>
              <a:rPr lang="en-US" sz="2400" dirty="0" err="1"/>
              <a:t>Rabby</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A938-7E87-494A-9769-92E05CB304A9}"/>
              </a:ext>
            </a:extLst>
          </p:cNvPr>
          <p:cNvSpPr>
            <a:spLocks noGrp="1"/>
          </p:cNvSpPr>
          <p:nvPr>
            <p:ph type="title"/>
          </p:nvPr>
        </p:nvSpPr>
        <p:spPr>
          <a:xfrm>
            <a:off x="575894" y="1078028"/>
            <a:ext cx="11029616" cy="639961"/>
          </a:xfrm>
        </p:spPr>
        <p:txBody>
          <a:bodyPr>
            <a:normAutofit fontScale="90000"/>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TextBox 2">
            <a:extLst>
              <a:ext uri="{FF2B5EF4-FFF2-40B4-BE49-F238E27FC236}">
                <a16:creationId xmlns:a16="http://schemas.microsoft.com/office/drawing/2014/main" id="{EE66B54C-BC3F-4F21-BD64-7255512AC518}"/>
              </a:ext>
            </a:extLst>
          </p:cNvPr>
          <p:cNvSpPr txBox="1"/>
          <p:nvPr/>
        </p:nvSpPr>
        <p:spPr>
          <a:xfrm>
            <a:off x="1347537" y="2685448"/>
            <a:ext cx="9500135" cy="2523768"/>
          </a:xfrm>
          <a:prstGeom prst="rect">
            <a:avLst/>
          </a:prstGeom>
          <a:noFill/>
        </p:spPr>
        <p:txBody>
          <a:bodyPr wrap="square" rtlCol="0">
            <a:spAutoFit/>
          </a:bodyPr>
          <a:lstStyle/>
          <a:p>
            <a:pPr algn="just"/>
            <a:r>
              <a:rPr lang="en-US" sz="2000" dirty="0">
                <a:effectLst/>
                <a:latin typeface="Times New Roman" panose="02020603050405020304" pitchFamily="18" charset="0"/>
                <a:ea typeface="MS Mincho" panose="02020609040205080304" pitchFamily="49" charset="-128"/>
                <a:cs typeface="Arial" panose="020B0604020202020204" pitchFamily="34" charset="0"/>
              </a:rPr>
              <a:t>The primary goal of this study is to investigate how the air quality in Dhaka affects the general public's health, particularly respiratory conditions and death rates, using machine learning techniques. The study will look at correlations and patterns that show how pollution influences the incidence of respiratory diseases and mortality by analyzing data on air quality and health records. Bar charts will be utilized to show the number of deaths connected to decreasing air conditions, while scatter plots will be used to show the association between air quality levels and new cases of respiratory disorders.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p>
            <a:endParaRPr lang="en-US" dirty="0"/>
          </a:p>
        </p:txBody>
      </p:sp>
    </p:spTree>
    <p:extLst>
      <p:ext uri="{BB962C8B-B14F-4D97-AF65-F5344CB8AC3E}">
        <p14:creationId xmlns:p14="http://schemas.microsoft.com/office/powerpoint/2010/main" val="41341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1BC93-02D4-49CA-A26C-EC2D93720E42}"/>
              </a:ext>
            </a:extLst>
          </p:cNvPr>
          <p:cNvSpPr txBox="1"/>
          <p:nvPr/>
        </p:nvSpPr>
        <p:spPr>
          <a:xfrm>
            <a:off x="2236269" y="798897"/>
            <a:ext cx="7719461"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Data Overview</a:t>
            </a:r>
          </a:p>
        </p:txBody>
      </p:sp>
      <p:graphicFrame>
        <p:nvGraphicFramePr>
          <p:cNvPr id="4" name="Table 3">
            <a:extLst>
              <a:ext uri="{FF2B5EF4-FFF2-40B4-BE49-F238E27FC236}">
                <a16:creationId xmlns:a16="http://schemas.microsoft.com/office/drawing/2014/main" id="{4FFC952A-DC63-4B27-BE35-A48E20626E0C}"/>
              </a:ext>
            </a:extLst>
          </p:cNvPr>
          <p:cNvGraphicFramePr>
            <a:graphicFrameLocks noGrp="1"/>
          </p:cNvGraphicFramePr>
          <p:nvPr>
            <p:extLst>
              <p:ext uri="{D42A27DB-BD31-4B8C-83A1-F6EECF244321}">
                <p14:modId xmlns:p14="http://schemas.microsoft.com/office/powerpoint/2010/main" val="2374693078"/>
              </p:ext>
            </p:extLst>
          </p:nvPr>
        </p:nvGraphicFramePr>
        <p:xfrm>
          <a:off x="1751622" y="2014388"/>
          <a:ext cx="9586941" cy="3250629"/>
        </p:xfrm>
        <a:graphic>
          <a:graphicData uri="http://schemas.openxmlformats.org/drawingml/2006/table">
            <a:tbl>
              <a:tblPr/>
              <a:tblGrid>
                <a:gridCol w="737457">
                  <a:extLst>
                    <a:ext uri="{9D8B030D-6E8A-4147-A177-3AD203B41FA5}">
                      <a16:colId xmlns:a16="http://schemas.microsoft.com/office/drawing/2014/main" val="3836820247"/>
                    </a:ext>
                  </a:extLst>
                </a:gridCol>
                <a:gridCol w="737457">
                  <a:extLst>
                    <a:ext uri="{9D8B030D-6E8A-4147-A177-3AD203B41FA5}">
                      <a16:colId xmlns:a16="http://schemas.microsoft.com/office/drawing/2014/main" val="2108617683"/>
                    </a:ext>
                  </a:extLst>
                </a:gridCol>
                <a:gridCol w="737457">
                  <a:extLst>
                    <a:ext uri="{9D8B030D-6E8A-4147-A177-3AD203B41FA5}">
                      <a16:colId xmlns:a16="http://schemas.microsoft.com/office/drawing/2014/main" val="867489230"/>
                    </a:ext>
                  </a:extLst>
                </a:gridCol>
                <a:gridCol w="737457">
                  <a:extLst>
                    <a:ext uri="{9D8B030D-6E8A-4147-A177-3AD203B41FA5}">
                      <a16:colId xmlns:a16="http://schemas.microsoft.com/office/drawing/2014/main" val="2047153993"/>
                    </a:ext>
                  </a:extLst>
                </a:gridCol>
                <a:gridCol w="737457">
                  <a:extLst>
                    <a:ext uri="{9D8B030D-6E8A-4147-A177-3AD203B41FA5}">
                      <a16:colId xmlns:a16="http://schemas.microsoft.com/office/drawing/2014/main" val="1739438191"/>
                    </a:ext>
                  </a:extLst>
                </a:gridCol>
                <a:gridCol w="737457">
                  <a:extLst>
                    <a:ext uri="{9D8B030D-6E8A-4147-A177-3AD203B41FA5}">
                      <a16:colId xmlns:a16="http://schemas.microsoft.com/office/drawing/2014/main" val="3766485320"/>
                    </a:ext>
                  </a:extLst>
                </a:gridCol>
                <a:gridCol w="737457">
                  <a:extLst>
                    <a:ext uri="{9D8B030D-6E8A-4147-A177-3AD203B41FA5}">
                      <a16:colId xmlns:a16="http://schemas.microsoft.com/office/drawing/2014/main" val="2276159674"/>
                    </a:ext>
                  </a:extLst>
                </a:gridCol>
                <a:gridCol w="737457">
                  <a:extLst>
                    <a:ext uri="{9D8B030D-6E8A-4147-A177-3AD203B41FA5}">
                      <a16:colId xmlns:a16="http://schemas.microsoft.com/office/drawing/2014/main" val="4029917118"/>
                    </a:ext>
                  </a:extLst>
                </a:gridCol>
                <a:gridCol w="737457">
                  <a:extLst>
                    <a:ext uri="{9D8B030D-6E8A-4147-A177-3AD203B41FA5}">
                      <a16:colId xmlns:a16="http://schemas.microsoft.com/office/drawing/2014/main" val="2670935736"/>
                    </a:ext>
                  </a:extLst>
                </a:gridCol>
                <a:gridCol w="737457">
                  <a:extLst>
                    <a:ext uri="{9D8B030D-6E8A-4147-A177-3AD203B41FA5}">
                      <a16:colId xmlns:a16="http://schemas.microsoft.com/office/drawing/2014/main" val="4128110556"/>
                    </a:ext>
                  </a:extLst>
                </a:gridCol>
                <a:gridCol w="737457">
                  <a:extLst>
                    <a:ext uri="{9D8B030D-6E8A-4147-A177-3AD203B41FA5}">
                      <a16:colId xmlns:a16="http://schemas.microsoft.com/office/drawing/2014/main" val="2898260396"/>
                    </a:ext>
                  </a:extLst>
                </a:gridCol>
                <a:gridCol w="737457">
                  <a:extLst>
                    <a:ext uri="{9D8B030D-6E8A-4147-A177-3AD203B41FA5}">
                      <a16:colId xmlns:a16="http://schemas.microsoft.com/office/drawing/2014/main" val="54221531"/>
                    </a:ext>
                  </a:extLst>
                </a:gridCol>
                <a:gridCol w="737457">
                  <a:extLst>
                    <a:ext uri="{9D8B030D-6E8A-4147-A177-3AD203B41FA5}">
                      <a16:colId xmlns:a16="http://schemas.microsoft.com/office/drawing/2014/main" val="589034525"/>
                    </a:ext>
                  </a:extLst>
                </a:gridCol>
              </a:tblGrid>
              <a:tr h="361181">
                <a:tc>
                  <a:txBody>
                    <a:bodyPr/>
                    <a:lstStyle/>
                    <a:p>
                      <a:pPr algn="l" fontAlgn="b"/>
                      <a:r>
                        <a:rPr lang="en-US" sz="1100" b="0" i="0" u="none" strike="noStrike" dirty="0">
                          <a:solidFill>
                            <a:srgbClr val="000000"/>
                          </a:solidFill>
                          <a:effectLst/>
                          <a:latin typeface="Calibri" panose="020F0502020204030204" pitchFamily="34" charset="0"/>
                        </a:rPr>
                        <a:t>YEAR</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JAN</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FEB</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MAR</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APR</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MAY</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JUN</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JUL</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AUG</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SEP</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OCT</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NOV</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DEC</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535220324"/>
                  </a:ext>
                </a:extLst>
              </a:tr>
              <a:tr h="361181">
                <a:tc>
                  <a:txBody>
                    <a:bodyPr/>
                    <a:lstStyle/>
                    <a:p>
                      <a:pPr algn="l" fontAlgn="b"/>
                      <a:r>
                        <a:rPr lang="en-US" sz="1100" b="0" i="0" u="none" strike="noStrike" dirty="0">
                          <a:solidFill>
                            <a:srgbClr val="000000"/>
                          </a:solidFill>
                          <a:effectLst/>
                          <a:latin typeface="Calibri" panose="020F0502020204030204" pitchFamily="34" charset="0"/>
                        </a:rPr>
                        <a:t>2016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232.2903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228.7586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171.2258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198.3667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202.6774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154.9667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185.9032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166.5484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121.1667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133.2258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230.3333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223.1935</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011527197"/>
                  </a:ext>
                </a:extLst>
              </a:tr>
              <a:tr h="361181">
                <a:tc>
                  <a:txBody>
                    <a:bodyPr/>
                    <a:lstStyle/>
                    <a:p>
                      <a:pPr algn="l" fontAlgn="b"/>
                      <a:r>
                        <a:rPr lang="en-US" sz="1100" b="0" i="0" u="none" strike="noStrike" dirty="0">
                          <a:solidFill>
                            <a:srgbClr val="000000"/>
                          </a:solidFill>
                          <a:effectLst/>
                          <a:latin typeface="Calibri" panose="020F0502020204030204" pitchFamily="34" charset="0"/>
                        </a:rPr>
                        <a:t>2017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278.4839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239.75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165.9677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176.6339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163.1935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147.2667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175.6774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143.0323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105.2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117.2258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258.9333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245.0968</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098425997"/>
                  </a:ext>
                </a:extLst>
              </a:tr>
              <a:tr h="361181">
                <a:tc>
                  <a:txBody>
                    <a:bodyPr/>
                    <a:lstStyle/>
                    <a:p>
                      <a:pPr algn="l" fontAlgn="b"/>
                      <a:r>
                        <a:rPr lang="en-US" sz="1100" b="0" i="0" u="none" strike="noStrike" dirty="0">
                          <a:solidFill>
                            <a:srgbClr val="000000"/>
                          </a:solidFill>
                          <a:effectLst/>
                          <a:latin typeface="Calibri" panose="020F0502020204030204" pitchFamily="34" charset="0"/>
                        </a:rPr>
                        <a:t>2018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296.5484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241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181.2258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277.3398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239.6129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140.9655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202.7097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108.8387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116.1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131.7742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265.8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274.4839</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846437912"/>
                  </a:ext>
                </a:extLst>
              </a:tr>
              <a:tr h="361181">
                <a:tc>
                  <a:txBody>
                    <a:bodyPr/>
                    <a:lstStyle/>
                    <a:p>
                      <a:pPr algn="l" fontAlgn="b"/>
                      <a:r>
                        <a:rPr lang="en-US" sz="1100" b="0" i="0" u="none" strike="noStrike">
                          <a:solidFill>
                            <a:srgbClr val="000000"/>
                          </a:solidFill>
                          <a:effectLst/>
                          <a:latin typeface="Calibri" panose="020F0502020204030204" pitchFamily="34" charset="0"/>
                        </a:rPr>
                        <a:t>2019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300.7097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250.5357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191.5161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242.9306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132.4194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136.8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177.7097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137.33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126.1667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133.871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270.3667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286.6774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6887780"/>
                  </a:ext>
                </a:extLst>
              </a:tr>
              <a:tr h="361181">
                <a:tc>
                  <a:txBody>
                    <a:bodyPr/>
                    <a:lstStyle/>
                    <a:p>
                      <a:pPr algn="l" fontAlgn="b"/>
                      <a:r>
                        <a:rPr lang="en-US" sz="1100" b="0" i="0" u="none" strike="noStrike">
                          <a:solidFill>
                            <a:srgbClr val="000000"/>
                          </a:solidFill>
                          <a:effectLst/>
                          <a:latin typeface="Calibri" panose="020F0502020204030204" pitchFamily="34" charset="0"/>
                        </a:rPr>
                        <a:t>2020</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295.9032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268.3103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144.78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121.276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108.9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91.63333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78.09677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79.12903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92.03333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126.8065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165.7667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173</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897176585"/>
                  </a:ext>
                </a:extLst>
              </a:tr>
              <a:tr h="361181">
                <a:tc>
                  <a:txBody>
                    <a:bodyPr/>
                    <a:lstStyle/>
                    <a:p>
                      <a:pPr algn="l" fontAlgn="b"/>
                      <a:r>
                        <a:rPr lang="en-US" sz="1100" b="0" i="0" u="none" strike="noStrike">
                          <a:solidFill>
                            <a:srgbClr val="000000"/>
                          </a:solidFill>
                          <a:effectLst/>
                          <a:latin typeface="Calibri" panose="020F0502020204030204" pitchFamily="34" charset="0"/>
                        </a:rPr>
                        <a:t>2021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132.9857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113.6735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96.349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97.878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102.87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86.7</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78.985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67.44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89.56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110.78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138.56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158.78</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156600935"/>
                  </a:ext>
                </a:extLst>
              </a:tr>
              <a:tr h="361181">
                <a:tc>
                  <a:txBody>
                    <a:bodyPr/>
                    <a:lstStyle/>
                    <a:p>
                      <a:pPr algn="l" fontAlgn="b"/>
                      <a:r>
                        <a:rPr lang="en-US" sz="1100" b="0" i="0" u="none" strike="noStrike">
                          <a:solidFill>
                            <a:srgbClr val="000000"/>
                          </a:solidFill>
                          <a:effectLst/>
                          <a:latin typeface="Calibri" panose="020F0502020204030204" pitchFamily="34" charset="0"/>
                        </a:rPr>
                        <a:t>2022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294.5934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267.896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202.56</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156.89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185.621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140.1093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156.45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128.89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123.9421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162.593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288.234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298.458</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546980057"/>
                  </a:ext>
                </a:extLst>
              </a:tr>
              <a:tr h="361181">
                <a:tc>
                  <a:txBody>
                    <a:bodyPr/>
                    <a:lstStyle/>
                    <a:p>
                      <a:pPr algn="l" fontAlgn="b"/>
                      <a:r>
                        <a:rPr lang="en-US" sz="1100" b="0" i="0" u="none" strike="noStrike">
                          <a:solidFill>
                            <a:srgbClr val="000000"/>
                          </a:solidFill>
                          <a:effectLst/>
                          <a:latin typeface="Calibri" panose="020F0502020204030204" pitchFamily="34" charset="0"/>
                        </a:rPr>
                        <a:t>2023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302.1132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298.569</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214.923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178.82</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206.78</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144.315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164.834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132.231</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137.845</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184.7934</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304.43</a:t>
                      </a:r>
                    </a:p>
                  </a:txBody>
                  <a:tcPr marL="6350" marR="6350" marT="6350"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318.567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001791552"/>
                  </a:ext>
                </a:extLst>
              </a:tr>
            </a:tbl>
          </a:graphicData>
        </a:graphic>
      </p:graphicFrame>
    </p:spTree>
    <p:extLst>
      <p:ext uri="{BB962C8B-B14F-4D97-AF65-F5344CB8AC3E}">
        <p14:creationId xmlns:p14="http://schemas.microsoft.com/office/powerpoint/2010/main" val="82586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8EC5BA-BA10-40AE-B179-B5DCF3D2BFB6}"/>
              </a:ext>
            </a:extLst>
          </p:cNvPr>
          <p:cNvGraphicFramePr>
            <a:graphicFrameLocks noGrp="1"/>
          </p:cNvGraphicFramePr>
          <p:nvPr>
            <p:extLst>
              <p:ext uri="{D42A27DB-BD31-4B8C-83A1-F6EECF244321}">
                <p14:modId xmlns:p14="http://schemas.microsoft.com/office/powerpoint/2010/main" val="2352817202"/>
              </p:ext>
            </p:extLst>
          </p:nvPr>
        </p:nvGraphicFramePr>
        <p:xfrm>
          <a:off x="2849078" y="1547262"/>
          <a:ext cx="7180446" cy="3763476"/>
        </p:xfrm>
        <a:graphic>
          <a:graphicData uri="http://schemas.openxmlformats.org/drawingml/2006/table">
            <a:tbl>
              <a:tblPr>
                <a:tableStyleId>{5C22544A-7EE6-4342-B048-85BDC9FD1C3A}</a:tableStyleId>
              </a:tblPr>
              <a:tblGrid>
                <a:gridCol w="1531829">
                  <a:extLst>
                    <a:ext uri="{9D8B030D-6E8A-4147-A177-3AD203B41FA5}">
                      <a16:colId xmlns:a16="http://schemas.microsoft.com/office/drawing/2014/main" val="638533593"/>
                    </a:ext>
                  </a:extLst>
                </a:gridCol>
                <a:gridCol w="3191309">
                  <a:extLst>
                    <a:ext uri="{9D8B030D-6E8A-4147-A177-3AD203B41FA5}">
                      <a16:colId xmlns:a16="http://schemas.microsoft.com/office/drawing/2014/main" val="923122826"/>
                    </a:ext>
                  </a:extLst>
                </a:gridCol>
                <a:gridCol w="2457308">
                  <a:extLst>
                    <a:ext uri="{9D8B030D-6E8A-4147-A177-3AD203B41FA5}">
                      <a16:colId xmlns:a16="http://schemas.microsoft.com/office/drawing/2014/main" val="2630875137"/>
                    </a:ext>
                  </a:extLst>
                </a:gridCol>
              </a:tblGrid>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Year</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Patients_Admitted</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Deaths</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1854574240"/>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2016</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65727</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3831</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998906989"/>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2017</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63872</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5671</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3257350393"/>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2018</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65832</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9733</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4269996728"/>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2019</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60758</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12983</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1803001340"/>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2020</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408419</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98911</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2617552380"/>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2021</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765352</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62512</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727441302"/>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2022</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81765</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23690</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979885567"/>
                  </a:ext>
                </a:extLst>
              </a:tr>
              <a:tr h="418164">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2023</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a:effectLst/>
                          <a:latin typeface="Calibri" panose="020F0502020204030204" pitchFamily="34" charset="0"/>
                          <a:ea typeface="Calibri" panose="020F0502020204030204" pitchFamily="34" charset="0"/>
                          <a:cs typeface="Calibri" panose="020F0502020204030204" pitchFamily="34" charset="0"/>
                        </a:rPr>
                        <a:t>50672</a:t>
                      </a:r>
                      <a:endParaRPr lang="en-US" sz="11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tc>
                  <a:txBody>
                    <a:bodyPr/>
                    <a:lstStyle/>
                    <a:p>
                      <a:pPr algn="l" fontAlgn="b"/>
                      <a:r>
                        <a:rPr lang="en-US" sz="1100" u="none" strike="noStrike" dirty="0">
                          <a:effectLst/>
                          <a:latin typeface="Calibri" panose="020F0502020204030204" pitchFamily="34" charset="0"/>
                          <a:ea typeface="Calibri" panose="020F0502020204030204" pitchFamily="34" charset="0"/>
                          <a:cs typeface="Calibri" panose="020F0502020204030204" pitchFamily="34" charset="0"/>
                        </a:rPr>
                        <a:t>8468</a:t>
                      </a:r>
                      <a:endPar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2586530145"/>
                  </a:ext>
                </a:extLst>
              </a:tr>
            </a:tbl>
          </a:graphicData>
        </a:graphic>
      </p:graphicFrame>
    </p:spTree>
    <p:extLst>
      <p:ext uri="{BB962C8B-B14F-4D97-AF65-F5344CB8AC3E}">
        <p14:creationId xmlns:p14="http://schemas.microsoft.com/office/powerpoint/2010/main" val="329567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1226B6-8A50-4C46-9CC9-6A4CB0401D5F}"/>
              </a:ext>
            </a:extLst>
          </p:cNvPr>
          <p:cNvGraphicFramePr>
            <a:graphicFrameLocks noGrp="1"/>
          </p:cNvGraphicFramePr>
          <p:nvPr>
            <p:extLst>
              <p:ext uri="{D42A27DB-BD31-4B8C-83A1-F6EECF244321}">
                <p14:modId xmlns:p14="http://schemas.microsoft.com/office/powerpoint/2010/main" val="2179759443"/>
              </p:ext>
            </p:extLst>
          </p:nvPr>
        </p:nvGraphicFramePr>
        <p:xfrm>
          <a:off x="1819175" y="1511167"/>
          <a:ext cx="8845615" cy="4081115"/>
        </p:xfrm>
        <a:graphic>
          <a:graphicData uri="http://schemas.openxmlformats.org/drawingml/2006/table">
            <a:tbl>
              <a:tblPr firstRow="1" firstCol="1" bandRow="1">
                <a:tableStyleId>{5C22544A-7EE6-4342-B048-85BDC9FD1C3A}</a:tableStyleId>
              </a:tblPr>
              <a:tblGrid>
                <a:gridCol w="1243117">
                  <a:extLst>
                    <a:ext uri="{9D8B030D-6E8A-4147-A177-3AD203B41FA5}">
                      <a16:colId xmlns:a16="http://schemas.microsoft.com/office/drawing/2014/main" val="2126527565"/>
                    </a:ext>
                  </a:extLst>
                </a:gridCol>
                <a:gridCol w="1245954">
                  <a:extLst>
                    <a:ext uri="{9D8B030D-6E8A-4147-A177-3AD203B41FA5}">
                      <a16:colId xmlns:a16="http://schemas.microsoft.com/office/drawing/2014/main" val="2350062542"/>
                    </a:ext>
                  </a:extLst>
                </a:gridCol>
                <a:gridCol w="1246901">
                  <a:extLst>
                    <a:ext uri="{9D8B030D-6E8A-4147-A177-3AD203B41FA5}">
                      <a16:colId xmlns:a16="http://schemas.microsoft.com/office/drawing/2014/main" val="3557666626"/>
                    </a:ext>
                  </a:extLst>
                </a:gridCol>
                <a:gridCol w="1227033">
                  <a:extLst>
                    <a:ext uri="{9D8B030D-6E8A-4147-A177-3AD203B41FA5}">
                      <a16:colId xmlns:a16="http://schemas.microsoft.com/office/drawing/2014/main" val="3937667027"/>
                    </a:ext>
                  </a:extLst>
                </a:gridCol>
                <a:gridCol w="1389755">
                  <a:extLst>
                    <a:ext uri="{9D8B030D-6E8A-4147-A177-3AD203B41FA5}">
                      <a16:colId xmlns:a16="http://schemas.microsoft.com/office/drawing/2014/main" val="3391680385"/>
                    </a:ext>
                  </a:extLst>
                </a:gridCol>
                <a:gridCol w="1251631">
                  <a:extLst>
                    <a:ext uri="{9D8B030D-6E8A-4147-A177-3AD203B41FA5}">
                      <a16:colId xmlns:a16="http://schemas.microsoft.com/office/drawing/2014/main" val="1335862562"/>
                    </a:ext>
                  </a:extLst>
                </a:gridCol>
                <a:gridCol w="1241224">
                  <a:extLst>
                    <a:ext uri="{9D8B030D-6E8A-4147-A177-3AD203B41FA5}">
                      <a16:colId xmlns:a16="http://schemas.microsoft.com/office/drawing/2014/main" val="44587036"/>
                    </a:ext>
                  </a:extLst>
                </a:gridCol>
              </a:tblGrid>
              <a:tr h="289619">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Month</a:t>
                      </a:r>
                    </a:p>
                  </a:txBody>
                  <a:tcPr marL="68580" marR="68580" marT="0" marB="0">
                    <a:solidFill>
                      <a:schemeClr val="bg1"/>
                    </a:solidFill>
                  </a:tcPr>
                </a:tc>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Z</a:t>
                      </a:r>
                    </a:p>
                  </a:txBody>
                  <a:tcPr marL="68580" marR="68580" marT="0" marB="0">
                    <a:solidFill>
                      <a:schemeClr val="bg1"/>
                    </a:solidFill>
                  </a:tcPr>
                </a:tc>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P-value</a:t>
                      </a:r>
                    </a:p>
                  </a:txBody>
                  <a:tcPr marL="68580" marR="68580" marT="0" marB="0">
                    <a:solidFill>
                      <a:schemeClr val="bg1"/>
                    </a:solidFill>
                  </a:tcPr>
                </a:tc>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S</a:t>
                      </a:r>
                    </a:p>
                  </a:txBody>
                  <a:tcPr marL="68580" marR="68580" marT="0" marB="0">
                    <a:solidFill>
                      <a:schemeClr val="bg1"/>
                    </a:solidFill>
                  </a:tcPr>
                </a:tc>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varS</a:t>
                      </a:r>
                    </a:p>
                  </a:txBody>
                  <a:tcPr marL="68580" marR="68580" marT="0" marB="0">
                    <a:solidFill>
                      <a:schemeClr val="bg1"/>
                    </a:solidFill>
                  </a:tcPr>
                </a:tc>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Tau</a:t>
                      </a:r>
                    </a:p>
                  </a:txBody>
                  <a:tcPr marL="68580" marR="68580" marT="0" marB="0">
                    <a:solidFill>
                      <a:schemeClr val="bg1"/>
                    </a:solidFill>
                  </a:tcPr>
                </a:tc>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Sens Slope</a:t>
                      </a:r>
                    </a:p>
                  </a:txBody>
                  <a:tcPr marL="68580" marR="68580" marT="0" marB="0">
                    <a:solidFill>
                      <a:schemeClr val="bg1"/>
                    </a:solidFill>
                  </a:tcPr>
                </a:tc>
                <a:extLst>
                  <a:ext uri="{0D108BD9-81ED-4DB2-BD59-A6C34878D82A}">
                    <a16:rowId xmlns:a16="http://schemas.microsoft.com/office/drawing/2014/main" val="3503369564"/>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Jan</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0.866</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0.3864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8.0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0.28571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3.58</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525075420"/>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Feb</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1.855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0.0634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16.0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0.5714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8.38</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683780610"/>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Mar</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0.8660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0.3864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8.0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0.28571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5.59</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526436"/>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Apr</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-0.866</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0.3864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-8.0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-0. 28571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-17.24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71472011"/>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May</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-0.371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0.7105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-4.0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-0.14285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-6.29</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2247046668"/>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Jun</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-1.36</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0.1735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-12.0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-0.42857</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-4.54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1952949663"/>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Jul</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-1.113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0. 2655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-0. 35714</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-4.37</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2369574097"/>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Aug</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-1.36</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0.1735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-12.0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-0.42857</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-5.89</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089050106"/>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Sep</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0.3711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0.7105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4.0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0.14285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1.81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4060855984"/>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Oct</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0.866</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0.386</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8.0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0.2857</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6.130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564976370"/>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Nov</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1.113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0.2655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0.3571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6.411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2756951738"/>
                  </a:ext>
                </a:extLst>
              </a:tr>
              <a:tr h="315958">
                <a:tc>
                  <a:txBody>
                    <a:bodyPr/>
                    <a:lstStyle/>
                    <a:p>
                      <a:pPr marL="0" marR="0" algn="l">
                        <a:lnSpc>
                          <a:spcPct val="107000"/>
                        </a:lnSpc>
                        <a:spcBef>
                          <a:spcPts val="0"/>
                        </a:spcBef>
                        <a:spcAft>
                          <a:spcPts val="0"/>
                        </a:spcAft>
                      </a:pPr>
                      <a:r>
                        <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Dec</a:t>
                      </a: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1.113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0.2655</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10.0</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65.33</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a:solidFill>
                            <a:schemeClr val="tx1"/>
                          </a:solidFill>
                          <a:effectLst/>
                          <a:latin typeface="Calibri" panose="020F0502020204030204" pitchFamily="34" charset="0"/>
                          <a:ea typeface="Calibri" panose="020F0502020204030204" pitchFamily="34" charset="0"/>
                          <a:cs typeface="Calibri" panose="020F0502020204030204" pitchFamily="34" charset="0"/>
                        </a:rPr>
                        <a:t>0.3571</a:t>
                      </a:r>
                      <a:endParaRPr lang="en-US" sz="1100" kern="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tc>
                  <a:txBody>
                    <a:bodyPr/>
                    <a:lstStyle/>
                    <a:p>
                      <a:pPr marL="0" marR="0" algn="l">
                        <a:lnSpc>
                          <a:spcPct val="107000"/>
                        </a:lnSpc>
                        <a:spcBef>
                          <a:spcPts val="0"/>
                        </a:spcBef>
                        <a:spcAft>
                          <a:spcPts val="0"/>
                        </a:spcAft>
                      </a:pPr>
                      <a:r>
                        <a:rPr lang="en-US" sz="1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11.432</a:t>
                      </a:r>
                      <a:endParaRPr lang="en-US" sz="11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bg1"/>
                    </a:solidFill>
                  </a:tcPr>
                </a:tc>
                <a:extLst>
                  <a:ext uri="{0D108BD9-81ED-4DB2-BD59-A6C34878D82A}">
                    <a16:rowId xmlns:a16="http://schemas.microsoft.com/office/drawing/2014/main" val="3213398473"/>
                  </a:ext>
                </a:extLst>
              </a:tr>
            </a:tbl>
          </a:graphicData>
        </a:graphic>
      </p:graphicFrame>
    </p:spTree>
    <p:extLst>
      <p:ext uri="{BB962C8B-B14F-4D97-AF65-F5344CB8AC3E}">
        <p14:creationId xmlns:p14="http://schemas.microsoft.com/office/powerpoint/2010/main" val="88586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E7C64-54DD-4BF7-A67C-D0291CD5B6B2}"/>
              </a:ext>
            </a:extLst>
          </p:cNvPr>
          <p:cNvSpPr txBox="1"/>
          <p:nvPr/>
        </p:nvSpPr>
        <p:spPr>
          <a:xfrm>
            <a:off x="2993457" y="770022"/>
            <a:ext cx="6814686" cy="646331"/>
          </a:xfrm>
          <a:prstGeom prst="rect">
            <a:avLst/>
          </a:prstGeom>
          <a:noFill/>
        </p:spPr>
        <p:txBody>
          <a:bodyPr wrap="square" rtlCol="0">
            <a:spAutoFit/>
          </a:bodyPr>
          <a:lstStyle/>
          <a:p>
            <a:pPr algn="ctr"/>
            <a:r>
              <a:rPr lang="en-US" sz="3600" dirty="0">
                <a:effectLst/>
                <a:latin typeface="Calibri" panose="020F0502020204030204" pitchFamily="34" charset="0"/>
                <a:ea typeface="Calibri" panose="020F0502020204030204" pitchFamily="34" charset="0"/>
                <a:cs typeface="Calibri" panose="020F0502020204030204" pitchFamily="34" charset="0"/>
              </a:rPr>
              <a:t>Data Sorting and Cleaning </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C5300E0-7C52-4EF6-A7CB-4A65327AD365}"/>
              </a:ext>
            </a:extLst>
          </p:cNvPr>
          <p:cNvSpPr txBox="1"/>
          <p:nvPr/>
        </p:nvSpPr>
        <p:spPr>
          <a:xfrm>
            <a:off x="1708484" y="2146433"/>
            <a:ext cx="9384632" cy="3754874"/>
          </a:xfrm>
          <a:prstGeom prst="rect">
            <a:avLst/>
          </a:prstGeom>
          <a:noFill/>
        </p:spPr>
        <p:txBody>
          <a:bodyPr wrap="square" rtlCol="0">
            <a:spAutoFit/>
          </a:bodyPr>
          <a:lstStyle/>
          <a:p>
            <a:pPr algn="just"/>
            <a:r>
              <a:rPr lang="en-US" sz="2000" dirty="0">
                <a:effectLst/>
                <a:latin typeface="Times New Roman" panose="02020603050405020304" pitchFamily="18" charset="0"/>
                <a:ea typeface="MS Mincho" panose="02020609040205080304" pitchFamily="49" charset="-128"/>
                <a:cs typeface="Arial" panose="020B0604020202020204" pitchFamily="34" charset="0"/>
              </a:rPr>
              <a:t>The data cleaning and sorting process for the PM2.5 air quality dataset began with loading the daily data for the years 2016 to 2023, ensuring the dataset included two key columns: Date and PM2.5. Missing values in the PM2.5 column were addressed by applying an imputation strategy, where missing entries were filled with the mean value of the column. After ensuring data integrity, the Date column was converted into a </a:t>
            </a:r>
            <a:r>
              <a:rPr lang="en-US" sz="2000" dirty="0" err="1">
                <a:effectLst/>
                <a:latin typeface="Times New Roman" panose="02020603050405020304" pitchFamily="18" charset="0"/>
                <a:ea typeface="MS Mincho" panose="02020609040205080304" pitchFamily="49" charset="-128"/>
                <a:cs typeface="Arial" panose="020B0604020202020204" pitchFamily="34" charset="0"/>
              </a:rPr>
              <a:t>DateTime</a:t>
            </a:r>
            <a:r>
              <a:rPr lang="en-US" sz="2000" dirty="0">
                <a:effectLst/>
                <a:latin typeface="Times New Roman" panose="02020603050405020304" pitchFamily="18" charset="0"/>
                <a:ea typeface="MS Mincho" panose="02020609040205080304" pitchFamily="49" charset="-128"/>
                <a:cs typeface="Arial" panose="020B0604020202020204" pitchFamily="34" charset="0"/>
              </a:rPr>
              <a:t> format, and additional columns for Year and Month were extracted to facilitate grouping. The data was then grouped by Year and Month, and the average PM2.5 values for each month were calculated to create a monthly average dataset. To ensure completeness, any missing months in the grouped data were identified and filled using linear interpolation. This cleaned and aggregated monthly dataset was then exported for further analysis, providing a robust foundation for examining air quality trends and their implications.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p>
            <a:endParaRPr lang="en-US" dirty="0"/>
          </a:p>
        </p:txBody>
      </p:sp>
    </p:spTree>
    <p:extLst>
      <p:ext uri="{BB962C8B-B14F-4D97-AF65-F5344CB8AC3E}">
        <p14:creationId xmlns:p14="http://schemas.microsoft.com/office/powerpoint/2010/main" val="258931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6C1271-119A-4B2C-8158-A4F2666B4BBC}"/>
              </a:ext>
            </a:extLst>
          </p:cNvPr>
          <p:cNvSpPr txBox="1"/>
          <p:nvPr/>
        </p:nvSpPr>
        <p:spPr>
          <a:xfrm>
            <a:off x="1453416" y="731520"/>
            <a:ext cx="8701238" cy="923330"/>
          </a:xfrm>
          <a:prstGeom prst="rect">
            <a:avLst/>
          </a:prstGeom>
          <a:noFill/>
        </p:spPr>
        <p:txBody>
          <a:bodyPr wrap="square" rtlCol="0">
            <a:spAutoFit/>
          </a:bodyPr>
          <a:lstStyle/>
          <a:p>
            <a:pPr algn="ctr"/>
            <a:r>
              <a:rPr lang="en-US" sz="3600" dirty="0">
                <a:effectLst/>
                <a:latin typeface="Calibri" panose="020F0502020204030204" pitchFamily="34" charset="0"/>
                <a:ea typeface="Calibri" panose="020F0502020204030204" pitchFamily="34" charset="0"/>
                <a:cs typeface="Calibri" panose="020F0502020204030204" pitchFamily="34" charset="0"/>
              </a:rPr>
              <a:t>Respiratory Conditions in Dhaka (2016-2023)</a:t>
            </a:r>
          </a:p>
          <a:p>
            <a:endParaRPr lang="en-US" dirty="0"/>
          </a:p>
        </p:txBody>
      </p:sp>
      <p:pic>
        <p:nvPicPr>
          <p:cNvPr id="3" name="Picture 2">
            <a:extLst>
              <a:ext uri="{FF2B5EF4-FFF2-40B4-BE49-F238E27FC236}">
                <a16:creationId xmlns:a16="http://schemas.microsoft.com/office/drawing/2014/main" id="{D1218A6A-337F-4BB3-BA05-28D57C0A592E}"/>
              </a:ext>
            </a:extLst>
          </p:cNvPr>
          <p:cNvPicPr>
            <a:picLocks noChangeAspect="1"/>
          </p:cNvPicPr>
          <p:nvPr/>
        </p:nvPicPr>
        <p:blipFill>
          <a:blip r:embed="rId2"/>
          <a:stretch>
            <a:fillRect/>
          </a:stretch>
        </p:blipFill>
        <p:spPr>
          <a:xfrm>
            <a:off x="2406315" y="1901164"/>
            <a:ext cx="6596752" cy="3488949"/>
          </a:xfrm>
          <a:prstGeom prst="rect">
            <a:avLst/>
          </a:prstGeom>
        </p:spPr>
      </p:pic>
    </p:spTree>
    <p:extLst>
      <p:ext uri="{BB962C8B-B14F-4D97-AF65-F5344CB8AC3E}">
        <p14:creationId xmlns:p14="http://schemas.microsoft.com/office/powerpoint/2010/main" val="51929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EADE0C-E23D-444D-A8F3-809E38DD8C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1162" y="1470191"/>
            <a:ext cx="6657474" cy="4439719"/>
          </a:xfrm>
          <a:prstGeom prst="rect">
            <a:avLst/>
          </a:prstGeom>
          <a:noFill/>
          <a:ln>
            <a:noFill/>
          </a:ln>
        </p:spPr>
      </p:pic>
      <p:sp>
        <p:nvSpPr>
          <p:cNvPr id="3" name="TextBox 2">
            <a:extLst>
              <a:ext uri="{FF2B5EF4-FFF2-40B4-BE49-F238E27FC236}">
                <a16:creationId xmlns:a16="http://schemas.microsoft.com/office/drawing/2014/main" id="{FF778F43-75CD-4300-9F54-FE737E217069}"/>
              </a:ext>
            </a:extLst>
          </p:cNvPr>
          <p:cNvSpPr txBox="1"/>
          <p:nvPr/>
        </p:nvSpPr>
        <p:spPr>
          <a:xfrm>
            <a:off x="2881162" y="578758"/>
            <a:ext cx="5996539" cy="646331"/>
          </a:xfrm>
          <a:prstGeom prst="rect">
            <a:avLst/>
          </a:prstGeom>
          <a:noFill/>
        </p:spPr>
        <p:txBody>
          <a:bodyPr wrap="square" rtlCol="0">
            <a:spAutoFit/>
          </a:bodyPr>
          <a:lstStyle/>
          <a:p>
            <a:pPr algn="ctr"/>
            <a:r>
              <a:rPr lang="en-US" sz="3600" dirty="0"/>
              <a:t>Correlation</a:t>
            </a:r>
          </a:p>
        </p:txBody>
      </p:sp>
    </p:spTree>
    <p:extLst>
      <p:ext uri="{BB962C8B-B14F-4D97-AF65-F5344CB8AC3E}">
        <p14:creationId xmlns:p14="http://schemas.microsoft.com/office/powerpoint/2010/main" val="41010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335A8D-98A8-4906-A2A5-FF8E11A7EBE7}"/>
              </a:ext>
            </a:extLst>
          </p:cNvPr>
          <p:cNvSpPr txBox="1"/>
          <p:nvPr/>
        </p:nvSpPr>
        <p:spPr>
          <a:xfrm>
            <a:off x="1722922" y="1953928"/>
            <a:ext cx="8980371" cy="3401957"/>
          </a:xfrm>
          <a:prstGeom prst="rect">
            <a:avLst/>
          </a:prstGeom>
          <a:noFill/>
        </p:spPr>
        <p:txBody>
          <a:bodyPr wrap="square" rtlCol="0">
            <a:sp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MS Mincho" panose="02020609040205080304" pitchFamily="49" charset="-128"/>
                <a:cs typeface="Arial" panose="020B0604020202020204" pitchFamily="34" charset="0"/>
              </a:rPr>
              <a:t>Through the use of Python and robust statistical analysis techniques, such as the calculated Pearson correlation coefficient and p-value, the project will quantify the strength and significance of the relationship between air pollutants and respiratory health. This data-driven approach will contribute to heightened societal awareness of the adverse effects of poor air quality, empowering stakeholders to take meaningful actions to mitigate these challenges.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p>
            <a:pPr algn="just"/>
            <a:r>
              <a:rPr lang="en-US" sz="2000" dirty="0">
                <a:effectLst/>
                <a:latin typeface="Times New Roman" panose="02020603050405020304" pitchFamily="18" charset="0"/>
                <a:ea typeface="MS Mincho" panose="02020609040205080304" pitchFamily="49" charset="-128"/>
              </a:rPr>
              <a:t>The proposed research aligns with global efforts to improve public health and promote environmental sustainability. By addressing the complexities of air pollution and its cascading impacts on respiratory illnesses, the project will serve as a foundation for future studies and inform policy recommendations.</a:t>
            </a:r>
            <a:endParaRPr lang="en-US" sz="2000" dirty="0"/>
          </a:p>
        </p:txBody>
      </p:sp>
      <p:sp>
        <p:nvSpPr>
          <p:cNvPr id="3" name="TextBox 2">
            <a:extLst>
              <a:ext uri="{FF2B5EF4-FFF2-40B4-BE49-F238E27FC236}">
                <a16:creationId xmlns:a16="http://schemas.microsoft.com/office/drawing/2014/main" id="{4F4D1257-BF37-450F-A2A9-C33DF9963BC9}"/>
              </a:ext>
            </a:extLst>
          </p:cNvPr>
          <p:cNvSpPr txBox="1"/>
          <p:nvPr/>
        </p:nvSpPr>
        <p:spPr>
          <a:xfrm>
            <a:off x="2666198" y="813189"/>
            <a:ext cx="6429676" cy="646331"/>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440647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Parallax</Template>
  <TotalTime>267</TotalTime>
  <Words>690</Words>
  <Application>Microsoft Office PowerPoint</Application>
  <PresentationFormat>Widescreen</PresentationFormat>
  <Paragraphs>249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Cooper Black</vt:lpstr>
      <vt:lpstr>Corbel</vt:lpstr>
      <vt:lpstr>Times New Roman</vt:lpstr>
      <vt:lpstr>Parallax</vt:lpstr>
      <vt:lpstr> Presentation  Air Quality Monitoring and Its Correlation with Public Health: A Machine Learning-Based Analysis Using Real-World Data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Air Quality Monitoring and Its Correlation with Public Health: A Machine Learning-Based Analysis Using Real-World Data</dc:title>
  <dc:creator>Nusrat Nusrat</dc:creator>
  <cp:lastModifiedBy>Nusrat Nusrat</cp:lastModifiedBy>
  <cp:revision>10</cp:revision>
  <dcterms:created xsi:type="dcterms:W3CDTF">2024-11-21T15:09:22Z</dcterms:created>
  <dcterms:modified xsi:type="dcterms:W3CDTF">2024-11-22T16:59:18Z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