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-120" y="-17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18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9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82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35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16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56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13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42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7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7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8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2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7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20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F2C3-5083-43BA-9164-0E9844C185D4}" type="datetimeFigureOut">
              <a:rPr lang="en-AU" smtClean="0"/>
              <a:t>13/12/2016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60F852-142B-4E2A-84A4-665AE25B9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1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63087" y="1012372"/>
            <a:ext cx="8915399" cy="2262781"/>
          </a:xfrm>
        </p:spPr>
        <p:txBody>
          <a:bodyPr/>
          <a:lstStyle/>
          <a:p>
            <a:r>
              <a:rPr lang="hu-HU" dirty="0" err="1" smtClean="0"/>
              <a:t>Hash</a:t>
            </a:r>
            <a:r>
              <a:rPr lang="hu-HU" dirty="0" smtClean="0"/>
              <a:t> Tábla </a:t>
            </a:r>
            <a:r>
              <a:rPr lang="hu-HU" dirty="0" err="1" smtClean="0"/>
              <a:t>Algoritmisok</a:t>
            </a:r>
            <a:endParaRPr lang="en-A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9133" y="3405781"/>
            <a:ext cx="8915399" cy="1126283"/>
          </a:xfrm>
        </p:spPr>
        <p:txBody>
          <a:bodyPr/>
          <a:lstStyle/>
          <a:p>
            <a:pPr algn="ctr"/>
            <a:r>
              <a:rPr lang="hu-HU" dirty="0" smtClean="0"/>
              <a:t>Készítetté: Aranyos Patrik &amp; </a:t>
            </a:r>
            <a:r>
              <a:rPr lang="hu-HU" dirty="0" err="1" smtClean="0"/>
              <a:t>Uj</a:t>
            </a:r>
            <a:r>
              <a:rPr lang="hu-HU" dirty="0" smtClean="0"/>
              <a:t> Ferenc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90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Szólisták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szavak listálya amelyet gyakran használnak jelszóként (néha az adott nyelv összes értelmes szava is megtalálhazó egy ilyen listában)</a:t>
            </a:r>
          </a:p>
          <a:p>
            <a:r>
              <a:rPr lang="hu-HU" dirty="0" smtClean="0"/>
              <a:t>Ezeket a szavakat a program végig hasheli/próbálja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38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Trade-off módszerek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trade-off lényege, hogy nem csak egy erőforrásra a számítási teljesítményre, vagy tárolóskapacitásra támaszkodik hanem többerőforrást keberve használ</a:t>
            </a:r>
          </a:p>
          <a:p>
            <a:r>
              <a:rPr lang="hu-HU" dirty="0" smtClean="0"/>
              <a:t>Így a brute force és az előgenerálás módszereket ötvözve fel lehet használni, vagy akár még pluszba, más módszereket és belekeverve hatékonyabbá teszi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869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tábláról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</a:t>
            </a:r>
            <a:r>
              <a:rPr lang="en-AU" dirty="0">
                <a:solidFill>
                  <a:schemeClr val="tx1"/>
                </a:solidFill>
              </a:rPr>
              <a:t> hash </a:t>
            </a:r>
            <a:r>
              <a:rPr lang="en-AU" dirty="0" err="1">
                <a:solidFill>
                  <a:schemeClr val="tx1"/>
                </a:solidFill>
              </a:rPr>
              <a:t>tábla</a:t>
            </a:r>
            <a:r>
              <a:rPr lang="en-AU" dirty="0">
                <a:solidFill>
                  <a:schemeClr val="tx1"/>
                </a:solidFill>
              </a:rPr>
              <a:t> 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olyan</a:t>
            </a:r>
            <a:r>
              <a:rPr lang="hu-HU" dirty="0" smtClean="0">
                <a:solidFill>
                  <a:schemeClr val="tx1"/>
                </a:solidFill>
              </a:rPr>
              <a:t> adatszerkezet</a:t>
            </a:r>
            <a:r>
              <a:rPr lang="en-AU" dirty="0" smtClean="0">
                <a:solidFill>
                  <a:schemeClr val="tx1"/>
                </a:solidFill>
              </a:rPr>
              <a:t>, </a:t>
            </a:r>
            <a:r>
              <a:rPr lang="en-AU" dirty="0" err="1">
                <a:solidFill>
                  <a:schemeClr val="tx1"/>
                </a:solidFill>
              </a:rPr>
              <a:t>amely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 hash </a:t>
            </a:r>
            <a:r>
              <a:rPr lang="en-AU" dirty="0" err="1">
                <a:solidFill>
                  <a:schemeClr val="tx1"/>
                </a:solidFill>
              </a:rPr>
              <a:t>függvény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segítségével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állapítja</a:t>
            </a:r>
            <a:r>
              <a:rPr lang="en-AU" dirty="0">
                <a:solidFill>
                  <a:schemeClr val="tx1"/>
                </a:solidFill>
              </a:rPr>
              <a:t> meg, </a:t>
            </a:r>
            <a:r>
              <a:rPr lang="en-AU" dirty="0" err="1">
                <a:solidFill>
                  <a:schemeClr val="tx1"/>
                </a:solidFill>
              </a:rPr>
              <a:t>hogy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melyik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kulcshoz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milyen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érték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tartozik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hash </a:t>
            </a:r>
            <a:r>
              <a:rPr lang="en-AU" dirty="0" err="1">
                <a:solidFill>
                  <a:schemeClr val="tx1"/>
                </a:solidFill>
              </a:rPr>
              <a:t>függvény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segítségével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kulcsot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leképezzük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az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adatokat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tároló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tömb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adott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indexére</a:t>
            </a:r>
            <a:r>
              <a:rPr lang="en-AU" dirty="0">
                <a:solidFill>
                  <a:schemeClr val="tx1"/>
                </a:solidFill>
              </a:rPr>
              <a:t>, </a:t>
            </a:r>
            <a:r>
              <a:rPr lang="en-AU" dirty="0" err="1">
                <a:solidFill>
                  <a:schemeClr val="tx1"/>
                </a:solidFill>
              </a:rPr>
              <a:t>ahol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keresett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érték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fellelhető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hu-HU" dirty="0" smtClean="0">
              <a:solidFill>
                <a:schemeClr val="tx1"/>
              </a:solidFill>
            </a:endParaRPr>
          </a:p>
          <a:p>
            <a:r>
              <a:rPr lang="en-AU" dirty="0" err="1">
                <a:solidFill>
                  <a:schemeClr val="tx1"/>
                </a:solidFill>
              </a:rPr>
              <a:t>Ideális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esetben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minden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értelmezett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kulcsra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egyedi</a:t>
            </a:r>
            <a:r>
              <a:rPr lang="en-AU" dirty="0">
                <a:solidFill>
                  <a:schemeClr val="tx1"/>
                </a:solidFill>
              </a:rPr>
              <a:t> hash-t </a:t>
            </a:r>
            <a:r>
              <a:rPr lang="en-AU" dirty="0" err="1">
                <a:solidFill>
                  <a:schemeClr val="tx1"/>
                </a:solidFill>
              </a:rPr>
              <a:t>állít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elő</a:t>
            </a:r>
            <a:r>
              <a:rPr lang="en-AU" dirty="0">
                <a:solidFill>
                  <a:schemeClr val="tx1"/>
                </a:solidFill>
              </a:rPr>
              <a:t> a </a:t>
            </a:r>
            <a:r>
              <a:rPr lang="en-AU" dirty="0" err="1">
                <a:solidFill>
                  <a:schemeClr val="tx1"/>
                </a:solidFill>
              </a:rPr>
              <a:t>hashelő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függvény</a:t>
            </a:r>
            <a:r>
              <a:rPr lang="hu-HU" dirty="0" smtClean="0">
                <a:solidFill>
                  <a:schemeClr val="tx1"/>
                </a:solidFill>
              </a:rPr>
              <a:t>, de ez a gyakorlatban ritkán valósul meg ilyenkor kezelnünk kell az ütközést.</a:t>
            </a:r>
          </a:p>
          <a:p>
            <a:r>
              <a:rPr lang="en-AU" dirty="0">
                <a:solidFill>
                  <a:schemeClr val="tx1"/>
                </a:solidFill>
              </a:rPr>
              <a:t>hash </a:t>
            </a:r>
            <a:r>
              <a:rPr lang="en-AU" dirty="0" err="1">
                <a:solidFill>
                  <a:schemeClr val="tx1"/>
                </a:solidFill>
              </a:rPr>
              <a:t>táblák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teljesítménye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számottevően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jobb</a:t>
            </a:r>
            <a:r>
              <a:rPr lang="en-AU" dirty="0">
                <a:solidFill>
                  <a:schemeClr val="tx1"/>
                </a:solidFill>
              </a:rPr>
              <a:t>, mint </a:t>
            </a:r>
            <a:r>
              <a:rPr lang="en-AU" dirty="0" smtClean="0">
                <a:solidFill>
                  <a:schemeClr val="tx1"/>
                </a:solidFill>
              </a:rPr>
              <a:t>a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keresőfáké</a:t>
            </a:r>
            <a:r>
              <a:rPr lang="en-AU" dirty="0">
                <a:solidFill>
                  <a:schemeClr val="tx1"/>
                </a:solidFill>
              </a:rPr>
              <a:t> </a:t>
            </a:r>
            <a:r>
              <a:rPr lang="en-AU" dirty="0" err="1">
                <a:solidFill>
                  <a:schemeClr val="tx1"/>
                </a:solidFill>
              </a:rPr>
              <a:t>vagy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egyéb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táblás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szerkezeteké</a:t>
            </a:r>
            <a:r>
              <a:rPr lang="hu-HU" dirty="0" smtClean="0">
                <a:solidFill>
                  <a:schemeClr val="tx1"/>
                </a:solidFill>
              </a:rPr>
              <a:t> ezért használják adatbázis indexelésnél és memória </a:t>
            </a:r>
            <a:r>
              <a:rPr lang="hu-HU" dirty="0" err="1" smtClean="0">
                <a:solidFill>
                  <a:schemeClr val="tx1"/>
                </a:solidFill>
              </a:rPr>
              <a:t>cachelésnél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4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Hash</a:t>
            </a:r>
            <a:r>
              <a:rPr lang="hu-HU" dirty="0" smtClean="0"/>
              <a:t> ütközések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Hash</a:t>
            </a:r>
            <a:r>
              <a:rPr lang="hu-HU" dirty="0" smtClean="0"/>
              <a:t> ütközések szinte elkerülhetetlenek.  </a:t>
            </a:r>
          </a:p>
          <a:p>
            <a:r>
              <a:rPr lang="hu-HU" dirty="0" smtClean="0"/>
              <a:t>Ez nagyon hasonlít a születésnap paradoxonhoz, mert alacsony számú beszúrás után is nagy a valószínűsége egy ütközésnek.</a:t>
            </a:r>
          </a:p>
          <a:p>
            <a:r>
              <a:rPr lang="hu-HU" dirty="0" err="1" smtClean="0"/>
              <a:t>Hash</a:t>
            </a:r>
            <a:r>
              <a:rPr lang="hu-HU" dirty="0" smtClean="0"/>
              <a:t> ütközéseket kezelő algoritmusok teljesítménye általában nem a </a:t>
            </a:r>
            <a:r>
              <a:rPr lang="hu-HU" dirty="0"/>
              <a:t>t</a:t>
            </a:r>
            <a:r>
              <a:rPr lang="hu-HU" dirty="0" smtClean="0"/>
              <a:t>áblában tárolt adatok számától függ, hanem összes rendelkezésre álló hely és az elemek által lefoglalt hely arányától azaz a telitettségi tényezőtől.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361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MD4</a:t>
            </a:r>
            <a:r>
              <a:rPr lang="hu-HU" dirty="0" smtClean="0"/>
              <a:t>-MD5 algoritmus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Nagyon elterjedt mai napig főleg </a:t>
            </a:r>
            <a:r>
              <a:rPr lang="hu-HU" dirty="0" err="1" smtClean="0"/>
              <a:t>peer-to-peer</a:t>
            </a:r>
            <a:r>
              <a:rPr lang="hu-HU" dirty="0" smtClean="0"/>
              <a:t> rendszerekben </a:t>
            </a:r>
            <a:r>
              <a:rPr lang="en-AU" dirty="0"/>
              <a:t>checksum </a:t>
            </a:r>
            <a:r>
              <a:rPr lang="en-AU" dirty="0" err="1" smtClean="0"/>
              <a:t>számításra</a:t>
            </a:r>
            <a:r>
              <a:rPr lang="hu-HU" dirty="0" smtClean="0"/>
              <a:t> használják azaz arra ,hogy ellenőrizék megérkezett-e csomag épségben.</a:t>
            </a:r>
          </a:p>
          <a:p>
            <a:r>
              <a:rPr lang="hu-HU" dirty="0" smtClean="0"/>
              <a:t>Nem a legbiztonságosabb algoritmusok sok sebezhetőség.</a:t>
            </a:r>
          </a:p>
          <a:p>
            <a:r>
              <a:rPr lang="hu-HU" dirty="0" smtClean="0"/>
              <a:t>Nagyon gyorsan számól </a:t>
            </a:r>
            <a:r>
              <a:rPr lang="hu-HU" dirty="0" err="1" smtClean="0"/>
              <a:t>hasht</a:t>
            </a:r>
            <a:r>
              <a:rPr lang="hu-HU" dirty="0" smtClean="0"/>
              <a:t> </a:t>
            </a:r>
          </a:p>
          <a:p>
            <a:r>
              <a:rPr lang="hu-HU" dirty="0" smtClean="0"/>
              <a:t>MD5 az MD4 tovább fejlesztett változata biztonságosabb az elődjénél , de ez sem tökéletes.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48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SHA</a:t>
            </a:r>
            <a:r>
              <a:rPr lang="hu-HU" dirty="0" smtClean="0"/>
              <a:t> „család”</a:t>
            </a:r>
            <a:endParaRPr lang="en-A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Legelterjedtebb SHA-1</a:t>
            </a:r>
          </a:p>
          <a:p>
            <a:r>
              <a:rPr lang="hu-HU" dirty="0" smtClean="0"/>
              <a:t>NSA fejlesztette ki, céljuk nem gyorsaság volt, hanem az hogy létre hozzanak egy nagyon biztonságos algoritmust .</a:t>
            </a:r>
          </a:p>
          <a:p>
            <a:r>
              <a:rPr lang="hu-HU" dirty="0" smtClean="0"/>
              <a:t>Elég sok </a:t>
            </a:r>
            <a:r>
              <a:rPr lang="hu-HU" dirty="0" err="1" smtClean="0"/>
              <a:t>titkosító</a:t>
            </a:r>
            <a:r>
              <a:rPr lang="hu-HU" dirty="0" smtClean="0"/>
              <a:t> </a:t>
            </a:r>
            <a:r>
              <a:rPr lang="hu-HU" smtClean="0"/>
              <a:t>algoritmusban használják.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62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MySQL-323 Algoritmus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nevéből is láthatóan a MySQL adatbázishoz fejlesztették ki.</a:t>
            </a:r>
          </a:p>
          <a:p>
            <a:r>
              <a:rPr lang="hu-HU" dirty="0" smtClean="0"/>
              <a:t>A „-323”-as végződés az adatbázis és a program verziószámát jelöli</a:t>
            </a:r>
          </a:p>
          <a:p>
            <a:r>
              <a:rPr lang="hu-HU" dirty="0" smtClean="0"/>
              <a:t>Késöbb leváltották a SHA-1-re hiszen ez a SHA-1 egyik módosiított változata amelyet megtalálhatunk a program forráskódjában is (hiszen open source)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10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Törési módszerek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Brute Force</a:t>
            </a:r>
          </a:p>
          <a:p>
            <a:r>
              <a:rPr lang="hu-HU" dirty="0" smtClean="0"/>
              <a:t>Külső szabályok</a:t>
            </a:r>
          </a:p>
          <a:p>
            <a:r>
              <a:rPr lang="hu-HU" dirty="0" smtClean="0"/>
              <a:t>Szólisták</a:t>
            </a:r>
          </a:p>
          <a:p>
            <a:r>
              <a:rPr lang="hu-HU" dirty="0" smtClean="0"/>
              <a:t>Előgenerálás</a:t>
            </a:r>
          </a:p>
          <a:p>
            <a:r>
              <a:rPr lang="hu-HU" dirty="0" smtClean="0"/>
              <a:t>Trade-off módszerek</a:t>
            </a:r>
          </a:p>
          <a:p>
            <a:pPr marL="742950" lvl="2" indent="-342900"/>
            <a:r>
              <a:rPr lang="hu-HU" dirty="0"/>
              <a:t>Criptanalitic time-memory trade-off</a:t>
            </a:r>
          </a:p>
          <a:p>
            <a:r>
              <a:rPr lang="hu-HU" dirty="0" smtClean="0"/>
              <a:t>Rainbow Tables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4639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Brute Force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Legegyszerűbb és legkevésbé hatékonyabb technika</a:t>
            </a:r>
          </a:p>
          <a:p>
            <a:r>
              <a:rPr lang="hu-HU" dirty="0" smtClean="0"/>
              <a:t>Minden lehetőséget kipróbálunk</a:t>
            </a:r>
          </a:p>
          <a:p>
            <a:r>
              <a:rPr lang="hu-HU" dirty="0" smtClean="0"/>
              <a:t>A lehetőségek kiszámításához a következő információk szükségesek hozzá:</a:t>
            </a:r>
          </a:p>
          <a:p>
            <a:pPr lvl="1"/>
            <a:r>
              <a:rPr lang="hu-HU" dirty="0" smtClean="0"/>
              <a:t>Karakterkészlet</a:t>
            </a:r>
          </a:p>
          <a:p>
            <a:pPr lvl="1"/>
            <a:r>
              <a:rPr lang="hu-HU" dirty="0" smtClean="0"/>
              <a:t>Kezdő és Véghossz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712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Külső szabályok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Jelszótörő alkalmazások használják</a:t>
            </a:r>
          </a:p>
          <a:p>
            <a:r>
              <a:rPr lang="hu-HU" dirty="0" smtClean="0"/>
              <a:t>Kulcsgenerálást generálási szabályok alapján végzik.</a:t>
            </a:r>
          </a:p>
          <a:p>
            <a:r>
              <a:rPr lang="hu-HU" dirty="0" smtClean="0"/>
              <a:t>Az ember jelszómegjegyzési szokásai alapján refukálhatjuk a lehetőségek számát</a:t>
            </a:r>
          </a:p>
          <a:p>
            <a:r>
              <a:rPr lang="hu-HU" dirty="0" smtClean="0"/>
              <a:t>Példák:</a:t>
            </a:r>
          </a:p>
          <a:p>
            <a:pPr lvl="1"/>
            <a:r>
              <a:rPr lang="hu-HU" dirty="0" smtClean="0"/>
              <a:t>Maximális jelszó hosz: 7 karakter</a:t>
            </a:r>
          </a:p>
          <a:p>
            <a:pPr lvl="1"/>
            <a:r>
              <a:rPr lang="hu-HU" dirty="0" smtClean="0"/>
              <a:t>Magánhangzók számokra cserélése (leet speak </a:t>
            </a:r>
            <a:r>
              <a:rPr lang="hu-HU" dirty="0" smtClean="0">
                <a:sym typeface="Wingdings" pitchFamily="2" charset="2"/>
              </a:rPr>
              <a:t> 1337 5p34k)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8120652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zálak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347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Szálak</vt:lpstr>
      <vt:lpstr>Hash Tábla Algoritmisok</vt:lpstr>
      <vt:lpstr>Hash tábláról</vt:lpstr>
      <vt:lpstr>Hash ütközések</vt:lpstr>
      <vt:lpstr>MD4-MD5 algoritmus</vt:lpstr>
      <vt:lpstr>SHA „család”</vt:lpstr>
      <vt:lpstr>MySQL-323 Algoritmus</vt:lpstr>
      <vt:lpstr>Törési módszerek</vt:lpstr>
      <vt:lpstr>Brute Force</vt:lpstr>
      <vt:lpstr>Külső szabályok</vt:lpstr>
      <vt:lpstr>Szólisták</vt:lpstr>
      <vt:lpstr>Trade-off módszerek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Tábla Algoritmisok</dc:title>
  <dc:creator>Windows-felhasználó</dc:creator>
  <cp:lastModifiedBy>Windows-felhasználó</cp:lastModifiedBy>
  <cp:revision>8</cp:revision>
  <dcterms:created xsi:type="dcterms:W3CDTF">2016-12-12T07:41:43Z</dcterms:created>
  <dcterms:modified xsi:type="dcterms:W3CDTF">2016-12-13T17:28:05Z</dcterms:modified>
</cp:coreProperties>
</file>