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77" r:id="rId3"/>
    <p:sldId id="286" r:id="rId4"/>
    <p:sldId id="259" r:id="rId5"/>
    <p:sldId id="282" r:id="rId6"/>
    <p:sldId id="260" r:id="rId7"/>
    <p:sldId id="267" r:id="rId8"/>
    <p:sldId id="284" r:id="rId9"/>
    <p:sldId id="287" r:id="rId10"/>
    <p:sldId id="288" r:id="rId11"/>
    <p:sldId id="289" r:id="rId12"/>
    <p:sldId id="290" r:id="rId13"/>
    <p:sldId id="261" r:id="rId14"/>
    <p:sldId id="285" r:id="rId15"/>
    <p:sldId id="262" r:id="rId16"/>
    <p:sldId id="272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6E5"/>
    <a:srgbClr val="FFE7B2"/>
    <a:srgbClr val="DEC99E"/>
    <a:srgbClr val="44E0E9"/>
    <a:srgbClr val="2E9FA8"/>
    <a:srgbClr val="97C4E3"/>
    <a:srgbClr val="38BFC8"/>
    <a:srgbClr val="38BAC3"/>
    <a:srgbClr val="ACDFFF"/>
    <a:srgbClr val="2D9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31"/>
    <p:restoredTop sz="94667"/>
  </p:normalViewPr>
  <p:slideViewPr>
    <p:cSldViewPr snapToGrid="0" snapToObjects="1">
      <p:cViewPr varScale="1">
        <p:scale>
          <a:sx n="92" d="100"/>
          <a:sy n="92" d="100"/>
        </p:scale>
        <p:origin x="9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6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A08C-5E9D-9849-BDDF-2BF9138721A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E88B3-0975-8C42-ACFB-AC4711EA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charset="0"/>
                <a:ea typeface="微软雅黑" charset="0"/>
              </a:defRPr>
            </a:lvl1pPr>
          </a:lstStyle>
          <a:p>
            <a:fld id="{166A37EA-C200-2349-A88B-0592D60BCDAC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charset="0"/>
                <a:ea typeface="微软雅黑" charset="0"/>
              </a:defRPr>
            </a:lvl1pPr>
          </a:lstStyle>
          <a:p>
            <a:fld id="{885855A4-0859-1A4B-AF68-E6F7BD91CD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196788" y="1214438"/>
            <a:ext cx="97984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38BFC8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BFC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9"/>
            <a:ext cx="12192000" cy="6858000"/>
          </a:xfrm>
          <a:prstGeom prst="rect">
            <a:avLst/>
          </a:prstGeom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1430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rgbClr val="38BFC8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6788" y="1214438"/>
            <a:ext cx="97984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>
                <a:solidFill>
                  <a:srgbClr val="38BFC8"/>
                </a:solidFill>
                <a:latin typeface="微软雅黑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38BFC8"/>
                </a:solidFill>
                <a:latin typeface="微软雅黑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gradFill>
                  <a:gsLst>
                    <a:gs pos="0">
                      <a:srgbClr val="FD9934"/>
                    </a:gs>
                    <a:gs pos="100000">
                      <a:srgbClr val="EF2476"/>
                    </a:gs>
                  </a:gsLst>
                  <a:path path="circle">
                    <a:fillToRect t="100000" r="100000"/>
                  </a:path>
                </a:gradFill>
              </a:defRPr>
            </a:lvl1pPr>
          </a:lstStyle>
          <a:p>
            <a:r>
              <a:rPr kumimoji="1" lang="zh-CN" altLang="en-US"/>
              <a:t>输入标题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fld id="{F40CCD65-DF1C-094D-998E-FDF7250BEF29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389888"/>
            <a:ext cx="11094720" cy="1530093"/>
          </a:xfrm>
        </p:spPr>
        <p:txBody>
          <a:bodyPr>
            <a:noAutofit/>
          </a:bodyPr>
          <a:lstStyle/>
          <a:p>
            <a:br>
              <a:rPr lang="zh-CN" altLang="en-US" sz="7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7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网络数据获取与显示 </a:t>
            </a:r>
            <a:endParaRPr kumimoji="1" lang="zh-CN" altLang="en-US" sz="7200" dirty="0">
              <a:gradFill>
                <a:gsLst>
                  <a:gs pos="0">
                    <a:srgbClr val="38BFC8"/>
                  </a:gs>
                  <a:gs pos="100000">
                    <a:srgbClr val="3BE9BE"/>
                  </a:gs>
                </a:gsLst>
                <a:path path="circle">
                  <a:fillToRect t="100000" r="100000"/>
                </a:path>
              </a:gradFill>
              <a:latin typeface="华文新魏" panose="02010800040101010101" pitchFamily="2" charset="-122"/>
              <a:ea typeface="华文新魏" panose="02010800040101010101" pitchFamily="2" charset="-122"/>
              <a:cs typeface="黑体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8351520" y="3560066"/>
            <a:ext cx="2267712" cy="84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2000" b="1" dirty="0">
                <a:gradFill>
                  <a:gsLst>
                    <a:gs pos="0">
                      <a:srgbClr val="38BFC8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  <a:cs typeface="黑体" charset="-122"/>
              </a:rPr>
              <a:t>通信</a:t>
            </a:r>
            <a:r>
              <a:rPr kumimoji="1" lang="en-US" altLang="zh-CN" sz="2000" b="1" dirty="0">
                <a:gradFill>
                  <a:gsLst>
                    <a:gs pos="0">
                      <a:srgbClr val="38BFC8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  <a:cs typeface="黑体" charset="-122"/>
              </a:rPr>
              <a:t>1602</a:t>
            </a:r>
          </a:p>
          <a:p>
            <a:pPr marL="0" indent="0" algn="ctr">
              <a:buNone/>
            </a:pPr>
            <a:r>
              <a:rPr kumimoji="1" lang="en-US" altLang="zh-CN" sz="2000" b="1" dirty="0">
                <a:gradFill>
                  <a:gsLst>
                    <a:gs pos="0">
                      <a:srgbClr val="38BFC8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  <a:cs typeface="黑体" charset="-122"/>
              </a:rPr>
              <a:t>32</a:t>
            </a:r>
            <a:r>
              <a:rPr kumimoji="1" lang="zh-CN" altLang="en-US" sz="2000" b="1" dirty="0">
                <a:gradFill>
                  <a:gsLst>
                    <a:gs pos="0">
                      <a:srgbClr val="38BFC8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  <a:cs typeface="黑体" charset="-122"/>
              </a:rPr>
              <a:t>号 朱鹏鹏</a:t>
            </a:r>
            <a:endParaRPr kumimoji="1" lang="zh-CN" altLang="en-US" sz="2000" b="1" dirty="0">
              <a:gradFill>
                <a:gsLst>
                  <a:gs pos="0">
                    <a:srgbClr val="38BFC8"/>
                  </a:gs>
                  <a:gs pos="100000">
                    <a:srgbClr val="3BE9BE"/>
                  </a:gs>
                </a:gsLst>
                <a:path path="circle">
                  <a:fillToRect t="100000" r="100000"/>
                </a:path>
              </a:gradFill>
              <a:latin typeface="微软雅黑" charset="0"/>
              <a:ea typeface="微软雅黑" charset="0"/>
              <a:cs typeface="黑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21EB-E905-48CA-B6A4-038EC69D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6"/>
            <a:ext cx="2624750" cy="995158"/>
          </a:xfrm>
        </p:spPr>
        <p:txBody>
          <a:bodyPr/>
          <a:lstStyle/>
          <a:p>
            <a:r>
              <a:rPr lang="zh-CN" altLang="en-US" dirty="0"/>
              <a:t>自定义信号和槽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126152-6E7D-4FC6-8C43-659994C420EE}"/>
              </a:ext>
            </a:extLst>
          </p:cNvPr>
          <p:cNvSpPr/>
          <p:nvPr/>
        </p:nvSpPr>
        <p:spPr>
          <a:xfrm>
            <a:off x="721260" y="963047"/>
            <a:ext cx="64852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Message();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//默认构造函数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&amp;other);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//拷贝构造函数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//析构函数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Q_DECLARE_METATYPE(Message)    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使用该宏进行注册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qRegisterMetaType</a:t>
            </a:r>
            <a:r>
              <a:rPr lang="en-US" altLang="zh-CN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Message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C0C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C0C0C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在程序中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注册自定义类型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>
                <a:solidFill>
                  <a:srgbClr val="000080"/>
                </a:solidFill>
                <a:latin typeface="Arial Unicode MS" panose="020B0604020202020204" pitchFamily="34" charset="-122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80"/>
                </a:solidFill>
                <a:latin typeface="Arial Unicode MS" panose="020B0604020202020204" pitchFamily="34" charset="-122"/>
              </a:rPr>
              <a:t>	</a:t>
            </a:r>
            <a:r>
              <a:rPr lang="en-US" altLang="zh-CN" dirty="0">
                <a:solidFill>
                  <a:srgbClr val="00B050"/>
                </a:solidFill>
                <a:latin typeface="Arial Unicode MS" panose="020B0604020202020204" pitchFamily="34" charset="-122"/>
              </a:rPr>
              <a:t>return</a:t>
            </a:r>
            <a:r>
              <a:rPr lang="en-US" altLang="zh-CN" dirty="0">
                <a:solidFill>
                  <a:srgbClr val="00008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dirty="0" err="1">
                <a:latin typeface="Arial Unicode MS" panose="020B0604020202020204" pitchFamily="34" charset="-122"/>
              </a:rPr>
              <a:t>a.exec</a:t>
            </a:r>
            <a:r>
              <a:rPr lang="en-US" altLang="zh-CN" dirty="0">
                <a:latin typeface="Arial Unicode MS" panose="020B0604020202020204" pitchFamily="34" charset="-122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anose="020B0604020202020204" pitchFamily="34" charset="-122"/>
              </a:rPr>
              <a:t>}</a:t>
            </a:r>
            <a:endParaRPr lang="zh-CN" altLang="zh-CN" dirty="0"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342F2C-3EB5-4AC4-A50C-173AB1CC889E}"/>
              </a:ext>
            </a:extLst>
          </p:cNvPr>
          <p:cNvSpPr/>
          <p:nvPr/>
        </p:nvSpPr>
        <p:spPr>
          <a:xfrm>
            <a:off x="721260" y="1530035"/>
            <a:ext cx="826883" cy="33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A709ABC-D830-4A4C-824A-531A5C718255}"/>
              </a:ext>
            </a:extLst>
          </p:cNvPr>
          <p:cNvCxnSpPr/>
          <p:nvPr/>
        </p:nvCxnSpPr>
        <p:spPr>
          <a:xfrm>
            <a:off x="4979406" y="2109457"/>
            <a:ext cx="16386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52D3BB-4EE9-45F3-BFE1-26BAAFBB305D}"/>
              </a:ext>
            </a:extLst>
          </p:cNvPr>
          <p:cNvCxnSpPr>
            <a:cxnSpLocks/>
          </p:cNvCxnSpPr>
          <p:nvPr/>
        </p:nvCxnSpPr>
        <p:spPr>
          <a:xfrm>
            <a:off x="4979406" y="2379552"/>
            <a:ext cx="16386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D091958-1F05-4F77-B1D3-54C401EF31DE}"/>
              </a:ext>
            </a:extLst>
          </p:cNvPr>
          <p:cNvCxnSpPr/>
          <p:nvPr/>
        </p:nvCxnSpPr>
        <p:spPr>
          <a:xfrm>
            <a:off x="4979405" y="2660209"/>
            <a:ext cx="16386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1A02F90-1814-4A6D-841A-307DAD11DBB3}"/>
              </a:ext>
            </a:extLst>
          </p:cNvPr>
          <p:cNvCxnSpPr>
            <a:cxnSpLocks/>
          </p:cNvCxnSpPr>
          <p:nvPr/>
        </p:nvCxnSpPr>
        <p:spPr>
          <a:xfrm>
            <a:off x="728804" y="4072550"/>
            <a:ext cx="599792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50C1A3-3D67-4605-AFC4-5438655DD5DD}"/>
              </a:ext>
            </a:extLst>
          </p:cNvPr>
          <p:cNvCxnSpPr>
            <a:cxnSpLocks/>
          </p:cNvCxnSpPr>
          <p:nvPr/>
        </p:nvCxnSpPr>
        <p:spPr>
          <a:xfrm>
            <a:off x="1693375" y="5430570"/>
            <a:ext cx="27156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95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07E65-2373-4366-B319-8E686835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6"/>
            <a:ext cx="1936687" cy="687340"/>
          </a:xfrm>
        </p:spPr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28E081-2811-46A7-A7BF-97111292735A}"/>
              </a:ext>
            </a:extLst>
          </p:cNvPr>
          <p:cNvSpPr/>
          <p:nvPr/>
        </p:nvSpPr>
        <p:spPr>
          <a:xfrm>
            <a:off x="603564" y="1654613"/>
            <a:ext cx="90346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重载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QDebug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”运算符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&lt;&lt;(</a:t>
            </a: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QDebugStateSaver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对格式的更改限制为当前范围</a:t>
            </a:r>
            <a:endParaRPr lang="en-US" altLang="zh-C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nospace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zh-CN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重载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QDataStream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的运算符“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”和</a:t>
            </a:r>
            <a:r>
              <a:rPr lang="zh-CN" altLang="en-US" dirty="0"/>
              <a:t>“</a:t>
            </a:r>
            <a:r>
              <a:rPr lang="en-US" altLang="zh-CN" dirty="0"/>
              <a:t>&gt;&gt;</a:t>
            </a:r>
            <a:r>
              <a:rPr lang="zh-CN" altLang="en-US" dirty="0"/>
              <a:t>”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QDataStream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b="1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&lt;&lt;(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QDataStream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altLang="zh-CN" dirty="0"/>
              <a:t> &amp;</a:t>
            </a:r>
            <a:r>
              <a:rPr lang="en-US" altLang="zh-CN" dirty="0" err="1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QDataStream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b="1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&gt;&gt;(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QDataStream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altLang="zh-CN" dirty="0"/>
              <a:t> &amp;</a:t>
            </a:r>
            <a:r>
              <a:rPr lang="en-US" altLang="zh-CN" dirty="0" err="1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使得自定义类能进行流式输入和输出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E1D5B-6028-4E87-8AD8-518F6E2E5C16}"/>
              </a:ext>
            </a:extLst>
          </p:cNvPr>
          <p:cNvSpPr/>
          <p:nvPr/>
        </p:nvSpPr>
        <p:spPr>
          <a:xfrm>
            <a:off x="603564" y="896294"/>
            <a:ext cx="8133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对已有的运算符重新进行定义，赋予其另一种功能，以适应不同的数据类型。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30546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8B2AA-7D09-4B06-9D8E-D0CCEEB4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6"/>
            <a:ext cx="2869194" cy="786928"/>
          </a:xfrm>
        </p:spPr>
        <p:txBody>
          <a:bodyPr/>
          <a:lstStyle/>
          <a:p>
            <a:r>
              <a:rPr lang="zh-CN" altLang="en-US" dirty="0"/>
              <a:t>流式读写文本流程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A745D1-A766-4C91-B6AF-35C1E4B0CAF3}"/>
              </a:ext>
            </a:extLst>
          </p:cNvPr>
          <p:cNvSpPr/>
          <p:nvPr/>
        </p:nvSpPr>
        <p:spPr>
          <a:xfrm>
            <a:off x="380999" y="769484"/>
            <a:ext cx="6753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QTextStream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类和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QDataStream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类在初始化时，以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QFile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指针对象为参数进行构造，将文件作为流式读写的目标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1E0168-A242-47D8-BBE9-52D140F8A432}"/>
              </a:ext>
            </a:extLst>
          </p:cNvPr>
          <p:cNvSpPr/>
          <p:nvPr/>
        </p:nvSpPr>
        <p:spPr>
          <a:xfrm>
            <a:off x="1123384" y="1415815"/>
            <a:ext cx="70700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QIODevice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zh-CN" sz="16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WriteOnly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16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QIODevice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zh-CN" sz="16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)){ 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1600" dirty="0" err="1">
                <a:solidFill>
                  <a:schemeClr val="accent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QFile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指针为参数，初始化</a:t>
            </a:r>
            <a:r>
              <a:rPr lang="en-US" altLang="zh-CN" sz="1600" dirty="0" err="1">
                <a:solidFill>
                  <a:schemeClr val="accent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QTextStream</a:t>
            </a:r>
            <a:r>
              <a:rPr lang="en-US" altLang="zh-CN" sz="1600" dirty="0">
                <a:solidFill>
                  <a:schemeClr val="accent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16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QTextStream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stream (&amp;f); 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循环写入字符串，</a:t>
            </a:r>
            <a:r>
              <a:rPr lang="en-US" altLang="zh-CN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600" dirty="0" err="1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QStringList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对象，是一个字符串列表 </a:t>
            </a:r>
          </a:p>
          <a:p>
            <a:r>
              <a:rPr lang="en-US" altLang="zh-CN" sz="16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US" altLang="zh-CN" sz="16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QString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 : data)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stream &lt;&lt; d &lt;&lt;</a:t>
            </a:r>
            <a:r>
              <a:rPr lang="en-US" altLang="zh-CN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sz="16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</a:p>
          <a:p>
            <a:r>
              <a:rPr lang="en-US" altLang="zh-CN" sz="16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()&lt;&lt;"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打开文件错误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"; 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4222CB-9FA2-4955-AF2D-13051C0B2709}"/>
              </a:ext>
            </a:extLst>
          </p:cNvPr>
          <p:cNvSpPr/>
          <p:nvPr/>
        </p:nvSpPr>
        <p:spPr>
          <a:xfrm>
            <a:off x="380999" y="3706032"/>
            <a:ext cx="10582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②使用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QXmlStreamReader</a:t>
            </a:r>
            <a:r>
              <a:rPr lang="zh-CN" altLang="en-US" dirty="0"/>
              <a:t>以流的形式从头到尾顺序遍历并处理文档</a:t>
            </a:r>
            <a:r>
              <a:rPr lang="en-US" altLang="zh-CN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QStringList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类作为辅助，通过使用简化中间空格，去掉首尾空格，合并字符，拆分字符等命令能够实现数据的格式化输出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E2EE28-E0E3-4B0E-B5C5-97721432419D}"/>
              </a:ext>
            </a:extLst>
          </p:cNvPr>
          <p:cNvSpPr/>
          <p:nvPr/>
        </p:nvSpPr>
        <p:spPr>
          <a:xfrm>
            <a:off x="1123384" y="4288023"/>
            <a:ext cx="926094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QXmlStreamReader</a:t>
            </a:r>
            <a:r>
              <a:rPr lang="zh-CN" altLang="zh-CN" sz="16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sourceText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zh-CN" altLang="zh-CN" sz="16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trimmed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endParaRPr lang="en-US" altLang="zh-CN" sz="16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QStringList</a:t>
            </a:r>
            <a:r>
              <a:rPr lang="zh-CN" altLang="zh-CN" sz="16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strData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zh-CN" sz="16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zh-CN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zh-CN" altLang="zh-CN" sz="16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readNext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	</a:t>
            </a:r>
            <a:r>
              <a:rPr lang="en-US" altLang="zh-CN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如果没到尾部，则读取下一则数据</a:t>
            </a:r>
            <a:endParaRPr lang="en-US" altLang="zh-CN" sz="16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err="1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16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16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isStartElement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zh-CN" altLang="zh-CN" sz="16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altLang="zh-CN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开始节点</a:t>
            </a:r>
            <a:endParaRPr lang="en-US" altLang="zh-CN" sz="16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zh-CN" sz="1600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zh-CN" sz="16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16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zh-CN" altLang="zh-CN" sz="1600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“ul”</a:t>
            </a:r>
            <a:r>
              <a:rPr lang="en-US" altLang="zh-CN" dirty="0"/>
              <a:t>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zh-CN" altLang="zh-CN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zh-CN" altLang="zh-CN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</a:t>
            </a:r>
            <a:r>
              <a:rPr lang="zh-CN" altLang="en-US" sz="16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sz="16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strData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zh-CN" altLang="zh-CN" sz="16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readElementText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16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QXmlStreamReader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zh-CN" altLang="zh-CN" sz="16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IncludeChildElements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zh-CN" sz="16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trimmed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} }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7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6788" y="2097842"/>
            <a:ext cx="9798424" cy="2387600"/>
          </a:xfrm>
        </p:spPr>
        <p:txBody>
          <a:bodyPr/>
          <a:lstStyle/>
          <a:p>
            <a:r>
              <a:rPr kumimoji="1" lang="zh-CN" altLang="en-US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  <a:t>四、</a:t>
            </a:r>
            <a:r>
              <a:rPr kumimoji="1" lang="zh-CN" altLang="en-US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</a:rPr>
              <a:t>设计成果</a:t>
            </a:r>
            <a:br>
              <a:rPr kumimoji="1" lang="zh-CN" altLang="en-US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</a:rPr>
            </a:br>
            <a:endParaRPr kumimoji="1" lang="zh-CN" altLang="en-US" dirty="0">
              <a:gradFill>
                <a:gsLst>
                  <a:gs pos="0">
                    <a:srgbClr val="3EE9E1"/>
                  </a:gs>
                  <a:gs pos="100000">
                    <a:srgbClr val="3BE9BE"/>
                  </a:gs>
                </a:gsLst>
                <a:path path="circle">
                  <a:fillToRect t="100000" r="100000"/>
                </a:path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53CEDCED-29B3-44BC-B266-9E5D0045D45E}"/>
              </a:ext>
            </a:extLst>
          </p:cNvPr>
          <p:cNvSpPr txBox="1"/>
          <p:nvPr/>
        </p:nvSpPr>
        <p:spPr>
          <a:xfrm>
            <a:off x="3784911" y="5720714"/>
            <a:ext cx="395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查询某月某市气温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BEF388-0EB0-40DB-A117-5009409D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50" y="90534"/>
            <a:ext cx="7447703" cy="5585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A635E4-65F1-440B-8FAD-C778E559C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50" y="90534"/>
            <a:ext cx="7447703" cy="55859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707C4E-2EF1-47E5-B135-CE35A0E36682}"/>
              </a:ext>
            </a:extLst>
          </p:cNvPr>
          <p:cNvSpPr/>
          <p:nvPr/>
        </p:nvSpPr>
        <p:spPr>
          <a:xfrm>
            <a:off x="3296211" y="5720713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查询某月某市污染物指数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  <a:t>五、实验总结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3" y="3429000"/>
            <a:ext cx="9577952" cy="27457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E3696F-7E8E-4140-B031-21865EF0950A}"/>
              </a:ext>
            </a:extLst>
          </p:cNvPr>
          <p:cNvSpPr txBox="1"/>
          <p:nvPr/>
        </p:nvSpPr>
        <p:spPr>
          <a:xfrm>
            <a:off x="619932" y="1772561"/>
            <a:ext cx="9345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本次实验基本完成了老师的要求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本人对网络读取和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Qchart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图表有了进一步的了解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34169" y="2399259"/>
            <a:ext cx="5625164" cy="2234004"/>
          </a:xfrm>
        </p:spPr>
        <p:txBody>
          <a:bodyPr>
            <a:normAutofit fontScale="90000"/>
          </a:bodyPr>
          <a:lstStyle/>
          <a:p>
            <a:r>
              <a:rPr kumimoji="1" lang="en-US" altLang="zh-CN" sz="9600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  <a:t>THE END</a:t>
            </a:r>
            <a:br>
              <a:rPr kumimoji="1" lang="en-US" altLang="zh-CN" sz="9600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</a:br>
            <a:r>
              <a:rPr kumimoji="1" lang="zh-CN" altLang="en-US" sz="9600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  <a:t>谢谢</a:t>
            </a:r>
            <a:endParaRPr kumimoji="1" lang="zh-CN" altLang="en-US" sz="9600" b="1" dirty="0">
              <a:gradFill>
                <a:gsLst>
                  <a:gs pos="0">
                    <a:srgbClr val="3EE9E1"/>
                  </a:gs>
                  <a:gs pos="100000">
                    <a:srgbClr val="3BE9BE"/>
                  </a:gs>
                </a:gsLst>
                <a:path path="circle">
                  <a:fillToRect t="100000" r="100000"/>
                </a:path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72273" y="891380"/>
            <a:ext cx="78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</a:rPr>
              <a:t>一、设计要求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91259" y="2002127"/>
            <a:ext cx="78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</a:rPr>
              <a:t>二、设计思路与方法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1259" y="3142591"/>
            <a:ext cx="78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</a:rPr>
              <a:t>三、关键代码与实验要点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91259" y="4283055"/>
            <a:ext cx="78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</a:rPr>
              <a:t>四、设计成果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61070" y="5423518"/>
            <a:ext cx="78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</a:rPr>
              <a:t>五、实验总结</a:t>
            </a:r>
          </a:p>
        </p:txBody>
      </p:sp>
      <p:sp>
        <p:nvSpPr>
          <p:cNvPr id="15" name="椭圆 14"/>
          <p:cNvSpPr/>
          <p:nvPr/>
        </p:nvSpPr>
        <p:spPr>
          <a:xfrm>
            <a:off x="974968" y="2338754"/>
            <a:ext cx="2343120" cy="2343120"/>
          </a:xfrm>
          <a:prstGeom prst="ellipse">
            <a:avLst/>
          </a:prstGeom>
          <a:solidFill>
            <a:srgbClr val="44E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E7A9B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" name="MH_Others_2"/>
          <p:cNvSpPr txBox="1"/>
          <p:nvPr/>
        </p:nvSpPr>
        <p:spPr>
          <a:xfrm rot="5400000">
            <a:off x="749111" y="3320874"/>
            <a:ext cx="1998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sym typeface="Arial" pitchFamily="34" charset="0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charset="0"/>
              <a:ea typeface="微软雅黑" charset="0"/>
              <a:sym typeface="Arial" pitchFamily="34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659742" y="2414338"/>
            <a:ext cx="1443317" cy="230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6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目录</a:t>
            </a:r>
          </a:p>
        </p:txBody>
      </p:sp>
      <p:cxnSp>
        <p:nvCxnSpPr>
          <p:cNvPr id="18" name="直接连接符 33"/>
          <p:cNvCxnSpPr/>
          <p:nvPr/>
        </p:nvCxnSpPr>
        <p:spPr>
          <a:xfrm>
            <a:off x="5012854" y="0"/>
            <a:ext cx="0" cy="6858000"/>
          </a:xfrm>
          <a:prstGeom prst="line">
            <a:avLst/>
          </a:prstGeom>
          <a:ln w="19050">
            <a:solidFill>
              <a:srgbClr val="38B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891871" y="1129311"/>
            <a:ext cx="214445" cy="214445"/>
          </a:xfrm>
          <a:prstGeom prst="ellipse">
            <a:avLst/>
          </a:prstGeom>
          <a:solidFill>
            <a:srgbClr val="38BF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891871" y="2260543"/>
            <a:ext cx="214445" cy="214445"/>
          </a:xfrm>
          <a:prstGeom prst="ellipse">
            <a:avLst/>
          </a:prstGeom>
          <a:solidFill>
            <a:srgbClr val="3BE9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891871" y="4523007"/>
            <a:ext cx="214445" cy="214445"/>
          </a:xfrm>
          <a:prstGeom prst="ellipse">
            <a:avLst/>
          </a:prstGeom>
          <a:solidFill>
            <a:srgbClr val="3BE9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891871" y="3391775"/>
            <a:ext cx="214445" cy="214445"/>
          </a:xfrm>
          <a:prstGeom prst="ellipse">
            <a:avLst/>
          </a:prstGeom>
          <a:solidFill>
            <a:srgbClr val="38BF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891871" y="5654239"/>
            <a:ext cx="214445" cy="214445"/>
          </a:xfrm>
          <a:prstGeom prst="ellipse">
            <a:avLst/>
          </a:prstGeom>
          <a:solidFill>
            <a:srgbClr val="38BF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3" grpId="0"/>
      <p:bldP spid="23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62" y="191160"/>
            <a:ext cx="8482584" cy="1325563"/>
          </a:xfrm>
        </p:spPr>
        <p:txBody>
          <a:bodyPr>
            <a:normAutofit/>
          </a:bodyPr>
          <a:lstStyle/>
          <a:p>
            <a:r>
              <a:rPr kumimoji="1" lang="zh-CN" altLang="en-US" sz="6000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  <a:t>一、</a:t>
            </a:r>
            <a:r>
              <a:rPr kumimoji="1" lang="zh-CN" altLang="en-US" sz="60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</a:rPr>
              <a:t>设计要求</a:t>
            </a:r>
            <a:endParaRPr kumimoji="1" lang="zh-CN" altLang="en-US" sz="6000" dirty="0"/>
          </a:p>
        </p:txBody>
      </p:sp>
      <p:sp>
        <p:nvSpPr>
          <p:cNvPr id="19" name="TextBox 41"/>
          <p:cNvSpPr txBox="1"/>
          <p:nvPr/>
        </p:nvSpPr>
        <p:spPr>
          <a:xfrm>
            <a:off x="451610" y="3081633"/>
            <a:ext cx="5644390" cy="3071424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用户可以查询城市最近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个月气温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首次获取的数据存到本地，下次载入可直接读取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获取的气温数据用图表绘制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用户可以选择不同的图注字体，可以选择是否显示数据点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70"/>
          <p:cNvSpPr txBox="1"/>
          <p:nvPr/>
        </p:nvSpPr>
        <p:spPr>
          <a:xfrm>
            <a:off x="451610" y="2571427"/>
            <a:ext cx="5071366" cy="569937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rPr>
              <a:t>具备基本功能的天气查询程序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6096000" y="2986985"/>
            <a:ext cx="4714117" cy="187879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用户可以查询不同城市的气温和空气质量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查询的年份根据当前年份来定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可在查询气温和查询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AQI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之间切换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25DE485-1B02-4BD6-85B2-250D34EED7FA}"/>
              </a:ext>
            </a:extLst>
          </p:cNvPr>
          <p:cNvSpPr/>
          <p:nvPr/>
        </p:nvSpPr>
        <p:spPr>
          <a:xfrm>
            <a:off x="641362" y="1416027"/>
            <a:ext cx="2084801" cy="10133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基本要求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CD16879-D339-42DA-BDB5-6F2D29D75928}"/>
              </a:ext>
            </a:extLst>
          </p:cNvPr>
          <p:cNvSpPr/>
          <p:nvPr/>
        </p:nvSpPr>
        <p:spPr>
          <a:xfrm>
            <a:off x="6040355" y="1611371"/>
            <a:ext cx="2084801" cy="10133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拓展要求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6372" y="1214438"/>
            <a:ext cx="9798424" cy="2387600"/>
          </a:xfrm>
        </p:spPr>
        <p:txBody>
          <a:bodyPr/>
          <a:lstStyle/>
          <a:p>
            <a:r>
              <a:rPr kumimoji="1" lang="zh-CN" altLang="en-US" dirty="0">
                <a:gradFill>
                  <a:gsLst>
                    <a:gs pos="0">
                      <a:srgbClr val="3BE9BE"/>
                    </a:gs>
                    <a:gs pos="100000">
                      <a:srgbClr val="3EE9E1"/>
                    </a:gs>
                  </a:gsLst>
                  <a:path path="circle">
                    <a:fillToRect t="100000" r="100000"/>
                  </a:path>
                </a:gradFill>
              </a:rPr>
              <a:t>二、</a:t>
            </a:r>
            <a:r>
              <a:rPr kumimoji="1" lang="zh-CN" altLang="en-US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</a:rPr>
              <a:t>设计思路与方案</a:t>
            </a:r>
            <a:endParaRPr kumimoji="1" lang="zh-CN" altLang="en-US" dirty="0">
              <a:gradFill>
                <a:gsLst>
                  <a:gs pos="0">
                    <a:srgbClr val="3BE9BE"/>
                  </a:gs>
                  <a:gs pos="100000">
                    <a:srgbClr val="3EE9E1"/>
                  </a:gs>
                </a:gsLst>
                <a:path path="circle">
                  <a:fillToRect t="100000" r="100000"/>
                </a:path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9" y="161912"/>
            <a:ext cx="11430000" cy="827697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/>
              <a:t>ui</a:t>
            </a:r>
            <a:r>
              <a:rPr kumimoji="1" lang="zh-CN" altLang="en-US" sz="3200" dirty="0"/>
              <a:t>界面设计思路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0366909-71C0-47CE-8144-C3ECA309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" y="865633"/>
            <a:ext cx="7488824" cy="5992368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04157CC-8A1A-4F70-B2D9-E5C3D1578CF0}"/>
              </a:ext>
            </a:extLst>
          </p:cNvPr>
          <p:cNvCxnSpPr>
            <a:cxnSpLocks/>
          </p:cNvCxnSpPr>
          <p:nvPr/>
        </p:nvCxnSpPr>
        <p:spPr>
          <a:xfrm>
            <a:off x="3148698" y="1194816"/>
            <a:ext cx="842467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菱形 32">
            <a:extLst>
              <a:ext uri="{FF2B5EF4-FFF2-40B4-BE49-F238E27FC236}">
                <a16:creationId xmlns:a16="http://schemas.microsoft.com/office/drawing/2014/main" id="{21AB2E25-A171-405F-8BCF-6161D0679036}"/>
              </a:ext>
            </a:extLst>
          </p:cNvPr>
          <p:cNvSpPr/>
          <p:nvPr/>
        </p:nvSpPr>
        <p:spPr>
          <a:xfrm>
            <a:off x="11538373" y="1092221"/>
            <a:ext cx="191911" cy="20519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BA809D-DD93-436D-A0CA-78DC79C04E5F}"/>
              </a:ext>
            </a:extLst>
          </p:cNvPr>
          <p:cNvSpPr txBox="1"/>
          <p:nvPr/>
        </p:nvSpPr>
        <p:spPr>
          <a:xfrm>
            <a:off x="7892965" y="757796"/>
            <a:ext cx="379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QChartView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（折线图展示）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46A283-59A1-4AF3-95F7-14D8DC3A5D05}"/>
              </a:ext>
            </a:extLst>
          </p:cNvPr>
          <p:cNvSpPr txBox="1"/>
          <p:nvPr/>
        </p:nvSpPr>
        <p:spPr>
          <a:xfrm>
            <a:off x="7760547" y="1216594"/>
            <a:ext cx="315456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用来显示绘制的变化折线图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27AA988-03A7-450A-993C-3D3E4A3B21CC}"/>
              </a:ext>
            </a:extLst>
          </p:cNvPr>
          <p:cNvCxnSpPr>
            <a:cxnSpLocks/>
          </p:cNvCxnSpPr>
          <p:nvPr/>
        </p:nvCxnSpPr>
        <p:spPr>
          <a:xfrm>
            <a:off x="7266432" y="5522976"/>
            <a:ext cx="43678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菱形 49">
            <a:extLst>
              <a:ext uri="{FF2B5EF4-FFF2-40B4-BE49-F238E27FC236}">
                <a16:creationId xmlns:a16="http://schemas.microsoft.com/office/drawing/2014/main" id="{800F2ECF-1F19-49BD-8B32-03CAD62E3826}"/>
              </a:ext>
            </a:extLst>
          </p:cNvPr>
          <p:cNvSpPr/>
          <p:nvPr/>
        </p:nvSpPr>
        <p:spPr>
          <a:xfrm>
            <a:off x="11555306" y="5420381"/>
            <a:ext cx="191911" cy="205190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189A53-DD62-4D74-86CE-D582EBE117FC}"/>
              </a:ext>
            </a:extLst>
          </p:cNvPr>
          <p:cNvSpPr txBox="1"/>
          <p:nvPr/>
        </p:nvSpPr>
        <p:spPr>
          <a:xfrm>
            <a:off x="199784" y="1240861"/>
            <a:ext cx="5541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Ui</a:t>
            </a:r>
            <a:r>
              <a:rPr lang="zh-CN" altLang="en-US" sz="2000" dirty="0">
                <a:solidFill>
                  <a:schemeClr val="accent5"/>
                </a:solidFill>
              </a:rPr>
              <a:t>基于</a:t>
            </a:r>
            <a:r>
              <a:rPr lang="en-US" altLang="zh-CN" sz="2000" dirty="0" err="1">
                <a:solidFill>
                  <a:schemeClr val="accent5"/>
                </a:solidFill>
              </a:rPr>
              <a:t>Qwidget</a:t>
            </a:r>
            <a:r>
              <a:rPr lang="zh-CN" altLang="en-US" sz="2000" dirty="0">
                <a:solidFill>
                  <a:schemeClr val="accent5"/>
                </a:solidFill>
              </a:rPr>
              <a:t>，要想创建首先我们需要使用模板创建一个带有</a:t>
            </a:r>
            <a:r>
              <a:rPr lang="en-US" altLang="zh-CN" sz="2000" dirty="0" err="1">
                <a:solidFill>
                  <a:schemeClr val="accent5"/>
                </a:solidFill>
              </a:rPr>
              <a:t>ui</a:t>
            </a:r>
            <a:r>
              <a:rPr lang="zh-CN" altLang="en-US" sz="2000" dirty="0">
                <a:solidFill>
                  <a:schemeClr val="accent5"/>
                </a:solidFill>
              </a:rPr>
              <a:t>的基于</a:t>
            </a:r>
            <a:r>
              <a:rPr lang="en-US" altLang="zh-CN" sz="2000" dirty="0" err="1">
                <a:solidFill>
                  <a:schemeClr val="accent5"/>
                </a:solidFill>
              </a:rPr>
              <a:t>Qwidget</a:t>
            </a:r>
            <a:r>
              <a:rPr lang="zh-CN" altLang="en-US" sz="2000" dirty="0">
                <a:solidFill>
                  <a:schemeClr val="accent5"/>
                </a:solidFill>
              </a:rPr>
              <a:t>或</a:t>
            </a:r>
            <a:r>
              <a:rPr lang="en-US" altLang="zh-CN" sz="2000" dirty="0" err="1">
                <a:solidFill>
                  <a:schemeClr val="accent5"/>
                </a:solidFill>
              </a:rPr>
              <a:t>QmainWindow</a:t>
            </a:r>
            <a:r>
              <a:rPr lang="zh-CN" altLang="en-US" sz="2000" dirty="0">
                <a:solidFill>
                  <a:schemeClr val="accent5"/>
                </a:solidFill>
              </a:rPr>
              <a:t>的应用程序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A64EA83-D6EA-4C36-A06C-114EAB1F8F7D}"/>
              </a:ext>
            </a:extLst>
          </p:cNvPr>
          <p:cNvSpPr txBox="1"/>
          <p:nvPr/>
        </p:nvSpPr>
        <p:spPr>
          <a:xfrm>
            <a:off x="199784" y="2586184"/>
            <a:ext cx="270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可以手动改变</a:t>
            </a:r>
            <a:r>
              <a:rPr lang="en-US" altLang="zh-CN" sz="2000" dirty="0" err="1">
                <a:solidFill>
                  <a:schemeClr val="accent5"/>
                </a:solidFill>
              </a:rPr>
              <a:t>ui</a:t>
            </a:r>
            <a:r>
              <a:rPr lang="zh-CN" altLang="en-US" sz="2000" dirty="0">
                <a:solidFill>
                  <a:schemeClr val="accent5"/>
                </a:solidFill>
              </a:rPr>
              <a:t>界面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507DE37-A88F-4B2B-BFC0-8C409820079C}"/>
              </a:ext>
            </a:extLst>
          </p:cNvPr>
          <p:cNvCxnSpPr/>
          <p:nvPr/>
        </p:nvCxnSpPr>
        <p:spPr>
          <a:xfrm>
            <a:off x="7266432" y="1290539"/>
            <a:ext cx="513645" cy="99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5821300-B3D4-46D6-A95D-0F5644B72F53}"/>
              </a:ext>
            </a:extLst>
          </p:cNvPr>
          <p:cNvCxnSpPr/>
          <p:nvPr/>
        </p:nvCxnSpPr>
        <p:spPr>
          <a:xfrm>
            <a:off x="6656832" y="1594926"/>
            <a:ext cx="1123245" cy="686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042304F-DA0E-443D-AFA1-EDC52D7D8B9E}"/>
              </a:ext>
            </a:extLst>
          </p:cNvPr>
          <p:cNvCxnSpPr/>
          <p:nvPr/>
        </p:nvCxnSpPr>
        <p:spPr>
          <a:xfrm>
            <a:off x="7780077" y="2281690"/>
            <a:ext cx="3871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菱形 57">
            <a:extLst>
              <a:ext uri="{FF2B5EF4-FFF2-40B4-BE49-F238E27FC236}">
                <a16:creationId xmlns:a16="http://schemas.microsoft.com/office/drawing/2014/main" id="{39A96CAF-4A77-4375-AB64-A225995E1194}"/>
              </a:ext>
            </a:extLst>
          </p:cNvPr>
          <p:cNvSpPr/>
          <p:nvPr/>
        </p:nvSpPr>
        <p:spPr>
          <a:xfrm>
            <a:off x="11538372" y="2168689"/>
            <a:ext cx="191911" cy="2051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6957E62-C46C-486A-AF96-DB84040C361C}"/>
              </a:ext>
            </a:extLst>
          </p:cNvPr>
          <p:cNvSpPr/>
          <p:nvPr/>
        </p:nvSpPr>
        <p:spPr>
          <a:xfrm>
            <a:off x="7835054" y="1901952"/>
            <a:ext cx="294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chemeClr val="accent1"/>
                </a:solidFill>
              </a:rPr>
              <a:t>QComboBox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（组合框）</a:t>
            </a:r>
            <a:endParaRPr lang="zh-CN" altLang="en-US" sz="2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153709-CE42-4353-A67A-7AB382B9392E}"/>
              </a:ext>
            </a:extLst>
          </p:cNvPr>
          <p:cNvSpPr/>
          <p:nvPr/>
        </p:nvSpPr>
        <p:spPr>
          <a:xfrm>
            <a:off x="7794571" y="22816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点开选择不同城市或者年月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E992E31-D9C0-412F-BE71-088FBBFD1C2C}"/>
              </a:ext>
            </a:extLst>
          </p:cNvPr>
          <p:cNvCxnSpPr>
            <a:cxnSpLocks/>
          </p:cNvCxnSpPr>
          <p:nvPr/>
        </p:nvCxnSpPr>
        <p:spPr>
          <a:xfrm>
            <a:off x="7375527" y="1901952"/>
            <a:ext cx="634617" cy="36210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535B0B7-98FA-4414-8E43-61AB7192207B}"/>
              </a:ext>
            </a:extLst>
          </p:cNvPr>
          <p:cNvCxnSpPr>
            <a:cxnSpLocks/>
          </p:cNvCxnSpPr>
          <p:nvPr/>
        </p:nvCxnSpPr>
        <p:spPr>
          <a:xfrm>
            <a:off x="7361033" y="3171730"/>
            <a:ext cx="649111" cy="23512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D4FA258-BBC8-4C2F-BBA1-B8B944738E62}"/>
              </a:ext>
            </a:extLst>
          </p:cNvPr>
          <p:cNvSpPr/>
          <p:nvPr/>
        </p:nvSpPr>
        <p:spPr>
          <a:xfrm>
            <a:off x="8062186" y="5134535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C000"/>
                </a:solidFill>
              </a:rPr>
              <a:t>QGroupBox</a:t>
            </a:r>
            <a:r>
              <a:rPr lang="zh-CN" altLang="en-US" b="1" dirty="0"/>
              <a:t>（组框）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87019AD-7982-49D1-899D-9FA5AE6FC7B3}"/>
              </a:ext>
            </a:extLst>
          </p:cNvPr>
          <p:cNvSpPr/>
          <p:nvPr/>
        </p:nvSpPr>
        <p:spPr>
          <a:xfrm>
            <a:off x="7892965" y="553338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用来放置选项组或者图片组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0A6EE9D-453E-4429-9158-9A4EB853575B}"/>
              </a:ext>
            </a:extLst>
          </p:cNvPr>
          <p:cNvCxnSpPr/>
          <p:nvPr/>
        </p:nvCxnSpPr>
        <p:spPr>
          <a:xfrm>
            <a:off x="7361033" y="3712464"/>
            <a:ext cx="42902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0BD5336-DA97-4DE7-8C6A-7FDB9E2E1F83}"/>
              </a:ext>
            </a:extLst>
          </p:cNvPr>
          <p:cNvCxnSpPr>
            <a:cxnSpLocks/>
          </p:cNvCxnSpPr>
          <p:nvPr/>
        </p:nvCxnSpPr>
        <p:spPr>
          <a:xfrm flipH="1">
            <a:off x="7323486" y="3722870"/>
            <a:ext cx="569479" cy="21694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42D93AD-80F0-4832-9452-CB7E22B04DB4}"/>
              </a:ext>
            </a:extLst>
          </p:cNvPr>
          <p:cNvCxnSpPr>
            <a:cxnSpLocks/>
          </p:cNvCxnSpPr>
          <p:nvPr/>
        </p:nvCxnSpPr>
        <p:spPr>
          <a:xfrm>
            <a:off x="7266432" y="2731279"/>
            <a:ext cx="626533" cy="99159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65CC601E-AC2A-445F-967C-125C2B590DB6}"/>
              </a:ext>
            </a:extLst>
          </p:cNvPr>
          <p:cNvSpPr/>
          <p:nvPr/>
        </p:nvSpPr>
        <p:spPr>
          <a:xfrm>
            <a:off x="11594816" y="3616490"/>
            <a:ext cx="191911" cy="20519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3F177A5-A2AF-4EC0-9494-F3A07A8C02DA}"/>
              </a:ext>
            </a:extLst>
          </p:cNvPr>
          <p:cNvSpPr/>
          <p:nvPr/>
        </p:nvSpPr>
        <p:spPr>
          <a:xfrm>
            <a:off x="8047691" y="3364291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QPushButton</a:t>
            </a:r>
            <a:r>
              <a:rPr lang="zh-CN" altLang="en-US" b="1" dirty="0"/>
              <a:t>（按钮）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EB9E78B-7918-4BCF-AEB0-47A34E67F944}"/>
              </a:ext>
            </a:extLst>
          </p:cNvPr>
          <p:cNvSpPr txBox="1"/>
          <p:nvPr/>
        </p:nvSpPr>
        <p:spPr>
          <a:xfrm>
            <a:off x="8010144" y="3733623"/>
            <a:ext cx="309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前两者连接槽函数，赋予相应点击功能；后者图形</a:t>
            </a:r>
            <a:r>
              <a:rPr lang="en-US" altLang="zh-CN" dirty="0"/>
              <a:t>logo</a:t>
            </a:r>
            <a:r>
              <a:rPr lang="zh-CN" altLang="en-US" dirty="0"/>
              <a:t>标注数据来源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ECDDD8E-0723-4FDC-BCE6-24F2583243B2}"/>
              </a:ext>
            </a:extLst>
          </p:cNvPr>
          <p:cNvCxnSpPr>
            <a:cxnSpLocks/>
          </p:cNvCxnSpPr>
          <p:nvPr/>
        </p:nvCxnSpPr>
        <p:spPr>
          <a:xfrm flipH="1">
            <a:off x="2118511" y="4490519"/>
            <a:ext cx="45383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菱形 89">
            <a:extLst>
              <a:ext uri="{FF2B5EF4-FFF2-40B4-BE49-F238E27FC236}">
                <a16:creationId xmlns:a16="http://schemas.microsoft.com/office/drawing/2014/main" id="{0B0F3328-608D-496D-8E9F-1E1562664B64}"/>
              </a:ext>
            </a:extLst>
          </p:cNvPr>
          <p:cNvSpPr/>
          <p:nvPr/>
        </p:nvSpPr>
        <p:spPr>
          <a:xfrm>
            <a:off x="1985008" y="4387924"/>
            <a:ext cx="191911" cy="20519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1BFA941-A45A-4E2F-ABF5-EB289F5E083A}"/>
              </a:ext>
            </a:extLst>
          </p:cNvPr>
          <p:cNvSpPr/>
          <p:nvPr/>
        </p:nvSpPr>
        <p:spPr>
          <a:xfrm>
            <a:off x="2709870" y="4116174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verticalSpacer</a:t>
            </a:r>
            <a:r>
              <a:rPr lang="zh-CN" altLang="en-US" b="1" dirty="0"/>
              <a:t>（竖直间距）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BA63DCB-376E-46BF-BDB6-BE65BB53A3E7}"/>
              </a:ext>
            </a:extLst>
          </p:cNvPr>
          <p:cNvSpPr/>
          <p:nvPr/>
        </p:nvSpPr>
        <p:spPr>
          <a:xfrm>
            <a:off x="2178485" y="4472287"/>
            <a:ext cx="4167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提供竖向间距，使上下组框更紧凑美观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50" grpId="0" animBg="1"/>
      <p:bldP spid="58" grpId="0" animBg="1"/>
      <p:bldP spid="59" grpId="0"/>
      <p:bldP spid="60" grpId="0"/>
      <p:bldP spid="72" grpId="0"/>
      <p:bldP spid="73" grpId="0"/>
      <p:bldP spid="84" grpId="0" animBg="1"/>
      <p:bldP spid="85" grpId="0"/>
      <p:bldP spid="86" grpId="0"/>
      <p:bldP spid="90" grpId="0" animBg="1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gradFill>
                  <a:gsLst>
                    <a:gs pos="0">
                      <a:srgbClr val="3BE9BE"/>
                    </a:gs>
                    <a:gs pos="100000">
                      <a:srgbClr val="3EE9E1"/>
                    </a:gs>
                  </a:gsLst>
                  <a:path path="circle">
                    <a:fillToRect t="100000" r="100000"/>
                  </a:path>
                </a:gradFill>
              </a:rPr>
              <a:t>三、关键代码与实验要点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85A4BD3-F82A-4742-A89A-A3BCC25A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2" y="273721"/>
            <a:ext cx="4145413" cy="5786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Qt</a:t>
            </a:r>
            <a:r>
              <a:rPr lang="zh-CN" altLang="en-US" dirty="0"/>
              <a:t>中使用网络工程的基本过程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B15D87-C236-400A-9AE2-C47B95BD939F}"/>
              </a:ext>
            </a:extLst>
          </p:cNvPr>
          <p:cNvSpPr/>
          <p:nvPr/>
        </p:nvSpPr>
        <p:spPr>
          <a:xfrm>
            <a:off x="369752" y="835679"/>
            <a:ext cx="5726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网络访问的核心类是</a:t>
            </a:r>
            <a:r>
              <a:rPr lang="en-US" altLang="zh-CN" sz="20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QNetworkAccessManager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BC9B1C-E748-4D00-95F2-4BFAB2162A22}"/>
              </a:ext>
            </a:extLst>
          </p:cNvPr>
          <p:cNvSpPr txBox="1"/>
          <p:nvPr/>
        </p:nvSpPr>
        <p:spPr>
          <a:xfrm>
            <a:off x="334979" y="1321806"/>
            <a:ext cx="857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①初始化网络请求管理类</a:t>
            </a:r>
            <a:r>
              <a:rPr lang="zh-CN" altLang="zh-CN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QNetworkAccessManager</a:t>
            </a:r>
            <a:r>
              <a:rPr lang="zh-CN" altLang="en-US" dirty="0"/>
              <a:t>类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并连接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Finished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信号与槽函数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C5B820-1F0A-4D26-A14B-B8C1CCE2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19" y="1742393"/>
            <a:ext cx="7677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manager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QNetworkAccessManager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connect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manager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QNetworkAccessManager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::finished,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dataWorker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::httpsFinished);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303CE7-66F4-4E75-9472-077C14A77705}"/>
              </a:ext>
            </a:extLst>
          </p:cNvPr>
          <p:cNvSpPr/>
          <p:nvPr/>
        </p:nvSpPr>
        <p:spPr>
          <a:xfrm>
            <a:off x="334978" y="2312950"/>
            <a:ext cx="7351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②执行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请求（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获取方法）发起访问请求，</a:t>
            </a:r>
            <a:r>
              <a:rPr lang="en-US" altLang="zh-CN" dirty="0" err="1">
                <a:solidFill>
                  <a:srgbClr val="7030A0"/>
                </a:solidFill>
              </a:rPr>
              <a:t>url</a:t>
            </a:r>
            <a:r>
              <a:rPr lang="zh-CN" altLang="en-US" dirty="0"/>
              <a:t> 请求目标网址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A0B18AC-9DA0-4AD2-87EC-B88AE93A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19" y="2696333"/>
            <a:ext cx="648228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QNetworkRequest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 panose="020B0604020202020204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 panose="020B0604020202020204"/>
              </a:rPr>
              <a:t>setUrl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/>
              </a:rPr>
              <a:t>QUrl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 panose="020B0604020202020204"/>
              </a:rPr>
              <a:t>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));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 panose="020B0604020202020204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 panose="020B0604020202020204"/>
              </a:rPr>
              <a:t>setAttribute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/>
              </a:rPr>
              <a:t>QNetworkRequest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/>
              </a:rPr>
              <a:t>FollowRedirectsAttribute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/>
              </a:rPr>
              <a:t>true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);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/>
              </a:rPr>
              <a:t>manager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-&gt;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 panose="020B0604020202020204"/>
              </a:rPr>
              <a:t>get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 panose="020B0604020202020204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DC1E69-4CE0-4294-8F55-54BBF213FA80}"/>
              </a:ext>
            </a:extLst>
          </p:cNvPr>
          <p:cNvSpPr/>
          <p:nvPr/>
        </p:nvSpPr>
        <p:spPr>
          <a:xfrm>
            <a:off x="369752" y="3852553"/>
            <a:ext cx="10195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③网络请求</a:t>
            </a:r>
            <a:r>
              <a:rPr lang="en-US" altLang="zh-CN" sz="1600" dirty="0" err="1">
                <a:solidFill>
                  <a:srgbClr val="800080"/>
                </a:solidFill>
                <a:latin typeface="Arial Unicode MS" panose="020B0604020202020204"/>
              </a:rPr>
              <a:t>QNetworkReply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finished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信号的响应槽函数处理数据，并排除可能出现的错误情况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277A78-B9A6-4221-8BEF-448308F3F8B3}"/>
              </a:ext>
            </a:extLst>
          </p:cNvPr>
          <p:cNvSpPr/>
          <p:nvPr/>
        </p:nvSpPr>
        <p:spPr>
          <a:xfrm>
            <a:off x="832918" y="4239688"/>
            <a:ext cx="77497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00"/>
                </a:solidFill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</a:rPr>
              <a:t> </a:t>
            </a:r>
            <a:r>
              <a:rPr lang="en-US" altLang="zh-CN" sz="1600" dirty="0">
                <a:solidFill>
                  <a:srgbClr val="092E64"/>
                </a:solidFill>
              </a:rPr>
              <a:t>v</a:t>
            </a:r>
            <a:r>
              <a:rPr lang="en-US" altLang="zh-CN" sz="1600" dirty="0">
                <a:solidFill>
                  <a:srgbClr val="C0C0C0"/>
                </a:solidFill>
              </a:rPr>
              <a:t> </a:t>
            </a:r>
            <a:r>
              <a:rPr lang="en-US" altLang="zh-CN" sz="1600" dirty="0"/>
              <a:t>=</a:t>
            </a:r>
            <a:r>
              <a:rPr lang="en-US" altLang="zh-CN" sz="1600" dirty="0">
                <a:solidFill>
                  <a:srgbClr val="C0C0C0"/>
                </a:solidFill>
              </a:rPr>
              <a:t> </a:t>
            </a:r>
            <a:r>
              <a:rPr lang="en-US" altLang="zh-CN" sz="1600" dirty="0">
                <a:solidFill>
                  <a:srgbClr val="092E64"/>
                </a:solidFill>
              </a:rPr>
              <a:t>reply</a:t>
            </a:r>
            <a:r>
              <a:rPr lang="en-US" altLang="zh-CN" sz="1600" dirty="0"/>
              <a:t>-&gt;</a:t>
            </a:r>
            <a:r>
              <a:rPr lang="en-US" altLang="zh-CN" sz="1600" dirty="0">
                <a:solidFill>
                  <a:srgbClr val="00677C"/>
                </a:solidFill>
              </a:rPr>
              <a:t>attribute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800080"/>
                </a:solidFill>
              </a:rPr>
              <a:t>QNetworkRequest</a:t>
            </a:r>
            <a:r>
              <a:rPr lang="en-US" altLang="zh-CN" sz="1600" dirty="0"/>
              <a:t>::</a:t>
            </a:r>
            <a:r>
              <a:rPr lang="en-US" altLang="zh-CN" sz="1600" dirty="0" err="1">
                <a:solidFill>
                  <a:srgbClr val="800080"/>
                </a:solidFill>
              </a:rPr>
              <a:t>HttpStatusCodeAttribute</a:t>
            </a:r>
            <a:r>
              <a:rPr lang="en-US" altLang="zh-CN" sz="1600" dirty="0"/>
              <a:t>).</a:t>
            </a:r>
            <a:r>
              <a:rPr lang="en-US" altLang="zh-CN" sz="1600" dirty="0" err="1">
                <a:solidFill>
                  <a:srgbClr val="00677C"/>
                </a:solidFill>
              </a:rPr>
              <a:t>toInt</a:t>
            </a:r>
            <a:r>
              <a:rPr lang="en-US" altLang="zh-CN" sz="1600" dirty="0"/>
              <a:t>();</a:t>
            </a:r>
            <a:endParaRPr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E8E3297-6AD0-429E-9826-34EE1DF39DF0}"/>
              </a:ext>
            </a:extLst>
          </p:cNvPr>
          <p:cNvSpPr/>
          <p:nvPr/>
        </p:nvSpPr>
        <p:spPr>
          <a:xfrm>
            <a:off x="632234" y="4596045"/>
            <a:ext cx="6756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800080"/>
                </a:solidFill>
                <a:latin typeface="Arial Unicode MS" panose="020B0604020202020204"/>
              </a:rPr>
              <a:t>QNetworkReply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对象的</a:t>
            </a:r>
            <a:r>
              <a:rPr lang="en-US" altLang="zh-CN" dirty="0">
                <a:solidFill>
                  <a:srgbClr val="00677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error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函数返回当前网络访问时发生的问题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err="1">
                <a:solidFill>
                  <a:srgbClr val="800080"/>
                </a:solidFill>
                <a:latin typeface="Arial Unicode MS" panose="020B0604020202020204"/>
              </a:rPr>
              <a:t>HttpStatusCodeAttribute</a:t>
            </a:r>
            <a:r>
              <a:rPr lang="zh-CN" altLang="en-US" sz="1600" dirty="0">
                <a:solidFill>
                  <a:srgbClr val="800080"/>
                </a:solidFill>
                <a:latin typeface="Arial Unicode MS" panose="020B0604020202020204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则为服务器返回的状态码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E99B7-5608-40F0-842E-C74496A8F091}"/>
              </a:ext>
            </a:extLst>
          </p:cNvPr>
          <p:cNvSpPr/>
          <p:nvPr/>
        </p:nvSpPr>
        <p:spPr>
          <a:xfrm>
            <a:off x="334978" y="5464410"/>
            <a:ext cx="523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lang="en-US" altLang="zh-CN" sz="1600" dirty="0" err="1">
                <a:solidFill>
                  <a:srgbClr val="800080"/>
                </a:solidFill>
                <a:latin typeface="Arial Unicode MS" panose="020B0604020202020204"/>
              </a:rPr>
              <a:t>QStringList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1600" dirty="0" err="1">
                <a:solidFill>
                  <a:srgbClr val="800080"/>
                </a:solidFill>
                <a:latin typeface="Arial Unicode MS" panose="020B0604020202020204"/>
              </a:rPr>
              <a:t>QXmlStreamReader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实现文本解析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CCDB2B3-0615-4300-8DB1-7414526AB836}"/>
              </a:ext>
            </a:extLst>
          </p:cNvPr>
          <p:cNvSpPr/>
          <p:nvPr/>
        </p:nvSpPr>
        <p:spPr>
          <a:xfrm>
            <a:off x="611312" y="60977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返回状态码</a:t>
            </a:r>
          </a:p>
        </p:txBody>
      </p:sp>
      <p:sp>
        <p:nvSpPr>
          <p:cNvPr id="6" name="箭头: 燕尾形 5">
            <a:extLst>
              <a:ext uri="{FF2B5EF4-FFF2-40B4-BE49-F238E27FC236}">
                <a16:creationId xmlns:a16="http://schemas.microsoft.com/office/drawing/2014/main" id="{732E737F-0DBE-41FB-B7E6-2321B0F840B4}"/>
              </a:ext>
            </a:extLst>
          </p:cNvPr>
          <p:cNvSpPr/>
          <p:nvPr/>
        </p:nvSpPr>
        <p:spPr>
          <a:xfrm>
            <a:off x="1837853" y="1348966"/>
            <a:ext cx="959668" cy="5069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燕尾形 14">
            <a:extLst>
              <a:ext uri="{FF2B5EF4-FFF2-40B4-BE49-F238E27FC236}">
                <a16:creationId xmlns:a16="http://schemas.microsoft.com/office/drawing/2014/main" id="{CC657F95-4C31-4010-ACB7-81E582525C3D}"/>
              </a:ext>
            </a:extLst>
          </p:cNvPr>
          <p:cNvSpPr/>
          <p:nvPr/>
        </p:nvSpPr>
        <p:spPr>
          <a:xfrm>
            <a:off x="1837853" y="4088483"/>
            <a:ext cx="959668" cy="5069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燕尾形 22">
            <a:extLst>
              <a:ext uri="{FF2B5EF4-FFF2-40B4-BE49-F238E27FC236}">
                <a16:creationId xmlns:a16="http://schemas.microsoft.com/office/drawing/2014/main" id="{B5C348C9-20C9-4DB5-81A1-D4C2E26A85F1}"/>
              </a:ext>
            </a:extLst>
          </p:cNvPr>
          <p:cNvSpPr/>
          <p:nvPr/>
        </p:nvSpPr>
        <p:spPr>
          <a:xfrm>
            <a:off x="1837853" y="2009027"/>
            <a:ext cx="959668" cy="5069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燕尾形 23">
            <a:extLst>
              <a:ext uri="{FF2B5EF4-FFF2-40B4-BE49-F238E27FC236}">
                <a16:creationId xmlns:a16="http://schemas.microsoft.com/office/drawing/2014/main" id="{BAAB753F-DB58-46B4-AF06-0100CB15D41D}"/>
              </a:ext>
            </a:extLst>
          </p:cNvPr>
          <p:cNvSpPr/>
          <p:nvPr/>
        </p:nvSpPr>
        <p:spPr>
          <a:xfrm>
            <a:off x="1837853" y="2694582"/>
            <a:ext cx="959668" cy="5069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燕尾形 24">
            <a:extLst>
              <a:ext uri="{FF2B5EF4-FFF2-40B4-BE49-F238E27FC236}">
                <a16:creationId xmlns:a16="http://schemas.microsoft.com/office/drawing/2014/main" id="{EF956F0D-6EDD-47BD-A85D-D6A18BE9122F}"/>
              </a:ext>
            </a:extLst>
          </p:cNvPr>
          <p:cNvSpPr/>
          <p:nvPr/>
        </p:nvSpPr>
        <p:spPr>
          <a:xfrm>
            <a:off x="1837853" y="3380137"/>
            <a:ext cx="959668" cy="5069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B2B3FFB-39AA-421B-BB3F-CD329FFFF4F0}"/>
              </a:ext>
            </a:extLst>
          </p:cNvPr>
          <p:cNvSpPr/>
          <p:nvPr/>
        </p:nvSpPr>
        <p:spPr>
          <a:xfrm>
            <a:off x="697117" y="1412341"/>
            <a:ext cx="95966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1XX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7792DF9-8FB5-4DAE-BADA-5245D9605CC0}"/>
              </a:ext>
            </a:extLst>
          </p:cNvPr>
          <p:cNvSpPr/>
          <p:nvPr/>
        </p:nvSpPr>
        <p:spPr>
          <a:xfrm>
            <a:off x="697117" y="2117126"/>
            <a:ext cx="95966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2XX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6702820-F654-497B-938E-3699A83B7A87}"/>
              </a:ext>
            </a:extLst>
          </p:cNvPr>
          <p:cNvSpPr/>
          <p:nvPr/>
        </p:nvSpPr>
        <p:spPr>
          <a:xfrm>
            <a:off x="697117" y="2763413"/>
            <a:ext cx="95966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3XX</a:t>
            </a:r>
            <a:endParaRPr lang="zh-CN" altLang="en-US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5D1CEC0-2457-4BBB-8C54-A253AA28EC49}"/>
              </a:ext>
            </a:extLst>
          </p:cNvPr>
          <p:cNvSpPr/>
          <p:nvPr/>
        </p:nvSpPr>
        <p:spPr>
          <a:xfrm>
            <a:off x="697117" y="3437861"/>
            <a:ext cx="95966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4XX</a:t>
            </a:r>
            <a:endParaRPr lang="zh-CN" altLang="en-US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5BEBDDA-0EAF-4D62-B06D-FB7DD678CE95}"/>
              </a:ext>
            </a:extLst>
          </p:cNvPr>
          <p:cNvSpPr/>
          <p:nvPr/>
        </p:nvSpPr>
        <p:spPr>
          <a:xfrm>
            <a:off x="697117" y="4112310"/>
            <a:ext cx="95966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5XX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736434-AC4E-490E-B072-8BB8B8B4C27E}"/>
              </a:ext>
            </a:extLst>
          </p:cNvPr>
          <p:cNvSpPr/>
          <p:nvPr/>
        </p:nvSpPr>
        <p:spPr>
          <a:xfrm>
            <a:off x="2907405" y="1390997"/>
            <a:ext cx="1936198" cy="41202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提示信息性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9FF16CB-2DDB-48DF-81C7-9809466C39F4}"/>
              </a:ext>
            </a:extLst>
          </p:cNvPr>
          <p:cNvSpPr/>
          <p:nvPr/>
        </p:nvSpPr>
        <p:spPr>
          <a:xfrm>
            <a:off x="2907405" y="2027775"/>
            <a:ext cx="1936198" cy="41202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5D9BB81-570F-481E-9C3A-B2515AF6EC49}"/>
              </a:ext>
            </a:extLst>
          </p:cNvPr>
          <p:cNvSpPr/>
          <p:nvPr/>
        </p:nvSpPr>
        <p:spPr>
          <a:xfrm>
            <a:off x="2907405" y="2734534"/>
            <a:ext cx="1936198" cy="41202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重定向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9949218-BE2D-4552-829D-6EB0FC52F509}"/>
              </a:ext>
            </a:extLst>
          </p:cNvPr>
          <p:cNvSpPr/>
          <p:nvPr/>
        </p:nvSpPr>
        <p:spPr>
          <a:xfrm>
            <a:off x="2907404" y="3414931"/>
            <a:ext cx="1936199" cy="41202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客户端错误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CEEEAAE-AD7C-4B05-806E-6B70C20881F5}"/>
              </a:ext>
            </a:extLst>
          </p:cNvPr>
          <p:cNvSpPr/>
          <p:nvPr/>
        </p:nvSpPr>
        <p:spPr>
          <a:xfrm>
            <a:off x="2907405" y="4138628"/>
            <a:ext cx="1936198" cy="41202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服务器错误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C4184B-71C6-472D-AD40-C395F846E324}"/>
              </a:ext>
            </a:extLst>
          </p:cNvPr>
          <p:cNvSpPr/>
          <p:nvPr/>
        </p:nvSpPr>
        <p:spPr>
          <a:xfrm>
            <a:off x="6096000" y="60977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HTML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tag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8F0F1B-206E-4A42-BA01-82990CE48352}"/>
              </a:ext>
            </a:extLst>
          </p:cNvPr>
          <p:cNvSpPr/>
          <p:nvPr/>
        </p:nvSpPr>
        <p:spPr>
          <a:xfrm>
            <a:off x="738369" y="1033912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99C6E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状态码</a:t>
            </a:r>
            <a:endParaRPr lang="zh-CN" altLang="en-US" sz="2000" b="1" dirty="0">
              <a:solidFill>
                <a:srgbClr val="99C6E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E8A7E4-2AF0-41A7-B6ED-5C748CFC62D8}"/>
              </a:ext>
            </a:extLst>
          </p:cNvPr>
          <p:cNvSpPr/>
          <p:nvPr/>
        </p:nvSpPr>
        <p:spPr>
          <a:xfrm>
            <a:off x="3318299" y="104463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表示状态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F1E70D-8155-4ABE-8F4D-D983A6E2E8B7}"/>
              </a:ext>
            </a:extLst>
          </p:cNvPr>
          <p:cNvSpPr/>
          <p:nvPr/>
        </p:nvSpPr>
        <p:spPr>
          <a:xfrm>
            <a:off x="6096000" y="107732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&lt;table&gt;			--</a:t>
            </a:r>
            <a:r>
              <a:rPr lang="zh-CN" alt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表示一个表格</a:t>
            </a:r>
            <a:endParaRPr lang="en-US" altLang="zh-CN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&lt;tr&gt;				--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表示一行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&lt;/b&gt; 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	--</a:t>
            </a:r>
            <a:r>
              <a:rPr lang="zh-CN" altLang="en-US" dirty="0">
                <a:solidFill>
                  <a:schemeClr val="accent6"/>
                </a:solidFill>
                <a:latin typeface="Courier New" panose="02070309020205020404" pitchFamily="49" charset="0"/>
              </a:rPr>
              <a:t>表示一列</a:t>
            </a:r>
            <a:endParaRPr lang="en-US" altLang="zh-CN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&lt;b&gt;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质量等级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&lt;/b&gt; 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&lt;b&gt;AQI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&lt;/b&gt; 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&lt;b&gt;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当天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AQI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排名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&lt;/b&gt; 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&lt;b&gt;PM2.5&lt;/b&gt; 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&lt;b&gt;PM10&lt;/b&gt; 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&lt;b&gt;So2&lt;/b&gt; 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&lt;b&gt;No2&lt;/b&gt; 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</a:t>
            </a:r>
          </a:p>
          <a:p>
            <a:r>
              <a:rPr lang="pl-PL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pl-PL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&lt;b&gt;Co&lt;/b&gt;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pl-PL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</a:t>
            </a:r>
          </a:p>
          <a:p>
            <a:r>
              <a:rPr lang="pl-PL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&lt;td&gt;</a:t>
            </a:r>
            <a:r>
              <a:rPr lang="en-US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pl-PL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&lt;b&gt;O3&lt;/b&gt;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pl-PL" altLang="zh-CN" dirty="0">
                <a:solidFill>
                  <a:schemeClr val="accent6"/>
                </a:solidFill>
                <a:latin typeface="Courier New" panose="02070309020205020404" pitchFamily="49" charset="0"/>
              </a:rPr>
              <a:t>&lt;/td&gt;</a:t>
            </a:r>
            <a:endParaRPr lang="en-US" altLang="zh-CN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&lt;/tr&gt;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&lt;/table&gt;</a:t>
            </a:r>
            <a:endParaRPr lang="zh-CN" altLang="en-US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BCB2A7C-5F4F-42F8-89EA-984686DD5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79722"/>
              </p:ext>
            </p:extLst>
          </p:nvPr>
        </p:nvGraphicFramePr>
        <p:xfrm>
          <a:off x="1800099" y="5200705"/>
          <a:ext cx="1039337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9337">
                  <a:extLst>
                    <a:ext uri="{9D8B030D-6E8A-4147-A177-3AD203B41FA5}">
                      <a16:colId xmlns:a16="http://schemas.microsoft.com/office/drawing/2014/main" val="1509875217"/>
                    </a:ext>
                  </a:extLst>
                </a:gridCol>
                <a:gridCol w="1039337">
                  <a:extLst>
                    <a:ext uri="{9D8B030D-6E8A-4147-A177-3AD203B41FA5}">
                      <a16:colId xmlns:a16="http://schemas.microsoft.com/office/drawing/2014/main" val="2012390231"/>
                    </a:ext>
                  </a:extLst>
                </a:gridCol>
                <a:gridCol w="1039337">
                  <a:extLst>
                    <a:ext uri="{9D8B030D-6E8A-4147-A177-3AD203B41FA5}">
                      <a16:colId xmlns:a16="http://schemas.microsoft.com/office/drawing/2014/main" val="2822443960"/>
                    </a:ext>
                  </a:extLst>
                </a:gridCol>
                <a:gridCol w="1039337">
                  <a:extLst>
                    <a:ext uri="{9D8B030D-6E8A-4147-A177-3AD203B41FA5}">
                      <a16:colId xmlns:a16="http://schemas.microsoft.com/office/drawing/2014/main" val="2082121092"/>
                    </a:ext>
                  </a:extLst>
                </a:gridCol>
                <a:gridCol w="1039337">
                  <a:extLst>
                    <a:ext uri="{9D8B030D-6E8A-4147-A177-3AD203B41FA5}">
                      <a16:colId xmlns:a16="http://schemas.microsoft.com/office/drawing/2014/main" val="2864549006"/>
                    </a:ext>
                  </a:extLst>
                </a:gridCol>
                <a:gridCol w="1039337">
                  <a:extLst>
                    <a:ext uri="{9D8B030D-6E8A-4147-A177-3AD203B41FA5}">
                      <a16:colId xmlns:a16="http://schemas.microsoft.com/office/drawing/2014/main" val="3730127956"/>
                    </a:ext>
                  </a:extLst>
                </a:gridCol>
                <a:gridCol w="1039337">
                  <a:extLst>
                    <a:ext uri="{9D8B030D-6E8A-4147-A177-3AD203B41FA5}">
                      <a16:colId xmlns:a16="http://schemas.microsoft.com/office/drawing/2014/main" val="4288103965"/>
                    </a:ext>
                  </a:extLst>
                </a:gridCol>
                <a:gridCol w="1039337">
                  <a:extLst>
                    <a:ext uri="{9D8B030D-6E8A-4147-A177-3AD203B41FA5}">
                      <a16:colId xmlns:a16="http://schemas.microsoft.com/office/drawing/2014/main" val="519325273"/>
                    </a:ext>
                  </a:extLst>
                </a:gridCol>
                <a:gridCol w="1039337">
                  <a:extLst>
                    <a:ext uri="{9D8B030D-6E8A-4147-A177-3AD203B41FA5}">
                      <a16:colId xmlns:a16="http://schemas.microsoft.com/office/drawing/2014/main" val="268661149"/>
                    </a:ext>
                  </a:extLst>
                </a:gridCol>
                <a:gridCol w="1039337">
                  <a:extLst>
                    <a:ext uri="{9D8B030D-6E8A-4147-A177-3AD203B41FA5}">
                      <a16:colId xmlns:a16="http://schemas.microsoft.com/office/drawing/2014/main" val="3836736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质量等级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AQI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当天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AQI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排名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PM2.5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PM10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So2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No2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4263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3" grpId="0" animBg="1"/>
      <p:bldP spid="24" grpId="0" animBg="1"/>
      <p:bldP spid="25" grpId="0" animBg="1"/>
      <p:bldP spid="7" grpId="0" animBg="1"/>
      <p:bldP spid="26" grpId="0" animBg="1"/>
      <p:bldP spid="27" grpId="0" animBg="1"/>
      <p:bldP spid="28" grpId="0" animBg="1"/>
      <p:bldP spid="29" grpId="0" animBg="1"/>
      <p:bldP spid="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6AF4C-0EA3-4349-8B3B-9E85179B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36526"/>
            <a:ext cx="4181946" cy="96799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Qchart</a:t>
            </a:r>
            <a:r>
              <a:rPr lang="zh-CN" altLang="en-US" dirty="0"/>
              <a:t>绘制图表的基本流程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29D863-2B02-449D-BD68-0FAAA510001E}"/>
              </a:ext>
            </a:extLst>
          </p:cNvPr>
          <p:cNvSpPr/>
          <p:nvPr/>
        </p:nvSpPr>
        <p:spPr>
          <a:xfrm>
            <a:off x="585456" y="1004935"/>
            <a:ext cx="917418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首先在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.pro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文件中添加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chart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模块：</a:t>
            </a:r>
            <a:r>
              <a:rPr lang="en-US" altLang="zh-CN" sz="2000" dirty="0"/>
              <a:t>QT += charts </a:t>
            </a: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界面设计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QChartView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（图表视图）并设置当前的图表为新创建的</a:t>
            </a:r>
            <a:r>
              <a:rPr lang="en-US" altLang="zh-CN" sz="20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Qchart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（可以省去</a:t>
            </a:r>
            <a:r>
              <a:rPr lang="en-US" altLang="zh-CN" sz="2000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QChart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的创建过程</a:t>
            </a:r>
            <a:r>
              <a:rPr lang="zh-CN" altLang="en-US" sz="2000" dirty="0"/>
              <a:t>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直接调用</a:t>
            </a:r>
            <a:r>
              <a:rPr lang="en-US" altLang="zh-CN" sz="20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chartView</a:t>
            </a:r>
            <a:r>
              <a:rPr lang="en-US" altLang="zh-CN" sz="2000" dirty="0"/>
              <a:t>-&gt;</a:t>
            </a:r>
            <a:r>
              <a:rPr lang="en-US" altLang="zh-CN" sz="20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函数来获得当前的图表对象）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创建序列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(Series)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、坐标轴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(Axes)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，设置该序列的坐标轴、外观和图注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(Legend)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等，并向序列中添加需要显示的数据；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createDefaultAxes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zh-CN" sz="20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setAnimationOptions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QChart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SeriesAnimations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zh-CN" altLang="zh-CN" sz="20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zh-CN" sz="20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zh-CN" altLang="zh-CN" sz="2000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attachToChart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addSeries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方法将新建的序列添加到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QChart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addSeries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2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871</Words>
  <Application>Microsoft Office PowerPoint</Application>
  <PresentationFormat>宽屏</PresentationFormat>
  <Paragraphs>163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 Unicode MS</vt:lpstr>
      <vt:lpstr>DengXian</vt:lpstr>
      <vt:lpstr>DengXian Light</vt:lpstr>
      <vt:lpstr>黑体</vt:lpstr>
      <vt:lpstr>华文新魏</vt:lpstr>
      <vt:lpstr>华文中宋</vt:lpstr>
      <vt:lpstr>楷体</vt:lpstr>
      <vt:lpstr>宋体</vt:lpstr>
      <vt:lpstr>微软雅黑</vt:lpstr>
      <vt:lpstr>Arial</vt:lpstr>
      <vt:lpstr>Courier New</vt:lpstr>
      <vt:lpstr>Times New Roman</vt:lpstr>
      <vt:lpstr>Office 主题</vt:lpstr>
      <vt:lpstr>  网络数据获取与显示 </vt:lpstr>
      <vt:lpstr>PowerPoint 演示文稿</vt:lpstr>
      <vt:lpstr>一、设计要求</vt:lpstr>
      <vt:lpstr>二、设计思路与方案</vt:lpstr>
      <vt:lpstr>ui界面设计思路</vt:lpstr>
      <vt:lpstr>三、关键代码与实验要点</vt:lpstr>
      <vt:lpstr>Qt中使用网络工程的基本过程</vt:lpstr>
      <vt:lpstr>PowerPoint 演示文稿</vt:lpstr>
      <vt:lpstr>Qchart绘制图表的基本流程</vt:lpstr>
      <vt:lpstr>自定义信号和槽</vt:lpstr>
      <vt:lpstr>运算符重载</vt:lpstr>
      <vt:lpstr>流式读写文本流程</vt:lpstr>
      <vt:lpstr>四、设计成果 </vt:lpstr>
      <vt:lpstr>PowerPoint 演示文稿</vt:lpstr>
      <vt:lpstr>五、实验总结</vt:lpstr>
      <vt:lpstr>PowerPoint 演示文稿</vt:lpstr>
      <vt:lpstr>THE END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subject>RP</dc:subject>
  <dc:creator/>
  <cp:keywords>RP</cp:keywords>
  <dc:description>RP</dc:description>
  <cp:lastModifiedBy>Steins Moking</cp:lastModifiedBy>
  <cp:revision>55</cp:revision>
  <dcterms:created xsi:type="dcterms:W3CDTF">2018-03-09T08:47:29Z</dcterms:created>
  <dcterms:modified xsi:type="dcterms:W3CDTF">2018-11-20T07:27:30Z</dcterms:modified>
  <cp:category>RP</cp:category>
  <cp:contentStatus>RP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