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77" r:id="rId3"/>
    <p:sldId id="286" r:id="rId4"/>
    <p:sldId id="259" r:id="rId5"/>
    <p:sldId id="290" r:id="rId6"/>
    <p:sldId id="282" r:id="rId7"/>
    <p:sldId id="260" r:id="rId8"/>
    <p:sldId id="267" r:id="rId9"/>
    <p:sldId id="284" r:id="rId10"/>
    <p:sldId id="287" r:id="rId11"/>
    <p:sldId id="288" r:id="rId12"/>
    <p:sldId id="289" r:id="rId13"/>
    <p:sldId id="285" r:id="rId14"/>
    <p:sldId id="262" r:id="rId15"/>
    <p:sldId id="272" r:id="rId16"/>
    <p:sldId id="27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6E5"/>
    <a:srgbClr val="FFE7B2"/>
    <a:srgbClr val="DEC99E"/>
    <a:srgbClr val="44E0E9"/>
    <a:srgbClr val="2E9FA8"/>
    <a:srgbClr val="97C4E3"/>
    <a:srgbClr val="38BFC8"/>
    <a:srgbClr val="38BAC3"/>
    <a:srgbClr val="ACDFFF"/>
    <a:srgbClr val="2D9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7"/>
  </p:normalViewPr>
  <p:slideViewPr>
    <p:cSldViewPr snapToGrid="0" snapToObjects="1">
      <p:cViewPr varScale="1">
        <p:scale>
          <a:sx n="108" d="100"/>
          <a:sy n="108" d="100"/>
        </p:scale>
        <p:origin x="11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6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FA08C-5E9D-9849-BDDF-2BF9138721A6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E88B3-0975-8C42-ACFB-AC4711EAA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charset="0"/>
                <a:ea typeface="微软雅黑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charset="0"/>
                <a:ea typeface="微软雅黑" charset="0"/>
              </a:defRPr>
            </a:lvl1pPr>
          </a:lstStyle>
          <a:p>
            <a:fld id="{166A37EA-C200-2349-A88B-0592D60BCDAC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charset="0"/>
                <a:ea typeface="微软雅黑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charset="0"/>
                <a:ea typeface="微软雅黑" charset="0"/>
              </a:defRPr>
            </a:lvl1pPr>
          </a:lstStyle>
          <a:p>
            <a:fld id="{885855A4-0859-1A4B-AF68-E6F7BD91CD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charset="0"/>
        <a:ea typeface="微软雅黑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charset="0"/>
        <a:ea typeface="微软雅黑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charset="0"/>
        <a:ea typeface="微软雅黑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charset="0"/>
        <a:ea typeface="微软雅黑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charset="0"/>
        <a:ea typeface="微软雅黑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1196788" y="1214438"/>
            <a:ext cx="9798424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38BFC8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8BFC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CD65-DF1C-094D-998E-FDF7250BEF29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charset="0"/>
                <a:ea typeface="微软雅黑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7C1-0946-4549-BC9A-136B6781D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CD65-DF1C-094D-998E-FDF7250BEF29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charset="0"/>
                <a:ea typeface="微软雅黑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7C1-0946-4549-BC9A-136B6781D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9"/>
            <a:ext cx="12192000" cy="6858000"/>
          </a:xfrm>
          <a:prstGeom prst="rect">
            <a:avLst/>
          </a:prstGeom>
        </p:spPr>
      </p:pic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381000" y="136525"/>
            <a:ext cx="11430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solidFill>
                  <a:srgbClr val="38BFC8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6788" y="1214438"/>
            <a:ext cx="9798424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>
                <a:solidFill>
                  <a:srgbClr val="38BFC8"/>
                </a:solidFill>
                <a:latin typeface="微软雅黑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rgbClr val="38BFC8"/>
                </a:solidFill>
                <a:latin typeface="微软雅黑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CD65-DF1C-094D-998E-FDF7250BEF29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charset="0"/>
                <a:ea typeface="微软雅黑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7C1-0946-4549-BC9A-136B6781D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CD65-DF1C-094D-998E-FDF7250BEF29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charset="0"/>
                <a:ea typeface="微软雅黑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7C1-0946-4549-BC9A-136B6781D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>
                <a:gradFill>
                  <a:gsLst>
                    <a:gs pos="0">
                      <a:srgbClr val="FD9934"/>
                    </a:gs>
                    <a:gs pos="100000">
                      <a:srgbClr val="EF2476"/>
                    </a:gs>
                  </a:gsLst>
                  <a:path path="circle">
                    <a:fillToRect t="100000" r="100000"/>
                  </a:path>
                </a:gradFill>
              </a:defRPr>
            </a:lvl1pPr>
          </a:lstStyle>
          <a:p>
            <a:r>
              <a:rPr kumimoji="1" lang="zh-CN" altLang="en-US"/>
              <a:t>输入标题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CD65-DF1C-094D-998E-FDF7250BEF29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charset="0"/>
                <a:ea typeface="微软雅黑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7C1-0946-4549-BC9A-136B6781D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CD65-DF1C-094D-998E-FDF7250BEF29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charset="0"/>
                <a:ea typeface="微软雅黑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7C1-0946-4549-BC9A-136B6781D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CD65-DF1C-094D-998E-FDF7250BEF29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charset="0"/>
                <a:ea typeface="微软雅黑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67C1-0946-4549-BC9A-136B6781D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</a:defRPr>
            </a:lvl1pPr>
          </a:lstStyle>
          <a:p>
            <a:fld id="{F40CCD65-DF1C-094D-998E-FDF7250BEF29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</a:defRPr>
            </a:lvl1pPr>
          </a:lstStyle>
          <a:p>
            <a:fld id="{4A4D67C1-0946-4549-BC9A-136B6781D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charset="0"/>
          <a:ea typeface="微软雅黑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073606"/>
            <a:ext cx="11094720" cy="1530093"/>
          </a:xfrm>
        </p:spPr>
        <p:txBody>
          <a:bodyPr>
            <a:noAutofit/>
          </a:bodyPr>
          <a:lstStyle/>
          <a:p>
            <a:br>
              <a:rPr lang="zh-CN" altLang="en-US" sz="72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7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用户基本界面实验</a:t>
            </a:r>
            <a:br>
              <a:rPr lang="en-US" altLang="zh-CN" sz="72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绩点查询导入导出</a:t>
            </a:r>
            <a:endParaRPr kumimoji="1" lang="zh-CN" altLang="en-US" sz="7200" dirty="0">
              <a:gradFill>
                <a:gsLst>
                  <a:gs pos="0">
                    <a:srgbClr val="38BFC8"/>
                  </a:gs>
                  <a:gs pos="100000">
                    <a:srgbClr val="3BE9BE"/>
                  </a:gs>
                </a:gsLst>
                <a:path path="circle">
                  <a:fillToRect t="100000" r="100000"/>
                </a:path>
              </a:gradFill>
              <a:latin typeface="华文新魏" panose="02010800040101010101" pitchFamily="2" charset="-122"/>
              <a:ea typeface="华文新魏" panose="02010800040101010101" pitchFamily="2" charset="-122"/>
              <a:cs typeface="黑体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8912835" y="5198744"/>
            <a:ext cx="2267712" cy="841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2000" b="1" dirty="0">
                <a:gradFill>
                  <a:gsLst>
                    <a:gs pos="0">
                      <a:srgbClr val="38BFC8"/>
                    </a:gs>
                    <a:gs pos="100000">
                      <a:srgbClr val="3BE9BE"/>
                    </a:gs>
                  </a:gsLst>
                  <a:path path="circle">
                    <a:fillToRect t="100000" r="100000"/>
                  </a:path>
                </a:gradFill>
                <a:latin typeface="微软雅黑" charset="0"/>
                <a:ea typeface="微软雅黑" charset="0"/>
                <a:cs typeface="黑体" charset="-122"/>
              </a:rPr>
              <a:t>通信</a:t>
            </a:r>
            <a:r>
              <a:rPr kumimoji="1" lang="en-US" altLang="zh-CN" sz="2000" b="1" dirty="0">
                <a:gradFill>
                  <a:gsLst>
                    <a:gs pos="0">
                      <a:srgbClr val="38BFC8"/>
                    </a:gs>
                    <a:gs pos="100000">
                      <a:srgbClr val="3BE9BE"/>
                    </a:gs>
                  </a:gsLst>
                  <a:path path="circle">
                    <a:fillToRect t="100000" r="100000"/>
                  </a:path>
                </a:gradFill>
                <a:latin typeface="微软雅黑" charset="0"/>
                <a:ea typeface="微软雅黑" charset="0"/>
                <a:cs typeface="黑体" charset="-122"/>
              </a:rPr>
              <a:t>1602</a:t>
            </a:r>
          </a:p>
          <a:p>
            <a:pPr marL="0" indent="0" algn="ctr">
              <a:buNone/>
            </a:pPr>
            <a:r>
              <a:rPr kumimoji="1" lang="en-US" altLang="zh-CN" sz="2000" b="1" dirty="0">
                <a:gradFill>
                  <a:gsLst>
                    <a:gs pos="0">
                      <a:srgbClr val="38BFC8"/>
                    </a:gs>
                    <a:gs pos="100000">
                      <a:srgbClr val="3BE9BE"/>
                    </a:gs>
                  </a:gsLst>
                  <a:path path="circle">
                    <a:fillToRect t="100000" r="100000"/>
                  </a:path>
                </a:gradFill>
                <a:cs typeface="黑体" charset="-122"/>
              </a:rPr>
              <a:t>32</a:t>
            </a:r>
            <a:r>
              <a:rPr kumimoji="1" lang="zh-CN" altLang="en-US" sz="2000" b="1" dirty="0">
                <a:gradFill>
                  <a:gsLst>
                    <a:gs pos="0">
                      <a:srgbClr val="38BFC8"/>
                    </a:gs>
                    <a:gs pos="100000">
                      <a:srgbClr val="3BE9BE"/>
                    </a:gs>
                  </a:gsLst>
                  <a:path path="circle">
                    <a:fillToRect t="100000" r="100000"/>
                  </a:path>
                </a:gradFill>
                <a:cs typeface="黑体" charset="-122"/>
              </a:rPr>
              <a:t>号 朱鹏鹏</a:t>
            </a:r>
            <a:endParaRPr kumimoji="1" lang="zh-CN" altLang="en-US" sz="2000" b="1" dirty="0">
              <a:gradFill>
                <a:gsLst>
                  <a:gs pos="0">
                    <a:srgbClr val="38BFC8"/>
                  </a:gs>
                  <a:gs pos="100000">
                    <a:srgbClr val="3BE9BE"/>
                  </a:gs>
                </a:gsLst>
                <a:path path="circle">
                  <a:fillToRect t="100000" r="100000"/>
                </a:path>
              </a:gradFill>
              <a:latin typeface="微软雅黑" charset="0"/>
              <a:ea typeface="微软雅黑" charset="0"/>
              <a:cs typeface="黑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>
            <a:extLst>
              <a:ext uri="{FF2B5EF4-FFF2-40B4-BE49-F238E27FC236}">
                <a16:creationId xmlns:a16="http://schemas.microsoft.com/office/drawing/2014/main" id="{B654DF57-2D99-4FA5-B4CA-C07E01AA16C6}"/>
              </a:ext>
            </a:extLst>
          </p:cNvPr>
          <p:cNvSpPr txBox="1">
            <a:spLocks/>
          </p:cNvSpPr>
          <p:nvPr/>
        </p:nvSpPr>
        <p:spPr>
          <a:xfrm>
            <a:off x="21963" y="552467"/>
            <a:ext cx="5159402" cy="578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38BFC8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r>
              <a:rPr lang="zh-CN" altLang="en-US" dirty="0"/>
              <a:t>成绩的录入功能实现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6203F074-A340-4C7F-98FB-81B869B371B3}"/>
              </a:ext>
            </a:extLst>
          </p:cNvPr>
          <p:cNvSpPr/>
          <p:nvPr/>
        </p:nvSpPr>
        <p:spPr>
          <a:xfrm>
            <a:off x="21960" y="0"/>
            <a:ext cx="5159399" cy="1496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AAA802-734D-43F2-85F5-AF268F3DE3F4}"/>
              </a:ext>
            </a:extLst>
          </p:cNvPr>
          <p:cNvSpPr/>
          <p:nvPr/>
        </p:nvSpPr>
        <p:spPr>
          <a:xfrm>
            <a:off x="21961" y="182923"/>
            <a:ext cx="5159399" cy="140797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CD3BA3-83E6-4387-964C-872C8360D441}"/>
              </a:ext>
            </a:extLst>
          </p:cNvPr>
          <p:cNvSpPr/>
          <p:nvPr/>
        </p:nvSpPr>
        <p:spPr>
          <a:xfrm>
            <a:off x="21959" y="327849"/>
            <a:ext cx="5159401" cy="125577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732856-4FCE-4CF1-BC8E-949E8ADA3B13}"/>
              </a:ext>
            </a:extLst>
          </p:cNvPr>
          <p:cNvSpPr/>
          <p:nvPr/>
        </p:nvSpPr>
        <p:spPr>
          <a:xfrm>
            <a:off x="21959" y="501960"/>
            <a:ext cx="5159400" cy="64638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C5D8A9-4A0B-465B-84EC-B144C22DD3D7}"/>
              </a:ext>
            </a:extLst>
          </p:cNvPr>
          <p:cNvSpPr/>
          <p:nvPr/>
        </p:nvSpPr>
        <p:spPr>
          <a:xfrm>
            <a:off x="21963" y="1029564"/>
            <a:ext cx="5159402" cy="45719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41281D1-780D-4AA2-99CD-A6BDC8E22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" y="1131152"/>
            <a:ext cx="3519696" cy="52064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2DFBB19-5FDB-453C-9922-176DA3421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968" y="1052423"/>
            <a:ext cx="6559069" cy="4992412"/>
          </a:xfrm>
          <a:prstGeom prst="rect">
            <a:avLst/>
          </a:prstGeom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A1F7C7E1-CF7F-4721-A202-B234DF3ED21B}"/>
              </a:ext>
            </a:extLst>
          </p:cNvPr>
          <p:cNvSpPr/>
          <p:nvPr/>
        </p:nvSpPr>
        <p:spPr>
          <a:xfrm rot="16200000">
            <a:off x="4258598" y="2493601"/>
            <a:ext cx="635431" cy="177455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4A4087B-E73D-4860-9420-5D65619FCF8D}"/>
              </a:ext>
            </a:extLst>
          </p:cNvPr>
          <p:cNvSpPr txBox="1"/>
          <p:nvPr/>
        </p:nvSpPr>
        <p:spPr>
          <a:xfrm>
            <a:off x="3773837" y="1715541"/>
            <a:ext cx="1407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用户单机</a:t>
            </a:r>
            <a:r>
              <a:rPr lang="en-US" altLang="zh-CN" b="1" dirty="0">
                <a:solidFill>
                  <a:schemeClr val="accent6"/>
                </a:solidFill>
              </a:rPr>
              <a:t>ok</a:t>
            </a:r>
            <a:r>
              <a:rPr lang="zh-CN" altLang="en-US" b="1" dirty="0">
                <a:solidFill>
                  <a:schemeClr val="accent6"/>
                </a:solidFill>
              </a:rPr>
              <a:t>后执行录入代码，将输入的成绩录入数据库中</a:t>
            </a:r>
          </a:p>
        </p:txBody>
      </p:sp>
    </p:spTree>
    <p:extLst>
      <p:ext uri="{BB962C8B-B14F-4D97-AF65-F5344CB8AC3E}">
        <p14:creationId xmlns:p14="http://schemas.microsoft.com/office/powerpoint/2010/main" val="15929293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3">
            <a:extLst>
              <a:ext uri="{FF2B5EF4-FFF2-40B4-BE49-F238E27FC236}">
                <a16:creationId xmlns:a16="http://schemas.microsoft.com/office/drawing/2014/main" id="{AFA7957B-1EC2-4536-A426-B20F13F8E387}"/>
              </a:ext>
            </a:extLst>
          </p:cNvPr>
          <p:cNvSpPr txBox="1">
            <a:spLocks/>
          </p:cNvSpPr>
          <p:nvPr/>
        </p:nvSpPr>
        <p:spPr>
          <a:xfrm>
            <a:off x="21963" y="552467"/>
            <a:ext cx="5159402" cy="578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38BFC8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r>
              <a:rPr lang="zh-CN" altLang="en-US" dirty="0"/>
              <a:t>成绩的导入功能实现</a:t>
            </a: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0CED5F37-B3FB-4B21-9AFB-EF5D6F22611A}"/>
              </a:ext>
            </a:extLst>
          </p:cNvPr>
          <p:cNvSpPr/>
          <p:nvPr/>
        </p:nvSpPr>
        <p:spPr>
          <a:xfrm>
            <a:off x="21960" y="0"/>
            <a:ext cx="5159399" cy="1496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1ADD5B-096E-4B8E-A2FD-0C2EC8CD77FB}"/>
              </a:ext>
            </a:extLst>
          </p:cNvPr>
          <p:cNvSpPr/>
          <p:nvPr/>
        </p:nvSpPr>
        <p:spPr>
          <a:xfrm>
            <a:off x="21961" y="182923"/>
            <a:ext cx="5159399" cy="140797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C0F45D-A9CC-4850-AEB5-416F4E00B0CB}"/>
              </a:ext>
            </a:extLst>
          </p:cNvPr>
          <p:cNvSpPr/>
          <p:nvPr/>
        </p:nvSpPr>
        <p:spPr>
          <a:xfrm>
            <a:off x="21959" y="327849"/>
            <a:ext cx="5159401" cy="125577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25504E-BAF1-4037-8108-06F887288438}"/>
              </a:ext>
            </a:extLst>
          </p:cNvPr>
          <p:cNvSpPr/>
          <p:nvPr/>
        </p:nvSpPr>
        <p:spPr>
          <a:xfrm>
            <a:off x="21959" y="501960"/>
            <a:ext cx="5159400" cy="64638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B6640BA-8FDE-4165-BC0A-D77DC252B2EB}"/>
              </a:ext>
            </a:extLst>
          </p:cNvPr>
          <p:cNvSpPr/>
          <p:nvPr/>
        </p:nvSpPr>
        <p:spPr>
          <a:xfrm>
            <a:off x="21963" y="1029564"/>
            <a:ext cx="5159402" cy="45719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9A9F500-2AC6-48AF-869B-9BE092B5409B}"/>
              </a:ext>
            </a:extLst>
          </p:cNvPr>
          <p:cNvSpPr/>
          <p:nvPr/>
        </p:nvSpPr>
        <p:spPr>
          <a:xfrm>
            <a:off x="622514" y="1534010"/>
            <a:ext cx="81185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提供的成绩文件的是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csv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逗号分隔符的文本文件，每一行对应一个学生的信息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1FF8CCE-62D7-4434-A924-755D924FEC1D}"/>
              </a:ext>
            </a:extLst>
          </p:cNvPr>
          <p:cNvSpPr/>
          <p:nvPr/>
        </p:nvSpPr>
        <p:spPr>
          <a:xfrm>
            <a:off x="333213" y="3698407"/>
            <a:ext cx="2495227" cy="10151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QFileDialog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打开文件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C9F1D86-489A-47A4-AC25-77376340CF2B}"/>
              </a:ext>
            </a:extLst>
          </p:cNvPr>
          <p:cNvSpPr/>
          <p:nvPr/>
        </p:nvSpPr>
        <p:spPr>
          <a:xfrm>
            <a:off x="4328952" y="3698407"/>
            <a:ext cx="2495227" cy="10151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QTextStream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读写文本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1DE8879-AD04-485B-BD96-B5A5DCB958CB}"/>
              </a:ext>
            </a:extLst>
          </p:cNvPr>
          <p:cNvSpPr/>
          <p:nvPr/>
        </p:nvSpPr>
        <p:spPr>
          <a:xfrm>
            <a:off x="8324691" y="3698406"/>
            <a:ext cx="2495227" cy="10151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处理好文本后，将成绩导入数据库中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27E3CD0A-D243-4F86-B4E5-D760215DEA63}"/>
              </a:ext>
            </a:extLst>
          </p:cNvPr>
          <p:cNvSpPr/>
          <p:nvPr/>
        </p:nvSpPr>
        <p:spPr>
          <a:xfrm>
            <a:off x="3037668" y="4037308"/>
            <a:ext cx="1069383" cy="332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0CBF3157-4D2C-4228-A159-35FAF39C7B83}"/>
              </a:ext>
            </a:extLst>
          </p:cNvPr>
          <p:cNvSpPr/>
          <p:nvPr/>
        </p:nvSpPr>
        <p:spPr>
          <a:xfrm>
            <a:off x="7039743" y="4037308"/>
            <a:ext cx="1069383" cy="332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954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>
            <a:extLst>
              <a:ext uri="{FF2B5EF4-FFF2-40B4-BE49-F238E27FC236}">
                <a16:creationId xmlns:a16="http://schemas.microsoft.com/office/drawing/2014/main" id="{1BAEDA75-45C2-425D-91C6-20F6851D32AB}"/>
              </a:ext>
            </a:extLst>
          </p:cNvPr>
          <p:cNvSpPr txBox="1">
            <a:spLocks/>
          </p:cNvSpPr>
          <p:nvPr/>
        </p:nvSpPr>
        <p:spPr>
          <a:xfrm>
            <a:off x="21963" y="552467"/>
            <a:ext cx="5159402" cy="578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38BFC8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r>
              <a:rPr lang="zh-CN" altLang="en-US" dirty="0"/>
              <a:t>成绩的导出功能实现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56E11B96-C89F-4D22-BDC6-2C854C852CED}"/>
              </a:ext>
            </a:extLst>
          </p:cNvPr>
          <p:cNvSpPr/>
          <p:nvPr/>
        </p:nvSpPr>
        <p:spPr>
          <a:xfrm>
            <a:off x="21960" y="0"/>
            <a:ext cx="5159399" cy="1496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8DE80C-56F0-4328-B444-88D4851B78CC}"/>
              </a:ext>
            </a:extLst>
          </p:cNvPr>
          <p:cNvSpPr/>
          <p:nvPr/>
        </p:nvSpPr>
        <p:spPr>
          <a:xfrm>
            <a:off x="21961" y="182923"/>
            <a:ext cx="5159399" cy="140797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5D4C97-75FA-4F4E-95CD-3CFDE2440932}"/>
              </a:ext>
            </a:extLst>
          </p:cNvPr>
          <p:cNvSpPr/>
          <p:nvPr/>
        </p:nvSpPr>
        <p:spPr>
          <a:xfrm>
            <a:off x="21959" y="327849"/>
            <a:ext cx="5159401" cy="125577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3BF4EE-3B6C-4E68-8B8F-25C6802B57DD}"/>
              </a:ext>
            </a:extLst>
          </p:cNvPr>
          <p:cNvSpPr/>
          <p:nvPr/>
        </p:nvSpPr>
        <p:spPr>
          <a:xfrm>
            <a:off x="21959" y="501960"/>
            <a:ext cx="5159400" cy="64638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00719D-AA3E-4B51-93C0-846576A1B9AB}"/>
              </a:ext>
            </a:extLst>
          </p:cNvPr>
          <p:cNvSpPr/>
          <p:nvPr/>
        </p:nvSpPr>
        <p:spPr>
          <a:xfrm>
            <a:off x="21963" y="1029564"/>
            <a:ext cx="5159402" cy="45719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A47B9-DDF1-4D34-BCDB-EFE91717F277}"/>
              </a:ext>
            </a:extLst>
          </p:cNvPr>
          <p:cNvSpPr/>
          <p:nvPr/>
        </p:nvSpPr>
        <p:spPr>
          <a:xfrm>
            <a:off x="622516" y="152111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导出的文件是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sqlite3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数据库，这里用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navicat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打开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A68C18F-7ACB-4C81-96BF-71B7EDB5EC22}"/>
              </a:ext>
            </a:extLst>
          </p:cNvPr>
          <p:cNvSpPr/>
          <p:nvPr/>
        </p:nvSpPr>
        <p:spPr>
          <a:xfrm>
            <a:off x="333213" y="3698407"/>
            <a:ext cx="2495227" cy="10151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QTextStream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读写文本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2313EFF-4215-420E-9C4C-A136E7729274}"/>
              </a:ext>
            </a:extLst>
          </p:cNvPr>
          <p:cNvSpPr/>
          <p:nvPr/>
        </p:nvSpPr>
        <p:spPr>
          <a:xfrm>
            <a:off x="4328952" y="3698407"/>
            <a:ext cx="2495227" cy="10151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Qsqlite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存储导出表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50305E0-DD6E-4653-8031-4432FC45A465}"/>
              </a:ext>
            </a:extLst>
          </p:cNvPr>
          <p:cNvSpPr/>
          <p:nvPr/>
        </p:nvSpPr>
        <p:spPr>
          <a:xfrm>
            <a:off x="8324691" y="3698406"/>
            <a:ext cx="2495227" cy="10151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成绩数据被保存到了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.sqlite3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文件中，用</a:t>
            </a:r>
            <a:r>
              <a:rPr lang="en-US" altLang="zh-CN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navicat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打开即可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B58C5916-4608-496C-8646-0234D33F82E8}"/>
              </a:ext>
            </a:extLst>
          </p:cNvPr>
          <p:cNvSpPr/>
          <p:nvPr/>
        </p:nvSpPr>
        <p:spPr>
          <a:xfrm>
            <a:off x="3037668" y="4037308"/>
            <a:ext cx="1069383" cy="332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6AD975A9-87BA-4B43-BC4A-B939395CD42C}"/>
              </a:ext>
            </a:extLst>
          </p:cNvPr>
          <p:cNvSpPr/>
          <p:nvPr/>
        </p:nvSpPr>
        <p:spPr>
          <a:xfrm>
            <a:off x="7039743" y="4037308"/>
            <a:ext cx="1069383" cy="332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46449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81D68A-841D-496D-9DEC-1FA7E85F5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702" y="1004502"/>
            <a:ext cx="6191572" cy="58534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E1D94C6-84AC-46C1-9EE2-BAEF199B5213}"/>
              </a:ext>
            </a:extLst>
          </p:cNvPr>
          <p:cNvSpPr/>
          <p:nvPr/>
        </p:nvSpPr>
        <p:spPr>
          <a:xfrm>
            <a:off x="4631707" y="408144"/>
            <a:ext cx="2589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  <a:cs typeface="+mj-cs"/>
              </a:rPr>
              <a:t>Navicat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  <a:cs typeface="+mj-cs"/>
              </a:rPr>
              <a:t>打开效果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gradFill>
                  <a:gsLst>
                    <a:gs pos="0">
                      <a:srgbClr val="3EE9E1"/>
                    </a:gs>
                    <a:gs pos="100000">
                      <a:srgbClr val="3BE9BE"/>
                    </a:gs>
                  </a:gsLst>
                  <a:path path="circle">
                    <a:fillToRect t="100000" r="100000"/>
                  </a:path>
                </a:gradFill>
              </a:rPr>
              <a:t>四、实验总结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33" y="3429000"/>
            <a:ext cx="9577952" cy="27457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E3696F-7E8E-4140-B031-21865EF0950A}"/>
              </a:ext>
            </a:extLst>
          </p:cNvPr>
          <p:cNvSpPr txBox="1"/>
          <p:nvPr/>
        </p:nvSpPr>
        <p:spPr>
          <a:xfrm>
            <a:off x="619932" y="1772561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本次实验基本完成了老师的要求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本人对数据库和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QTextEdit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有了进一步的了解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34169" y="2399259"/>
            <a:ext cx="5625164" cy="2234004"/>
          </a:xfrm>
        </p:spPr>
        <p:txBody>
          <a:bodyPr>
            <a:normAutofit fontScale="90000"/>
          </a:bodyPr>
          <a:lstStyle/>
          <a:p>
            <a:r>
              <a:rPr kumimoji="1" lang="en-US" altLang="zh-CN" sz="9600" dirty="0">
                <a:gradFill>
                  <a:gsLst>
                    <a:gs pos="0">
                      <a:srgbClr val="3EE9E1"/>
                    </a:gs>
                    <a:gs pos="100000">
                      <a:srgbClr val="3BE9BE"/>
                    </a:gs>
                  </a:gsLst>
                  <a:path path="circle">
                    <a:fillToRect t="100000" r="100000"/>
                  </a:path>
                </a:gradFill>
              </a:rPr>
              <a:t>THE END</a:t>
            </a:r>
            <a:br>
              <a:rPr kumimoji="1" lang="en-US" altLang="zh-CN" sz="9600" dirty="0">
                <a:gradFill>
                  <a:gsLst>
                    <a:gs pos="0">
                      <a:srgbClr val="3EE9E1"/>
                    </a:gs>
                    <a:gs pos="100000">
                      <a:srgbClr val="3BE9BE"/>
                    </a:gs>
                  </a:gsLst>
                  <a:path path="circle">
                    <a:fillToRect t="100000" r="100000"/>
                  </a:path>
                </a:gradFill>
              </a:rPr>
            </a:br>
            <a:r>
              <a:rPr kumimoji="1" lang="zh-CN" altLang="en-US" sz="9600" dirty="0">
                <a:gradFill>
                  <a:gsLst>
                    <a:gs pos="0">
                      <a:srgbClr val="3EE9E1"/>
                    </a:gs>
                    <a:gs pos="100000">
                      <a:srgbClr val="3BE9BE"/>
                    </a:gs>
                  </a:gsLst>
                  <a:path path="circle">
                    <a:fillToRect t="100000" r="100000"/>
                  </a:path>
                </a:gradFill>
              </a:rPr>
              <a:t>谢谢</a:t>
            </a:r>
            <a:endParaRPr kumimoji="1" lang="zh-CN" altLang="en-US" sz="9600" b="1" dirty="0">
              <a:gradFill>
                <a:gsLst>
                  <a:gs pos="0">
                    <a:srgbClr val="3EE9E1"/>
                  </a:gs>
                  <a:gs pos="100000">
                    <a:srgbClr val="3BE9BE"/>
                  </a:gs>
                </a:gsLst>
                <a:path path="circle">
                  <a:fillToRect t="100000" r="100000"/>
                </a:path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72273" y="891380"/>
            <a:ext cx="7893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gradFill>
                  <a:gsLst>
                    <a:gs pos="0">
                      <a:srgbClr val="3BE9BE"/>
                    </a:gs>
                    <a:gs pos="100000">
                      <a:srgbClr val="38BFC8"/>
                    </a:gs>
                  </a:gsLst>
                  <a:path path="circle">
                    <a:fillToRect t="100000" r="100000"/>
                  </a:path>
                </a:gradFill>
                <a:latin typeface="微软雅黑" charset="0"/>
                <a:ea typeface="微软雅黑" charset="0"/>
              </a:rPr>
              <a:t>一、设计要求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91259" y="2002127"/>
            <a:ext cx="7893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gradFill>
                  <a:gsLst>
                    <a:gs pos="0">
                      <a:srgbClr val="3BE9BE"/>
                    </a:gs>
                    <a:gs pos="100000">
                      <a:srgbClr val="38BFC8"/>
                    </a:gs>
                  </a:gsLst>
                  <a:path path="circle">
                    <a:fillToRect t="100000" r="100000"/>
                  </a:path>
                </a:gradFill>
                <a:latin typeface="微软雅黑" charset="0"/>
                <a:ea typeface="微软雅黑" charset="0"/>
              </a:rPr>
              <a:t>二、设计思路与方法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1259" y="3429000"/>
            <a:ext cx="7893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gradFill>
                  <a:gsLst>
                    <a:gs pos="0">
                      <a:srgbClr val="3BE9BE"/>
                    </a:gs>
                    <a:gs pos="100000">
                      <a:srgbClr val="38BFC8"/>
                    </a:gs>
                  </a:gsLst>
                  <a:path path="circle">
                    <a:fillToRect t="100000" r="100000"/>
                  </a:path>
                </a:gradFill>
                <a:latin typeface="微软雅黑" charset="0"/>
                <a:ea typeface="微软雅黑" charset="0"/>
              </a:rPr>
              <a:t>三、关键代码与实验要点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491259" y="4900298"/>
            <a:ext cx="7893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gradFill>
                  <a:gsLst>
                    <a:gs pos="0">
                      <a:srgbClr val="3BE9BE"/>
                    </a:gs>
                    <a:gs pos="100000">
                      <a:srgbClr val="38BFC8"/>
                    </a:gs>
                  </a:gsLst>
                  <a:path path="circle">
                    <a:fillToRect t="100000" r="100000"/>
                  </a:path>
                </a:gradFill>
                <a:latin typeface="微软雅黑" charset="0"/>
                <a:ea typeface="微软雅黑" charset="0"/>
              </a:rPr>
              <a:t>四、实验总结</a:t>
            </a:r>
          </a:p>
        </p:txBody>
      </p:sp>
      <p:sp>
        <p:nvSpPr>
          <p:cNvPr id="15" name="椭圆 14"/>
          <p:cNvSpPr/>
          <p:nvPr/>
        </p:nvSpPr>
        <p:spPr>
          <a:xfrm>
            <a:off x="974968" y="2338754"/>
            <a:ext cx="2343120" cy="2343120"/>
          </a:xfrm>
          <a:prstGeom prst="ellipse">
            <a:avLst/>
          </a:prstGeom>
          <a:solidFill>
            <a:srgbClr val="44E0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E7A9B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7" name="MH_Others_2"/>
          <p:cNvSpPr txBox="1"/>
          <p:nvPr/>
        </p:nvSpPr>
        <p:spPr>
          <a:xfrm rot="5400000">
            <a:off x="749111" y="3320874"/>
            <a:ext cx="19982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  <a:sym typeface="Arial" pitchFamily="34" charset="0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微软雅黑" charset="0"/>
              <a:ea typeface="微软雅黑" charset="0"/>
              <a:sym typeface="Arial" pitchFamily="34" charset="0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1659742" y="2414338"/>
            <a:ext cx="1443317" cy="230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6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目录</a:t>
            </a:r>
          </a:p>
        </p:txBody>
      </p:sp>
      <p:cxnSp>
        <p:nvCxnSpPr>
          <p:cNvPr id="18" name="直接连接符 33"/>
          <p:cNvCxnSpPr/>
          <p:nvPr/>
        </p:nvCxnSpPr>
        <p:spPr>
          <a:xfrm>
            <a:off x="5012854" y="0"/>
            <a:ext cx="0" cy="6858000"/>
          </a:xfrm>
          <a:prstGeom prst="line">
            <a:avLst/>
          </a:prstGeom>
          <a:ln w="19050">
            <a:solidFill>
              <a:srgbClr val="38BF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891871" y="1129311"/>
            <a:ext cx="214445" cy="214445"/>
          </a:xfrm>
          <a:prstGeom prst="ellipse">
            <a:avLst/>
          </a:prstGeom>
          <a:solidFill>
            <a:srgbClr val="38BFC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bg1">
                  <a:lumMod val="6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891871" y="2260543"/>
            <a:ext cx="214445" cy="214445"/>
          </a:xfrm>
          <a:prstGeom prst="ellipse">
            <a:avLst/>
          </a:prstGeom>
          <a:solidFill>
            <a:srgbClr val="3BE9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bg1">
                  <a:lumMod val="6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891871" y="3583387"/>
            <a:ext cx="214445" cy="214445"/>
          </a:xfrm>
          <a:prstGeom prst="ellipse">
            <a:avLst/>
          </a:prstGeom>
          <a:solidFill>
            <a:srgbClr val="38BFC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891870" y="5113470"/>
            <a:ext cx="214445" cy="214445"/>
          </a:xfrm>
          <a:prstGeom prst="ellipse">
            <a:avLst/>
          </a:prstGeom>
          <a:solidFill>
            <a:srgbClr val="38BFC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>
              <a:solidFill>
                <a:schemeClr val="bg1">
                  <a:lumMod val="6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3" grpId="0"/>
      <p:bldP spid="23" grpId="0" animBg="1"/>
      <p:bldP spid="28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62" y="191160"/>
            <a:ext cx="8482584" cy="1325563"/>
          </a:xfrm>
        </p:spPr>
        <p:txBody>
          <a:bodyPr>
            <a:normAutofit/>
          </a:bodyPr>
          <a:lstStyle/>
          <a:p>
            <a:r>
              <a:rPr kumimoji="1" lang="zh-CN" altLang="en-US" sz="6000" dirty="0">
                <a:gradFill>
                  <a:gsLst>
                    <a:gs pos="0">
                      <a:srgbClr val="3EE9E1"/>
                    </a:gs>
                    <a:gs pos="100000">
                      <a:srgbClr val="3BE9BE"/>
                    </a:gs>
                  </a:gsLst>
                  <a:path path="circle">
                    <a:fillToRect t="100000" r="100000"/>
                  </a:path>
                </a:gradFill>
              </a:rPr>
              <a:t>一、</a:t>
            </a:r>
            <a:r>
              <a:rPr kumimoji="1" lang="zh-CN" altLang="en-US" sz="6000" dirty="0">
                <a:gradFill>
                  <a:gsLst>
                    <a:gs pos="0">
                      <a:srgbClr val="3BE9BE"/>
                    </a:gs>
                    <a:gs pos="100000">
                      <a:srgbClr val="38BFC8"/>
                    </a:gs>
                  </a:gsLst>
                  <a:path path="circle">
                    <a:fillToRect t="100000" r="100000"/>
                  </a:path>
                </a:gradFill>
              </a:rPr>
              <a:t>设计要求</a:t>
            </a:r>
            <a:endParaRPr kumimoji="1" lang="zh-CN" altLang="en-US" sz="6000" dirty="0"/>
          </a:p>
        </p:txBody>
      </p:sp>
      <p:sp>
        <p:nvSpPr>
          <p:cNvPr id="19" name="TextBox 41"/>
          <p:cNvSpPr txBox="1"/>
          <p:nvPr/>
        </p:nvSpPr>
        <p:spPr>
          <a:xfrm>
            <a:off x="125686" y="3141364"/>
            <a:ext cx="6217416" cy="2856494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用户可以查询检索保存在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数据库中的学生绩点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可以计算该同学的成绩绩点进行显示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获取的成绩数据用表格显示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用户可以选择使用姓名查询和学号查询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70"/>
          <p:cNvSpPr txBox="1"/>
          <p:nvPr/>
        </p:nvSpPr>
        <p:spPr>
          <a:xfrm>
            <a:off x="451610" y="2571427"/>
            <a:ext cx="5071366" cy="569937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微软雅黑" pitchFamily="34" charset="-122"/>
                <a:cs typeface="+mn-ea"/>
                <a:sym typeface="Arial" pitchFamily="34" charset="0"/>
              </a:rPr>
              <a:t>能计算绩点的的计算程序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Arial" pitchFamily="34" charset="0"/>
              <a:ea typeface="微软雅黑" pitchFamily="34" charset="-122"/>
              <a:cs typeface="+mn-ea"/>
              <a:sym typeface="Arial" pitchFamily="34" charset="0"/>
            </a:endParaRPr>
          </a:p>
        </p:txBody>
      </p:sp>
      <p:sp>
        <p:nvSpPr>
          <p:cNvPr id="23" name="TextBox 41"/>
          <p:cNvSpPr txBox="1"/>
          <p:nvPr/>
        </p:nvSpPr>
        <p:spPr>
          <a:xfrm>
            <a:off x="6096000" y="2986985"/>
            <a:ext cx="5492436" cy="2956008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增加一个学生信息和成绩录入功能，可以每次录入一条信息，输入后即可计算绩点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可以导入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csv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逗号分隔符文件，每行为一名同学信息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增加数据库导出功能导出为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sqlite3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数据库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25DE485-1B02-4BD6-85B2-250D34EED7FA}"/>
              </a:ext>
            </a:extLst>
          </p:cNvPr>
          <p:cNvSpPr/>
          <p:nvPr/>
        </p:nvSpPr>
        <p:spPr>
          <a:xfrm>
            <a:off x="641362" y="1416027"/>
            <a:ext cx="2084801" cy="10133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</a:rPr>
              <a:t>基本要求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CD16879-D339-42DA-BDB5-6F2D29D75928}"/>
              </a:ext>
            </a:extLst>
          </p:cNvPr>
          <p:cNvSpPr/>
          <p:nvPr/>
        </p:nvSpPr>
        <p:spPr>
          <a:xfrm>
            <a:off x="6040355" y="1611371"/>
            <a:ext cx="2084801" cy="10133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</a:rPr>
              <a:t>拓展要求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6372" y="1214438"/>
            <a:ext cx="9798424" cy="2387600"/>
          </a:xfrm>
        </p:spPr>
        <p:txBody>
          <a:bodyPr/>
          <a:lstStyle/>
          <a:p>
            <a:r>
              <a:rPr kumimoji="1" lang="zh-CN" altLang="en-US" dirty="0">
                <a:gradFill>
                  <a:gsLst>
                    <a:gs pos="0">
                      <a:srgbClr val="3BE9BE"/>
                    </a:gs>
                    <a:gs pos="100000">
                      <a:srgbClr val="3EE9E1"/>
                    </a:gs>
                  </a:gsLst>
                  <a:path path="circle">
                    <a:fillToRect t="100000" r="100000"/>
                  </a:path>
                </a:gradFill>
              </a:rPr>
              <a:t>二、</a:t>
            </a:r>
            <a:r>
              <a:rPr kumimoji="1" lang="zh-CN" altLang="en-US" dirty="0">
                <a:gradFill>
                  <a:gsLst>
                    <a:gs pos="0">
                      <a:srgbClr val="3BE9BE"/>
                    </a:gs>
                    <a:gs pos="100000">
                      <a:srgbClr val="38BFC8"/>
                    </a:gs>
                  </a:gsLst>
                  <a:path path="circle">
                    <a:fillToRect t="100000" r="100000"/>
                  </a:path>
                </a:gradFill>
              </a:rPr>
              <a:t>设计思路与方案</a:t>
            </a:r>
            <a:endParaRPr kumimoji="1" lang="zh-CN" altLang="en-US" dirty="0">
              <a:gradFill>
                <a:gsLst>
                  <a:gs pos="0">
                    <a:srgbClr val="3BE9BE"/>
                  </a:gs>
                  <a:gs pos="100000">
                    <a:srgbClr val="3EE9E1"/>
                  </a:gs>
                </a:gsLst>
                <a:path path="circle">
                  <a:fillToRect t="100000" r="100000"/>
                </a:path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FB17215-EACF-4439-9DF7-4BCDBA11D1A5}"/>
              </a:ext>
            </a:extLst>
          </p:cNvPr>
          <p:cNvSpPr txBox="1">
            <a:spLocks/>
          </p:cNvSpPr>
          <p:nvPr/>
        </p:nvSpPr>
        <p:spPr>
          <a:xfrm>
            <a:off x="240894" y="258515"/>
            <a:ext cx="3251681" cy="8276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rgbClr val="38BFC8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r>
              <a:rPr kumimoji="1" lang="en-US" altLang="zh-CN" sz="3200" dirty="0"/>
              <a:t>Qt</a:t>
            </a:r>
            <a:r>
              <a:rPr kumimoji="1" lang="zh-CN" altLang="en-US" sz="3200" dirty="0"/>
              <a:t>文件设计思路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EB2F805B-FEF6-4CCC-8862-0C90E7477152}"/>
              </a:ext>
            </a:extLst>
          </p:cNvPr>
          <p:cNvSpPr/>
          <p:nvPr/>
        </p:nvSpPr>
        <p:spPr>
          <a:xfrm>
            <a:off x="21960" y="0"/>
            <a:ext cx="3555856" cy="1407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AEF63A-7C04-4084-AC58-00C3B7E2842C}"/>
              </a:ext>
            </a:extLst>
          </p:cNvPr>
          <p:cNvSpPr/>
          <p:nvPr/>
        </p:nvSpPr>
        <p:spPr>
          <a:xfrm>
            <a:off x="21962" y="175501"/>
            <a:ext cx="3555856" cy="148219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191EEF-2D62-4813-B3A4-3045A1574B3B}"/>
              </a:ext>
            </a:extLst>
          </p:cNvPr>
          <p:cNvSpPr/>
          <p:nvPr/>
        </p:nvSpPr>
        <p:spPr>
          <a:xfrm>
            <a:off x="21960" y="327849"/>
            <a:ext cx="3555858" cy="125577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4E1233-3C34-426E-B62E-D85006B8A12F}"/>
              </a:ext>
            </a:extLst>
          </p:cNvPr>
          <p:cNvSpPr/>
          <p:nvPr/>
        </p:nvSpPr>
        <p:spPr>
          <a:xfrm>
            <a:off x="21960" y="486740"/>
            <a:ext cx="3555858" cy="81717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5904DA-F757-4F54-AB1D-BFAA787B307D}"/>
              </a:ext>
            </a:extLst>
          </p:cNvPr>
          <p:cNvSpPr/>
          <p:nvPr/>
        </p:nvSpPr>
        <p:spPr>
          <a:xfrm>
            <a:off x="21963" y="1029564"/>
            <a:ext cx="3555856" cy="45719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AF39320-0906-4FE0-9B4E-D97FF94DB31D}"/>
              </a:ext>
            </a:extLst>
          </p:cNvPr>
          <p:cNvSpPr/>
          <p:nvPr/>
        </p:nvSpPr>
        <p:spPr>
          <a:xfrm>
            <a:off x="619932" y="1875295"/>
            <a:ext cx="2100021" cy="82769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Dialog</a:t>
            </a:r>
            <a:r>
              <a:rPr lang="zh-CN" altLang="en-US" dirty="0"/>
              <a:t>源文件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9638DF-7D2E-470E-A913-96A901AB3572}"/>
              </a:ext>
            </a:extLst>
          </p:cNvPr>
          <p:cNvSpPr/>
          <p:nvPr/>
        </p:nvSpPr>
        <p:spPr>
          <a:xfrm>
            <a:off x="619932" y="296645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用于存放录入成绩的代码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1C60DE0-A8C7-4780-8989-A08BA9E2E40A}"/>
              </a:ext>
            </a:extLst>
          </p:cNvPr>
          <p:cNvSpPr/>
          <p:nvPr/>
        </p:nvSpPr>
        <p:spPr>
          <a:xfrm>
            <a:off x="619931" y="3668878"/>
            <a:ext cx="2100021" cy="82769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Scorewindow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999400-E85F-4C8F-8090-069AD67869C2}"/>
              </a:ext>
            </a:extLst>
          </p:cNvPr>
          <p:cNvSpPr/>
          <p:nvPr/>
        </p:nvSpPr>
        <p:spPr>
          <a:xfrm>
            <a:off x="713277" y="5031357"/>
            <a:ext cx="618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用于存放连接数据库，查询绩点，导入和导出成绩的代码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88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135" y="390637"/>
            <a:ext cx="3251681" cy="827697"/>
          </a:xfrm>
        </p:spPr>
        <p:txBody>
          <a:bodyPr>
            <a:normAutofit/>
          </a:bodyPr>
          <a:lstStyle/>
          <a:p>
            <a:r>
              <a:rPr kumimoji="1" lang="en-US" altLang="zh-CN" sz="3200" dirty="0" err="1"/>
              <a:t>ui</a:t>
            </a:r>
            <a:r>
              <a:rPr kumimoji="1" lang="zh-CN" altLang="en-US" sz="3200" dirty="0"/>
              <a:t>界面设计思路</a:t>
            </a:r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21AB2E25-A171-405F-8BCF-6161D0679036}"/>
              </a:ext>
            </a:extLst>
          </p:cNvPr>
          <p:cNvSpPr/>
          <p:nvPr/>
        </p:nvSpPr>
        <p:spPr>
          <a:xfrm>
            <a:off x="11555305" y="804485"/>
            <a:ext cx="191911" cy="20519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042304F-DA0E-443D-AFA1-EDC52D7D8B9E}"/>
              </a:ext>
            </a:extLst>
          </p:cNvPr>
          <p:cNvCxnSpPr>
            <a:cxnSpLocks/>
          </p:cNvCxnSpPr>
          <p:nvPr/>
        </p:nvCxnSpPr>
        <p:spPr>
          <a:xfrm>
            <a:off x="6156356" y="2271284"/>
            <a:ext cx="5494905" cy="10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菱形 57">
            <a:extLst>
              <a:ext uri="{FF2B5EF4-FFF2-40B4-BE49-F238E27FC236}">
                <a16:creationId xmlns:a16="http://schemas.microsoft.com/office/drawing/2014/main" id="{39A96CAF-4A77-4375-AB64-A225995E1194}"/>
              </a:ext>
            </a:extLst>
          </p:cNvPr>
          <p:cNvSpPr/>
          <p:nvPr/>
        </p:nvSpPr>
        <p:spPr>
          <a:xfrm>
            <a:off x="11538372" y="2168689"/>
            <a:ext cx="191911" cy="2051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0A6EE9D-453E-4429-9158-9A4EB853575B}"/>
              </a:ext>
            </a:extLst>
          </p:cNvPr>
          <p:cNvCxnSpPr>
            <a:cxnSpLocks/>
          </p:cNvCxnSpPr>
          <p:nvPr/>
        </p:nvCxnSpPr>
        <p:spPr>
          <a:xfrm>
            <a:off x="5416074" y="4087208"/>
            <a:ext cx="628255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65CC601E-AC2A-445F-967C-125C2B590DB6}"/>
              </a:ext>
            </a:extLst>
          </p:cNvPr>
          <p:cNvSpPr/>
          <p:nvPr/>
        </p:nvSpPr>
        <p:spPr>
          <a:xfrm>
            <a:off x="11634327" y="3977511"/>
            <a:ext cx="191911" cy="20519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117DF4-616B-4E86-8656-692176BB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72" y="1092221"/>
            <a:ext cx="4181021" cy="5353036"/>
          </a:xfrm>
          <a:prstGeom prst="rect">
            <a:avLst/>
          </a:prstGeom>
        </p:spPr>
      </p:pic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12B7691-C258-4518-B4FB-A1DF27D8AE1E}"/>
              </a:ext>
            </a:extLst>
          </p:cNvPr>
          <p:cNvCxnSpPr>
            <a:cxnSpLocks/>
          </p:cNvCxnSpPr>
          <p:nvPr/>
        </p:nvCxnSpPr>
        <p:spPr>
          <a:xfrm flipV="1">
            <a:off x="3275445" y="914400"/>
            <a:ext cx="816431" cy="5743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A4165BC-3236-4BA4-9AE5-BC3F211DE4B9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091876" y="907080"/>
            <a:ext cx="7463429" cy="73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0E0B3C8-6A62-4308-B617-108C38BCCC95}"/>
              </a:ext>
            </a:extLst>
          </p:cNvPr>
          <p:cNvSpPr/>
          <p:nvPr/>
        </p:nvSpPr>
        <p:spPr>
          <a:xfrm>
            <a:off x="6092591" y="568457"/>
            <a:ext cx="524880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要求可以选择使用姓名查询和学号查询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所以这里用了</a:t>
            </a:r>
            <a:r>
              <a:rPr lang="en-US" altLang="zh-CN" sz="28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QRadioButton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A21AB04A-8637-45B5-B10D-EFC2856302D4}"/>
              </a:ext>
            </a:extLst>
          </p:cNvPr>
          <p:cNvSpPr/>
          <p:nvPr/>
        </p:nvSpPr>
        <p:spPr>
          <a:xfrm>
            <a:off x="21960" y="0"/>
            <a:ext cx="3555856" cy="1407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1D73C88-A9CC-4A0B-BE53-29B9B10AF945}"/>
              </a:ext>
            </a:extLst>
          </p:cNvPr>
          <p:cNvSpPr/>
          <p:nvPr/>
        </p:nvSpPr>
        <p:spPr>
          <a:xfrm>
            <a:off x="21962" y="175501"/>
            <a:ext cx="3555856" cy="148219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3933D79-01AE-4831-BC36-01F72EFFCB4C}"/>
              </a:ext>
            </a:extLst>
          </p:cNvPr>
          <p:cNvSpPr/>
          <p:nvPr/>
        </p:nvSpPr>
        <p:spPr>
          <a:xfrm>
            <a:off x="21960" y="327849"/>
            <a:ext cx="3555858" cy="125577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0A97C10-8503-42DE-BE0C-CAE7ADEE7FDC}"/>
              </a:ext>
            </a:extLst>
          </p:cNvPr>
          <p:cNvSpPr/>
          <p:nvPr/>
        </p:nvSpPr>
        <p:spPr>
          <a:xfrm>
            <a:off x="21960" y="486740"/>
            <a:ext cx="3555858" cy="81717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158174D-1C0C-4BE3-B677-DDE006CE9C71}"/>
              </a:ext>
            </a:extLst>
          </p:cNvPr>
          <p:cNvSpPr/>
          <p:nvPr/>
        </p:nvSpPr>
        <p:spPr>
          <a:xfrm>
            <a:off x="21963" y="1029564"/>
            <a:ext cx="3555856" cy="45719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CB9B8D5-F04B-4201-AF81-78B36EB71318}"/>
              </a:ext>
            </a:extLst>
          </p:cNvPr>
          <p:cNvCxnSpPr>
            <a:cxnSpLocks/>
          </p:cNvCxnSpPr>
          <p:nvPr/>
        </p:nvCxnSpPr>
        <p:spPr>
          <a:xfrm>
            <a:off x="3856776" y="1984778"/>
            <a:ext cx="2299580" cy="286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ACEC9EB-532B-4BD6-84AE-707DD191723F}"/>
              </a:ext>
            </a:extLst>
          </p:cNvPr>
          <p:cNvCxnSpPr>
            <a:cxnSpLocks/>
          </p:cNvCxnSpPr>
          <p:nvPr/>
        </p:nvCxnSpPr>
        <p:spPr>
          <a:xfrm flipV="1">
            <a:off x="3012479" y="2261233"/>
            <a:ext cx="3143877" cy="1560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D154BB3-CB11-4697-9D67-C25BD7443994}"/>
              </a:ext>
            </a:extLst>
          </p:cNvPr>
          <p:cNvCxnSpPr>
            <a:cxnSpLocks/>
          </p:cNvCxnSpPr>
          <p:nvPr/>
        </p:nvCxnSpPr>
        <p:spPr>
          <a:xfrm flipH="1">
            <a:off x="4009176" y="2281690"/>
            <a:ext cx="2147180" cy="199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30664F5-2FBF-4105-8693-B7707429707F}"/>
              </a:ext>
            </a:extLst>
          </p:cNvPr>
          <p:cNvCxnSpPr>
            <a:cxnSpLocks/>
          </p:cNvCxnSpPr>
          <p:nvPr/>
        </p:nvCxnSpPr>
        <p:spPr>
          <a:xfrm flipV="1">
            <a:off x="3147945" y="2288222"/>
            <a:ext cx="3008411" cy="1983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87835C9-2F34-4805-8FB7-AD8E39E13FA7}"/>
              </a:ext>
            </a:extLst>
          </p:cNvPr>
          <p:cNvSpPr/>
          <p:nvPr/>
        </p:nvSpPr>
        <p:spPr>
          <a:xfrm>
            <a:off x="6092591" y="1965056"/>
            <a:ext cx="592848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要求用户能使用查询录入导入和导出四个功能，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能对用户点击做出反应，所有用了</a:t>
            </a:r>
            <a:r>
              <a:rPr lang="en-US" altLang="zh-CN" sz="28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QPushButton</a:t>
            </a:r>
            <a:endParaRPr lang="en-US" altLang="zh-CN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ED8AC4E-C60E-43CF-8F39-E21FF3BF3912}"/>
              </a:ext>
            </a:extLst>
          </p:cNvPr>
          <p:cNvCxnSpPr>
            <a:cxnSpLocks/>
          </p:cNvCxnSpPr>
          <p:nvPr/>
        </p:nvCxnSpPr>
        <p:spPr>
          <a:xfrm>
            <a:off x="4474277" y="1755660"/>
            <a:ext cx="941797" cy="232444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8D811FCD-0B14-4BDC-BD2B-B4538402E758}"/>
              </a:ext>
            </a:extLst>
          </p:cNvPr>
          <p:cNvSpPr/>
          <p:nvPr/>
        </p:nvSpPr>
        <p:spPr>
          <a:xfrm>
            <a:off x="5496380" y="3808174"/>
            <a:ext cx="650049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要求用户可以输入姓名查询和学号查询</a:t>
            </a:r>
            <a:endParaRPr lang="en-US" altLang="zh-CN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所以这里用了</a:t>
            </a:r>
            <a:r>
              <a:rPr lang="en-US" altLang="zh-CN" sz="28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QLineEdit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让用户可以填入姓名或者学号</a:t>
            </a:r>
            <a:endParaRPr lang="en-US" altLang="zh-CN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BE7F7F1-08DA-4A1A-B6A7-852560302060}"/>
              </a:ext>
            </a:extLst>
          </p:cNvPr>
          <p:cNvSpPr/>
          <p:nvPr/>
        </p:nvSpPr>
        <p:spPr>
          <a:xfrm>
            <a:off x="5317379" y="5224866"/>
            <a:ext cx="6510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布局上用了</a:t>
            </a:r>
            <a:r>
              <a:rPr lang="en-US" altLang="zh-CN" b="1" dirty="0" err="1"/>
              <a:t>QHboxLayout</a:t>
            </a:r>
            <a:r>
              <a:rPr lang="zh-CN" altLang="en-US" dirty="0"/>
              <a:t>（水平）、</a:t>
            </a:r>
            <a:r>
              <a:rPr lang="en-US" altLang="zh-CN" b="1" dirty="0" err="1"/>
              <a:t>QVboxLayout</a:t>
            </a:r>
            <a:r>
              <a:rPr lang="zh-CN" altLang="en-US" dirty="0"/>
              <a:t>（垂直）、</a:t>
            </a:r>
            <a:endParaRPr lang="en-US" altLang="zh-CN" dirty="0"/>
          </a:p>
          <a:p>
            <a:r>
              <a:rPr lang="en-US" altLang="zh-CN" b="1" dirty="0" err="1"/>
              <a:t>QGridLayout</a:t>
            </a:r>
            <a:r>
              <a:rPr lang="zh-CN" altLang="en-US" dirty="0"/>
              <a:t>（网状）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8" grpId="0" animBg="1"/>
      <p:bldP spid="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gradFill>
                  <a:gsLst>
                    <a:gs pos="0">
                      <a:srgbClr val="3BE9BE"/>
                    </a:gs>
                    <a:gs pos="100000">
                      <a:srgbClr val="3EE9E1"/>
                    </a:gs>
                  </a:gsLst>
                  <a:path path="circle">
                    <a:fillToRect t="100000" r="100000"/>
                  </a:path>
                </a:gradFill>
              </a:rPr>
              <a:t>三、关键代码与实验要点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85A4BD3-F82A-4742-A89A-A3BCC25A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3" y="552467"/>
            <a:ext cx="5159402" cy="578685"/>
          </a:xfrm>
        </p:spPr>
        <p:txBody>
          <a:bodyPr>
            <a:normAutofit/>
          </a:bodyPr>
          <a:lstStyle/>
          <a:p>
            <a:r>
              <a:rPr lang="en-US" altLang="zh-CN" dirty="0"/>
              <a:t>Qt</a:t>
            </a:r>
            <a:r>
              <a:rPr lang="zh-CN" altLang="en-US" dirty="0"/>
              <a:t>中调用数据库获取数据的基本过程</a:t>
            </a: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7701BFD3-3C09-4FE0-A359-DD2E3ABE1DB6}"/>
              </a:ext>
            </a:extLst>
          </p:cNvPr>
          <p:cNvSpPr/>
          <p:nvPr/>
        </p:nvSpPr>
        <p:spPr>
          <a:xfrm>
            <a:off x="21960" y="0"/>
            <a:ext cx="5159399" cy="1496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C4A612-5651-4B22-87D0-A58D09F14A92}"/>
              </a:ext>
            </a:extLst>
          </p:cNvPr>
          <p:cNvSpPr/>
          <p:nvPr/>
        </p:nvSpPr>
        <p:spPr>
          <a:xfrm>
            <a:off x="21961" y="182923"/>
            <a:ext cx="5159399" cy="140797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AC1B55-3791-43C3-A5DB-1C977DA69FA0}"/>
              </a:ext>
            </a:extLst>
          </p:cNvPr>
          <p:cNvSpPr/>
          <p:nvPr/>
        </p:nvSpPr>
        <p:spPr>
          <a:xfrm>
            <a:off x="21959" y="327849"/>
            <a:ext cx="5159401" cy="125577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03B267-A725-4D2D-ABD8-C97EC8528FDC}"/>
              </a:ext>
            </a:extLst>
          </p:cNvPr>
          <p:cNvSpPr/>
          <p:nvPr/>
        </p:nvSpPr>
        <p:spPr>
          <a:xfrm>
            <a:off x="21959" y="501960"/>
            <a:ext cx="5159400" cy="64638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3EC6E5B-3FD9-4A41-9E30-1D8641BC538A}"/>
              </a:ext>
            </a:extLst>
          </p:cNvPr>
          <p:cNvSpPr/>
          <p:nvPr/>
        </p:nvSpPr>
        <p:spPr>
          <a:xfrm>
            <a:off x="21963" y="1029564"/>
            <a:ext cx="5159402" cy="45719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6D1169-F4E3-4510-A95F-32716DE294BE}"/>
              </a:ext>
            </a:extLst>
          </p:cNvPr>
          <p:cNvSpPr/>
          <p:nvPr/>
        </p:nvSpPr>
        <p:spPr>
          <a:xfrm>
            <a:off x="465225" y="1349344"/>
            <a:ext cx="106490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首先需要打开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Qt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QtSql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模块来进行基于数据库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SQL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操作，并包含相应头文件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在程序中添加数据库的连接，并进行查询插入等相关操作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75FBE1-275A-4EEF-AFAE-BF19E2087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5" y="3008313"/>
            <a:ext cx="5899479" cy="2600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pageCurlDouble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3">
            <a:extLst>
              <a:ext uri="{FF2B5EF4-FFF2-40B4-BE49-F238E27FC236}">
                <a16:creationId xmlns:a16="http://schemas.microsoft.com/office/drawing/2014/main" id="{213383CF-41FE-46F4-A3D1-417E8FE4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3" y="552467"/>
            <a:ext cx="5159402" cy="578685"/>
          </a:xfrm>
        </p:spPr>
        <p:txBody>
          <a:bodyPr>
            <a:normAutofit/>
          </a:bodyPr>
          <a:lstStyle/>
          <a:p>
            <a:r>
              <a:rPr lang="zh-CN" altLang="en-US" dirty="0"/>
              <a:t>成绩表格与绩点的显示</a:t>
            </a: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FFFA3CC3-A9BF-41EA-9FD2-0F10DDB69D5E}"/>
              </a:ext>
            </a:extLst>
          </p:cNvPr>
          <p:cNvSpPr/>
          <p:nvPr/>
        </p:nvSpPr>
        <p:spPr>
          <a:xfrm>
            <a:off x="21960" y="0"/>
            <a:ext cx="5159399" cy="1496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6C8A538-5B06-4449-82F1-C206E2C35CFC}"/>
              </a:ext>
            </a:extLst>
          </p:cNvPr>
          <p:cNvSpPr/>
          <p:nvPr/>
        </p:nvSpPr>
        <p:spPr>
          <a:xfrm>
            <a:off x="21961" y="182923"/>
            <a:ext cx="5159399" cy="140797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CB195A-0E45-40D2-8136-C6CAE32D7638}"/>
              </a:ext>
            </a:extLst>
          </p:cNvPr>
          <p:cNvSpPr/>
          <p:nvPr/>
        </p:nvSpPr>
        <p:spPr>
          <a:xfrm>
            <a:off x="21959" y="327849"/>
            <a:ext cx="5159401" cy="125577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3344BAD-7358-4170-BCA5-AF130F67261B}"/>
              </a:ext>
            </a:extLst>
          </p:cNvPr>
          <p:cNvSpPr/>
          <p:nvPr/>
        </p:nvSpPr>
        <p:spPr>
          <a:xfrm>
            <a:off x="21959" y="501960"/>
            <a:ext cx="5159400" cy="64638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6612BBE-9666-48A9-BB0A-3A9689EEB332}"/>
              </a:ext>
            </a:extLst>
          </p:cNvPr>
          <p:cNvSpPr/>
          <p:nvPr/>
        </p:nvSpPr>
        <p:spPr>
          <a:xfrm>
            <a:off x="21963" y="1029564"/>
            <a:ext cx="5159402" cy="45719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9FEE37-7948-4FA2-B7AA-589F3E47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3" y="1230193"/>
            <a:ext cx="7132028" cy="5428518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79FA87E-776F-48ED-A955-E2DF03CC9242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1973654" y="1052424"/>
            <a:ext cx="3207711" cy="10147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71F9A1A-4142-4632-8832-44C4CA6C01CD}"/>
              </a:ext>
            </a:extLst>
          </p:cNvPr>
          <p:cNvCxnSpPr>
            <a:cxnSpLocks/>
            <a:stCxn id="40" idx="3"/>
            <a:endCxn id="17" idx="1"/>
          </p:cNvCxnSpPr>
          <p:nvPr/>
        </p:nvCxnSpPr>
        <p:spPr>
          <a:xfrm>
            <a:off x="5181365" y="1052424"/>
            <a:ext cx="6003297" cy="2285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菱形 16">
            <a:extLst>
              <a:ext uri="{FF2B5EF4-FFF2-40B4-BE49-F238E27FC236}">
                <a16:creationId xmlns:a16="http://schemas.microsoft.com/office/drawing/2014/main" id="{8DBCFEF7-03F3-4008-9966-E22819A0E4B8}"/>
              </a:ext>
            </a:extLst>
          </p:cNvPr>
          <p:cNvSpPr/>
          <p:nvPr/>
        </p:nvSpPr>
        <p:spPr>
          <a:xfrm>
            <a:off x="11184662" y="972688"/>
            <a:ext cx="191911" cy="20519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79D405-AA2E-4F5A-AC9E-01AB8375DEA0}"/>
              </a:ext>
            </a:extLst>
          </p:cNvPr>
          <p:cNvSpPr/>
          <p:nvPr/>
        </p:nvSpPr>
        <p:spPr>
          <a:xfrm>
            <a:off x="7321234" y="701206"/>
            <a:ext cx="343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QTextEdit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绘制表格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2759459-4CA2-4911-B4A0-BA35788CCA1C}"/>
              </a:ext>
            </a:extLst>
          </p:cNvPr>
          <p:cNvCxnSpPr>
            <a:cxnSpLocks/>
          </p:cNvCxnSpPr>
          <p:nvPr/>
        </p:nvCxnSpPr>
        <p:spPr>
          <a:xfrm flipH="1">
            <a:off x="7052650" y="2788467"/>
            <a:ext cx="1575302" cy="380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BB10760-A35F-4879-B7C2-E1D1019756B1}"/>
              </a:ext>
            </a:extLst>
          </p:cNvPr>
          <p:cNvCxnSpPr>
            <a:cxnSpLocks/>
          </p:cNvCxnSpPr>
          <p:nvPr/>
        </p:nvCxnSpPr>
        <p:spPr>
          <a:xfrm flipH="1">
            <a:off x="8627952" y="2788467"/>
            <a:ext cx="2652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>
            <a:extLst>
              <a:ext uri="{FF2B5EF4-FFF2-40B4-BE49-F238E27FC236}">
                <a16:creationId xmlns:a16="http://schemas.microsoft.com/office/drawing/2014/main" id="{E0B60A90-73D3-473F-B772-331F1B656E6F}"/>
              </a:ext>
            </a:extLst>
          </p:cNvPr>
          <p:cNvSpPr/>
          <p:nvPr/>
        </p:nvSpPr>
        <p:spPr>
          <a:xfrm>
            <a:off x="11184661" y="2685872"/>
            <a:ext cx="191911" cy="2051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0D29EFB-E5CF-4672-92D6-CF4A9068A061}"/>
              </a:ext>
            </a:extLst>
          </p:cNvPr>
          <p:cNvSpPr/>
          <p:nvPr/>
        </p:nvSpPr>
        <p:spPr>
          <a:xfrm>
            <a:off x="8682700" y="246530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将读取的数据显示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QLineEdit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469</Words>
  <Application>Microsoft Office PowerPoint</Application>
  <PresentationFormat>宽屏</PresentationFormat>
  <Paragraphs>67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DengXian</vt:lpstr>
      <vt:lpstr>DengXian Light</vt:lpstr>
      <vt:lpstr>仿宋</vt:lpstr>
      <vt:lpstr>华文新魏</vt:lpstr>
      <vt:lpstr>楷体</vt:lpstr>
      <vt:lpstr>微软雅黑</vt:lpstr>
      <vt:lpstr>Arial</vt:lpstr>
      <vt:lpstr>Office 主题</vt:lpstr>
      <vt:lpstr>  用户基本界面实验 --绩点查询导入导出</vt:lpstr>
      <vt:lpstr>PowerPoint 演示文稿</vt:lpstr>
      <vt:lpstr>一、设计要求</vt:lpstr>
      <vt:lpstr>二、设计思路与方案</vt:lpstr>
      <vt:lpstr>PowerPoint 演示文稿</vt:lpstr>
      <vt:lpstr>ui界面设计思路</vt:lpstr>
      <vt:lpstr>三、关键代码与实验要点</vt:lpstr>
      <vt:lpstr>Qt中调用数据库获取数据的基本过程</vt:lpstr>
      <vt:lpstr>成绩表格与绩点的显示</vt:lpstr>
      <vt:lpstr>PowerPoint 演示文稿</vt:lpstr>
      <vt:lpstr>PowerPoint 演示文稿</vt:lpstr>
      <vt:lpstr>PowerPoint 演示文稿</vt:lpstr>
      <vt:lpstr>PowerPoint 演示文稿</vt:lpstr>
      <vt:lpstr>四、实验总结</vt:lpstr>
      <vt:lpstr>PowerPoint 演示文稿</vt:lpstr>
      <vt:lpstr>THE END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毕业答辩类</dc:title>
  <dc:subject>RP</dc:subject>
  <dc:creator/>
  <cp:keywords>RP</cp:keywords>
  <dc:description>RP</dc:description>
  <cp:lastModifiedBy>Moking Steins</cp:lastModifiedBy>
  <cp:revision>68</cp:revision>
  <dcterms:created xsi:type="dcterms:W3CDTF">2018-03-09T08:47:29Z</dcterms:created>
  <dcterms:modified xsi:type="dcterms:W3CDTF">2018-12-24T02:32:36Z</dcterms:modified>
  <cp:category>RP</cp:category>
  <cp:contentStatus>RP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