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709" r:id="rId3"/>
    <p:sldId id="744" r:id="rId5"/>
    <p:sldId id="745" r:id="rId6"/>
    <p:sldId id="746" r:id="rId7"/>
    <p:sldId id="747" r:id="rId8"/>
    <p:sldId id="748" r:id="rId9"/>
    <p:sldId id="749" r:id="rId10"/>
    <p:sldId id="750" r:id="rId11"/>
    <p:sldId id="751" r:id="rId12"/>
    <p:sldId id="752" r:id="rId13"/>
    <p:sldId id="754" r:id="rId14"/>
    <p:sldId id="755" r:id="rId15"/>
    <p:sldId id="756" r:id="rId16"/>
    <p:sldId id="797" r:id="rId17"/>
    <p:sldId id="800" r:id="rId18"/>
    <p:sldId id="801" r:id="rId19"/>
    <p:sldId id="758" r:id="rId20"/>
    <p:sldId id="759" r:id="rId21"/>
    <p:sldId id="760" r:id="rId22"/>
    <p:sldId id="762" r:id="rId23"/>
    <p:sldId id="761" r:id="rId24"/>
    <p:sldId id="763" r:id="rId25"/>
    <p:sldId id="767" r:id="rId26"/>
    <p:sldId id="768" r:id="rId27"/>
    <p:sldId id="769" r:id="rId28"/>
    <p:sldId id="770" r:id="rId29"/>
    <p:sldId id="771" r:id="rId30"/>
    <p:sldId id="772" r:id="rId31"/>
    <p:sldId id="773" r:id="rId32"/>
    <p:sldId id="774" r:id="rId33"/>
    <p:sldId id="782" r:id="rId34"/>
    <p:sldId id="795" r:id="rId35"/>
    <p:sldId id="783" r:id="rId36"/>
    <p:sldId id="796" r:id="rId37"/>
    <p:sldId id="784" r:id="rId38"/>
    <p:sldId id="785" r:id="rId39"/>
    <p:sldId id="786" r:id="rId40"/>
    <p:sldId id="787" r:id="rId41"/>
    <p:sldId id="788" r:id="rId42"/>
    <p:sldId id="789" r:id="rId43"/>
    <p:sldId id="790" r:id="rId44"/>
    <p:sldId id="802" r:id="rId45"/>
    <p:sldId id="764" r:id="rId46"/>
    <p:sldId id="765" r:id="rId47"/>
    <p:sldId id="766" r:id="rId48"/>
    <p:sldId id="713" r:id="rId49"/>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00896D"/>
    <a:srgbClr val="006D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7"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gs" Target="tags/tag118.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E5363E-4BF0-43C1-ACC1-50B3EE2008D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19E1C-138B-4014-988D-848D0AAD73F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407D0C9-73FA-49CD-A42F-C7E6961147C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D891D66-D37D-4AD6-9D75-C1C663560D9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6F4B137-8D8D-4F3F-A267-9EEB04755251}"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891D66-D37D-4AD6-9D75-C1C663560D9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F4B137-8D8D-4F3F-A267-9EEB0475525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12.xml"/><Relationship Id="rId7" Type="http://schemas.openxmlformats.org/officeDocument/2006/relationships/image" Target="../media/image10.png"/><Relationship Id="rId6" Type="http://schemas.openxmlformats.org/officeDocument/2006/relationships/tags" Target="../tags/tag25.xml"/><Relationship Id="rId5" Type="http://schemas.openxmlformats.org/officeDocument/2006/relationships/image" Target="../media/image9.png"/><Relationship Id="rId4" Type="http://schemas.openxmlformats.org/officeDocument/2006/relationships/tags" Target="../tags/tag24.xml"/><Relationship Id="rId3" Type="http://schemas.openxmlformats.org/officeDocument/2006/relationships/image" Target="../media/image8.png"/><Relationship Id="rId2" Type="http://schemas.openxmlformats.org/officeDocument/2006/relationships/tags" Target="../tags/tag23.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2.xml"/><Relationship Id="rId3" Type="http://schemas.openxmlformats.org/officeDocument/2006/relationships/image" Target="../media/image11.png"/><Relationship Id="rId2" Type="http://schemas.openxmlformats.org/officeDocument/2006/relationships/tags" Target="../tags/tag27.xml"/><Relationship Id="rId1" Type="http://schemas.openxmlformats.org/officeDocument/2006/relationships/tags" Target="../tags/tag26.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ags" Target="../tags/tag28.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2.xml"/><Relationship Id="rId2" Type="http://schemas.openxmlformats.org/officeDocument/2006/relationships/image" Target="../media/image14.png"/><Relationship Id="rId1" Type="http://schemas.openxmlformats.org/officeDocument/2006/relationships/tags" Target="../tags/tag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2.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image" Target="../media/image16.png"/><Relationship Id="rId17" Type="http://schemas.openxmlformats.org/officeDocument/2006/relationships/notesSlide" Target="../notesSlides/notesSlide17.xml"/><Relationship Id="rId16" Type="http://schemas.openxmlformats.org/officeDocument/2006/relationships/slideLayout" Target="../slideLayouts/slideLayout12.xml"/><Relationship Id="rId15" Type="http://schemas.openxmlformats.org/officeDocument/2006/relationships/tags" Target="../tags/tag43.xml"/><Relationship Id="rId14" Type="http://schemas.openxmlformats.org/officeDocument/2006/relationships/tags" Target="../tags/tag42.xml"/><Relationship Id="rId13" Type="http://schemas.openxmlformats.org/officeDocument/2006/relationships/tags" Target="../tags/tag41.xml"/><Relationship Id="rId12" Type="http://schemas.openxmlformats.org/officeDocument/2006/relationships/tags" Target="../tags/tag40.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9" Type="http://schemas.openxmlformats.org/officeDocument/2006/relationships/tags" Target="../tags/tag52.xml"/><Relationship Id="rId8" Type="http://schemas.openxmlformats.org/officeDocument/2006/relationships/tags" Target="../tags/tag51.xml"/><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8" Type="http://schemas.openxmlformats.org/officeDocument/2006/relationships/notesSlide" Target="../notesSlides/notesSlide18.xml"/><Relationship Id="rId17" Type="http://schemas.openxmlformats.org/officeDocument/2006/relationships/slideLayout" Target="../slideLayouts/slideLayout12.xml"/><Relationship Id="rId16" Type="http://schemas.openxmlformats.org/officeDocument/2006/relationships/image" Target="../media/image17.png"/><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tags" Target="../tags/tag56.xml"/><Relationship Id="rId12" Type="http://schemas.openxmlformats.org/officeDocument/2006/relationships/tags" Target="../tags/tag55.xml"/><Relationship Id="rId11" Type="http://schemas.openxmlformats.org/officeDocument/2006/relationships/tags" Target="../tags/tag54.xml"/><Relationship Id="rId10" Type="http://schemas.openxmlformats.org/officeDocument/2006/relationships/tags" Target="../tags/tag53.xml"/><Relationship Id="rId1" Type="http://schemas.openxmlformats.org/officeDocument/2006/relationships/tags" Target="../tags/tag44.xml"/></Relationships>
</file>

<file path=ppt/slides/_rels/slide19.xml.rels><?xml version="1.0" encoding="UTF-8" standalone="yes"?>
<Relationships xmlns="http://schemas.openxmlformats.org/package/2006/relationships"><Relationship Id="rId9" Type="http://schemas.openxmlformats.org/officeDocument/2006/relationships/tags" Target="../tags/tag67.xml"/><Relationship Id="rId8" Type="http://schemas.openxmlformats.org/officeDocument/2006/relationships/tags" Target="../tags/tag66.xml"/><Relationship Id="rId7" Type="http://schemas.openxmlformats.org/officeDocument/2006/relationships/tags" Target="../tags/tag65.xml"/><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8" Type="http://schemas.openxmlformats.org/officeDocument/2006/relationships/notesSlide" Target="../notesSlides/notesSlide19.xml"/><Relationship Id="rId17" Type="http://schemas.openxmlformats.org/officeDocument/2006/relationships/slideLayout" Target="../slideLayouts/slideLayout12.xml"/><Relationship Id="rId16" Type="http://schemas.openxmlformats.org/officeDocument/2006/relationships/image" Target="../media/image18.png"/><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tags" Target="../tags/tag69.xml"/><Relationship Id="rId10" Type="http://schemas.openxmlformats.org/officeDocument/2006/relationships/tags" Target="../tags/tag68.xml"/><Relationship Id="rId1" Type="http://schemas.openxmlformats.org/officeDocument/2006/relationships/tags" Target="../tags/tag59.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image" Target="../media/image19.png"/><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12.xml"/><Relationship Id="rId4" Type="http://schemas.openxmlformats.org/officeDocument/2006/relationships/image" Target="../media/image19.png"/><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2.xml"/><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23.xml"/><Relationship Id="rId8" Type="http://schemas.openxmlformats.org/officeDocument/2006/relationships/slideLayout" Target="../slideLayouts/slideLayout12.xml"/><Relationship Id="rId7" Type="http://schemas.openxmlformats.org/officeDocument/2006/relationships/image" Target="../media/image26.png"/><Relationship Id="rId6" Type="http://schemas.openxmlformats.org/officeDocument/2006/relationships/tags" Target="../tags/tag83.xml"/><Relationship Id="rId5" Type="http://schemas.openxmlformats.org/officeDocument/2006/relationships/image" Target="../media/image25.png"/><Relationship Id="rId4" Type="http://schemas.openxmlformats.org/officeDocument/2006/relationships/tags" Target="../tags/tag82.xml"/><Relationship Id="rId3" Type="http://schemas.openxmlformats.org/officeDocument/2006/relationships/image" Target="../media/image24.png"/><Relationship Id="rId2" Type="http://schemas.openxmlformats.org/officeDocument/2006/relationships/tags" Target="../tags/tag81.xml"/><Relationship Id="rId1" Type="http://schemas.openxmlformats.org/officeDocument/2006/relationships/tags" Target="../tags/tag80.xml"/></Relationships>
</file>

<file path=ppt/slides/_rels/slide24.xml.rels><?xml version="1.0" encoding="UTF-8" standalone="yes"?>
<Relationships xmlns="http://schemas.openxmlformats.org/package/2006/relationships"><Relationship Id="rId9" Type="http://schemas.openxmlformats.org/officeDocument/2006/relationships/notesSlide" Target="../notesSlides/notesSlide24.xml"/><Relationship Id="rId8" Type="http://schemas.openxmlformats.org/officeDocument/2006/relationships/slideLayout" Target="../slideLayouts/slideLayout12.xml"/><Relationship Id="rId7" Type="http://schemas.openxmlformats.org/officeDocument/2006/relationships/image" Target="../media/image29.png"/><Relationship Id="rId6" Type="http://schemas.openxmlformats.org/officeDocument/2006/relationships/tags" Target="../tags/tag87.xml"/><Relationship Id="rId5" Type="http://schemas.openxmlformats.org/officeDocument/2006/relationships/image" Target="../media/image28.png"/><Relationship Id="rId4" Type="http://schemas.openxmlformats.org/officeDocument/2006/relationships/tags" Target="../tags/tag86.xml"/><Relationship Id="rId3" Type="http://schemas.openxmlformats.org/officeDocument/2006/relationships/image" Target="../media/image27.png"/><Relationship Id="rId2" Type="http://schemas.openxmlformats.org/officeDocument/2006/relationships/tags" Target="../tags/tag85.xml"/><Relationship Id="rId1" Type="http://schemas.openxmlformats.org/officeDocument/2006/relationships/tags" Target="../tags/tag84.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25.xml"/><Relationship Id="rId8" Type="http://schemas.openxmlformats.org/officeDocument/2006/relationships/slideLayout" Target="../slideLayouts/slideLayout12.xml"/><Relationship Id="rId7" Type="http://schemas.openxmlformats.org/officeDocument/2006/relationships/image" Target="../media/image32.png"/><Relationship Id="rId6" Type="http://schemas.openxmlformats.org/officeDocument/2006/relationships/tags" Target="../tags/tag91.xml"/><Relationship Id="rId5" Type="http://schemas.openxmlformats.org/officeDocument/2006/relationships/image" Target="../media/image31.png"/><Relationship Id="rId4" Type="http://schemas.openxmlformats.org/officeDocument/2006/relationships/tags" Target="../tags/tag90.xml"/><Relationship Id="rId3" Type="http://schemas.openxmlformats.org/officeDocument/2006/relationships/image" Target="../media/image30.png"/><Relationship Id="rId2" Type="http://schemas.openxmlformats.org/officeDocument/2006/relationships/tags" Target="../tags/tag89.xml"/><Relationship Id="rId1" Type="http://schemas.openxmlformats.org/officeDocument/2006/relationships/tags" Target="../tags/tag88.xml"/></Relationships>
</file>

<file path=ppt/slides/_rels/slide26.xml.rels><?xml version="1.0" encoding="UTF-8" standalone="yes"?>
<Relationships xmlns="http://schemas.openxmlformats.org/package/2006/relationships"><Relationship Id="rId9" Type="http://schemas.openxmlformats.org/officeDocument/2006/relationships/notesSlide" Target="../notesSlides/notesSlide26.xml"/><Relationship Id="rId8" Type="http://schemas.openxmlformats.org/officeDocument/2006/relationships/slideLayout" Target="../slideLayouts/slideLayout12.xml"/><Relationship Id="rId7" Type="http://schemas.openxmlformats.org/officeDocument/2006/relationships/image" Target="../media/image35.png"/><Relationship Id="rId6" Type="http://schemas.openxmlformats.org/officeDocument/2006/relationships/tags" Target="../tags/tag95.xml"/><Relationship Id="rId5" Type="http://schemas.openxmlformats.org/officeDocument/2006/relationships/image" Target="../media/image34.png"/><Relationship Id="rId4" Type="http://schemas.openxmlformats.org/officeDocument/2006/relationships/tags" Target="../tags/tag94.xml"/><Relationship Id="rId3" Type="http://schemas.openxmlformats.org/officeDocument/2006/relationships/image" Target="../media/image33.png"/><Relationship Id="rId2" Type="http://schemas.openxmlformats.org/officeDocument/2006/relationships/tags" Target="../tags/tag93.xml"/><Relationship Id="rId1" Type="http://schemas.openxmlformats.org/officeDocument/2006/relationships/tags" Target="../tags/tag9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tags" Target="../tags/tag97.xml"/><Relationship Id="rId1" Type="http://schemas.openxmlformats.org/officeDocument/2006/relationships/tags" Target="../tags/tag96.xml"/></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2.xml"/><Relationship Id="rId2" Type="http://schemas.openxmlformats.org/officeDocument/2006/relationships/image" Target="../media/image38.png"/><Relationship Id="rId1" Type="http://schemas.openxmlformats.org/officeDocument/2006/relationships/tags" Target="../tags/tag98.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12.xml"/><Relationship Id="rId2" Type="http://schemas.openxmlformats.org/officeDocument/2006/relationships/image" Target="../media/image39.png"/><Relationship Id="rId1" Type="http://schemas.openxmlformats.org/officeDocument/2006/relationships/tags" Target="../tags/tag9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12.xml"/><Relationship Id="rId3" Type="http://schemas.openxmlformats.org/officeDocument/2006/relationships/image" Target="../media/image40.png"/><Relationship Id="rId2" Type="http://schemas.openxmlformats.org/officeDocument/2006/relationships/tags" Target="../tags/tag101.xml"/><Relationship Id="rId1" Type="http://schemas.openxmlformats.org/officeDocument/2006/relationships/tags" Target="../tags/tag10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12.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image" Target="../media/image4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image" Target="../media/image4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image" Target="../media/image46.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12.xml"/><Relationship Id="rId3" Type="http://schemas.openxmlformats.org/officeDocument/2006/relationships/image" Target="../media/image47.png"/><Relationship Id="rId2" Type="http://schemas.openxmlformats.org/officeDocument/2006/relationships/tags" Target="../tags/tag103.xml"/><Relationship Id="rId1" Type="http://schemas.openxmlformats.org/officeDocument/2006/relationships/tags" Target="../tags/tag102.xml"/></Relationships>
</file>

<file path=ppt/slides/_rels/slide37.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slideLayout" Target="../slideLayouts/slideLayout12.xml"/><Relationship Id="rId5" Type="http://schemas.openxmlformats.org/officeDocument/2006/relationships/image" Target="../media/image49.png"/><Relationship Id="rId4" Type="http://schemas.openxmlformats.org/officeDocument/2006/relationships/tags" Target="../tags/tag106.xml"/><Relationship Id="rId3" Type="http://schemas.openxmlformats.org/officeDocument/2006/relationships/image" Target="../media/image48.png"/><Relationship Id="rId2" Type="http://schemas.openxmlformats.org/officeDocument/2006/relationships/tags" Target="../tags/tag105.xml"/><Relationship Id="rId1" Type="http://schemas.openxmlformats.org/officeDocument/2006/relationships/tags" Target="../tags/tag104.xml"/></Relationships>
</file>

<file path=ppt/slides/_rels/slide38.xml.rels><?xml version="1.0" encoding="UTF-8" standalone="yes"?>
<Relationships xmlns="http://schemas.openxmlformats.org/package/2006/relationships"><Relationship Id="rId9" Type="http://schemas.openxmlformats.org/officeDocument/2006/relationships/image" Target="../media/image53.png"/><Relationship Id="rId8" Type="http://schemas.openxmlformats.org/officeDocument/2006/relationships/tags" Target="../tags/tag111.xml"/><Relationship Id="rId7" Type="http://schemas.openxmlformats.org/officeDocument/2006/relationships/image" Target="../media/image52.png"/><Relationship Id="rId6" Type="http://schemas.openxmlformats.org/officeDocument/2006/relationships/tags" Target="../tags/tag110.xml"/><Relationship Id="rId5" Type="http://schemas.openxmlformats.org/officeDocument/2006/relationships/image" Target="../media/image51.png"/><Relationship Id="rId4" Type="http://schemas.openxmlformats.org/officeDocument/2006/relationships/tags" Target="../tags/tag109.xml"/><Relationship Id="rId3" Type="http://schemas.openxmlformats.org/officeDocument/2006/relationships/image" Target="../media/image50.png"/><Relationship Id="rId2" Type="http://schemas.openxmlformats.org/officeDocument/2006/relationships/tags" Target="../tags/tag108.xml"/><Relationship Id="rId11" Type="http://schemas.openxmlformats.org/officeDocument/2006/relationships/notesSlide" Target="../notesSlides/notesSlide38.xml"/><Relationship Id="rId10" Type="http://schemas.openxmlformats.org/officeDocument/2006/relationships/slideLayout" Target="../slideLayouts/slideLayout12.xml"/><Relationship Id="rId1" Type="http://schemas.openxmlformats.org/officeDocument/2006/relationships/tags" Target="../tags/tag107.xml"/></Relationships>
</file>

<file path=ppt/slides/_rels/slide39.xml.rels><?xml version="1.0" encoding="UTF-8" standalone="yes"?>
<Relationships xmlns="http://schemas.openxmlformats.org/package/2006/relationships"><Relationship Id="rId9" Type="http://schemas.openxmlformats.org/officeDocument/2006/relationships/notesSlide" Target="../notesSlides/notesSlide39.xml"/><Relationship Id="rId8" Type="http://schemas.openxmlformats.org/officeDocument/2006/relationships/slideLayout" Target="../slideLayouts/slideLayout12.xml"/><Relationship Id="rId7" Type="http://schemas.openxmlformats.org/officeDocument/2006/relationships/image" Target="../media/image56.png"/><Relationship Id="rId6" Type="http://schemas.openxmlformats.org/officeDocument/2006/relationships/tags" Target="../tags/tag115.xml"/><Relationship Id="rId5" Type="http://schemas.openxmlformats.org/officeDocument/2006/relationships/image" Target="../media/image55.png"/><Relationship Id="rId4" Type="http://schemas.openxmlformats.org/officeDocument/2006/relationships/tags" Target="../tags/tag114.xml"/><Relationship Id="rId3" Type="http://schemas.openxmlformats.org/officeDocument/2006/relationships/image" Target="../media/image54.png"/><Relationship Id="rId2" Type="http://schemas.openxmlformats.org/officeDocument/2006/relationships/tags" Target="../tags/tag113.xml"/><Relationship Id="rId1" Type="http://schemas.openxmlformats.org/officeDocument/2006/relationships/tags" Target="../tags/tag1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116.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41.xml"/><Relationship Id="rId3" Type="http://schemas.openxmlformats.org/officeDocument/2006/relationships/slideLayout" Target="../slideLayouts/slideLayout12.xml"/><Relationship Id="rId2" Type="http://schemas.openxmlformats.org/officeDocument/2006/relationships/image" Target="../media/image57.png"/><Relationship Id="rId1" Type="http://schemas.openxmlformats.org/officeDocument/2006/relationships/tags" Target="../tags/tag11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image" Target="../media/image59.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image" Target="../media/image60.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12.xml"/><Relationship Id="rId2" Type="http://schemas.openxmlformats.org/officeDocument/2006/relationships/image" Target="../media/image62.png"/><Relationship Id="rId1" Type="http://schemas.openxmlformats.org/officeDocument/2006/relationships/image" Target="../media/image61.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2.xml"/><Relationship Id="rId2" Type="http://schemas.openxmlformats.org/officeDocument/2006/relationships/image" Target="../media/image4.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7" Type="http://schemas.openxmlformats.org/officeDocument/2006/relationships/notesSlide" Target="../notesSlides/notesSlide6.xml"/><Relationship Id="rId16" Type="http://schemas.openxmlformats.org/officeDocument/2006/relationships/slideLayout" Target="../slideLayouts/slideLayout12.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2.xml"/><Relationship Id="rId3" Type="http://schemas.openxmlformats.org/officeDocument/2006/relationships/image" Target="../media/image5.png"/><Relationship Id="rId2" Type="http://schemas.openxmlformats.org/officeDocument/2006/relationships/tags" Target="../tags/tag19.xml"/><Relationship Id="rId1" Type="http://schemas.openxmlformats.org/officeDocument/2006/relationships/tags" Target="../tags/tag18.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2.xml"/><Relationship Id="rId3" Type="http://schemas.openxmlformats.org/officeDocument/2006/relationships/image" Target="../media/image6.png"/><Relationship Id="rId2" Type="http://schemas.openxmlformats.org/officeDocument/2006/relationships/tags" Target="../tags/tag21.xml"/><Relationship Id="rId1" Type="http://schemas.openxmlformats.org/officeDocument/2006/relationships/tags" Target="../tags/tag2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3" name="矩形 2"/>
          <p:cNvSpPr/>
          <p:nvPr/>
        </p:nvSpPr>
        <p:spPr>
          <a:xfrm>
            <a:off x="3374390" y="1755140"/>
            <a:ext cx="5463540" cy="768350"/>
          </a:xfrm>
          <a:prstGeom prst="rect">
            <a:avLst/>
          </a:prstGeom>
        </p:spPr>
        <p:txBody>
          <a:bodyPr wrap="square">
            <a:spAutoFit/>
            <a:scene3d>
              <a:camera prst="orthographicFront"/>
              <a:lightRig rig="threePt" dir="t"/>
            </a:scene3d>
          </a:bodyPr>
          <a:lstStyle/>
          <a:p>
            <a:pPr algn="ctr"/>
            <a:r>
              <a:rPr lang="zh-CN" altLang="en-US" sz="4400" b="1" dirty="0">
                <a:solidFill>
                  <a:schemeClr val="accent1"/>
                </a:solidFill>
                <a:effectLst>
                  <a:outerShdw blurRad="38100" dist="25400" dir="5400000" algn="ctr" rotWithShape="0">
                    <a:srgbClr val="6E747A">
                      <a:alpha val="43000"/>
                    </a:srgbClr>
                  </a:outerShdw>
                </a:effectLst>
                <a:latin typeface="+mn-ea"/>
              </a:rPr>
              <a:t>树与二叉树</a:t>
            </a:r>
            <a:endParaRPr lang="en-US" altLang="zh-CN" sz="4400" b="1" dirty="0">
              <a:solidFill>
                <a:schemeClr val="accent1"/>
              </a:solidFill>
              <a:effectLst>
                <a:outerShdw blurRad="38100" dist="25400" dir="5400000" algn="ctr" rotWithShape="0">
                  <a:srgbClr val="6E747A">
                    <a:alpha val="43000"/>
                  </a:srgbClr>
                </a:outerShdw>
              </a:effectLst>
              <a:latin typeface="+mn-ea"/>
            </a:endParaRPr>
          </a:p>
        </p:txBody>
      </p:sp>
      <p:sp>
        <p:nvSpPr>
          <p:cNvPr id="5" name="文本框 4"/>
          <p:cNvSpPr txBox="1"/>
          <p:nvPr/>
        </p:nvSpPr>
        <p:spPr>
          <a:xfrm>
            <a:off x="3373661" y="3701385"/>
            <a:ext cx="5176405" cy="706755"/>
          </a:xfrm>
          <a:prstGeom prst="rect">
            <a:avLst/>
          </a:prstGeom>
          <a:noFill/>
        </p:spPr>
        <p:txBody>
          <a:bodyPr wrap="square" rtlCol="0">
            <a:spAutoFit/>
          </a:bodyPr>
          <a:lstStyle/>
          <a:p>
            <a:pPr algn="ctr"/>
            <a:endPar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algn="ct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2024</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年</a:t>
            </a: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5</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月</a:t>
            </a:r>
            <a:r>
              <a:rPr lang="en-US" altLang="zh-CN"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10</a:t>
            </a:r>
            <a:r>
              <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日</a:t>
            </a:r>
            <a:endParaRPr lang="zh-CN" altLang="en-US" sz="2000" dirty="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4" name="文本框 3"/>
          <p:cNvSpPr txBox="1"/>
          <p:nvPr>
            <p:custDataLst>
              <p:tags r:id="rId1"/>
            </p:custDataLst>
          </p:nvPr>
        </p:nvSpPr>
        <p:spPr>
          <a:xfrm>
            <a:off x="393065" y="265430"/>
            <a:ext cx="3048000" cy="368300"/>
          </a:xfrm>
          <a:prstGeom prst="rect">
            <a:avLst/>
          </a:prstGeom>
          <a:noFill/>
        </p:spPr>
        <p:txBody>
          <a:bodyPr wrap="square" rtlCol="0">
            <a:spAutoFit/>
          </a:bodyPr>
          <a:p>
            <a:r>
              <a:rPr lang="zh-CN" altLang="en-US"/>
              <a:t>二叉树的链式存储</a:t>
            </a:r>
            <a:endParaRPr lang="zh-CN" altLang="en-US"/>
          </a:p>
        </p:txBody>
      </p:sp>
      <p:pic>
        <p:nvPicPr>
          <p:cNvPr id="6" name="图片 5"/>
          <p:cNvPicPr>
            <a:picLocks noChangeAspect="1"/>
          </p:cNvPicPr>
          <p:nvPr>
            <p:custDataLst>
              <p:tags r:id="rId2"/>
            </p:custDataLst>
          </p:nvPr>
        </p:nvPicPr>
        <p:blipFill>
          <a:blip r:embed="rId3"/>
          <a:stretch>
            <a:fillRect/>
          </a:stretch>
        </p:blipFill>
        <p:spPr>
          <a:xfrm>
            <a:off x="393065" y="856615"/>
            <a:ext cx="5880735" cy="1383030"/>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393065" y="2801620"/>
            <a:ext cx="5881370" cy="2886710"/>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6428105" y="678815"/>
            <a:ext cx="5562600" cy="27755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4" name="文本框 3"/>
          <p:cNvSpPr txBox="1"/>
          <p:nvPr>
            <p:custDataLst>
              <p:tags r:id="rId1"/>
            </p:custDataLst>
          </p:nvPr>
        </p:nvSpPr>
        <p:spPr>
          <a:xfrm>
            <a:off x="393065" y="265430"/>
            <a:ext cx="3048000" cy="521970"/>
          </a:xfrm>
          <a:prstGeom prst="rect">
            <a:avLst/>
          </a:prstGeom>
          <a:noFill/>
        </p:spPr>
        <p:txBody>
          <a:bodyPr wrap="square" rtlCol="0">
            <a:spAutoFit/>
          </a:bodyPr>
          <a:p>
            <a:r>
              <a:rPr lang="zh-CN" altLang="en-US" sz="2800"/>
              <a:t>二叉树的遍历</a:t>
            </a:r>
            <a:endParaRPr lang="zh-CN" altLang="en-US" sz="2800"/>
          </a:p>
        </p:txBody>
      </p:sp>
      <p:pic>
        <p:nvPicPr>
          <p:cNvPr id="2" name="图片 1"/>
          <p:cNvPicPr>
            <a:picLocks noChangeAspect="1"/>
          </p:cNvPicPr>
          <p:nvPr>
            <p:custDataLst>
              <p:tags r:id="rId2"/>
            </p:custDataLst>
          </p:nvPr>
        </p:nvPicPr>
        <p:blipFill>
          <a:blip r:embed="rId3"/>
          <a:stretch>
            <a:fillRect/>
          </a:stretch>
        </p:blipFill>
        <p:spPr>
          <a:xfrm>
            <a:off x="1849120" y="2506980"/>
            <a:ext cx="7968615" cy="3282315"/>
          </a:xfrm>
          <a:prstGeom prst="rect">
            <a:avLst/>
          </a:prstGeom>
        </p:spPr>
      </p:pic>
      <p:sp>
        <p:nvSpPr>
          <p:cNvPr id="3" name="文本框 2"/>
          <p:cNvSpPr txBox="1"/>
          <p:nvPr/>
        </p:nvSpPr>
        <p:spPr>
          <a:xfrm>
            <a:off x="469900" y="1181735"/>
            <a:ext cx="4579620" cy="1754505"/>
          </a:xfrm>
          <a:prstGeom prst="rect">
            <a:avLst/>
          </a:prstGeom>
          <a:noFill/>
        </p:spPr>
        <p:txBody>
          <a:bodyPr wrap="square" rtlCol="0">
            <a:noAutofit/>
          </a:bodyPr>
          <a:p>
            <a:r>
              <a:rPr lang="zh-CN" altLang="en-US"/>
              <a:t>二叉树的递归特性：</a:t>
            </a:r>
            <a:endParaRPr lang="zh-CN" altLang="en-US"/>
          </a:p>
          <a:p>
            <a:r>
              <a:rPr lang="zh-CN" altLang="en-US"/>
              <a:t>①要么是个空二叉树</a:t>
            </a:r>
            <a:endParaRPr lang="zh-CN" altLang="en-US"/>
          </a:p>
          <a:p>
            <a:r>
              <a:rPr lang="zh-CN" altLang="en-US"/>
              <a:t>②要么就是由“根节点+左子树+右子树”组成的二叉树</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pic>
        <p:nvPicPr>
          <p:cNvPr id="2" name="图片 1"/>
          <p:cNvPicPr>
            <a:picLocks noChangeAspect="1"/>
          </p:cNvPicPr>
          <p:nvPr>
            <p:custDataLst>
              <p:tags r:id="rId1"/>
            </p:custDataLst>
          </p:nvPr>
        </p:nvPicPr>
        <p:blipFill>
          <a:blip r:embed="rId2"/>
          <a:stretch>
            <a:fillRect/>
          </a:stretch>
        </p:blipFill>
        <p:spPr>
          <a:xfrm>
            <a:off x="3228975" y="486410"/>
            <a:ext cx="9195435" cy="1954530"/>
          </a:xfrm>
          <a:prstGeom prst="rect">
            <a:avLst/>
          </a:prstGeom>
        </p:spPr>
      </p:pic>
      <p:pic>
        <p:nvPicPr>
          <p:cNvPr id="3" name="图片 2"/>
          <p:cNvPicPr>
            <a:picLocks noChangeAspect="1"/>
          </p:cNvPicPr>
          <p:nvPr/>
        </p:nvPicPr>
        <p:blipFill>
          <a:blip r:embed="rId3"/>
          <a:stretch>
            <a:fillRect/>
          </a:stretch>
        </p:blipFill>
        <p:spPr>
          <a:xfrm>
            <a:off x="428625" y="426720"/>
            <a:ext cx="2670175" cy="2656840"/>
          </a:xfrm>
          <a:prstGeom prst="rect">
            <a:avLst/>
          </a:prstGeom>
        </p:spPr>
      </p:pic>
      <p:sp>
        <p:nvSpPr>
          <p:cNvPr id="5" name="文本框 4"/>
          <p:cNvSpPr txBox="1"/>
          <p:nvPr/>
        </p:nvSpPr>
        <p:spPr>
          <a:xfrm>
            <a:off x="3815080" y="3361690"/>
            <a:ext cx="659765" cy="368300"/>
          </a:xfrm>
          <a:prstGeom prst="rect">
            <a:avLst/>
          </a:prstGeom>
          <a:noFill/>
        </p:spPr>
        <p:txBody>
          <a:bodyPr wrap="square" rtlCol="0">
            <a:spAutoFit/>
          </a:bodyPr>
          <a:p>
            <a:r>
              <a:rPr lang="zh-CN" altLang="en-US"/>
              <a:t>先序：</a:t>
            </a:r>
            <a:endParaRPr lang="zh-CN" altLang="en-US"/>
          </a:p>
        </p:txBody>
      </p:sp>
      <p:sp>
        <p:nvSpPr>
          <p:cNvPr id="9" name="文本框 8"/>
          <p:cNvSpPr txBox="1"/>
          <p:nvPr/>
        </p:nvSpPr>
        <p:spPr>
          <a:xfrm>
            <a:off x="3815080" y="3810635"/>
            <a:ext cx="659765" cy="368300"/>
          </a:xfrm>
          <a:prstGeom prst="rect">
            <a:avLst/>
          </a:prstGeom>
          <a:noFill/>
        </p:spPr>
        <p:txBody>
          <a:bodyPr wrap="square" rtlCol="0">
            <a:spAutoFit/>
          </a:bodyPr>
          <a:p>
            <a:r>
              <a:rPr lang="zh-CN" altLang="en-US"/>
              <a:t>中序：</a:t>
            </a:r>
            <a:endParaRPr lang="zh-CN" altLang="en-US"/>
          </a:p>
        </p:txBody>
      </p:sp>
      <p:sp>
        <p:nvSpPr>
          <p:cNvPr id="10" name="文本框 9"/>
          <p:cNvSpPr txBox="1"/>
          <p:nvPr/>
        </p:nvSpPr>
        <p:spPr>
          <a:xfrm>
            <a:off x="3815080" y="4259580"/>
            <a:ext cx="659765" cy="368300"/>
          </a:xfrm>
          <a:prstGeom prst="rect">
            <a:avLst/>
          </a:prstGeom>
          <a:noFill/>
        </p:spPr>
        <p:txBody>
          <a:bodyPr wrap="square" rtlCol="0">
            <a:spAutoFit/>
          </a:bodyPr>
          <a:p>
            <a:r>
              <a:rPr lang="zh-CN" altLang="en-US"/>
              <a:t>后序：</a:t>
            </a:r>
            <a:endParaRPr lang="zh-CN" altLang="en-US"/>
          </a:p>
        </p:txBody>
      </p:sp>
      <p:sp>
        <p:nvSpPr>
          <p:cNvPr id="11" name="文本框 10"/>
          <p:cNvSpPr txBox="1"/>
          <p:nvPr/>
        </p:nvSpPr>
        <p:spPr>
          <a:xfrm>
            <a:off x="4474845" y="3361690"/>
            <a:ext cx="3048000" cy="368300"/>
          </a:xfrm>
          <a:prstGeom prst="rect">
            <a:avLst/>
          </a:prstGeom>
          <a:noFill/>
        </p:spPr>
        <p:txBody>
          <a:bodyPr wrap="square" rtlCol="0">
            <a:spAutoFit/>
          </a:bodyPr>
          <a:p>
            <a:r>
              <a:rPr lang="en-US" altLang="zh-CN">
                <a:solidFill>
                  <a:srgbClr val="FF0000"/>
                </a:solidFill>
              </a:rPr>
              <a:t>A</a:t>
            </a:r>
            <a:r>
              <a:rPr lang="en-US" altLang="zh-CN"/>
              <a:t>BDECFG</a:t>
            </a:r>
            <a:endParaRPr lang="en-US" altLang="zh-CN"/>
          </a:p>
        </p:txBody>
      </p:sp>
      <p:sp>
        <p:nvSpPr>
          <p:cNvPr id="12" name="文本框 11"/>
          <p:cNvSpPr txBox="1"/>
          <p:nvPr/>
        </p:nvSpPr>
        <p:spPr>
          <a:xfrm>
            <a:off x="4474845" y="3810635"/>
            <a:ext cx="3048000" cy="368300"/>
          </a:xfrm>
          <a:prstGeom prst="rect">
            <a:avLst/>
          </a:prstGeom>
          <a:noFill/>
        </p:spPr>
        <p:txBody>
          <a:bodyPr wrap="square" rtlCol="0">
            <a:spAutoFit/>
          </a:bodyPr>
          <a:p>
            <a:r>
              <a:rPr lang="en-US" altLang="zh-CN"/>
              <a:t>DBE</a:t>
            </a:r>
            <a:r>
              <a:rPr lang="en-US" altLang="zh-CN">
                <a:solidFill>
                  <a:srgbClr val="FF0000"/>
                </a:solidFill>
              </a:rPr>
              <a:t>A</a:t>
            </a:r>
            <a:r>
              <a:rPr lang="en-US" altLang="zh-CN"/>
              <a:t>FCG</a:t>
            </a:r>
            <a:endParaRPr lang="en-US" altLang="zh-CN"/>
          </a:p>
        </p:txBody>
      </p:sp>
      <p:sp>
        <p:nvSpPr>
          <p:cNvPr id="13" name="文本框 12"/>
          <p:cNvSpPr txBox="1"/>
          <p:nvPr/>
        </p:nvSpPr>
        <p:spPr>
          <a:xfrm>
            <a:off x="4474845" y="4259580"/>
            <a:ext cx="3048000" cy="368300"/>
          </a:xfrm>
          <a:prstGeom prst="rect">
            <a:avLst/>
          </a:prstGeom>
          <a:noFill/>
        </p:spPr>
        <p:txBody>
          <a:bodyPr wrap="square" rtlCol="0">
            <a:spAutoFit/>
          </a:bodyPr>
          <a:p>
            <a:r>
              <a:rPr lang="en-US" altLang="zh-CN"/>
              <a:t>DEBFGC</a:t>
            </a:r>
            <a:r>
              <a:rPr lang="en-US" altLang="zh-CN">
                <a:solidFill>
                  <a:srgbClr val="FF0000"/>
                </a:solidFill>
              </a:rPr>
              <a:t>A</a:t>
            </a:r>
            <a:endParaRPr lang="en-US" altLang="zh-CN">
              <a:solidFill>
                <a:srgbClr val="FF0000"/>
              </a:solidFill>
            </a:endParaRPr>
          </a:p>
        </p:txBody>
      </p:sp>
      <p:sp>
        <p:nvSpPr>
          <p:cNvPr id="14" name="文本框 13"/>
          <p:cNvSpPr txBox="1"/>
          <p:nvPr/>
        </p:nvSpPr>
        <p:spPr>
          <a:xfrm>
            <a:off x="7893685" y="3429000"/>
            <a:ext cx="3048000" cy="922020"/>
          </a:xfrm>
          <a:prstGeom prst="rect">
            <a:avLst/>
          </a:prstGeom>
          <a:noFill/>
        </p:spPr>
        <p:txBody>
          <a:bodyPr wrap="square" rtlCol="0">
            <a:spAutoFit/>
          </a:bodyPr>
          <a:p>
            <a:r>
              <a:rPr lang="zh-CN" altLang="en-US"/>
              <a:t>先序遍历：</a:t>
            </a:r>
            <a:r>
              <a:rPr lang="zh-CN" altLang="en-US">
                <a:solidFill>
                  <a:srgbClr val="FF0000"/>
                </a:solidFill>
              </a:rPr>
              <a:t>根</a:t>
            </a:r>
            <a:r>
              <a:rPr lang="zh-CN" altLang="en-US"/>
              <a:t>左右（NLR）</a:t>
            </a:r>
            <a:endParaRPr lang="zh-CN" altLang="en-US"/>
          </a:p>
          <a:p>
            <a:r>
              <a:rPr lang="zh-CN" altLang="en-US"/>
              <a:t>中序遍历：左</a:t>
            </a:r>
            <a:r>
              <a:rPr lang="zh-CN" altLang="en-US">
                <a:solidFill>
                  <a:srgbClr val="FF0000"/>
                </a:solidFill>
              </a:rPr>
              <a:t>根</a:t>
            </a:r>
            <a:r>
              <a:rPr lang="zh-CN" altLang="en-US"/>
              <a:t>右（LNR）</a:t>
            </a:r>
            <a:endParaRPr lang="zh-CN" altLang="en-US"/>
          </a:p>
          <a:p>
            <a:r>
              <a:rPr lang="zh-CN" altLang="en-US"/>
              <a:t>后序遍历：左右</a:t>
            </a:r>
            <a:r>
              <a:rPr lang="zh-CN" altLang="en-US">
                <a:solidFill>
                  <a:srgbClr val="FF0000"/>
                </a:solidFill>
              </a:rPr>
              <a:t>根</a:t>
            </a:r>
            <a:r>
              <a:rPr lang="zh-CN" altLang="en-US"/>
              <a:t>（LRN）</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blinds(horizontal)">
                                      <p:cBhvr>
                                        <p:cTn id="25" dur="500"/>
                                        <p:tgtEl>
                                          <p:spTgt spid="1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P spid="10" grpId="0"/>
      <p:bldP spid="5" grpId="1"/>
      <p:bldP spid="9" grpId="1"/>
      <p:bldP spid="10" grpId="1"/>
      <p:bldP spid="11" grpId="0"/>
      <p:bldP spid="12" grpId="0"/>
      <p:bldP spid="13" grpId="0"/>
      <p:bldP spid="11" grpId="1"/>
      <p:bldP spid="12" grpId="1"/>
      <p:bldP spid="13" grpId="1"/>
      <p:bldP spid="14" grpId="0"/>
      <p:bldP spid="14"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pic>
        <p:nvPicPr>
          <p:cNvPr id="2" name="图片 1"/>
          <p:cNvPicPr>
            <a:picLocks noChangeAspect="1"/>
          </p:cNvPicPr>
          <p:nvPr>
            <p:custDataLst>
              <p:tags r:id="rId1"/>
            </p:custDataLst>
          </p:nvPr>
        </p:nvPicPr>
        <p:blipFill>
          <a:blip r:embed="rId2"/>
          <a:stretch>
            <a:fillRect/>
          </a:stretch>
        </p:blipFill>
        <p:spPr>
          <a:xfrm>
            <a:off x="497840" y="845185"/>
            <a:ext cx="4074160" cy="5107940"/>
          </a:xfrm>
          <a:prstGeom prst="rect">
            <a:avLst/>
          </a:prstGeom>
        </p:spPr>
      </p:pic>
      <p:sp>
        <p:nvSpPr>
          <p:cNvPr id="3" name="文本框 2"/>
          <p:cNvSpPr txBox="1"/>
          <p:nvPr/>
        </p:nvSpPr>
        <p:spPr>
          <a:xfrm>
            <a:off x="3934460" y="447040"/>
            <a:ext cx="5755005" cy="310515"/>
          </a:xfrm>
          <a:prstGeom prst="rect">
            <a:avLst/>
          </a:prstGeom>
          <a:noFill/>
        </p:spPr>
        <p:txBody>
          <a:bodyPr wrap="square" rtlCol="0">
            <a:noAutofit/>
          </a:bodyPr>
          <a:p>
            <a:r>
              <a:rPr lang="zh-CN" altLang="en-US">
                <a:solidFill>
                  <a:srgbClr val="FF0000"/>
                </a:solidFill>
              </a:rPr>
              <a:t>练习一下写出该二叉树的先序中序以及后序遍历。</a:t>
            </a:r>
            <a:endParaRPr lang="zh-CN" altLang="en-US">
              <a:solidFill>
                <a:srgbClr val="FF0000"/>
              </a:solidFill>
            </a:endParaRPr>
          </a:p>
        </p:txBody>
      </p:sp>
      <p:sp>
        <p:nvSpPr>
          <p:cNvPr id="5" name="文本框 4"/>
          <p:cNvSpPr txBox="1"/>
          <p:nvPr/>
        </p:nvSpPr>
        <p:spPr>
          <a:xfrm>
            <a:off x="5206365" y="1760855"/>
            <a:ext cx="3119755" cy="1823720"/>
          </a:xfrm>
          <a:prstGeom prst="rect">
            <a:avLst/>
          </a:prstGeom>
          <a:noFill/>
        </p:spPr>
        <p:txBody>
          <a:bodyPr wrap="square" rtlCol="0">
            <a:noAutofit/>
          </a:bodyPr>
          <a:p>
            <a:r>
              <a:rPr lang="zh-CN" altLang="en-US"/>
              <a:t>先序：</a:t>
            </a:r>
            <a:r>
              <a:rPr lang="en-US" altLang="zh-CN"/>
              <a:t>ABDGECF</a:t>
            </a:r>
            <a:endParaRPr lang="en-US" altLang="zh-CN"/>
          </a:p>
          <a:p>
            <a:endParaRPr lang="en-US" altLang="zh-CN"/>
          </a:p>
          <a:p>
            <a:r>
              <a:rPr lang="zh-CN" altLang="en-US"/>
              <a:t>中序：</a:t>
            </a:r>
            <a:r>
              <a:rPr lang="en-US" altLang="zh-CN"/>
              <a:t>DGBEAFC</a:t>
            </a:r>
            <a:endParaRPr lang="en-US" altLang="zh-CN"/>
          </a:p>
          <a:p>
            <a:endParaRPr lang="en-US" altLang="zh-CN"/>
          </a:p>
          <a:p>
            <a:r>
              <a:rPr lang="zh-CN" altLang="en-US"/>
              <a:t>后序：</a:t>
            </a:r>
            <a:r>
              <a:rPr lang="en-US" altLang="zh-CN"/>
              <a:t>GDEBFCA</a:t>
            </a:r>
            <a:endParaRPr lang="en-US" altLang="zh-CN"/>
          </a:p>
        </p:txBody>
      </p:sp>
      <p:sp>
        <p:nvSpPr>
          <p:cNvPr id="9" name="文本框 8"/>
          <p:cNvSpPr txBox="1"/>
          <p:nvPr/>
        </p:nvSpPr>
        <p:spPr>
          <a:xfrm>
            <a:off x="8326755" y="2432050"/>
            <a:ext cx="3048000" cy="922020"/>
          </a:xfrm>
          <a:prstGeom prst="rect">
            <a:avLst/>
          </a:prstGeom>
          <a:noFill/>
        </p:spPr>
        <p:txBody>
          <a:bodyPr wrap="square" rtlCol="0">
            <a:spAutoFit/>
          </a:bodyPr>
          <a:p>
            <a:r>
              <a:rPr lang="zh-CN" altLang="en-US"/>
              <a:t>先序遍历：</a:t>
            </a:r>
            <a:r>
              <a:rPr lang="zh-CN" altLang="en-US">
                <a:solidFill>
                  <a:srgbClr val="FF0000"/>
                </a:solidFill>
              </a:rPr>
              <a:t>根</a:t>
            </a:r>
            <a:r>
              <a:rPr lang="zh-CN" altLang="en-US"/>
              <a:t>左右（NLR）</a:t>
            </a:r>
            <a:endParaRPr lang="zh-CN" altLang="en-US"/>
          </a:p>
          <a:p>
            <a:r>
              <a:rPr lang="zh-CN" altLang="en-US"/>
              <a:t>中序遍历：左</a:t>
            </a:r>
            <a:r>
              <a:rPr lang="zh-CN" altLang="en-US">
                <a:solidFill>
                  <a:srgbClr val="FF0000"/>
                </a:solidFill>
              </a:rPr>
              <a:t>根</a:t>
            </a:r>
            <a:r>
              <a:rPr lang="zh-CN" altLang="en-US"/>
              <a:t>右（LNR）</a:t>
            </a:r>
            <a:endParaRPr lang="zh-CN" altLang="en-US"/>
          </a:p>
          <a:p>
            <a:r>
              <a:rPr lang="zh-CN" altLang="en-US"/>
              <a:t>后序遍历：左右</a:t>
            </a:r>
            <a:r>
              <a:rPr lang="zh-CN" altLang="en-US">
                <a:solidFill>
                  <a:srgbClr val="FF0000"/>
                </a:solidFill>
              </a:rPr>
              <a:t>根</a:t>
            </a:r>
            <a:r>
              <a:rPr lang="zh-CN" altLang="en-US"/>
              <a:t>（LRN）</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4" name="文本框 3"/>
          <p:cNvSpPr txBox="1"/>
          <p:nvPr/>
        </p:nvSpPr>
        <p:spPr>
          <a:xfrm>
            <a:off x="4537075" y="222885"/>
            <a:ext cx="4064000" cy="645160"/>
          </a:xfrm>
          <a:prstGeom prst="rect">
            <a:avLst/>
          </a:prstGeom>
          <a:noFill/>
        </p:spPr>
        <p:txBody>
          <a:bodyPr wrap="square" rtlCol="0">
            <a:spAutoFit/>
          </a:bodyPr>
          <a:p>
            <a:r>
              <a:rPr lang="zh-CN" altLang="en-US" sz="3600"/>
              <a:t>递归入门</a:t>
            </a:r>
            <a:endParaRPr lang="zh-CN" altLang="en-US" sz="3600"/>
          </a:p>
        </p:txBody>
      </p:sp>
      <p:sp>
        <p:nvSpPr>
          <p:cNvPr id="8" name="文本框 7"/>
          <p:cNvSpPr txBox="1"/>
          <p:nvPr/>
        </p:nvSpPr>
        <p:spPr>
          <a:xfrm>
            <a:off x="297180" y="723900"/>
            <a:ext cx="4351655" cy="2614930"/>
          </a:xfrm>
          <a:prstGeom prst="rect">
            <a:avLst/>
          </a:prstGeom>
          <a:noFill/>
        </p:spPr>
        <p:txBody>
          <a:bodyPr wrap="square" rtlCol="0">
            <a:noAutofit/>
          </a:bodyPr>
          <a:p>
            <a:r>
              <a:rPr lang="zh-CN" altLang="en-US"/>
              <a:t>函数的功能：f(n):求n的阶乘</a:t>
            </a:r>
            <a:endParaRPr lang="zh-CN" altLang="en-US"/>
          </a:p>
          <a:p>
            <a:endParaRPr lang="zh-CN" altLang="en-US"/>
          </a:p>
          <a:p>
            <a:r>
              <a:rPr lang="zh-CN" altLang="en-US"/>
              <a:t>划分子问题：</a:t>
            </a:r>
            <a:endParaRPr lang="zh-CN" altLang="en-US"/>
          </a:p>
          <a:p>
            <a:r>
              <a:rPr lang="zh-CN" altLang="en-US"/>
              <a:t>f(n)求n的阶乘 =&gt; f(n-1)求(n-1)的阶乘</a:t>
            </a:r>
            <a:endParaRPr lang="zh-CN" altLang="en-US"/>
          </a:p>
          <a:p>
            <a:r>
              <a:rPr lang="zh-CN" altLang="en-US"/>
              <a:t>n的阶乘不就是n乘以(n-1)的阶乘吗？</a:t>
            </a:r>
            <a:endParaRPr lang="zh-CN" altLang="en-US"/>
          </a:p>
          <a:p>
            <a:r>
              <a:rPr lang="zh-CN" altLang="en-US"/>
              <a:t>即有 f(n) = n*f(n-1)</a:t>
            </a:r>
            <a:endParaRPr lang="zh-CN" altLang="en-US"/>
          </a:p>
        </p:txBody>
      </p:sp>
      <p:pic>
        <p:nvPicPr>
          <p:cNvPr id="100" name="图片 99"/>
          <p:cNvPicPr/>
          <p:nvPr/>
        </p:nvPicPr>
        <p:blipFill>
          <a:blip r:embed="rId1"/>
          <a:stretch>
            <a:fillRect/>
          </a:stretch>
        </p:blipFill>
        <p:spPr>
          <a:xfrm>
            <a:off x="4389755" y="957580"/>
            <a:ext cx="7200900" cy="52603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2" name="文本框 1"/>
          <p:cNvSpPr txBox="1"/>
          <p:nvPr/>
        </p:nvSpPr>
        <p:spPr>
          <a:xfrm>
            <a:off x="592455" y="868045"/>
            <a:ext cx="4064000" cy="460375"/>
          </a:xfrm>
          <a:prstGeom prst="rect">
            <a:avLst/>
          </a:prstGeom>
          <a:noFill/>
        </p:spPr>
        <p:txBody>
          <a:bodyPr wrap="square" rtlCol="0">
            <a:spAutoFit/>
          </a:bodyPr>
          <a:p>
            <a:r>
              <a:rPr lang="zh-CN" altLang="en-US" sz="2400"/>
              <a:t>递归三要素</a:t>
            </a:r>
            <a:endParaRPr lang="zh-CN" altLang="en-US" sz="2400"/>
          </a:p>
        </p:txBody>
      </p:sp>
      <p:sp>
        <p:nvSpPr>
          <p:cNvPr id="3" name="文本框 2"/>
          <p:cNvSpPr txBox="1"/>
          <p:nvPr/>
        </p:nvSpPr>
        <p:spPr>
          <a:xfrm>
            <a:off x="592455" y="1635760"/>
            <a:ext cx="4064000" cy="1476375"/>
          </a:xfrm>
          <a:prstGeom prst="rect">
            <a:avLst/>
          </a:prstGeom>
          <a:noFill/>
        </p:spPr>
        <p:txBody>
          <a:bodyPr wrap="square" rtlCol="0">
            <a:spAutoFit/>
          </a:bodyPr>
          <a:p>
            <a:r>
              <a:rPr lang="en-US" altLang="zh-CN"/>
              <a:t>1.</a:t>
            </a:r>
            <a:r>
              <a:rPr lang="zh-CN" altLang="en-US"/>
              <a:t>确定递归函数的参数和返回值</a:t>
            </a:r>
            <a:endParaRPr lang="zh-CN" altLang="en-US"/>
          </a:p>
          <a:p>
            <a:endParaRPr lang="zh-CN" altLang="en-US"/>
          </a:p>
          <a:p>
            <a:r>
              <a:rPr lang="en-US" altLang="zh-CN"/>
              <a:t>2.</a:t>
            </a:r>
            <a:r>
              <a:rPr lang="zh-CN" altLang="en-US"/>
              <a:t>确定终止条件</a:t>
            </a:r>
            <a:endParaRPr lang="zh-CN" altLang="en-US"/>
          </a:p>
          <a:p>
            <a:endParaRPr lang="zh-CN" altLang="en-US"/>
          </a:p>
          <a:p>
            <a:r>
              <a:rPr lang="en-US" altLang="zh-CN"/>
              <a:t>3.</a:t>
            </a:r>
            <a:r>
              <a:rPr lang="zh-CN" altLang="en-US"/>
              <a:t>确定单层递归的逻辑</a:t>
            </a:r>
            <a:endParaRPr lang="zh-CN" altLang="en-US"/>
          </a:p>
        </p:txBody>
      </p:sp>
      <p:sp>
        <p:nvSpPr>
          <p:cNvPr id="5" name="文本框 4"/>
          <p:cNvSpPr txBox="1"/>
          <p:nvPr/>
        </p:nvSpPr>
        <p:spPr>
          <a:xfrm>
            <a:off x="5298440" y="1220470"/>
            <a:ext cx="6551930" cy="3022600"/>
          </a:xfrm>
          <a:prstGeom prst="rect">
            <a:avLst/>
          </a:prstGeom>
          <a:noFill/>
        </p:spPr>
        <p:txBody>
          <a:bodyPr wrap="square" rtlCol="0" anchor="t">
            <a:noAutofit/>
          </a:bodyPr>
          <a:p>
            <a:r>
              <a:rPr lang="zh-CN" altLang="en-US"/>
              <a:t>// 算 n 的阶乘(假设n不为0)</a:t>
            </a:r>
            <a:endParaRPr lang="zh-CN" altLang="en-US"/>
          </a:p>
          <a:p>
            <a:r>
              <a:rPr lang="zh-CN" altLang="en-US"/>
              <a:t>int f(int n){</a:t>
            </a:r>
            <a:endParaRPr lang="zh-CN" altLang="en-US"/>
          </a:p>
          <a:p>
            <a:r>
              <a:rPr lang="zh-CN" altLang="en-US"/>
              <a:t>    if(n &lt;= 2){</a:t>
            </a:r>
            <a:endParaRPr lang="zh-CN" altLang="en-US"/>
          </a:p>
          <a:p>
            <a:r>
              <a:rPr lang="zh-CN" altLang="en-US"/>
              <a:t>        return n;</a:t>
            </a:r>
            <a:endParaRPr lang="zh-CN" altLang="en-US"/>
          </a:p>
          <a:p>
            <a:r>
              <a:rPr lang="zh-CN" altLang="en-US"/>
              <a:t>    }</a:t>
            </a:r>
            <a:endParaRPr lang="zh-CN" altLang="en-US"/>
          </a:p>
          <a:p>
            <a:r>
              <a:rPr lang="zh-CN" altLang="en-US"/>
              <a:t>    // 把 f(n) 的等价操作写进去</a:t>
            </a:r>
            <a:endParaRPr lang="zh-CN" altLang="en-US"/>
          </a:p>
          <a:p>
            <a:r>
              <a:rPr lang="zh-CN" altLang="en-US"/>
              <a:t>    return f(n-1) * n;</a:t>
            </a:r>
            <a:endParaRPr lang="zh-CN" altLang="en-US"/>
          </a:p>
          <a:p>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6" name="文本框 5"/>
          <p:cNvSpPr txBox="1"/>
          <p:nvPr/>
        </p:nvSpPr>
        <p:spPr>
          <a:xfrm>
            <a:off x="364490" y="146685"/>
            <a:ext cx="6096000" cy="368300"/>
          </a:xfrm>
          <a:prstGeom prst="rect">
            <a:avLst/>
          </a:prstGeom>
          <a:noFill/>
        </p:spPr>
        <p:txBody>
          <a:bodyPr wrap="square" rtlCol="0" anchor="t">
            <a:spAutoFit/>
          </a:bodyPr>
          <a:p>
            <a:r>
              <a:rPr lang="zh-CN" altLang="en-US"/>
              <a:t>斐波那契数列</a:t>
            </a:r>
            <a:endParaRPr lang="zh-CN" altLang="en-US"/>
          </a:p>
        </p:txBody>
      </p:sp>
      <p:sp>
        <p:nvSpPr>
          <p:cNvPr id="7" name="文本框 6"/>
          <p:cNvSpPr txBox="1"/>
          <p:nvPr/>
        </p:nvSpPr>
        <p:spPr>
          <a:xfrm>
            <a:off x="364490" y="699770"/>
            <a:ext cx="6096000" cy="922020"/>
          </a:xfrm>
          <a:prstGeom prst="rect">
            <a:avLst/>
          </a:prstGeom>
          <a:noFill/>
        </p:spPr>
        <p:txBody>
          <a:bodyPr wrap="square" rtlCol="0" anchor="t">
            <a:spAutoFit/>
          </a:bodyPr>
          <a:p>
            <a:r>
              <a:rPr lang="zh-CN" altLang="en-US"/>
              <a:t>斐波那契数列的是这样一个数列：1、1、2、3、5、8、13、21、34…，即第一项 f(1) = 1,第二项 f(2) = 1…,第 n 项目为 f(n) = f(n-1) + f(n-2)。求第 n 项的值是多少。</a:t>
            </a:r>
            <a:endParaRPr lang="zh-CN" altLang="en-US"/>
          </a:p>
        </p:txBody>
      </p:sp>
      <p:sp>
        <p:nvSpPr>
          <p:cNvPr id="8" name="文本框 7"/>
          <p:cNvSpPr txBox="1"/>
          <p:nvPr/>
        </p:nvSpPr>
        <p:spPr>
          <a:xfrm>
            <a:off x="426085" y="1859280"/>
            <a:ext cx="6096000" cy="368300"/>
          </a:xfrm>
          <a:prstGeom prst="rect">
            <a:avLst/>
          </a:prstGeom>
          <a:noFill/>
        </p:spPr>
        <p:txBody>
          <a:bodyPr wrap="square" rtlCol="0" anchor="t">
            <a:spAutoFit/>
          </a:bodyPr>
          <a:p>
            <a:r>
              <a:rPr lang="zh-CN" altLang="en-US"/>
              <a:t>1、第一递归函数功能</a:t>
            </a:r>
            <a:r>
              <a:rPr lang="en-US" altLang="zh-CN"/>
              <a:t>,假设 f(n) 的功能是求第 n 项的值</a:t>
            </a:r>
            <a:endParaRPr lang="en-US" altLang="zh-CN"/>
          </a:p>
        </p:txBody>
      </p:sp>
      <p:sp>
        <p:nvSpPr>
          <p:cNvPr id="9" name="文本框 8"/>
          <p:cNvSpPr txBox="1"/>
          <p:nvPr/>
        </p:nvSpPr>
        <p:spPr>
          <a:xfrm>
            <a:off x="497205" y="2324100"/>
            <a:ext cx="6096000" cy="922020"/>
          </a:xfrm>
          <a:prstGeom prst="rect">
            <a:avLst/>
          </a:prstGeom>
          <a:noFill/>
        </p:spPr>
        <p:txBody>
          <a:bodyPr wrap="square" rtlCol="0" anchor="t">
            <a:spAutoFit/>
          </a:bodyPr>
          <a:p>
            <a:r>
              <a:rPr lang="zh-CN" altLang="en-US"/>
              <a:t>int f(int n){</a:t>
            </a:r>
            <a:endParaRPr lang="zh-CN" altLang="en-US"/>
          </a:p>
          <a:p>
            <a:r>
              <a:rPr lang="zh-CN" altLang="en-US"/>
              <a:t>    </a:t>
            </a:r>
            <a:endParaRPr lang="zh-CN" altLang="en-US"/>
          </a:p>
          <a:p>
            <a:r>
              <a:rPr lang="zh-CN" altLang="en-US"/>
              <a:t>}</a:t>
            </a:r>
            <a:endParaRPr lang="zh-CN" altLang="en-US"/>
          </a:p>
        </p:txBody>
      </p:sp>
      <p:sp>
        <p:nvSpPr>
          <p:cNvPr id="10" name="文本框 9"/>
          <p:cNvSpPr txBox="1"/>
          <p:nvPr/>
        </p:nvSpPr>
        <p:spPr>
          <a:xfrm>
            <a:off x="497205" y="3429000"/>
            <a:ext cx="4064000" cy="368300"/>
          </a:xfrm>
          <a:prstGeom prst="rect">
            <a:avLst/>
          </a:prstGeom>
          <a:noFill/>
        </p:spPr>
        <p:txBody>
          <a:bodyPr wrap="square" rtlCol="0">
            <a:spAutoFit/>
          </a:bodyPr>
          <a:p>
            <a:r>
              <a:rPr lang="zh-CN" altLang="en-US"/>
              <a:t>2、找出递归结束的条件</a:t>
            </a:r>
            <a:endParaRPr lang="zh-CN" altLang="en-US"/>
          </a:p>
        </p:txBody>
      </p:sp>
      <p:sp>
        <p:nvSpPr>
          <p:cNvPr id="11" name="文本框 10"/>
          <p:cNvSpPr txBox="1"/>
          <p:nvPr/>
        </p:nvSpPr>
        <p:spPr>
          <a:xfrm>
            <a:off x="497205" y="3948430"/>
            <a:ext cx="4928235" cy="922020"/>
          </a:xfrm>
          <a:prstGeom prst="rect">
            <a:avLst/>
          </a:prstGeom>
          <a:noFill/>
        </p:spPr>
        <p:txBody>
          <a:bodyPr wrap="square" rtlCol="0">
            <a:spAutoFit/>
          </a:bodyPr>
          <a:p>
            <a:r>
              <a:rPr lang="zh-CN" altLang="en-US"/>
              <a:t>显然，当 n = 1 或者 n = 2 ,我们可以轻易着知道结果 f(1) = f(2) = 1。所以递归结束条件可以为 n &lt;= 2 时，f(n</a:t>
            </a:r>
            <a:r>
              <a:rPr lang="en-US" altLang="zh-CN"/>
              <a:t>)</a:t>
            </a:r>
            <a:r>
              <a:rPr lang="zh-CN" altLang="en-US"/>
              <a:t>= = 1。代码如下：</a:t>
            </a:r>
            <a:endParaRPr lang="zh-CN" altLang="en-US"/>
          </a:p>
        </p:txBody>
      </p:sp>
      <p:sp>
        <p:nvSpPr>
          <p:cNvPr id="12" name="文本框 11"/>
          <p:cNvSpPr txBox="1"/>
          <p:nvPr/>
        </p:nvSpPr>
        <p:spPr>
          <a:xfrm>
            <a:off x="567055" y="4870450"/>
            <a:ext cx="5372735" cy="929005"/>
          </a:xfrm>
          <a:prstGeom prst="rect">
            <a:avLst/>
          </a:prstGeom>
          <a:noFill/>
        </p:spPr>
        <p:txBody>
          <a:bodyPr wrap="square" rtlCol="0" anchor="t">
            <a:noAutofit/>
          </a:bodyPr>
          <a:p>
            <a:r>
              <a:rPr lang="zh-CN" altLang="en-US"/>
              <a:t>int f(int n){</a:t>
            </a:r>
            <a:endParaRPr lang="zh-CN" altLang="en-US"/>
          </a:p>
          <a:p>
            <a:r>
              <a:rPr lang="zh-CN" altLang="en-US"/>
              <a:t>    if(n &lt;= 2){</a:t>
            </a:r>
            <a:endParaRPr lang="zh-CN" altLang="en-US"/>
          </a:p>
          <a:p>
            <a:r>
              <a:rPr lang="zh-CN" altLang="en-US"/>
              <a:t>        return 1;</a:t>
            </a:r>
            <a:endParaRPr lang="zh-CN" altLang="en-US"/>
          </a:p>
          <a:p>
            <a:r>
              <a:rPr lang="zh-CN" altLang="en-US"/>
              <a:t>    }</a:t>
            </a:r>
            <a:endParaRPr lang="zh-CN" altLang="en-US"/>
          </a:p>
          <a:p>
            <a:r>
              <a:rPr lang="zh-CN" altLang="en-US"/>
              <a:t>}</a:t>
            </a:r>
            <a:endParaRPr lang="zh-CN" altLang="en-US"/>
          </a:p>
        </p:txBody>
      </p:sp>
      <p:sp>
        <p:nvSpPr>
          <p:cNvPr id="13" name="文本框 12"/>
          <p:cNvSpPr txBox="1"/>
          <p:nvPr/>
        </p:nvSpPr>
        <p:spPr>
          <a:xfrm>
            <a:off x="6334125" y="1921510"/>
            <a:ext cx="4990465" cy="1050925"/>
          </a:xfrm>
          <a:prstGeom prst="rect">
            <a:avLst/>
          </a:prstGeom>
          <a:noFill/>
        </p:spPr>
        <p:txBody>
          <a:bodyPr wrap="square" rtlCol="0">
            <a:noAutofit/>
          </a:bodyPr>
          <a:p>
            <a:r>
              <a:rPr lang="en-US" altLang="zh-CN"/>
              <a:t>3</a:t>
            </a:r>
            <a:r>
              <a:rPr lang="zh-CN" altLang="en-US"/>
              <a:t>、找出函数的等价关系式</a:t>
            </a:r>
            <a:endParaRPr lang="zh-CN" altLang="en-US"/>
          </a:p>
          <a:p>
            <a:endParaRPr lang="zh-CN" altLang="en-US"/>
          </a:p>
          <a:p>
            <a:r>
              <a:rPr lang="zh-CN" altLang="en-US"/>
              <a:t>题目已经把等价关系式给我们了，所以我们很容易就能够知道 f(n) = f(n-1) + f(n-2)。我说过，等价关系式是最难找的一个，而这个题目却把关系式给我们了</a:t>
            </a:r>
            <a:endParaRPr lang="zh-CN" altLang="en-US"/>
          </a:p>
        </p:txBody>
      </p:sp>
      <p:sp>
        <p:nvSpPr>
          <p:cNvPr id="14" name="文本框 13"/>
          <p:cNvSpPr txBox="1"/>
          <p:nvPr/>
        </p:nvSpPr>
        <p:spPr>
          <a:xfrm>
            <a:off x="6460490" y="3797300"/>
            <a:ext cx="6096000" cy="2306955"/>
          </a:xfrm>
          <a:prstGeom prst="rect">
            <a:avLst/>
          </a:prstGeom>
          <a:noFill/>
        </p:spPr>
        <p:txBody>
          <a:bodyPr wrap="square" rtlCol="0" anchor="t">
            <a:spAutoFit/>
          </a:bodyPr>
          <a:p>
            <a:r>
              <a:rPr lang="zh-CN" altLang="en-US"/>
              <a:t>int f(int n){</a:t>
            </a:r>
            <a:endParaRPr lang="zh-CN" altLang="en-US"/>
          </a:p>
          <a:p>
            <a:r>
              <a:rPr lang="zh-CN" altLang="en-US"/>
              <a:t>    // 1.先写递归结束条件</a:t>
            </a:r>
            <a:endParaRPr lang="zh-CN" altLang="en-US"/>
          </a:p>
          <a:p>
            <a:r>
              <a:rPr lang="zh-CN" altLang="en-US"/>
              <a:t>    if(n &lt;= 2){</a:t>
            </a:r>
            <a:endParaRPr lang="zh-CN" altLang="en-US"/>
          </a:p>
          <a:p>
            <a:r>
              <a:rPr lang="zh-CN" altLang="en-US"/>
              <a:t>        return 1;</a:t>
            </a:r>
            <a:endParaRPr lang="zh-CN" altLang="en-US"/>
          </a:p>
          <a:p>
            <a:r>
              <a:rPr lang="zh-CN" altLang="en-US"/>
              <a:t>    }</a:t>
            </a:r>
            <a:endParaRPr lang="zh-CN" altLang="en-US"/>
          </a:p>
          <a:p>
            <a:r>
              <a:rPr lang="zh-CN" altLang="en-US"/>
              <a:t>    // 2.接着写等价关系式</a:t>
            </a:r>
            <a:endParaRPr lang="zh-CN" altLang="en-US"/>
          </a:p>
          <a:p>
            <a:r>
              <a:rPr lang="zh-CN" altLang="en-US"/>
              <a:t>    return f(n-1) + f(n - 2);</a:t>
            </a:r>
            <a:endParaRPr lang="zh-CN" altLang="en-US"/>
          </a:p>
          <a:p>
            <a:r>
              <a:rPr lang="zh-CN" altLang="en-US"/>
              <a:t>}</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8" name="文本框 7"/>
          <p:cNvSpPr txBox="1"/>
          <p:nvPr/>
        </p:nvSpPr>
        <p:spPr>
          <a:xfrm>
            <a:off x="389255" y="275590"/>
            <a:ext cx="3048000" cy="368300"/>
          </a:xfrm>
          <a:prstGeom prst="rect">
            <a:avLst/>
          </a:prstGeom>
          <a:noFill/>
        </p:spPr>
        <p:txBody>
          <a:bodyPr wrap="square" rtlCol="0">
            <a:spAutoFit/>
          </a:bodyPr>
          <a:p>
            <a:r>
              <a:rPr lang="zh-CN" altLang="en-US"/>
              <a:t>先序遍历的代码实现</a:t>
            </a:r>
            <a:endParaRPr lang="zh-CN" altLang="en-US"/>
          </a:p>
        </p:txBody>
      </p:sp>
      <p:sp>
        <p:nvSpPr>
          <p:cNvPr id="12" name="文本框 11"/>
          <p:cNvSpPr txBox="1"/>
          <p:nvPr/>
        </p:nvSpPr>
        <p:spPr>
          <a:xfrm>
            <a:off x="389255" y="770890"/>
            <a:ext cx="4074160" cy="2053590"/>
          </a:xfrm>
          <a:prstGeom prst="rect">
            <a:avLst/>
          </a:prstGeom>
          <a:noFill/>
        </p:spPr>
        <p:txBody>
          <a:bodyPr wrap="square" rtlCol="0">
            <a:noAutofit/>
          </a:bodyPr>
          <a:p>
            <a:r>
              <a:rPr lang="zh-CN" altLang="en-US" sz="2000">
                <a:highlight>
                  <a:srgbClr val="FFFF00"/>
                </a:highlight>
              </a:rPr>
              <a:t>先序遍历</a:t>
            </a:r>
            <a:r>
              <a:rPr lang="zh-CN" altLang="en-US" sz="2000"/>
              <a:t>（PreOrder）的操作过程如下：</a:t>
            </a:r>
            <a:endParaRPr lang="zh-CN" altLang="en-US" sz="2000"/>
          </a:p>
          <a:p>
            <a:r>
              <a:rPr lang="zh-CN" altLang="en-US" sz="2000"/>
              <a:t>1. 若二叉树为空，则什么也不做；</a:t>
            </a:r>
            <a:endParaRPr lang="zh-CN" altLang="en-US" sz="2000"/>
          </a:p>
          <a:p>
            <a:r>
              <a:rPr lang="zh-CN" altLang="en-US" sz="2000"/>
              <a:t>2. 若二叉树非空：</a:t>
            </a:r>
            <a:endParaRPr lang="zh-CN" altLang="en-US" sz="2000"/>
          </a:p>
          <a:p>
            <a:r>
              <a:rPr lang="zh-CN" altLang="en-US" sz="2000"/>
              <a:t>①</a:t>
            </a:r>
            <a:r>
              <a:rPr lang="zh-CN" altLang="en-US" sz="2000">
                <a:highlight>
                  <a:srgbClr val="FFFF00"/>
                </a:highlight>
              </a:rPr>
              <a:t>访问根结点</a:t>
            </a:r>
            <a:r>
              <a:rPr lang="zh-CN" altLang="en-US" sz="2000"/>
              <a:t>；</a:t>
            </a:r>
            <a:endParaRPr lang="zh-CN" altLang="en-US" sz="2000"/>
          </a:p>
          <a:p>
            <a:r>
              <a:rPr lang="zh-CN" altLang="en-US" sz="2000"/>
              <a:t>②先序遍历左子树；</a:t>
            </a:r>
            <a:endParaRPr lang="zh-CN" altLang="en-US" sz="2000"/>
          </a:p>
          <a:p>
            <a:r>
              <a:rPr lang="zh-CN" altLang="en-US" sz="2000"/>
              <a:t>③先序遍历右子树。</a:t>
            </a:r>
            <a:endParaRPr lang="zh-CN" altLang="en-US" sz="2000"/>
          </a:p>
        </p:txBody>
      </p:sp>
      <p:pic>
        <p:nvPicPr>
          <p:cNvPr id="4" name="图片 3"/>
          <p:cNvPicPr>
            <a:picLocks noChangeAspect="1"/>
          </p:cNvPicPr>
          <p:nvPr>
            <p:custDataLst>
              <p:tags r:id="rId1"/>
            </p:custDataLst>
          </p:nvPr>
        </p:nvPicPr>
        <p:blipFill>
          <a:blip r:embed="rId2"/>
          <a:stretch>
            <a:fillRect/>
          </a:stretch>
        </p:blipFill>
        <p:spPr>
          <a:xfrm>
            <a:off x="463550" y="3339465"/>
            <a:ext cx="5869305" cy="2644775"/>
          </a:xfrm>
          <a:prstGeom prst="rect">
            <a:avLst/>
          </a:prstGeom>
        </p:spPr>
      </p:pic>
      <p:sp>
        <p:nvSpPr>
          <p:cNvPr id="6" name="椭圆 5"/>
          <p:cNvSpPr/>
          <p:nvPr>
            <p:custDataLst>
              <p:tags r:id="rId3"/>
            </p:custDataLst>
          </p:nvPr>
        </p:nvSpPr>
        <p:spPr>
          <a:xfrm>
            <a:off x="8818245" y="98679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7" name="椭圆 6"/>
          <p:cNvSpPr/>
          <p:nvPr>
            <p:custDataLst>
              <p:tags r:id="rId4"/>
            </p:custDataLst>
          </p:nvPr>
        </p:nvSpPr>
        <p:spPr>
          <a:xfrm>
            <a:off x="7935595" y="154495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9" name="椭圆 8"/>
          <p:cNvSpPr/>
          <p:nvPr>
            <p:custDataLst>
              <p:tags r:id="rId5"/>
            </p:custDataLst>
          </p:nvPr>
        </p:nvSpPr>
        <p:spPr>
          <a:xfrm>
            <a:off x="9893300" y="154495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0" name="椭圆 9"/>
          <p:cNvSpPr/>
          <p:nvPr>
            <p:custDataLst>
              <p:tags r:id="rId6"/>
            </p:custDataLst>
          </p:nvPr>
        </p:nvSpPr>
        <p:spPr>
          <a:xfrm>
            <a:off x="7608570" y="207962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1" name="椭圆 10"/>
          <p:cNvSpPr/>
          <p:nvPr>
            <p:custDataLst>
              <p:tags r:id="rId7"/>
            </p:custDataLst>
          </p:nvPr>
        </p:nvSpPr>
        <p:spPr>
          <a:xfrm>
            <a:off x="8262620" y="207962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3" name="椭圆 12"/>
          <p:cNvSpPr/>
          <p:nvPr>
            <p:custDataLst>
              <p:tags r:id="rId8"/>
            </p:custDataLst>
          </p:nvPr>
        </p:nvSpPr>
        <p:spPr>
          <a:xfrm>
            <a:off x="9425940" y="210312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17" name="椭圆 16"/>
          <p:cNvSpPr/>
          <p:nvPr>
            <p:custDataLst>
              <p:tags r:id="rId9"/>
            </p:custDataLst>
          </p:nvPr>
        </p:nvSpPr>
        <p:spPr>
          <a:xfrm>
            <a:off x="7861935" y="266001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cxnSp>
        <p:nvCxnSpPr>
          <p:cNvPr id="2" name="直接连接符 1"/>
          <p:cNvCxnSpPr>
            <a:stCxn id="6" idx="4"/>
            <a:endCxn id="7" idx="0"/>
          </p:cNvCxnSpPr>
          <p:nvPr>
            <p:custDataLst>
              <p:tags r:id="rId10"/>
            </p:custDataLst>
          </p:nvPr>
        </p:nvCxnSpPr>
        <p:spPr>
          <a:xfrm flipH="1">
            <a:off x="8099425" y="1298575"/>
            <a:ext cx="883920" cy="246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4"/>
            <a:endCxn id="9" idx="0"/>
          </p:cNvCxnSpPr>
          <p:nvPr>
            <p:custDataLst>
              <p:tags r:id="rId11"/>
            </p:custDataLst>
          </p:nvPr>
        </p:nvCxnSpPr>
        <p:spPr>
          <a:xfrm>
            <a:off x="8982075" y="1298575"/>
            <a:ext cx="1076960" cy="246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7" idx="4"/>
            <a:endCxn id="10" idx="0"/>
          </p:cNvCxnSpPr>
          <p:nvPr>
            <p:custDataLst>
              <p:tags r:id="rId12"/>
            </p:custDataLst>
          </p:nvPr>
        </p:nvCxnSpPr>
        <p:spPr>
          <a:xfrm flipH="1">
            <a:off x="7772400" y="1856740"/>
            <a:ext cx="32766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4"/>
            <a:endCxn id="11" idx="0"/>
          </p:cNvCxnSpPr>
          <p:nvPr>
            <p:custDataLst>
              <p:tags r:id="rId13"/>
            </p:custDataLst>
          </p:nvPr>
        </p:nvCxnSpPr>
        <p:spPr>
          <a:xfrm>
            <a:off x="8099425" y="1856740"/>
            <a:ext cx="32766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4"/>
            <a:endCxn id="13" idx="0"/>
          </p:cNvCxnSpPr>
          <p:nvPr>
            <p:custDataLst>
              <p:tags r:id="rId14"/>
            </p:custDataLst>
          </p:nvPr>
        </p:nvCxnSpPr>
        <p:spPr>
          <a:xfrm flipH="1">
            <a:off x="9589770" y="1856740"/>
            <a:ext cx="467995" cy="246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4"/>
            <a:endCxn id="17" idx="0"/>
          </p:cNvCxnSpPr>
          <p:nvPr>
            <p:custDataLst>
              <p:tags r:id="rId15"/>
            </p:custDataLst>
          </p:nvPr>
        </p:nvCxnSpPr>
        <p:spPr>
          <a:xfrm>
            <a:off x="7772400" y="2391410"/>
            <a:ext cx="253365" cy="26860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2498725" y="0"/>
            <a:ext cx="4662805" cy="598805"/>
          </a:xfrm>
          <a:prstGeom prst="rect">
            <a:avLst/>
          </a:prstGeom>
          <a:noFill/>
        </p:spPr>
        <p:txBody>
          <a:bodyPr wrap="square" rtlCol="0" anchor="t">
            <a:spAutoFit/>
          </a:bodyPr>
          <a:p>
            <a:pPr>
              <a:buClrTx/>
              <a:buSzTx/>
              <a:buFontTx/>
            </a:pPr>
            <a:r>
              <a:rPr lang="zh-CN" altLang="zh-CN" sz="3300">
                <a:latin typeface="Arial" panose="020B0604020202020204" pitchFamily="34" charset="0"/>
                <a:sym typeface="+mn-ea"/>
              </a:rPr>
              <a:t>二叉树的遍历代码实现</a:t>
            </a:r>
            <a:endParaRPr lang="en-US" altLang="zh-CN" sz="3300">
              <a:latin typeface="Arial" panose="020B0604020202020204" pitchFamily="34" charset="0"/>
              <a:sym typeface="+mn-ea"/>
            </a:endParaRPr>
          </a:p>
        </p:txBody>
      </p:sp>
      <p:sp>
        <p:nvSpPr>
          <p:cNvPr id="6" name="椭圆 5"/>
          <p:cNvSpPr/>
          <p:nvPr>
            <p:custDataLst>
              <p:tags r:id="rId2"/>
            </p:custDataLst>
          </p:nvPr>
        </p:nvSpPr>
        <p:spPr>
          <a:xfrm>
            <a:off x="6797040" y="89852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7" name="椭圆 6"/>
          <p:cNvSpPr/>
          <p:nvPr>
            <p:custDataLst>
              <p:tags r:id="rId3"/>
            </p:custDataLst>
          </p:nvPr>
        </p:nvSpPr>
        <p:spPr>
          <a:xfrm>
            <a:off x="5914390" y="145669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9" name="椭圆 8"/>
          <p:cNvSpPr/>
          <p:nvPr>
            <p:custDataLst>
              <p:tags r:id="rId4"/>
            </p:custDataLst>
          </p:nvPr>
        </p:nvSpPr>
        <p:spPr>
          <a:xfrm>
            <a:off x="7872095" y="145669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0" name="椭圆 9"/>
          <p:cNvSpPr/>
          <p:nvPr>
            <p:custDataLst>
              <p:tags r:id="rId5"/>
            </p:custDataLst>
          </p:nvPr>
        </p:nvSpPr>
        <p:spPr>
          <a:xfrm>
            <a:off x="5587365" y="199136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1" name="椭圆 10"/>
          <p:cNvSpPr/>
          <p:nvPr>
            <p:custDataLst>
              <p:tags r:id="rId6"/>
            </p:custDataLst>
          </p:nvPr>
        </p:nvSpPr>
        <p:spPr>
          <a:xfrm>
            <a:off x="6241415" y="199136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3" name="椭圆 12"/>
          <p:cNvSpPr/>
          <p:nvPr>
            <p:custDataLst>
              <p:tags r:id="rId7"/>
            </p:custDataLst>
          </p:nvPr>
        </p:nvSpPr>
        <p:spPr>
          <a:xfrm>
            <a:off x="7404735" y="201485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17" name="椭圆 16"/>
          <p:cNvSpPr/>
          <p:nvPr>
            <p:custDataLst>
              <p:tags r:id="rId8"/>
            </p:custDataLst>
          </p:nvPr>
        </p:nvSpPr>
        <p:spPr>
          <a:xfrm>
            <a:off x="5840730" y="257175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cxnSp>
        <p:nvCxnSpPr>
          <p:cNvPr id="2" name="直接连接符 1"/>
          <p:cNvCxnSpPr>
            <a:stCxn id="6" idx="4"/>
            <a:endCxn id="7" idx="0"/>
          </p:cNvCxnSpPr>
          <p:nvPr>
            <p:custDataLst>
              <p:tags r:id="rId9"/>
            </p:custDataLst>
          </p:nvPr>
        </p:nvCxnSpPr>
        <p:spPr>
          <a:xfrm flipH="1">
            <a:off x="6078220" y="1210310"/>
            <a:ext cx="883920" cy="246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4"/>
            <a:endCxn id="9" idx="0"/>
          </p:cNvCxnSpPr>
          <p:nvPr>
            <p:custDataLst>
              <p:tags r:id="rId10"/>
            </p:custDataLst>
          </p:nvPr>
        </p:nvCxnSpPr>
        <p:spPr>
          <a:xfrm>
            <a:off x="6960870" y="1210310"/>
            <a:ext cx="1076960" cy="246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7" idx="4"/>
            <a:endCxn id="10" idx="0"/>
          </p:cNvCxnSpPr>
          <p:nvPr>
            <p:custDataLst>
              <p:tags r:id="rId11"/>
            </p:custDataLst>
          </p:nvPr>
        </p:nvCxnSpPr>
        <p:spPr>
          <a:xfrm flipH="1">
            <a:off x="5751195" y="1768475"/>
            <a:ext cx="32766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4"/>
            <a:endCxn id="11" idx="0"/>
          </p:cNvCxnSpPr>
          <p:nvPr>
            <p:custDataLst>
              <p:tags r:id="rId12"/>
            </p:custDataLst>
          </p:nvPr>
        </p:nvCxnSpPr>
        <p:spPr>
          <a:xfrm>
            <a:off x="6078220" y="1768475"/>
            <a:ext cx="327660" cy="2228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4"/>
            <a:endCxn id="13" idx="0"/>
          </p:cNvCxnSpPr>
          <p:nvPr>
            <p:custDataLst>
              <p:tags r:id="rId13"/>
            </p:custDataLst>
          </p:nvPr>
        </p:nvCxnSpPr>
        <p:spPr>
          <a:xfrm flipH="1">
            <a:off x="7568565" y="1768475"/>
            <a:ext cx="467995" cy="246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4"/>
            <a:endCxn id="17" idx="0"/>
          </p:cNvCxnSpPr>
          <p:nvPr>
            <p:custDataLst>
              <p:tags r:id="rId14"/>
            </p:custDataLst>
          </p:nvPr>
        </p:nvCxnSpPr>
        <p:spPr>
          <a:xfrm>
            <a:off x="5751195" y="2303145"/>
            <a:ext cx="253365" cy="268605"/>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89255" y="478790"/>
            <a:ext cx="3048000" cy="368300"/>
          </a:xfrm>
          <a:prstGeom prst="rect">
            <a:avLst/>
          </a:prstGeom>
          <a:noFill/>
        </p:spPr>
        <p:txBody>
          <a:bodyPr wrap="square" rtlCol="0">
            <a:spAutoFit/>
          </a:bodyPr>
          <a:p>
            <a:r>
              <a:rPr lang="zh-CN" altLang="en-US"/>
              <a:t>中序遍历的代码实现</a:t>
            </a:r>
            <a:endParaRPr lang="zh-CN" altLang="en-US"/>
          </a:p>
        </p:txBody>
      </p:sp>
      <p:sp>
        <p:nvSpPr>
          <p:cNvPr id="12" name="文本框 11"/>
          <p:cNvSpPr txBox="1"/>
          <p:nvPr/>
        </p:nvSpPr>
        <p:spPr>
          <a:xfrm>
            <a:off x="463550" y="898525"/>
            <a:ext cx="3887470" cy="1673860"/>
          </a:xfrm>
          <a:prstGeom prst="rect">
            <a:avLst/>
          </a:prstGeom>
          <a:noFill/>
        </p:spPr>
        <p:txBody>
          <a:bodyPr wrap="square" rtlCol="0">
            <a:noAutofit/>
          </a:bodyPr>
          <a:p>
            <a:r>
              <a:rPr lang="zh-CN" altLang="en-US" sz="2000">
                <a:highlight>
                  <a:srgbClr val="FFFF00"/>
                </a:highlight>
              </a:rPr>
              <a:t>中序遍历</a:t>
            </a:r>
            <a:r>
              <a:rPr lang="zh-CN" altLang="en-US" sz="2000"/>
              <a:t>（InOrder）的操作过程如下：</a:t>
            </a:r>
            <a:endParaRPr lang="zh-CN" altLang="en-US" sz="2000"/>
          </a:p>
          <a:p>
            <a:r>
              <a:rPr lang="zh-CN" altLang="en-US" sz="2000"/>
              <a:t>1. 若二叉树为空，则什么也不做；</a:t>
            </a:r>
            <a:endParaRPr lang="zh-CN" altLang="en-US" sz="2000"/>
          </a:p>
          <a:p>
            <a:r>
              <a:rPr lang="zh-CN" altLang="en-US" sz="2000"/>
              <a:t>2. 若二叉树非空：</a:t>
            </a:r>
            <a:endParaRPr lang="zh-CN" altLang="en-US" sz="2000"/>
          </a:p>
          <a:p>
            <a:r>
              <a:rPr lang="zh-CN" altLang="en-US" sz="2000"/>
              <a:t>①先序遍历左子树；</a:t>
            </a:r>
            <a:endParaRPr lang="zh-CN" altLang="en-US" sz="2000"/>
          </a:p>
          <a:p>
            <a:r>
              <a:rPr lang="zh-CN" altLang="en-US" sz="2000"/>
              <a:t>②</a:t>
            </a:r>
            <a:r>
              <a:rPr lang="zh-CN" altLang="en-US" sz="2000">
                <a:highlight>
                  <a:srgbClr val="FFFF00"/>
                </a:highlight>
              </a:rPr>
              <a:t>访问根结点</a:t>
            </a:r>
            <a:r>
              <a:rPr lang="zh-CN" altLang="en-US" sz="2000"/>
              <a:t>；</a:t>
            </a:r>
            <a:endParaRPr lang="zh-CN" altLang="en-US" sz="2000"/>
          </a:p>
          <a:p>
            <a:r>
              <a:rPr lang="zh-CN" altLang="en-US" sz="2000"/>
              <a:t>③先序遍历右子树。</a:t>
            </a:r>
            <a:endParaRPr lang="zh-CN" altLang="en-US" sz="2000"/>
          </a:p>
        </p:txBody>
      </p:sp>
      <p:pic>
        <p:nvPicPr>
          <p:cNvPr id="3" name="图片 2"/>
          <p:cNvPicPr>
            <a:picLocks noChangeAspect="1"/>
          </p:cNvPicPr>
          <p:nvPr>
            <p:custDataLst>
              <p:tags r:id="rId15"/>
            </p:custDataLst>
          </p:nvPr>
        </p:nvPicPr>
        <p:blipFill>
          <a:blip r:embed="rId16"/>
          <a:stretch>
            <a:fillRect/>
          </a:stretch>
        </p:blipFill>
        <p:spPr>
          <a:xfrm>
            <a:off x="287020" y="3429000"/>
            <a:ext cx="5339080" cy="25736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2498725" y="0"/>
            <a:ext cx="5184140" cy="861695"/>
          </a:xfrm>
          <a:prstGeom prst="rect">
            <a:avLst/>
          </a:prstGeom>
          <a:noFill/>
        </p:spPr>
        <p:txBody>
          <a:bodyPr wrap="square" rtlCol="0" anchor="t">
            <a:noAutofit/>
          </a:bodyPr>
          <a:p>
            <a:pPr>
              <a:buClrTx/>
              <a:buSzTx/>
              <a:buFontTx/>
            </a:pPr>
            <a:r>
              <a:rPr lang="zh-CN" altLang="zh-CN" sz="3300">
                <a:latin typeface="Arial" panose="020B0604020202020204" pitchFamily="34" charset="0"/>
                <a:sym typeface="+mn-ea"/>
              </a:rPr>
              <a:t>二叉树的遍历代码实现</a:t>
            </a:r>
            <a:endParaRPr lang="en-US" altLang="zh-CN" sz="3300">
              <a:latin typeface="Arial" panose="020B0604020202020204" pitchFamily="34" charset="0"/>
              <a:sym typeface="+mn-ea"/>
            </a:endParaRPr>
          </a:p>
        </p:txBody>
      </p:sp>
      <p:sp>
        <p:nvSpPr>
          <p:cNvPr id="6" name="椭圆 5"/>
          <p:cNvSpPr/>
          <p:nvPr>
            <p:custDataLst>
              <p:tags r:id="rId2"/>
            </p:custDataLst>
          </p:nvPr>
        </p:nvSpPr>
        <p:spPr>
          <a:xfrm>
            <a:off x="6797040" y="898525"/>
            <a:ext cx="363855" cy="448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7" name="椭圆 6"/>
          <p:cNvSpPr/>
          <p:nvPr>
            <p:custDataLst>
              <p:tags r:id="rId3"/>
            </p:custDataLst>
          </p:nvPr>
        </p:nvSpPr>
        <p:spPr>
          <a:xfrm>
            <a:off x="5914390" y="1456690"/>
            <a:ext cx="363855" cy="448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sp>
        <p:nvSpPr>
          <p:cNvPr id="9" name="椭圆 8"/>
          <p:cNvSpPr/>
          <p:nvPr>
            <p:custDataLst>
              <p:tags r:id="rId4"/>
            </p:custDataLst>
          </p:nvPr>
        </p:nvSpPr>
        <p:spPr>
          <a:xfrm>
            <a:off x="7872095" y="1456690"/>
            <a:ext cx="363855" cy="448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sp>
        <p:nvSpPr>
          <p:cNvPr id="10" name="椭圆 9"/>
          <p:cNvSpPr/>
          <p:nvPr>
            <p:custDataLst>
              <p:tags r:id="rId5"/>
            </p:custDataLst>
          </p:nvPr>
        </p:nvSpPr>
        <p:spPr>
          <a:xfrm>
            <a:off x="5587365" y="1991360"/>
            <a:ext cx="363855" cy="448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D</a:t>
            </a:r>
            <a:endParaRPr lang="en-US" altLang="zh-CN"/>
          </a:p>
        </p:txBody>
      </p:sp>
      <p:sp>
        <p:nvSpPr>
          <p:cNvPr id="11" name="椭圆 10"/>
          <p:cNvSpPr/>
          <p:nvPr>
            <p:custDataLst>
              <p:tags r:id="rId6"/>
            </p:custDataLst>
          </p:nvPr>
        </p:nvSpPr>
        <p:spPr>
          <a:xfrm>
            <a:off x="6241415" y="1991360"/>
            <a:ext cx="363855" cy="448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E</a:t>
            </a:r>
            <a:endParaRPr lang="en-US" altLang="zh-CN"/>
          </a:p>
        </p:txBody>
      </p:sp>
      <p:sp>
        <p:nvSpPr>
          <p:cNvPr id="13" name="椭圆 12"/>
          <p:cNvSpPr/>
          <p:nvPr>
            <p:custDataLst>
              <p:tags r:id="rId7"/>
            </p:custDataLst>
          </p:nvPr>
        </p:nvSpPr>
        <p:spPr>
          <a:xfrm>
            <a:off x="7404735" y="2014855"/>
            <a:ext cx="363855" cy="448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F</a:t>
            </a:r>
            <a:endParaRPr lang="en-US" altLang="zh-CN"/>
          </a:p>
        </p:txBody>
      </p:sp>
      <p:sp>
        <p:nvSpPr>
          <p:cNvPr id="17" name="椭圆 16"/>
          <p:cNvSpPr/>
          <p:nvPr>
            <p:custDataLst>
              <p:tags r:id="rId8"/>
            </p:custDataLst>
          </p:nvPr>
        </p:nvSpPr>
        <p:spPr>
          <a:xfrm>
            <a:off x="5840730" y="2571750"/>
            <a:ext cx="363855" cy="44831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G</a:t>
            </a:r>
            <a:endParaRPr lang="en-US" altLang="zh-CN"/>
          </a:p>
        </p:txBody>
      </p:sp>
      <p:cxnSp>
        <p:nvCxnSpPr>
          <p:cNvPr id="2" name="直接连接符 1"/>
          <p:cNvCxnSpPr>
            <a:stCxn id="6" idx="4"/>
            <a:endCxn id="7" idx="0"/>
          </p:cNvCxnSpPr>
          <p:nvPr>
            <p:custDataLst>
              <p:tags r:id="rId9"/>
            </p:custDataLst>
          </p:nvPr>
        </p:nvCxnSpPr>
        <p:spPr>
          <a:xfrm flipH="1">
            <a:off x="6078220" y="1210310"/>
            <a:ext cx="982345" cy="354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a:stCxn id="6" idx="4"/>
            <a:endCxn id="9" idx="0"/>
          </p:cNvCxnSpPr>
          <p:nvPr>
            <p:custDataLst>
              <p:tags r:id="rId10"/>
            </p:custDataLst>
          </p:nvPr>
        </p:nvCxnSpPr>
        <p:spPr>
          <a:xfrm>
            <a:off x="6960870" y="1210310"/>
            <a:ext cx="1196975" cy="354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7" idx="4"/>
            <a:endCxn id="10" idx="0"/>
          </p:cNvCxnSpPr>
          <p:nvPr>
            <p:custDataLst>
              <p:tags r:id="rId11"/>
            </p:custDataLst>
          </p:nvPr>
        </p:nvCxnSpPr>
        <p:spPr>
          <a:xfrm flipH="1">
            <a:off x="5751195" y="1768475"/>
            <a:ext cx="363855" cy="32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7" idx="4"/>
            <a:endCxn id="11" idx="0"/>
          </p:cNvCxnSpPr>
          <p:nvPr>
            <p:custDataLst>
              <p:tags r:id="rId12"/>
            </p:custDataLst>
          </p:nvPr>
        </p:nvCxnSpPr>
        <p:spPr>
          <a:xfrm>
            <a:off x="6078220" y="1768475"/>
            <a:ext cx="363855" cy="3206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a:stCxn id="9" idx="4"/>
            <a:endCxn id="13" idx="0"/>
          </p:cNvCxnSpPr>
          <p:nvPr>
            <p:custDataLst>
              <p:tags r:id="rId13"/>
            </p:custDataLst>
          </p:nvPr>
        </p:nvCxnSpPr>
        <p:spPr>
          <a:xfrm flipH="1">
            <a:off x="7568565" y="1768475"/>
            <a:ext cx="520065" cy="354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10" idx="4"/>
            <a:endCxn id="17" idx="0"/>
          </p:cNvCxnSpPr>
          <p:nvPr>
            <p:custDataLst>
              <p:tags r:id="rId14"/>
            </p:custDataLst>
          </p:nvPr>
        </p:nvCxnSpPr>
        <p:spPr>
          <a:xfrm>
            <a:off x="5751195" y="2303145"/>
            <a:ext cx="281305" cy="38608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389255" y="478790"/>
            <a:ext cx="3388360" cy="529590"/>
          </a:xfrm>
          <a:prstGeom prst="rect">
            <a:avLst/>
          </a:prstGeom>
          <a:noFill/>
        </p:spPr>
        <p:txBody>
          <a:bodyPr wrap="square" rtlCol="0">
            <a:noAutofit/>
          </a:bodyPr>
          <a:p>
            <a:r>
              <a:rPr lang="zh-CN" altLang="en-US"/>
              <a:t>后序遍历的代码实现</a:t>
            </a:r>
            <a:endParaRPr lang="zh-CN" altLang="en-US"/>
          </a:p>
        </p:txBody>
      </p:sp>
      <p:sp>
        <p:nvSpPr>
          <p:cNvPr id="12" name="文本框 11"/>
          <p:cNvSpPr txBox="1"/>
          <p:nvPr/>
        </p:nvSpPr>
        <p:spPr>
          <a:xfrm>
            <a:off x="463550" y="898525"/>
            <a:ext cx="3940810" cy="1991360"/>
          </a:xfrm>
          <a:prstGeom prst="rect">
            <a:avLst/>
          </a:prstGeom>
          <a:noFill/>
        </p:spPr>
        <p:txBody>
          <a:bodyPr wrap="square" rtlCol="0">
            <a:noAutofit/>
          </a:bodyPr>
          <a:p>
            <a:r>
              <a:rPr lang="zh-CN" altLang="en-US" sz="2000">
                <a:highlight>
                  <a:srgbClr val="FFFF00"/>
                </a:highlight>
              </a:rPr>
              <a:t>后序遍历</a:t>
            </a:r>
            <a:r>
              <a:rPr lang="zh-CN" altLang="en-US" sz="2000"/>
              <a:t>（InOrder）的操作过程如下：</a:t>
            </a:r>
            <a:endParaRPr lang="zh-CN" altLang="en-US" sz="2000"/>
          </a:p>
          <a:p>
            <a:r>
              <a:rPr lang="zh-CN" altLang="en-US" sz="2000"/>
              <a:t>1. 若二叉树为空，则什么也不做；</a:t>
            </a:r>
            <a:endParaRPr lang="zh-CN" altLang="en-US" sz="2000"/>
          </a:p>
          <a:p>
            <a:r>
              <a:rPr lang="zh-CN" altLang="en-US" sz="2000"/>
              <a:t>2. 若二叉树非空：</a:t>
            </a:r>
            <a:endParaRPr lang="zh-CN" altLang="en-US" sz="2000"/>
          </a:p>
          <a:p>
            <a:r>
              <a:rPr lang="zh-CN" altLang="en-US" sz="2000"/>
              <a:t>①先序遍历左子树；</a:t>
            </a:r>
            <a:endParaRPr lang="zh-CN" altLang="en-US" sz="2000"/>
          </a:p>
          <a:p>
            <a:r>
              <a:rPr lang="zh-CN" altLang="en-US" sz="2000"/>
              <a:t>②先序遍历右子树；</a:t>
            </a:r>
            <a:endParaRPr lang="zh-CN" altLang="en-US" sz="2000"/>
          </a:p>
          <a:p>
            <a:r>
              <a:rPr lang="zh-CN" altLang="en-US" sz="2000"/>
              <a:t>③</a:t>
            </a:r>
            <a:r>
              <a:rPr lang="zh-CN" altLang="en-US" sz="2000">
                <a:highlight>
                  <a:srgbClr val="FFFF00"/>
                </a:highlight>
              </a:rPr>
              <a:t>访问根结点</a:t>
            </a:r>
            <a:r>
              <a:rPr lang="zh-CN" altLang="en-US" sz="2000"/>
              <a:t>。</a:t>
            </a:r>
            <a:endParaRPr lang="zh-CN" altLang="en-US" sz="2000"/>
          </a:p>
        </p:txBody>
      </p:sp>
      <p:pic>
        <p:nvPicPr>
          <p:cNvPr id="3" name="图片 2"/>
          <p:cNvPicPr>
            <a:picLocks noChangeAspect="1"/>
          </p:cNvPicPr>
          <p:nvPr>
            <p:custDataLst>
              <p:tags r:id="rId15"/>
            </p:custDataLst>
          </p:nvPr>
        </p:nvPicPr>
        <p:blipFill>
          <a:blip r:embed="rId16"/>
          <a:stretch>
            <a:fillRect/>
          </a:stretch>
        </p:blipFill>
        <p:spPr>
          <a:xfrm>
            <a:off x="463550" y="3284855"/>
            <a:ext cx="5095875" cy="2268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pic>
        <p:nvPicPr>
          <p:cNvPr id="4" name="图片 3"/>
          <p:cNvPicPr>
            <a:picLocks noChangeAspect="1"/>
          </p:cNvPicPr>
          <p:nvPr>
            <p:custDataLst>
              <p:tags r:id="rId1"/>
            </p:custDataLst>
          </p:nvPr>
        </p:nvPicPr>
        <p:blipFill>
          <a:blip r:embed="rId2"/>
          <a:stretch>
            <a:fillRect/>
          </a:stretch>
        </p:blipFill>
        <p:spPr>
          <a:xfrm>
            <a:off x="723900" y="794385"/>
            <a:ext cx="2872740" cy="1485900"/>
          </a:xfrm>
          <a:prstGeom prst="rect">
            <a:avLst/>
          </a:prstGeom>
        </p:spPr>
      </p:pic>
      <p:sp>
        <p:nvSpPr>
          <p:cNvPr id="6" name="文本框 5"/>
          <p:cNvSpPr txBox="1"/>
          <p:nvPr/>
        </p:nvSpPr>
        <p:spPr>
          <a:xfrm>
            <a:off x="723900" y="3046095"/>
            <a:ext cx="2999105" cy="629920"/>
          </a:xfrm>
          <a:prstGeom prst="rect">
            <a:avLst/>
          </a:prstGeom>
          <a:noFill/>
        </p:spPr>
        <p:txBody>
          <a:bodyPr wrap="square" rtlCol="0" anchor="t">
            <a:noAutofit/>
          </a:bodyPr>
          <a:p>
            <a:r>
              <a:rPr lang="zh-CN" altLang="en-US"/>
              <a:t>∅ 空树——结点数为0的树</a:t>
            </a:r>
            <a:endParaRPr lang="zh-CN" altLang="en-US"/>
          </a:p>
        </p:txBody>
      </p:sp>
      <p:pic>
        <p:nvPicPr>
          <p:cNvPr id="7" name="图片 6"/>
          <p:cNvPicPr>
            <a:picLocks noChangeAspect="1"/>
          </p:cNvPicPr>
          <p:nvPr/>
        </p:nvPicPr>
        <p:blipFill>
          <a:blip r:embed="rId3"/>
          <a:stretch>
            <a:fillRect/>
          </a:stretch>
        </p:blipFill>
        <p:spPr>
          <a:xfrm>
            <a:off x="5109210" y="896620"/>
            <a:ext cx="5900420" cy="2779395"/>
          </a:xfrm>
          <a:prstGeom prst="rect">
            <a:avLst/>
          </a:prstGeom>
        </p:spPr>
      </p:pic>
      <p:sp>
        <p:nvSpPr>
          <p:cNvPr id="8" name="文本框 7"/>
          <p:cNvSpPr txBox="1"/>
          <p:nvPr/>
        </p:nvSpPr>
        <p:spPr>
          <a:xfrm>
            <a:off x="4866640" y="4290060"/>
            <a:ext cx="6943090" cy="1815465"/>
          </a:xfrm>
          <a:prstGeom prst="rect">
            <a:avLst/>
          </a:prstGeom>
          <a:noFill/>
        </p:spPr>
        <p:txBody>
          <a:bodyPr wrap="square" rtlCol="0" anchor="t">
            <a:noAutofit/>
          </a:bodyPr>
          <a:p>
            <a:r>
              <a:rPr lang="zh-CN" altLang="en-US" sz="1400">
                <a:highlight>
                  <a:srgbClr val="FFFF00"/>
                </a:highlight>
                <a:sym typeface="+mn-ea"/>
              </a:rPr>
              <a:t>非空树</a:t>
            </a:r>
            <a:r>
              <a:rPr lang="zh-CN" altLang="en-US" sz="1400">
                <a:sym typeface="+mn-ea"/>
              </a:rPr>
              <a:t>的特性：</a:t>
            </a:r>
            <a:endParaRPr lang="zh-CN" altLang="en-US" sz="1400"/>
          </a:p>
          <a:p>
            <a:r>
              <a:rPr lang="zh-CN" altLang="en-US" sz="1400">
                <a:sym typeface="+mn-ea"/>
              </a:rPr>
              <a:t>有且仅有一个根节点</a:t>
            </a:r>
            <a:endParaRPr lang="zh-CN" altLang="en-US" sz="1400"/>
          </a:p>
          <a:p>
            <a:r>
              <a:rPr lang="zh-CN" altLang="en-US" sz="1400">
                <a:sym typeface="+mn-ea"/>
              </a:rPr>
              <a:t>没有后继的结点称为“叶子结点”（或终端结点）</a:t>
            </a:r>
            <a:endParaRPr lang="zh-CN" altLang="en-US" sz="1400"/>
          </a:p>
          <a:p>
            <a:r>
              <a:rPr lang="zh-CN" altLang="en-US" sz="1400">
                <a:sym typeface="+mn-ea"/>
              </a:rPr>
              <a:t>有后继的结点称为“分支结点”（或非终端结点）</a:t>
            </a:r>
            <a:endParaRPr lang="zh-CN" altLang="en-US" sz="1400"/>
          </a:p>
          <a:p>
            <a:r>
              <a:rPr lang="zh-CN" altLang="en-US" sz="1400">
                <a:sym typeface="+mn-ea"/>
              </a:rPr>
              <a:t>除了根节点外，任何一个结点都</a:t>
            </a:r>
            <a:r>
              <a:rPr lang="zh-CN" altLang="en-US" sz="1400">
                <a:solidFill>
                  <a:srgbClr val="FF0000"/>
                </a:solidFill>
                <a:sym typeface="+mn-ea"/>
              </a:rPr>
              <a:t>有且仅有一个</a:t>
            </a:r>
            <a:r>
              <a:rPr lang="zh-CN" altLang="en-US" sz="1400">
                <a:sym typeface="+mn-ea"/>
              </a:rPr>
              <a:t>前驱</a:t>
            </a:r>
            <a:endParaRPr lang="zh-CN" altLang="en-US" sz="1400"/>
          </a:p>
          <a:p>
            <a:r>
              <a:rPr lang="zh-CN" altLang="en-US" sz="1400">
                <a:sym typeface="+mn-ea"/>
              </a:rPr>
              <a:t>每个结点可以有0个或多个后继。</a:t>
            </a:r>
            <a:endParaRPr lang="zh-CN" altLang="en-US" sz="1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2498725" y="0"/>
            <a:ext cx="4662805" cy="598805"/>
          </a:xfrm>
          <a:prstGeom prst="rect">
            <a:avLst/>
          </a:prstGeom>
          <a:noFill/>
        </p:spPr>
        <p:txBody>
          <a:bodyPr wrap="square" rtlCol="0" anchor="t">
            <a:spAutoFit/>
          </a:bodyPr>
          <a:p>
            <a:pPr>
              <a:buClrTx/>
              <a:buSzTx/>
              <a:buFontTx/>
            </a:pPr>
            <a:r>
              <a:rPr lang="zh-CN" altLang="zh-CN" sz="3300">
                <a:latin typeface="Arial" panose="020B0604020202020204" pitchFamily="34" charset="0"/>
                <a:sym typeface="+mn-ea"/>
              </a:rPr>
              <a:t>二叉树的遍历</a:t>
            </a:r>
            <a:endParaRPr lang="en-US" altLang="zh-CN" sz="3300">
              <a:latin typeface="Arial" panose="020B0604020202020204" pitchFamily="34" charset="0"/>
              <a:sym typeface="+mn-ea"/>
            </a:endParaRPr>
          </a:p>
        </p:txBody>
      </p:sp>
      <p:sp>
        <p:nvSpPr>
          <p:cNvPr id="8" name="文本框 7"/>
          <p:cNvSpPr txBox="1"/>
          <p:nvPr>
            <p:custDataLst>
              <p:tags r:id="rId2"/>
            </p:custDataLst>
          </p:nvPr>
        </p:nvSpPr>
        <p:spPr>
          <a:xfrm>
            <a:off x="389255" y="478790"/>
            <a:ext cx="3048000" cy="368300"/>
          </a:xfrm>
          <a:prstGeom prst="rect">
            <a:avLst/>
          </a:prstGeom>
          <a:noFill/>
        </p:spPr>
        <p:txBody>
          <a:bodyPr wrap="square" rtlCol="0">
            <a:spAutoFit/>
          </a:bodyPr>
          <a:p>
            <a:r>
              <a:rPr lang="zh-CN" altLang="en-US"/>
              <a:t>层次遍历</a:t>
            </a:r>
            <a:endParaRPr lang="zh-CN" altLang="en-US"/>
          </a:p>
        </p:txBody>
      </p:sp>
      <p:pic>
        <p:nvPicPr>
          <p:cNvPr id="4" name="图片 3"/>
          <p:cNvPicPr>
            <a:picLocks noChangeAspect="1"/>
          </p:cNvPicPr>
          <p:nvPr>
            <p:custDataLst>
              <p:tags r:id="rId3"/>
            </p:custDataLst>
          </p:nvPr>
        </p:nvPicPr>
        <p:blipFill>
          <a:blip r:embed="rId4"/>
          <a:stretch>
            <a:fillRect/>
          </a:stretch>
        </p:blipFill>
        <p:spPr>
          <a:xfrm>
            <a:off x="389255" y="1136015"/>
            <a:ext cx="5176520" cy="2546985"/>
          </a:xfrm>
          <a:prstGeom prst="rect">
            <a:avLst/>
          </a:prstGeom>
        </p:spPr>
      </p:pic>
      <p:sp>
        <p:nvSpPr>
          <p:cNvPr id="6" name="文本框 5"/>
          <p:cNvSpPr txBox="1"/>
          <p:nvPr/>
        </p:nvSpPr>
        <p:spPr>
          <a:xfrm>
            <a:off x="5618480" y="1056640"/>
            <a:ext cx="4410075" cy="398780"/>
          </a:xfrm>
          <a:prstGeom prst="rect">
            <a:avLst/>
          </a:prstGeom>
          <a:noFill/>
        </p:spPr>
        <p:txBody>
          <a:bodyPr wrap="square" rtlCol="0">
            <a:spAutoFit/>
          </a:bodyPr>
          <a:p>
            <a:r>
              <a:rPr lang="zh-CN" altLang="en-US" sz="2000"/>
              <a:t>层次遍历结果：</a:t>
            </a:r>
            <a:r>
              <a:rPr lang="en-US" altLang="zh-CN" sz="2000"/>
              <a:t>ABCDEFGHIJKL</a:t>
            </a:r>
            <a:endParaRPr lang="en-US" altLang="zh-CN" sz="2000"/>
          </a:p>
        </p:txBody>
      </p:sp>
      <p:sp>
        <p:nvSpPr>
          <p:cNvPr id="9" name="文本框 8"/>
          <p:cNvSpPr txBox="1"/>
          <p:nvPr/>
        </p:nvSpPr>
        <p:spPr>
          <a:xfrm>
            <a:off x="5649595" y="1496060"/>
            <a:ext cx="4933950" cy="1871345"/>
          </a:xfrm>
          <a:prstGeom prst="rect">
            <a:avLst/>
          </a:prstGeom>
          <a:noFill/>
        </p:spPr>
        <p:txBody>
          <a:bodyPr wrap="square" rtlCol="0">
            <a:noAutofit/>
          </a:bodyPr>
          <a:p>
            <a:r>
              <a:rPr lang="zh-CN" altLang="en-US" sz="2000"/>
              <a:t>算法思想：</a:t>
            </a:r>
            <a:endParaRPr lang="zh-CN" altLang="en-US" sz="2000"/>
          </a:p>
          <a:p>
            <a:r>
              <a:rPr lang="zh-CN" altLang="en-US" sz="2000"/>
              <a:t>①初始化一个</a:t>
            </a:r>
            <a:r>
              <a:rPr lang="zh-CN" altLang="en-US" sz="2000">
                <a:highlight>
                  <a:srgbClr val="FFFF00"/>
                </a:highlight>
              </a:rPr>
              <a:t>辅助队列</a:t>
            </a:r>
            <a:endParaRPr lang="zh-CN" altLang="en-US" sz="2000">
              <a:highlight>
                <a:srgbClr val="FFFF00"/>
              </a:highlight>
            </a:endParaRPr>
          </a:p>
          <a:p>
            <a:r>
              <a:rPr lang="zh-CN" altLang="en-US" sz="2000"/>
              <a:t>②根结点入队</a:t>
            </a:r>
            <a:endParaRPr lang="zh-CN" altLang="en-US" sz="2000"/>
          </a:p>
          <a:p>
            <a:r>
              <a:rPr lang="zh-CN" altLang="en-US" sz="2000"/>
              <a:t>③若队列非空，则队头结点出队，访问该结点，并将其左、右孩子插入队尾（如果有的话）</a:t>
            </a:r>
            <a:endParaRPr lang="zh-CN" altLang="en-US" sz="2000"/>
          </a:p>
          <a:p>
            <a:r>
              <a:rPr lang="zh-CN" altLang="en-US" sz="2000"/>
              <a:t>④重复③直至队列为空</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2498725" y="0"/>
            <a:ext cx="4662805" cy="598805"/>
          </a:xfrm>
          <a:prstGeom prst="rect">
            <a:avLst/>
          </a:prstGeom>
          <a:noFill/>
        </p:spPr>
        <p:txBody>
          <a:bodyPr wrap="square" rtlCol="0" anchor="t">
            <a:spAutoFit/>
          </a:bodyPr>
          <a:p>
            <a:pPr>
              <a:buClrTx/>
              <a:buSzTx/>
              <a:buFontTx/>
            </a:pPr>
            <a:r>
              <a:rPr lang="zh-CN" altLang="zh-CN" sz="3300">
                <a:latin typeface="Arial" panose="020B0604020202020204" pitchFamily="34" charset="0"/>
                <a:sym typeface="+mn-ea"/>
              </a:rPr>
              <a:t>二叉树的遍历代码实现</a:t>
            </a:r>
            <a:endParaRPr lang="en-US" altLang="zh-CN" sz="3300">
              <a:latin typeface="Arial" panose="020B0604020202020204" pitchFamily="34" charset="0"/>
              <a:sym typeface="+mn-ea"/>
            </a:endParaRPr>
          </a:p>
        </p:txBody>
      </p:sp>
      <p:sp>
        <p:nvSpPr>
          <p:cNvPr id="8" name="文本框 7"/>
          <p:cNvSpPr txBox="1"/>
          <p:nvPr>
            <p:custDataLst>
              <p:tags r:id="rId2"/>
            </p:custDataLst>
          </p:nvPr>
        </p:nvSpPr>
        <p:spPr>
          <a:xfrm>
            <a:off x="389255" y="478790"/>
            <a:ext cx="3048000" cy="368300"/>
          </a:xfrm>
          <a:prstGeom prst="rect">
            <a:avLst/>
          </a:prstGeom>
          <a:noFill/>
        </p:spPr>
        <p:txBody>
          <a:bodyPr wrap="square" rtlCol="0">
            <a:spAutoFit/>
          </a:bodyPr>
          <a:p>
            <a:r>
              <a:rPr lang="zh-CN" altLang="en-US"/>
              <a:t>层次遍历的代码实现</a:t>
            </a:r>
            <a:endParaRPr lang="zh-CN" altLang="en-US"/>
          </a:p>
        </p:txBody>
      </p:sp>
      <p:sp>
        <p:nvSpPr>
          <p:cNvPr id="4" name="文本框 3"/>
          <p:cNvSpPr txBox="1"/>
          <p:nvPr/>
        </p:nvSpPr>
        <p:spPr>
          <a:xfrm>
            <a:off x="389255" y="943610"/>
            <a:ext cx="6587490" cy="3082290"/>
          </a:xfrm>
          <a:prstGeom prst="rect">
            <a:avLst/>
          </a:prstGeom>
          <a:noFill/>
        </p:spPr>
        <p:txBody>
          <a:bodyPr wrap="square" rtlCol="0">
            <a:noAutofit/>
          </a:bodyPr>
          <a:p>
            <a:r>
              <a:rPr lang="en-US" altLang="zh-CN" sz="1600"/>
              <a:t>void LevelOrder(BiTree T){</a:t>
            </a:r>
            <a:endParaRPr lang="en-US" altLang="zh-CN" sz="1600"/>
          </a:p>
          <a:p>
            <a:pPr indent="457200"/>
            <a:r>
              <a:rPr lang="en-US" altLang="zh-CN" sz="1600"/>
              <a:t>LinkQueue Q;</a:t>
            </a:r>
            <a:endParaRPr lang="en-US" altLang="zh-CN" sz="1600"/>
          </a:p>
          <a:p>
            <a:pPr indent="457200"/>
            <a:r>
              <a:rPr lang="en-US" altLang="zh-CN" sz="1600"/>
              <a:t>InitQueue(Q);                                                               //</a:t>
            </a:r>
            <a:r>
              <a:rPr lang="zh-CN" altLang="en-US" sz="1600"/>
              <a:t>初始化队列</a:t>
            </a:r>
            <a:endParaRPr lang="en-US" altLang="zh-CN" sz="1600"/>
          </a:p>
          <a:p>
            <a:pPr indent="457200"/>
            <a:r>
              <a:rPr lang="en-US" altLang="zh-CN" sz="1600"/>
              <a:t>BiTNode *p;</a:t>
            </a:r>
            <a:endParaRPr lang="en-US" altLang="zh-CN" sz="1600"/>
          </a:p>
          <a:p>
            <a:pPr indent="457200"/>
            <a:r>
              <a:rPr lang="en-US" altLang="zh-CN" sz="1600"/>
              <a:t>EnQueue(Q,T);                                                            //</a:t>
            </a:r>
            <a:r>
              <a:rPr lang="zh-CN" altLang="en-US" sz="1600"/>
              <a:t>将根节点入队</a:t>
            </a:r>
            <a:endParaRPr lang="en-US" altLang="zh-CN" sz="1600"/>
          </a:p>
          <a:p>
            <a:pPr indent="457200"/>
            <a:r>
              <a:rPr lang="en-US" altLang="zh-CN" sz="1600"/>
              <a:t>while(!isEmpty(Q)){                                                  //</a:t>
            </a:r>
            <a:r>
              <a:rPr lang="zh-CN" altLang="en-US" sz="1600"/>
              <a:t>队列不空则继续循环</a:t>
            </a:r>
            <a:endParaRPr lang="en-US" altLang="zh-CN" sz="1600"/>
          </a:p>
          <a:p>
            <a:pPr marL="457200" lvl="1" indent="457200"/>
            <a:r>
              <a:rPr lang="en-US" altLang="zh-CN" sz="1600"/>
              <a:t>DeQueue(Q,p);                                           //</a:t>
            </a:r>
            <a:r>
              <a:rPr lang="zh-CN" altLang="en-US" sz="1600"/>
              <a:t>队头节点出队</a:t>
            </a:r>
            <a:endParaRPr lang="en-US" altLang="zh-CN" sz="1600"/>
          </a:p>
          <a:p>
            <a:pPr marL="457200" lvl="1" indent="457200"/>
            <a:r>
              <a:rPr lang="en-US" altLang="zh-CN" sz="1600"/>
              <a:t>visit(p);                                                        //</a:t>
            </a:r>
            <a:r>
              <a:rPr lang="zh-CN" altLang="en-US" sz="1600"/>
              <a:t>访问出队的节点</a:t>
            </a:r>
            <a:endParaRPr lang="en-US" altLang="zh-CN" sz="1600"/>
          </a:p>
          <a:p>
            <a:pPr marL="457200" lvl="1" indent="457200"/>
            <a:r>
              <a:rPr lang="en-US" altLang="zh-CN" sz="1600"/>
              <a:t>if(p-&gt;lchild!=NULL)  EnQuque(Q,p-&gt;lchild);//</a:t>
            </a:r>
            <a:r>
              <a:rPr lang="zh-CN" altLang="en-US" sz="1600"/>
              <a:t>若左孩子存在则将左孩子入队</a:t>
            </a:r>
            <a:endParaRPr lang="zh-CN" altLang="en-US" sz="1600"/>
          </a:p>
          <a:p>
            <a:pPr marL="457200" lvl="1" indent="457200"/>
            <a:r>
              <a:rPr lang="en-US" altLang="zh-CN" sz="1600">
                <a:sym typeface="+mn-ea"/>
              </a:rPr>
              <a:t>if(p-&gt;rchild!=NULL)  EnQuque(Q,p-&gt;rchild);//</a:t>
            </a:r>
            <a:r>
              <a:rPr lang="zh-CN" altLang="en-US" sz="1600">
                <a:sym typeface="+mn-ea"/>
              </a:rPr>
              <a:t>若右孩子存在则将右孩子入队</a:t>
            </a:r>
            <a:endParaRPr lang="en-US" altLang="zh-CN" sz="1600"/>
          </a:p>
          <a:p>
            <a:pPr marL="457200" lvl="1" indent="457200"/>
            <a:endParaRPr lang="en-US" altLang="zh-CN" sz="1600"/>
          </a:p>
          <a:p>
            <a:pPr indent="457200"/>
            <a:r>
              <a:rPr lang="en-US" altLang="zh-CN" sz="1600"/>
              <a:t>}</a:t>
            </a:r>
            <a:endParaRPr lang="en-US" altLang="zh-CN" sz="1600"/>
          </a:p>
          <a:p>
            <a:r>
              <a:rPr lang="en-US" altLang="zh-CN" sz="1600"/>
              <a:t>}</a:t>
            </a:r>
            <a:endParaRPr lang="en-US" altLang="zh-CN" sz="1600"/>
          </a:p>
        </p:txBody>
      </p:sp>
      <p:pic>
        <p:nvPicPr>
          <p:cNvPr id="6" name="图片 5"/>
          <p:cNvPicPr>
            <a:picLocks noChangeAspect="1"/>
          </p:cNvPicPr>
          <p:nvPr>
            <p:custDataLst>
              <p:tags r:id="rId3"/>
            </p:custDataLst>
          </p:nvPr>
        </p:nvPicPr>
        <p:blipFill>
          <a:blip r:embed="rId4"/>
          <a:stretch>
            <a:fillRect/>
          </a:stretch>
        </p:blipFill>
        <p:spPr>
          <a:xfrm>
            <a:off x="7436485" y="847090"/>
            <a:ext cx="3455035" cy="1502410"/>
          </a:xfrm>
          <a:prstGeom prst="rect">
            <a:avLst/>
          </a:prstGeom>
        </p:spPr>
      </p:pic>
      <p:sp>
        <p:nvSpPr>
          <p:cNvPr id="7" name="文本框 6"/>
          <p:cNvSpPr txBox="1"/>
          <p:nvPr/>
        </p:nvSpPr>
        <p:spPr>
          <a:xfrm>
            <a:off x="8551545" y="3002280"/>
            <a:ext cx="2753995" cy="853440"/>
          </a:xfrm>
          <a:prstGeom prst="rect">
            <a:avLst/>
          </a:prstGeom>
          <a:noFill/>
        </p:spPr>
        <p:txBody>
          <a:bodyPr wrap="square" rtlCol="0" anchor="t">
            <a:noAutofit/>
          </a:bodyPr>
          <a:p>
            <a:r>
              <a:rPr lang="en-US" altLang="zh-CN" sz="1400">
                <a:sym typeface="+mn-ea"/>
              </a:rPr>
              <a:t>ABCDEFGHIJKL</a:t>
            </a:r>
            <a:endParaRPr lang="en-US" altLang="zh-CN" sz="1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2" name="文本框 1"/>
          <p:cNvSpPr txBox="1"/>
          <p:nvPr/>
        </p:nvSpPr>
        <p:spPr>
          <a:xfrm>
            <a:off x="156210" y="0"/>
            <a:ext cx="2058035" cy="716915"/>
          </a:xfrm>
          <a:prstGeom prst="rect">
            <a:avLst/>
          </a:prstGeom>
          <a:noFill/>
        </p:spPr>
        <p:txBody>
          <a:bodyPr wrap="square" rtlCol="0">
            <a:noAutofit/>
          </a:bodyPr>
          <a:p>
            <a:r>
              <a:rPr lang="zh-CN" altLang="en-US" sz="2800"/>
              <a:t>非递归实现</a:t>
            </a:r>
            <a:endParaRPr lang="zh-CN" altLang="en-US" sz="2800"/>
          </a:p>
        </p:txBody>
      </p:sp>
      <p:pic>
        <p:nvPicPr>
          <p:cNvPr id="3" name="图片 2"/>
          <p:cNvPicPr>
            <a:picLocks noChangeAspect="1"/>
          </p:cNvPicPr>
          <p:nvPr/>
        </p:nvPicPr>
        <p:blipFill>
          <a:blip r:embed="rId1"/>
          <a:stretch>
            <a:fillRect/>
          </a:stretch>
        </p:blipFill>
        <p:spPr>
          <a:xfrm>
            <a:off x="227330" y="3517265"/>
            <a:ext cx="5692140" cy="3262630"/>
          </a:xfrm>
          <a:prstGeom prst="rect">
            <a:avLst/>
          </a:prstGeom>
        </p:spPr>
      </p:pic>
      <p:pic>
        <p:nvPicPr>
          <p:cNvPr id="4" name="图片 3"/>
          <p:cNvPicPr>
            <a:picLocks noChangeAspect="1"/>
          </p:cNvPicPr>
          <p:nvPr/>
        </p:nvPicPr>
        <p:blipFill>
          <a:blip r:embed="rId2"/>
          <a:stretch>
            <a:fillRect/>
          </a:stretch>
        </p:blipFill>
        <p:spPr>
          <a:xfrm>
            <a:off x="-52705" y="469900"/>
            <a:ext cx="7550150" cy="2959100"/>
          </a:xfrm>
          <a:prstGeom prst="rect">
            <a:avLst/>
          </a:prstGeom>
        </p:spPr>
      </p:pic>
      <p:pic>
        <p:nvPicPr>
          <p:cNvPr id="8" name="图片 7"/>
          <p:cNvPicPr>
            <a:picLocks noChangeAspect="1"/>
          </p:cNvPicPr>
          <p:nvPr/>
        </p:nvPicPr>
        <p:blipFill>
          <a:blip r:embed="rId3"/>
          <a:stretch>
            <a:fillRect/>
          </a:stretch>
        </p:blipFill>
        <p:spPr>
          <a:xfrm>
            <a:off x="5942965" y="3429000"/>
            <a:ext cx="6096000" cy="932815"/>
          </a:xfrm>
          <a:prstGeom prst="rect">
            <a:avLst/>
          </a:prstGeom>
        </p:spPr>
      </p:pic>
      <p:pic>
        <p:nvPicPr>
          <p:cNvPr id="9" name="图片 8"/>
          <p:cNvPicPr>
            <a:picLocks noChangeAspect="1"/>
          </p:cNvPicPr>
          <p:nvPr/>
        </p:nvPicPr>
        <p:blipFill>
          <a:blip r:embed="rId4"/>
          <a:stretch>
            <a:fillRect/>
          </a:stretch>
        </p:blipFill>
        <p:spPr>
          <a:xfrm>
            <a:off x="5919470" y="4361815"/>
            <a:ext cx="6180455" cy="1449070"/>
          </a:xfrm>
          <a:prstGeom prst="rect">
            <a:avLst/>
          </a:prstGeom>
        </p:spPr>
      </p:pic>
      <p:sp>
        <p:nvSpPr>
          <p:cNvPr id="13" name="文本框 12"/>
          <p:cNvSpPr txBox="1"/>
          <p:nvPr/>
        </p:nvSpPr>
        <p:spPr>
          <a:xfrm>
            <a:off x="2489835" y="114300"/>
            <a:ext cx="4064000" cy="368300"/>
          </a:xfrm>
          <a:prstGeom prst="rect">
            <a:avLst/>
          </a:prstGeom>
          <a:noFill/>
        </p:spPr>
        <p:txBody>
          <a:bodyPr wrap="square" rtlCol="0">
            <a:spAutoFit/>
          </a:bodyPr>
          <a:p>
            <a:r>
              <a:rPr lang="zh-CN" altLang="en-US"/>
              <a:t>中序</a:t>
            </a:r>
            <a:endParaRPr lang="zh-CN" altLang="en-US"/>
          </a:p>
        </p:txBody>
      </p:sp>
      <p:sp>
        <p:nvSpPr>
          <p:cNvPr id="14" name="文本框 13"/>
          <p:cNvSpPr txBox="1"/>
          <p:nvPr/>
        </p:nvSpPr>
        <p:spPr>
          <a:xfrm>
            <a:off x="7895590" y="3060700"/>
            <a:ext cx="4064000" cy="368300"/>
          </a:xfrm>
          <a:prstGeom prst="rect">
            <a:avLst/>
          </a:prstGeom>
          <a:noFill/>
        </p:spPr>
        <p:txBody>
          <a:bodyPr wrap="square" rtlCol="0">
            <a:spAutoFit/>
          </a:bodyPr>
          <a:p>
            <a:r>
              <a:rPr lang="zh-CN" altLang="en-US"/>
              <a:t>前序</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1798955" y="0"/>
            <a:ext cx="6337935" cy="702945"/>
          </a:xfrm>
          <a:prstGeom prst="rect">
            <a:avLst/>
          </a:prstGeom>
          <a:noFill/>
        </p:spPr>
        <p:txBody>
          <a:bodyPr wrap="square" rtlCol="0" anchor="t">
            <a:noAutofit/>
          </a:bodyPr>
          <a:p>
            <a:pPr>
              <a:buClrTx/>
              <a:buSzTx/>
              <a:buFontTx/>
            </a:pPr>
            <a:r>
              <a:rPr lang="zh-CN" altLang="zh-CN" sz="3300">
                <a:latin typeface="Arial" panose="020B0604020202020204" pitchFamily="34" charset="0"/>
                <a:sym typeface="+mn-ea"/>
              </a:rPr>
              <a:t>由二叉树的遍历构造二叉树</a:t>
            </a:r>
            <a:endParaRPr lang="en-US" altLang="zh-CN" sz="3300">
              <a:latin typeface="Arial" panose="020B0604020202020204" pitchFamily="34" charset="0"/>
              <a:sym typeface="+mn-ea"/>
            </a:endParaRPr>
          </a:p>
        </p:txBody>
      </p:sp>
      <p:sp>
        <p:nvSpPr>
          <p:cNvPr id="4" name="文本框 3"/>
          <p:cNvSpPr txBox="1"/>
          <p:nvPr/>
        </p:nvSpPr>
        <p:spPr>
          <a:xfrm>
            <a:off x="565150" y="805180"/>
            <a:ext cx="8494395" cy="757555"/>
          </a:xfrm>
          <a:prstGeom prst="rect">
            <a:avLst/>
          </a:prstGeom>
          <a:noFill/>
        </p:spPr>
        <p:txBody>
          <a:bodyPr wrap="square" rtlCol="0">
            <a:noAutofit/>
          </a:bodyPr>
          <a:p>
            <a:r>
              <a:rPr lang="zh-CN" altLang="en-US"/>
              <a:t>由</a:t>
            </a:r>
            <a:r>
              <a:rPr lang="zh-CN" altLang="en-US">
                <a:solidFill>
                  <a:srgbClr val="FF0000"/>
                </a:solidFill>
              </a:rPr>
              <a:t>中序遍历</a:t>
            </a:r>
            <a:r>
              <a:rPr lang="zh-CN" altLang="en-US"/>
              <a:t>序列加上先序、后序以及层次遍历序列都可确定一棵二叉树。</a:t>
            </a:r>
            <a:endParaRPr lang="zh-CN" altLang="en-US"/>
          </a:p>
        </p:txBody>
      </p:sp>
      <p:sp>
        <p:nvSpPr>
          <p:cNvPr id="9" name="文本框 8"/>
          <p:cNvSpPr txBox="1"/>
          <p:nvPr/>
        </p:nvSpPr>
        <p:spPr>
          <a:xfrm>
            <a:off x="2112645" y="5092065"/>
            <a:ext cx="3684905" cy="432435"/>
          </a:xfrm>
          <a:prstGeom prst="rect">
            <a:avLst/>
          </a:prstGeom>
          <a:noFill/>
        </p:spPr>
        <p:txBody>
          <a:bodyPr wrap="square" rtlCol="0">
            <a:noAutofit/>
          </a:bodyPr>
          <a:p>
            <a:r>
              <a:rPr lang="zh-CN" altLang="en-US"/>
              <a:t>中序遍历序列都是</a:t>
            </a:r>
            <a:r>
              <a:rPr lang="en-US" altLang="zh-CN"/>
              <a:t>BDCAE</a:t>
            </a:r>
            <a:endParaRPr lang="en-US" altLang="zh-CN"/>
          </a:p>
        </p:txBody>
      </p:sp>
      <p:pic>
        <p:nvPicPr>
          <p:cNvPr id="10" name="图片 9"/>
          <p:cNvPicPr>
            <a:picLocks noChangeAspect="1"/>
          </p:cNvPicPr>
          <p:nvPr>
            <p:custDataLst>
              <p:tags r:id="rId2"/>
            </p:custDataLst>
          </p:nvPr>
        </p:nvPicPr>
        <p:blipFill>
          <a:blip r:embed="rId3"/>
          <a:stretch>
            <a:fillRect/>
          </a:stretch>
        </p:blipFill>
        <p:spPr>
          <a:xfrm>
            <a:off x="565150" y="2121535"/>
            <a:ext cx="2211070" cy="1871345"/>
          </a:xfrm>
          <a:prstGeom prst="rect">
            <a:avLst/>
          </a:prstGeom>
        </p:spPr>
      </p:pic>
      <p:pic>
        <p:nvPicPr>
          <p:cNvPr id="11" name="图片 10"/>
          <p:cNvPicPr>
            <a:picLocks noChangeAspect="1"/>
          </p:cNvPicPr>
          <p:nvPr>
            <p:custDataLst>
              <p:tags r:id="rId4"/>
            </p:custDataLst>
          </p:nvPr>
        </p:nvPicPr>
        <p:blipFill>
          <a:blip r:embed="rId5"/>
          <a:stretch>
            <a:fillRect/>
          </a:stretch>
        </p:blipFill>
        <p:spPr>
          <a:xfrm>
            <a:off x="3543935" y="2121535"/>
            <a:ext cx="2743200" cy="1871980"/>
          </a:xfrm>
          <a:prstGeom prst="rect">
            <a:avLst/>
          </a:prstGeom>
        </p:spPr>
      </p:pic>
      <p:pic>
        <p:nvPicPr>
          <p:cNvPr id="12" name="图片 11"/>
          <p:cNvPicPr>
            <a:picLocks noChangeAspect="1"/>
          </p:cNvPicPr>
          <p:nvPr>
            <p:custDataLst>
              <p:tags r:id="rId6"/>
            </p:custDataLst>
          </p:nvPr>
        </p:nvPicPr>
        <p:blipFill>
          <a:blip r:embed="rId7"/>
          <a:stretch>
            <a:fillRect/>
          </a:stretch>
        </p:blipFill>
        <p:spPr>
          <a:xfrm>
            <a:off x="7498080" y="1826260"/>
            <a:ext cx="2855595" cy="2745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1798955" y="0"/>
            <a:ext cx="5241925" cy="598805"/>
          </a:xfrm>
          <a:prstGeom prst="rect">
            <a:avLst/>
          </a:prstGeom>
          <a:noFill/>
        </p:spPr>
        <p:txBody>
          <a:bodyPr wrap="square" rtlCol="0" anchor="t">
            <a:spAutoFit/>
          </a:bodyPr>
          <a:p>
            <a:pPr>
              <a:buClrTx/>
              <a:buSzTx/>
              <a:buFontTx/>
            </a:pPr>
            <a:r>
              <a:rPr lang="zh-CN" altLang="zh-CN" sz="3300">
                <a:latin typeface="Arial" panose="020B0604020202020204" pitchFamily="34" charset="0"/>
                <a:sym typeface="+mn-ea"/>
              </a:rPr>
              <a:t>由二叉树的遍历构造二叉树</a:t>
            </a:r>
            <a:endParaRPr lang="en-US" altLang="zh-CN" sz="3300">
              <a:latin typeface="Arial" panose="020B0604020202020204" pitchFamily="34" charset="0"/>
              <a:sym typeface="+mn-ea"/>
            </a:endParaRPr>
          </a:p>
        </p:txBody>
      </p:sp>
      <p:sp>
        <p:nvSpPr>
          <p:cNvPr id="9" name="文本框 8"/>
          <p:cNvSpPr txBox="1"/>
          <p:nvPr/>
        </p:nvSpPr>
        <p:spPr>
          <a:xfrm>
            <a:off x="3752215" y="5116830"/>
            <a:ext cx="3048000" cy="368300"/>
          </a:xfrm>
          <a:prstGeom prst="rect">
            <a:avLst/>
          </a:prstGeom>
          <a:noFill/>
        </p:spPr>
        <p:txBody>
          <a:bodyPr wrap="square" rtlCol="0">
            <a:spAutoFit/>
          </a:bodyPr>
          <a:p>
            <a:r>
              <a:rPr lang="zh-CN" altLang="en-US"/>
              <a:t>先序遍历序列都是</a:t>
            </a:r>
            <a:r>
              <a:rPr lang="en-US" altLang="zh-CN"/>
              <a:t>BDCAE</a:t>
            </a:r>
            <a:endParaRPr lang="en-US" altLang="zh-CN"/>
          </a:p>
        </p:txBody>
      </p:sp>
      <p:pic>
        <p:nvPicPr>
          <p:cNvPr id="2" name="图片 1"/>
          <p:cNvPicPr>
            <a:picLocks noChangeAspect="1"/>
          </p:cNvPicPr>
          <p:nvPr>
            <p:custDataLst>
              <p:tags r:id="rId2"/>
            </p:custDataLst>
          </p:nvPr>
        </p:nvPicPr>
        <p:blipFill>
          <a:blip r:embed="rId3"/>
          <a:stretch>
            <a:fillRect/>
          </a:stretch>
        </p:blipFill>
        <p:spPr>
          <a:xfrm>
            <a:off x="647065" y="1219835"/>
            <a:ext cx="2249170" cy="2473960"/>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3979545" y="1219835"/>
            <a:ext cx="2414905" cy="2152015"/>
          </a:xfrm>
          <a:prstGeom prst="rect">
            <a:avLst/>
          </a:prstGeom>
        </p:spPr>
      </p:pic>
      <p:pic>
        <p:nvPicPr>
          <p:cNvPr id="10" name="图片 9"/>
          <p:cNvPicPr>
            <a:picLocks noChangeAspect="1"/>
          </p:cNvPicPr>
          <p:nvPr>
            <p:custDataLst>
              <p:tags r:id="rId6"/>
            </p:custDataLst>
          </p:nvPr>
        </p:nvPicPr>
        <p:blipFill>
          <a:blip r:embed="rId7"/>
          <a:stretch>
            <a:fillRect/>
          </a:stretch>
        </p:blipFill>
        <p:spPr>
          <a:xfrm>
            <a:off x="7653655" y="1063625"/>
            <a:ext cx="2832100" cy="26301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1798955" y="0"/>
            <a:ext cx="5241925" cy="598805"/>
          </a:xfrm>
          <a:prstGeom prst="rect">
            <a:avLst/>
          </a:prstGeom>
          <a:noFill/>
        </p:spPr>
        <p:txBody>
          <a:bodyPr wrap="square" rtlCol="0" anchor="t">
            <a:spAutoFit/>
          </a:bodyPr>
          <a:p>
            <a:pPr>
              <a:buClrTx/>
              <a:buSzTx/>
              <a:buFontTx/>
            </a:pPr>
            <a:r>
              <a:rPr lang="zh-CN" altLang="zh-CN" sz="3300">
                <a:latin typeface="Arial" panose="020B0604020202020204" pitchFamily="34" charset="0"/>
                <a:sym typeface="+mn-ea"/>
              </a:rPr>
              <a:t>由二叉树的遍历构造二叉树</a:t>
            </a:r>
            <a:endParaRPr lang="en-US" altLang="zh-CN" sz="3300">
              <a:latin typeface="Arial" panose="020B0604020202020204" pitchFamily="34" charset="0"/>
              <a:sym typeface="+mn-ea"/>
            </a:endParaRPr>
          </a:p>
        </p:txBody>
      </p:sp>
      <p:sp>
        <p:nvSpPr>
          <p:cNvPr id="9" name="文本框 8"/>
          <p:cNvSpPr txBox="1"/>
          <p:nvPr/>
        </p:nvSpPr>
        <p:spPr>
          <a:xfrm>
            <a:off x="4289425" y="5214620"/>
            <a:ext cx="3048000" cy="368300"/>
          </a:xfrm>
          <a:prstGeom prst="rect">
            <a:avLst/>
          </a:prstGeom>
          <a:noFill/>
        </p:spPr>
        <p:txBody>
          <a:bodyPr wrap="square" rtlCol="0">
            <a:spAutoFit/>
          </a:bodyPr>
          <a:p>
            <a:r>
              <a:rPr lang="zh-CN" altLang="en-US"/>
              <a:t>后序遍历序列都是</a:t>
            </a:r>
            <a:r>
              <a:rPr lang="en-US" altLang="zh-CN"/>
              <a:t>BDCAE</a:t>
            </a:r>
            <a:endParaRPr lang="en-US" altLang="zh-CN"/>
          </a:p>
        </p:txBody>
      </p:sp>
      <p:pic>
        <p:nvPicPr>
          <p:cNvPr id="4" name="图片 3"/>
          <p:cNvPicPr>
            <a:picLocks noChangeAspect="1"/>
          </p:cNvPicPr>
          <p:nvPr>
            <p:custDataLst>
              <p:tags r:id="rId2"/>
            </p:custDataLst>
          </p:nvPr>
        </p:nvPicPr>
        <p:blipFill>
          <a:blip r:embed="rId3"/>
          <a:stretch>
            <a:fillRect/>
          </a:stretch>
        </p:blipFill>
        <p:spPr>
          <a:xfrm>
            <a:off x="793115" y="1298575"/>
            <a:ext cx="2071370" cy="2247900"/>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3944620" y="1180465"/>
            <a:ext cx="2809240" cy="2369820"/>
          </a:xfrm>
          <a:prstGeom prst="rect">
            <a:avLst/>
          </a:prstGeom>
        </p:spPr>
      </p:pic>
      <p:pic>
        <p:nvPicPr>
          <p:cNvPr id="7" name="图片 6"/>
          <p:cNvPicPr>
            <a:picLocks noChangeAspect="1"/>
          </p:cNvPicPr>
          <p:nvPr>
            <p:custDataLst>
              <p:tags r:id="rId6"/>
            </p:custDataLst>
          </p:nvPr>
        </p:nvPicPr>
        <p:blipFill>
          <a:blip r:embed="rId7"/>
          <a:stretch>
            <a:fillRect/>
          </a:stretch>
        </p:blipFill>
        <p:spPr>
          <a:xfrm>
            <a:off x="8208010" y="1180465"/>
            <a:ext cx="2392680" cy="2369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1798955" y="0"/>
            <a:ext cx="5241925" cy="598805"/>
          </a:xfrm>
          <a:prstGeom prst="rect">
            <a:avLst/>
          </a:prstGeom>
          <a:noFill/>
        </p:spPr>
        <p:txBody>
          <a:bodyPr wrap="square" rtlCol="0" anchor="t">
            <a:spAutoFit/>
          </a:bodyPr>
          <a:p>
            <a:pPr>
              <a:buClrTx/>
              <a:buSzTx/>
              <a:buFontTx/>
            </a:pPr>
            <a:r>
              <a:rPr lang="zh-CN" altLang="zh-CN" sz="3300">
                <a:latin typeface="Arial" panose="020B0604020202020204" pitchFamily="34" charset="0"/>
                <a:sym typeface="+mn-ea"/>
              </a:rPr>
              <a:t>由二叉树的遍历构造二叉树</a:t>
            </a:r>
            <a:endParaRPr lang="en-US" altLang="zh-CN" sz="3300">
              <a:latin typeface="Arial" panose="020B0604020202020204" pitchFamily="34" charset="0"/>
              <a:sym typeface="+mn-ea"/>
            </a:endParaRPr>
          </a:p>
        </p:txBody>
      </p:sp>
      <p:sp>
        <p:nvSpPr>
          <p:cNvPr id="9" name="文本框 8"/>
          <p:cNvSpPr txBox="1"/>
          <p:nvPr/>
        </p:nvSpPr>
        <p:spPr>
          <a:xfrm>
            <a:off x="4368165" y="5435600"/>
            <a:ext cx="3048000" cy="368300"/>
          </a:xfrm>
          <a:prstGeom prst="rect">
            <a:avLst/>
          </a:prstGeom>
          <a:noFill/>
        </p:spPr>
        <p:txBody>
          <a:bodyPr wrap="square" rtlCol="0">
            <a:spAutoFit/>
          </a:bodyPr>
          <a:p>
            <a:r>
              <a:rPr lang="zh-CN" altLang="en-US"/>
              <a:t>层次遍历序列都是</a:t>
            </a:r>
            <a:r>
              <a:rPr lang="en-US" altLang="zh-CN"/>
              <a:t>BDCAE</a:t>
            </a:r>
            <a:endParaRPr lang="en-US" altLang="zh-CN"/>
          </a:p>
        </p:txBody>
      </p:sp>
      <p:pic>
        <p:nvPicPr>
          <p:cNvPr id="2" name="图片 1"/>
          <p:cNvPicPr>
            <a:picLocks noChangeAspect="1"/>
          </p:cNvPicPr>
          <p:nvPr>
            <p:custDataLst>
              <p:tags r:id="rId2"/>
            </p:custDataLst>
          </p:nvPr>
        </p:nvPicPr>
        <p:blipFill>
          <a:blip r:embed="rId3"/>
          <a:stretch>
            <a:fillRect/>
          </a:stretch>
        </p:blipFill>
        <p:spPr>
          <a:xfrm>
            <a:off x="1024890" y="1113155"/>
            <a:ext cx="2300605" cy="2841625"/>
          </a:xfrm>
          <a:prstGeom prst="rect">
            <a:avLst/>
          </a:prstGeom>
        </p:spPr>
      </p:pic>
      <p:pic>
        <p:nvPicPr>
          <p:cNvPr id="3" name="图片 2"/>
          <p:cNvPicPr>
            <a:picLocks noChangeAspect="1"/>
          </p:cNvPicPr>
          <p:nvPr>
            <p:custDataLst>
              <p:tags r:id="rId4"/>
            </p:custDataLst>
          </p:nvPr>
        </p:nvPicPr>
        <p:blipFill>
          <a:blip r:embed="rId5"/>
          <a:stretch>
            <a:fillRect/>
          </a:stretch>
        </p:blipFill>
        <p:spPr>
          <a:xfrm>
            <a:off x="4291330" y="1501775"/>
            <a:ext cx="2749550" cy="2232025"/>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8448675" y="1255395"/>
            <a:ext cx="2346960" cy="23545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1798955" y="0"/>
            <a:ext cx="5241925" cy="598805"/>
          </a:xfrm>
          <a:prstGeom prst="rect">
            <a:avLst/>
          </a:prstGeom>
          <a:noFill/>
        </p:spPr>
        <p:txBody>
          <a:bodyPr wrap="square" rtlCol="0" anchor="t">
            <a:spAutoFit/>
          </a:bodyPr>
          <a:p>
            <a:pPr>
              <a:buClrTx/>
              <a:buSzTx/>
              <a:buFontTx/>
            </a:pPr>
            <a:r>
              <a:rPr lang="zh-CN" altLang="zh-CN" sz="3300">
                <a:latin typeface="Arial" panose="020B0604020202020204" pitchFamily="34" charset="0"/>
                <a:sym typeface="+mn-ea"/>
              </a:rPr>
              <a:t>由二叉树的遍历构造二叉树</a:t>
            </a:r>
            <a:endParaRPr lang="en-US" altLang="zh-CN" sz="3300">
              <a:latin typeface="Arial" panose="020B0604020202020204" pitchFamily="34" charset="0"/>
              <a:sym typeface="+mn-ea"/>
            </a:endParaRPr>
          </a:p>
        </p:txBody>
      </p:sp>
      <p:sp>
        <p:nvSpPr>
          <p:cNvPr id="4" name="文本框 3"/>
          <p:cNvSpPr txBox="1"/>
          <p:nvPr/>
        </p:nvSpPr>
        <p:spPr>
          <a:xfrm>
            <a:off x="478790" y="1064260"/>
            <a:ext cx="3321685" cy="936625"/>
          </a:xfrm>
          <a:prstGeom prst="rect">
            <a:avLst/>
          </a:prstGeom>
          <a:noFill/>
        </p:spPr>
        <p:txBody>
          <a:bodyPr wrap="square" rtlCol="0">
            <a:noAutofit/>
          </a:bodyPr>
          <a:p>
            <a:r>
              <a:rPr lang="zh-CN" altLang="en-US"/>
              <a:t>前序遍历序列：A D B C E</a:t>
            </a:r>
            <a:endParaRPr lang="zh-CN" altLang="en-US"/>
          </a:p>
          <a:p>
            <a:r>
              <a:rPr lang="zh-CN" altLang="en-US"/>
              <a:t>中序遍历序列：B D C A E</a:t>
            </a:r>
            <a:endParaRPr lang="zh-CN" altLang="en-US"/>
          </a:p>
        </p:txBody>
      </p:sp>
      <p:pic>
        <p:nvPicPr>
          <p:cNvPr id="6" name="图片 5"/>
          <p:cNvPicPr>
            <a:picLocks noChangeAspect="1"/>
          </p:cNvPicPr>
          <p:nvPr>
            <p:custDataLst>
              <p:tags r:id="rId2"/>
            </p:custDataLst>
          </p:nvPr>
        </p:nvPicPr>
        <p:blipFill>
          <a:blip r:embed="rId3"/>
          <a:stretch>
            <a:fillRect/>
          </a:stretch>
        </p:blipFill>
        <p:spPr>
          <a:xfrm>
            <a:off x="5716905" y="976630"/>
            <a:ext cx="5519420" cy="3281045"/>
          </a:xfrm>
          <a:prstGeom prst="rect">
            <a:avLst/>
          </a:prstGeom>
        </p:spPr>
      </p:pic>
      <p:pic>
        <p:nvPicPr>
          <p:cNvPr id="3" name="图片 2"/>
          <p:cNvPicPr>
            <a:picLocks noChangeAspect="1"/>
          </p:cNvPicPr>
          <p:nvPr/>
        </p:nvPicPr>
        <p:blipFill>
          <a:blip r:embed="rId4"/>
          <a:stretch>
            <a:fillRect/>
          </a:stretch>
        </p:blipFill>
        <p:spPr>
          <a:xfrm>
            <a:off x="8305165" y="3526155"/>
            <a:ext cx="748665" cy="6007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2266315" y="281940"/>
            <a:ext cx="5639435" cy="687070"/>
          </a:xfrm>
          <a:prstGeom prst="rect">
            <a:avLst/>
          </a:prstGeom>
          <a:noFill/>
        </p:spPr>
        <p:txBody>
          <a:bodyPr wrap="square" rtlCol="0" anchor="t">
            <a:noAutofit/>
          </a:bodyPr>
          <a:p>
            <a:pPr>
              <a:buClrTx/>
              <a:buSzTx/>
              <a:buFontTx/>
            </a:pPr>
            <a:r>
              <a:rPr lang="zh-CN" altLang="zh-CN" sz="3300">
                <a:latin typeface="Arial" panose="020B0604020202020204" pitchFamily="34" charset="0"/>
                <a:sym typeface="+mn-ea"/>
              </a:rPr>
              <a:t>由二叉树的遍历构造二叉树</a:t>
            </a:r>
            <a:endParaRPr lang="en-US" altLang="zh-CN" sz="3300">
              <a:latin typeface="Arial" panose="020B0604020202020204" pitchFamily="34" charset="0"/>
              <a:sym typeface="+mn-ea"/>
            </a:endParaRPr>
          </a:p>
        </p:txBody>
      </p:sp>
      <p:sp>
        <p:nvSpPr>
          <p:cNvPr id="4" name="文本框 3"/>
          <p:cNvSpPr txBox="1"/>
          <p:nvPr/>
        </p:nvSpPr>
        <p:spPr>
          <a:xfrm>
            <a:off x="178435" y="1108075"/>
            <a:ext cx="3877310" cy="645160"/>
          </a:xfrm>
          <a:prstGeom prst="rect">
            <a:avLst/>
          </a:prstGeom>
          <a:noFill/>
        </p:spPr>
        <p:txBody>
          <a:bodyPr wrap="square" rtlCol="0">
            <a:spAutoFit/>
          </a:bodyPr>
          <a:p>
            <a:r>
              <a:rPr lang="zh-CN" altLang="en-US"/>
              <a:t>后序遍历序列：E F A H C I G B D</a:t>
            </a:r>
            <a:endParaRPr lang="zh-CN" altLang="en-US"/>
          </a:p>
          <a:p>
            <a:r>
              <a:rPr lang="zh-CN" altLang="en-US"/>
              <a:t>中序遍历序列：E A F D H C B G I</a:t>
            </a:r>
            <a:endParaRPr lang="zh-CN" altLang="en-US"/>
          </a:p>
        </p:txBody>
      </p:sp>
      <p:pic>
        <p:nvPicPr>
          <p:cNvPr id="2" name="图片 1"/>
          <p:cNvPicPr>
            <a:picLocks noChangeAspect="1"/>
          </p:cNvPicPr>
          <p:nvPr/>
        </p:nvPicPr>
        <p:blipFill>
          <a:blip r:embed="rId2"/>
          <a:stretch>
            <a:fillRect/>
          </a:stretch>
        </p:blipFill>
        <p:spPr>
          <a:xfrm>
            <a:off x="7091680" y="1249045"/>
            <a:ext cx="3081655" cy="25342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3" name="文本框 2"/>
          <p:cNvSpPr txBox="1"/>
          <p:nvPr>
            <p:custDataLst>
              <p:tags r:id="rId1"/>
            </p:custDataLst>
          </p:nvPr>
        </p:nvSpPr>
        <p:spPr>
          <a:xfrm>
            <a:off x="1798955" y="0"/>
            <a:ext cx="5241925" cy="598805"/>
          </a:xfrm>
          <a:prstGeom prst="rect">
            <a:avLst/>
          </a:prstGeom>
          <a:noFill/>
        </p:spPr>
        <p:txBody>
          <a:bodyPr wrap="square" rtlCol="0" anchor="t">
            <a:spAutoFit/>
          </a:bodyPr>
          <a:p>
            <a:pPr>
              <a:buClrTx/>
              <a:buSzTx/>
              <a:buFontTx/>
            </a:pPr>
            <a:r>
              <a:rPr lang="zh-CN" altLang="zh-CN" sz="3300">
                <a:latin typeface="Arial" panose="020B0604020202020204" pitchFamily="34" charset="0"/>
                <a:sym typeface="+mn-ea"/>
              </a:rPr>
              <a:t>由二叉树的遍历构造二叉树</a:t>
            </a:r>
            <a:endParaRPr lang="en-US" altLang="zh-CN" sz="3300">
              <a:latin typeface="Arial" panose="020B0604020202020204" pitchFamily="34" charset="0"/>
              <a:sym typeface="+mn-ea"/>
            </a:endParaRPr>
          </a:p>
        </p:txBody>
      </p:sp>
      <p:sp>
        <p:nvSpPr>
          <p:cNvPr id="6" name="文本框 5"/>
          <p:cNvSpPr txBox="1"/>
          <p:nvPr/>
        </p:nvSpPr>
        <p:spPr>
          <a:xfrm>
            <a:off x="575945" y="1275715"/>
            <a:ext cx="4115435" cy="812165"/>
          </a:xfrm>
          <a:prstGeom prst="rect">
            <a:avLst/>
          </a:prstGeom>
          <a:noFill/>
        </p:spPr>
        <p:txBody>
          <a:bodyPr wrap="square" rtlCol="0">
            <a:noAutofit/>
          </a:bodyPr>
          <a:p>
            <a:r>
              <a:rPr lang="zh-CN" altLang="en-US"/>
              <a:t>层序遍历序列：D A B E F C G H I</a:t>
            </a:r>
            <a:endParaRPr lang="zh-CN" altLang="en-US"/>
          </a:p>
          <a:p>
            <a:r>
              <a:rPr lang="zh-CN" altLang="en-US"/>
              <a:t>中序遍历序列：E A F D H C B G I</a:t>
            </a:r>
            <a:endParaRPr lang="zh-CN" altLang="en-US"/>
          </a:p>
        </p:txBody>
      </p:sp>
      <p:pic>
        <p:nvPicPr>
          <p:cNvPr id="7" name="图片 6"/>
          <p:cNvPicPr>
            <a:picLocks noChangeAspect="1"/>
          </p:cNvPicPr>
          <p:nvPr/>
        </p:nvPicPr>
        <p:blipFill>
          <a:blip r:embed="rId2"/>
          <a:stretch>
            <a:fillRect/>
          </a:stretch>
        </p:blipFill>
        <p:spPr>
          <a:xfrm>
            <a:off x="6294755" y="1048385"/>
            <a:ext cx="4187190" cy="321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4" name="文本框 3"/>
          <p:cNvSpPr txBox="1"/>
          <p:nvPr/>
        </p:nvSpPr>
        <p:spPr>
          <a:xfrm>
            <a:off x="554990" y="530225"/>
            <a:ext cx="3048000" cy="368300"/>
          </a:xfrm>
          <a:prstGeom prst="rect">
            <a:avLst/>
          </a:prstGeom>
          <a:noFill/>
        </p:spPr>
        <p:txBody>
          <a:bodyPr wrap="square" rtlCol="0">
            <a:spAutoFit/>
          </a:bodyPr>
          <a:p>
            <a:r>
              <a:rPr lang="zh-CN" altLang="en-US"/>
              <a:t>树的基本概念</a:t>
            </a:r>
            <a:endParaRPr lang="zh-CN" altLang="en-US"/>
          </a:p>
        </p:txBody>
      </p:sp>
      <p:sp>
        <p:nvSpPr>
          <p:cNvPr id="2" name="文本框 1"/>
          <p:cNvSpPr txBox="1"/>
          <p:nvPr/>
        </p:nvSpPr>
        <p:spPr>
          <a:xfrm>
            <a:off x="714375" y="1163320"/>
            <a:ext cx="9351645" cy="1839595"/>
          </a:xfrm>
          <a:prstGeom prst="rect">
            <a:avLst/>
          </a:prstGeom>
          <a:noFill/>
        </p:spPr>
        <p:txBody>
          <a:bodyPr wrap="square" rtlCol="0">
            <a:noAutofit/>
          </a:bodyPr>
          <a:p>
            <a:r>
              <a:rPr lang="zh-CN" altLang="en-US"/>
              <a:t>树是n（n≥0）个结点的有限集合，n = 0时，称为空树，这是一种特殊情况。在任意一棵非空树中应满足：</a:t>
            </a:r>
            <a:endParaRPr lang="zh-CN" altLang="en-US"/>
          </a:p>
          <a:p>
            <a:r>
              <a:rPr lang="zh-CN" altLang="en-US"/>
              <a:t>1）有且仅有一个特定的称为根的结点。</a:t>
            </a:r>
            <a:endParaRPr lang="zh-CN" altLang="en-US"/>
          </a:p>
          <a:p>
            <a:r>
              <a:rPr lang="zh-CN" altLang="en-US"/>
              <a:t>2）当n &gt; 1时，其余结点可分为m（m &gt; 0）个</a:t>
            </a:r>
            <a:r>
              <a:rPr lang="zh-CN" altLang="en-US">
                <a:solidFill>
                  <a:srgbClr val="FF0000"/>
                </a:solidFill>
              </a:rPr>
              <a:t>互不相交的有限集合</a:t>
            </a:r>
            <a:r>
              <a:rPr lang="zh-CN" altLang="en-US"/>
              <a:t>T1, T2,…, Tm，其中每个集合本身又是一棵树，并且称为根结点的</a:t>
            </a:r>
            <a:r>
              <a:rPr lang="zh-CN" altLang="en-US">
                <a:highlight>
                  <a:srgbClr val="FFFF00"/>
                </a:highlight>
              </a:rPr>
              <a:t>子树</a:t>
            </a:r>
            <a:r>
              <a:rPr lang="zh-CN" altLang="en-US"/>
              <a:t>。</a:t>
            </a:r>
            <a:endParaRPr lang="zh-CN" altLang="en-US"/>
          </a:p>
        </p:txBody>
      </p:sp>
      <p:sp>
        <p:nvSpPr>
          <p:cNvPr id="6" name="文本框 5"/>
          <p:cNvSpPr txBox="1"/>
          <p:nvPr/>
        </p:nvSpPr>
        <p:spPr>
          <a:xfrm>
            <a:off x="779780" y="3896360"/>
            <a:ext cx="8769985" cy="1476375"/>
          </a:xfrm>
          <a:prstGeom prst="rect">
            <a:avLst/>
          </a:prstGeom>
          <a:noFill/>
        </p:spPr>
        <p:txBody>
          <a:bodyPr wrap="square" rtlCol="0" anchor="t">
            <a:spAutoFit/>
          </a:bodyPr>
          <a:p>
            <a:r>
              <a:rPr lang="zh-CN" altLang="en-US"/>
              <a:t>显然，树的定义是递归的，即在树的定义中又用到了其自身，树是一种递归的数据结构。</a:t>
            </a:r>
            <a:endParaRPr lang="zh-CN" altLang="en-US"/>
          </a:p>
          <a:p>
            <a:r>
              <a:rPr lang="zh-CN" altLang="en-US"/>
              <a:t>作为一种逻辑结构，同时也是一种分层结构，具有以下两个特点:</a:t>
            </a:r>
            <a:endParaRPr lang="zh-CN" altLang="en-US"/>
          </a:p>
          <a:p>
            <a:r>
              <a:rPr lang="zh-CN" altLang="en-US"/>
              <a:t>1)树的根结点没有前驱，除根结点外的所有结点有且只有一个前驱。</a:t>
            </a:r>
            <a:endParaRPr lang="zh-CN" altLang="en-US"/>
          </a:p>
          <a:p>
            <a:r>
              <a:rPr lang="zh-CN" altLang="en-US"/>
              <a:t>2)树中所有结点可以有零个或多个后继。</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3" name="文本框 2"/>
          <p:cNvSpPr txBox="1"/>
          <p:nvPr/>
        </p:nvSpPr>
        <p:spPr>
          <a:xfrm>
            <a:off x="701040" y="2531110"/>
            <a:ext cx="4572000" cy="922020"/>
          </a:xfrm>
          <a:prstGeom prst="rect">
            <a:avLst/>
          </a:prstGeom>
          <a:noFill/>
        </p:spPr>
        <p:txBody>
          <a:bodyPr wrap="square" rtlCol="0" anchor="t">
            <a:spAutoFit/>
          </a:bodyPr>
          <a:p>
            <a:r>
              <a:rPr lang="zh-CN" altLang="en-US"/>
              <a:t>前序遍历序列：A B</a:t>
            </a:r>
            <a:endParaRPr lang="zh-CN" altLang="en-US"/>
          </a:p>
          <a:p>
            <a:r>
              <a:rPr lang="zh-CN" altLang="en-US"/>
              <a:t>后序遍历序列：B A</a:t>
            </a:r>
            <a:endParaRPr lang="zh-CN" altLang="en-US"/>
          </a:p>
          <a:p>
            <a:r>
              <a:rPr lang="zh-CN" altLang="en-US"/>
              <a:t>层序遍历序列：A B</a:t>
            </a:r>
            <a:endParaRPr lang="zh-CN" altLang="en-US"/>
          </a:p>
        </p:txBody>
      </p:sp>
      <p:sp>
        <p:nvSpPr>
          <p:cNvPr id="6" name="文本框 5"/>
          <p:cNvSpPr txBox="1"/>
          <p:nvPr>
            <p:custDataLst>
              <p:tags r:id="rId1"/>
            </p:custDataLst>
          </p:nvPr>
        </p:nvSpPr>
        <p:spPr>
          <a:xfrm>
            <a:off x="1548130" y="160020"/>
            <a:ext cx="5241925" cy="598805"/>
          </a:xfrm>
          <a:prstGeom prst="rect">
            <a:avLst/>
          </a:prstGeom>
          <a:noFill/>
        </p:spPr>
        <p:txBody>
          <a:bodyPr wrap="square" rtlCol="0" anchor="t">
            <a:spAutoFit/>
          </a:bodyPr>
          <a:p>
            <a:pPr>
              <a:buClrTx/>
              <a:buSzTx/>
              <a:buFontTx/>
            </a:pPr>
            <a:r>
              <a:rPr lang="zh-CN" altLang="zh-CN" sz="3300">
                <a:latin typeface="Arial" panose="020B0604020202020204" pitchFamily="34" charset="0"/>
                <a:sym typeface="+mn-ea"/>
              </a:rPr>
              <a:t>由二叉树的遍历构造二叉树</a:t>
            </a:r>
            <a:endParaRPr lang="en-US" altLang="zh-CN" sz="3300">
              <a:latin typeface="Arial" panose="020B0604020202020204" pitchFamily="34" charset="0"/>
              <a:sym typeface="+mn-ea"/>
            </a:endParaRPr>
          </a:p>
        </p:txBody>
      </p:sp>
      <p:sp>
        <p:nvSpPr>
          <p:cNvPr id="7" name="文本框 6"/>
          <p:cNvSpPr txBox="1"/>
          <p:nvPr/>
        </p:nvSpPr>
        <p:spPr>
          <a:xfrm>
            <a:off x="701040" y="1047115"/>
            <a:ext cx="6744335" cy="368300"/>
          </a:xfrm>
          <a:prstGeom prst="rect">
            <a:avLst/>
          </a:prstGeom>
          <a:noFill/>
        </p:spPr>
        <p:txBody>
          <a:bodyPr wrap="square" rtlCol="0">
            <a:spAutoFit/>
          </a:bodyPr>
          <a:p>
            <a:r>
              <a:rPr lang="zh-CN" altLang="en-US">
                <a:solidFill>
                  <a:srgbClr val="FF0000"/>
                </a:solidFill>
              </a:rPr>
              <a:t>由前序、后序、层次两两组合无法确定唯一的二叉树。</a:t>
            </a:r>
            <a:endParaRPr lang="zh-CN" altLang="en-US">
              <a:solidFill>
                <a:srgbClr val="FF0000"/>
              </a:solidFill>
            </a:endParaRPr>
          </a:p>
        </p:txBody>
      </p:sp>
      <p:pic>
        <p:nvPicPr>
          <p:cNvPr id="8" name="图片 7"/>
          <p:cNvPicPr>
            <a:picLocks noChangeAspect="1"/>
          </p:cNvPicPr>
          <p:nvPr>
            <p:custDataLst>
              <p:tags r:id="rId2"/>
            </p:custDataLst>
          </p:nvPr>
        </p:nvPicPr>
        <p:blipFill>
          <a:blip r:embed="rId3"/>
          <a:stretch>
            <a:fillRect/>
          </a:stretch>
        </p:blipFill>
        <p:spPr>
          <a:xfrm>
            <a:off x="6965315" y="2439670"/>
            <a:ext cx="2910840" cy="1104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4" name="文本框 3"/>
          <p:cNvSpPr txBox="1"/>
          <p:nvPr/>
        </p:nvSpPr>
        <p:spPr>
          <a:xfrm>
            <a:off x="455930" y="828675"/>
            <a:ext cx="10520045" cy="3035300"/>
          </a:xfrm>
          <a:prstGeom prst="rect">
            <a:avLst/>
          </a:prstGeom>
          <a:noFill/>
        </p:spPr>
        <p:txBody>
          <a:bodyPr wrap="square" rtlCol="0">
            <a:noAutofit/>
          </a:bodyPr>
          <a:p>
            <a:r>
              <a:rPr lang="zh-CN" altLang="en-US" sz="2800"/>
              <a:t>分别画出下列三题所表示的二叉树：</a:t>
            </a:r>
            <a:endParaRPr lang="en-US" altLang="zh-CN" sz="2800"/>
          </a:p>
          <a:p>
            <a:r>
              <a:rPr lang="en-US" altLang="zh-CN" sz="2800"/>
              <a:t>1:</a:t>
            </a:r>
            <a:r>
              <a:rPr lang="zh-CN" altLang="en-US" sz="2800"/>
              <a:t>中序遍历：</a:t>
            </a:r>
            <a:r>
              <a:rPr lang="en-US" altLang="zh-CN" sz="2800"/>
              <a:t>GDBAECHF</a:t>
            </a:r>
            <a:endParaRPr lang="en-US" altLang="zh-CN" sz="2800"/>
          </a:p>
          <a:p>
            <a:r>
              <a:rPr lang="en-US" altLang="zh-CN" sz="2800"/>
              <a:t>   </a:t>
            </a:r>
            <a:r>
              <a:rPr lang="zh-CN" altLang="en-US" sz="2800"/>
              <a:t>先序遍历：</a:t>
            </a:r>
            <a:r>
              <a:rPr lang="en-US" altLang="zh-CN" sz="2800"/>
              <a:t>ABDGCEFH</a:t>
            </a:r>
            <a:endParaRPr lang="en-US" altLang="zh-CN" sz="2800"/>
          </a:p>
          <a:p>
            <a:endParaRPr lang="en-US" altLang="zh-CN" sz="2800"/>
          </a:p>
          <a:p>
            <a:r>
              <a:rPr lang="en-US" altLang="zh-CN" sz="2800"/>
              <a:t>2:</a:t>
            </a:r>
            <a:r>
              <a:rPr lang="zh-CN" altLang="en-US" sz="2800"/>
              <a:t>中序遍历：</a:t>
            </a:r>
            <a:r>
              <a:rPr lang="en-US" altLang="zh-CN" sz="2800"/>
              <a:t>BFDGAEHC</a:t>
            </a:r>
            <a:endParaRPr lang="en-US" altLang="zh-CN" sz="2800"/>
          </a:p>
          <a:p>
            <a:r>
              <a:rPr lang="en-US" altLang="zh-CN" sz="2800"/>
              <a:t>    </a:t>
            </a:r>
            <a:r>
              <a:rPr lang="zh-CN" altLang="en-US" sz="2800"/>
              <a:t>后序遍历：</a:t>
            </a:r>
            <a:r>
              <a:rPr lang="en-US" altLang="zh-CN" sz="2800"/>
              <a:t>FGDBHECA</a:t>
            </a:r>
            <a:endParaRPr lang="en-US" altLang="zh-CN" sz="2800"/>
          </a:p>
          <a:p>
            <a:endParaRPr lang="en-US" altLang="zh-CN" sz="2800"/>
          </a:p>
          <a:p>
            <a:r>
              <a:rPr lang="en-US" altLang="zh-CN" sz="2800"/>
              <a:t>3:</a:t>
            </a:r>
            <a:r>
              <a:rPr lang="zh-CN" altLang="en-US" sz="2800"/>
              <a:t>中序遍历：</a:t>
            </a:r>
            <a:r>
              <a:rPr lang="en-US" altLang="zh-CN" sz="2800"/>
              <a:t>BADFCGE</a:t>
            </a:r>
            <a:endParaRPr lang="en-US" altLang="zh-CN" sz="2800"/>
          </a:p>
          <a:p>
            <a:r>
              <a:rPr lang="en-US" altLang="zh-CN" sz="2800"/>
              <a:t>    </a:t>
            </a:r>
            <a:r>
              <a:rPr lang="zh-CN" altLang="en-US" sz="2800"/>
              <a:t>层序遍历：</a:t>
            </a:r>
            <a:r>
              <a:rPr lang="en-US" altLang="zh-CN" sz="2800"/>
              <a:t>ABCDEFG</a:t>
            </a:r>
            <a:endParaRPr lang="en-US" altLang="zh-CN"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4" name="文本框 3"/>
          <p:cNvSpPr txBox="1"/>
          <p:nvPr/>
        </p:nvSpPr>
        <p:spPr>
          <a:xfrm>
            <a:off x="234950" y="113665"/>
            <a:ext cx="10520045" cy="3035300"/>
          </a:xfrm>
          <a:prstGeom prst="rect">
            <a:avLst/>
          </a:prstGeom>
          <a:noFill/>
        </p:spPr>
        <p:txBody>
          <a:bodyPr wrap="square" rtlCol="0">
            <a:noAutofit/>
          </a:bodyPr>
          <a:p>
            <a:r>
              <a:rPr lang="zh-CN" altLang="en-US" sz="2800"/>
              <a:t>分别画出下列三题所表示的二叉树：</a:t>
            </a:r>
            <a:endParaRPr lang="en-US" altLang="zh-CN" sz="2800"/>
          </a:p>
          <a:p>
            <a:endParaRPr lang="en-US" altLang="zh-CN" sz="2800"/>
          </a:p>
        </p:txBody>
      </p:sp>
      <p:pic>
        <p:nvPicPr>
          <p:cNvPr id="2" name="图片 1"/>
          <p:cNvPicPr>
            <a:picLocks noChangeAspect="1"/>
          </p:cNvPicPr>
          <p:nvPr/>
        </p:nvPicPr>
        <p:blipFill>
          <a:blip r:embed="rId1"/>
          <a:stretch>
            <a:fillRect/>
          </a:stretch>
        </p:blipFill>
        <p:spPr>
          <a:xfrm>
            <a:off x="113030" y="1089025"/>
            <a:ext cx="4385310" cy="3275330"/>
          </a:xfrm>
          <a:prstGeom prst="rect">
            <a:avLst/>
          </a:prstGeom>
        </p:spPr>
      </p:pic>
      <p:pic>
        <p:nvPicPr>
          <p:cNvPr id="3" name="图片 2"/>
          <p:cNvPicPr>
            <a:picLocks noChangeAspect="1"/>
          </p:cNvPicPr>
          <p:nvPr/>
        </p:nvPicPr>
        <p:blipFill>
          <a:blip r:embed="rId2"/>
          <a:stretch>
            <a:fillRect/>
          </a:stretch>
        </p:blipFill>
        <p:spPr>
          <a:xfrm>
            <a:off x="4679315" y="1032510"/>
            <a:ext cx="3408680" cy="3331210"/>
          </a:xfrm>
          <a:prstGeom prst="rect">
            <a:avLst/>
          </a:prstGeom>
        </p:spPr>
      </p:pic>
      <p:pic>
        <p:nvPicPr>
          <p:cNvPr id="5" name="图片 4"/>
          <p:cNvPicPr>
            <a:picLocks noChangeAspect="1"/>
          </p:cNvPicPr>
          <p:nvPr/>
        </p:nvPicPr>
        <p:blipFill>
          <a:blip r:embed="rId3"/>
          <a:stretch>
            <a:fillRect/>
          </a:stretch>
        </p:blipFill>
        <p:spPr>
          <a:xfrm>
            <a:off x="8178800" y="1032510"/>
            <a:ext cx="3239770" cy="3331845"/>
          </a:xfrm>
          <a:prstGeom prst="rect">
            <a:avLst/>
          </a:prstGeom>
        </p:spPr>
      </p:pic>
      <p:sp>
        <p:nvSpPr>
          <p:cNvPr id="6" name="文本框 5"/>
          <p:cNvSpPr txBox="1"/>
          <p:nvPr/>
        </p:nvSpPr>
        <p:spPr>
          <a:xfrm>
            <a:off x="1095375" y="4562475"/>
            <a:ext cx="4064000" cy="368300"/>
          </a:xfrm>
          <a:prstGeom prst="rect">
            <a:avLst/>
          </a:prstGeom>
          <a:noFill/>
        </p:spPr>
        <p:txBody>
          <a:bodyPr wrap="square" rtlCol="0">
            <a:spAutoFit/>
          </a:bodyPr>
          <a:p>
            <a:r>
              <a:rPr lang="en-US" altLang="zh-CN"/>
              <a:t>1</a:t>
            </a:r>
            <a:endParaRPr lang="en-US" altLang="zh-CN"/>
          </a:p>
        </p:txBody>
      </p:sp>
      <p:sp>
        <p:nvSpPr>
          <p:cNvPr id="7" name="文本框 6"/>
          <p:cNvSpPr txBox="1"/>
          <p:nvPr/>
        </p:nvSpPr>
        <p:spPr>
          <a:xfrm>
            <a:off x="5049520" y="4474210"/>
            <a:ext cx="4064000" cy="368300"/>
          </a:xfrm>
          <a:prstGeom prst="rect">
            <a:avLst/>
          </a:prstGeom>
          <a:noFill/>
        </p:spPr>
        <p:txBody>
          <a:bodyPr wrap="square" rtlCol="0">
            <a:spAutoFit/>
          </a:bodyPr>
          <a:p>
            <a:r>
              <a:rPr lang="en-US" altLang="zh-CN"/>
              <a:t>2</a:t>
            </a:r>
            <a:endParaRPr lang="en-US" altLang="zh-CN"/>
          </a:p>
        </p:txBody>
      </p:sp>
      <p:sp>
        <p:nvSpPr>
          <p:cNvPr id="8" name="文本框 7"/>
          <p:cNvSpPr txBox="1"/>
          <p:nvPr/>
        </p:nvSpPr>
        <p:spPr>
          <a:xfrm>
            <a:off x="8980170" y="4474210"/>
            <a:ext cx="4064000" cy="368300"/>
          </a:xfrm>
          <a:prstGeom prst="rect">
            <a:avLst/>
          </a:prstGeom>
          <a:noFill/>
        </p:spPr>
        <p:txBody>
          <a:bodyPr wrap="square" rtlCol="0">
            <a:spAutoFit/>
          </a:bodyPr>
          <a:p>
            <a:r>
              <a:rPr lang="en-US" altLang="zh-CN"/>
              <a:t>3</a:t>
            </a: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2" name="文本框 1"/>
          <p:cNvSpPr txBox="1"/>
          <p:nvPr/>
        </p:nvSpPr>
        <p:spPr>
          <a:xfrm>
            <a:off x="567690" y="853440"/>
            <a:ext cx="10226040" cy="4019550"/>
          </a:xfrm>
          <a:prstGeom prst="rect">
            <a:avLst/>
          </a:prstGeom>
          <a:noFill/>
        </p:spPr>
        <p:txBody>
          <a:bodyPr wrap="square" rtlCol="0" anchor="t">
            <a:noAutofit/>
          </a:bodyPr>
          <a:p>
            <a:r>
              <a:rPr lang="zh-CN" altLang="en-US"/>
              <a:t>传统的二叉链表存储仅能体现一种父子关系，不能直接得到结点在遍历中的前驱或后继。</a:t>
            </a:r>
            <a:endParaRPr lang="zh-CN" altLang="en-US"/>
          </a:p>
          <a:p>
            <a:endParaRPr lang="zh-CN" altLang="en-US"/>
          </a:p>
          <a:p>
            <a:r>
              <a:rPr lang="zh-CN" altLang="en-US"/>
              <a:t>前面提到，在含n个结点的二叉树中，有n+1个空指针。由此设想能否利用这些空指针来存放指向其前驱或后继的指针?这样就可以像遍历单链表那样方便地遍历二叉树。引入线索二叉树正是为了加快查找结点前驱和后继的速度。存储结构如下：</a:t>
            </a:r>
            <a:endParaRPr lang="zh-CN" altLang="en-US"/>
          </a:p>
          <a:p>
            <a:endParaRPr lang="zh-CN" altLang="en-US"/>
          </a:p>
          <a:p>
            <a:endParaRPr lang="zh-CN" altLang="en-US"/>
          </a:p>
          <a:p>
            <a:endParaRPr lang="zh-CN" altLang="en-US"/>
          </a:p>
        </p:txBody>
      </p:sp>
      <p:sp>
        <p:nvSpPr>
          <p:cNvPr id="3" name="文本框 2"/>
          <p:cNvSpPr txBox="1"/>
          <p:nvPr/>
        </p:nvSpPr>
        <p:spPr>
          <a:xfrm>
            <a:off x="4610735" y="167005"/>
            <a:ext cx="4064000" cy="521970"/>
          </a:xfrm>
          <a:prstGeom prst="rect">
            <a:avLst/>
          </a:prstGeom>
          <a:noFill/>
        </p:spPr>
        <p:txBody>
          <a:bodyPr wrap="square" rtlCol="0">
            <a:spAutoFit/>
          </a:bodyPr>
          <a:p>
            <a:r>
              <a:rPr lang="zh-CN" altLang="en-US" sz="2800"/>
              <a:t>线索二叉树</a:t>
            </a:r>
            <a:endParaRPr lang="zh-CN" altLang="en-US" sz="2800"/>
          </a:p>
        </p:txBody>
      </p:sp>
      <p:pic>
        <p:nvPicPr>
          <p:cNvPr id="5" name="图片 4"/>
          <p:cNvPicPr>
            <a:picLocks noChangeAspect="1"/>
          </p:cNvPicPr>
          <p:nvPr/>
        </p:nvPicPr>
        <p:blipFill>
          <a:blip r:embed="rId1"/>
          <a:stretch>
            <a:fillRect/>
          </a:stretch>
        </p:blipFill>
        <p:spPr>
          <a:xfrm>
            <a:off x="701675" y="2607945"/>
            <a:ext cx="9215120" cy="3790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3" name="文本框 2"/>
          <p:cNvSpPr txBox="1"/>
          <p:nvPr/>
        </p:nvSpPr>
        <p:spPr>
          <a:xfrm>
            <a:off x="4610735" y="167005"/>
            <a:ext cx="4064000" cy="521970"/>
          </a:xfrm>
          <a:prstGeom prst="rect">
            <a:avLst/>
          </a:prstGeom>
          <a:noFill/>
        </p:spPr>
        <p:txBody>
          <a:bodyPr wrap="square" rtlCol="0">
            <a:spAutoFit/>
          </a:bodyPr>
          <a:p>
            <a:r>
              <a:rPr lang="zh-CN" altLang="en-US" sz="2800"/>
              <a:t>线索二叉树</a:t>
            </a:r>
            <a:endParaRPr lang="zh-CN" altLang="en-US" sz="2800"/>
          </a:p>
        </p:txBody>
      </p:sp>
      <p:pic>
        <p:nvPicPr>
          <p:cNvPr id="4" name="图片 3"/>
          <p:cNvPicPr>
            <a:picLocks noChangeAspect="1"/>
          </p:cNvPicPr>
          <p:nvPr/>
        </p:nvPicPr>
        <p:blipFill>
          <a:blip r:embed="rId1"/>
          <a:stretch>
            <a:fillRect/>
          </a:stretch>
        </p:blipFill>
        <p:spPr>
          <a:xfrm>
            <a:off x="657860" y="1477645"/>
            <a:ext cx="11012170" cy="3169920"/>
          </a:xfrm>
          <a:prstGeom prst="rect">
            <a:avLst/>
          </a:prstGeom>
        </p:spPr>
      </p:pic>
      <p:sp>
        <p:nvSpPr>
          <p:cNvPr id="6" name="文本框 5"/>
          <p:cNvSpPr txBox="1"/>
          <p:nvPr/>
        </p:nvSpPr>
        <p:spPr>
          <a:xfrm>
            <a:off x="366395" y="438150"/>
            <a:ext cx="6096000" cy="368300"/>
          </a:xfrm>
          <a:prstGeom prst="rect">
            <a:avLst/>
          </a:prstGeom>
          <a:noFill/>
        </p:spPr>
        <p:txBody>
          <a:bodyPr wrap="square" rtlCol="0" anchor="t">
            <a:spAutoFit/>
          </a:bodyPr>
          <a:p>
            <a:r>
              <a:rPr lang="zh-CN" altLang="en-US">
                <a:sym typeface="+mn-ea"/>
              </a:rPr>
              <a:t>构造线索二叉树</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pic>
        <p:nvPicPr>
          <p:cNvPr id="2" name="图片 1"/>
          <p:cNvPicPr>
            <a:picLocks noChangeAspect="1"/>
          </p:cNvPicPr>
          <p:nvPr/>
        </p:nvPicPr>
        <p:blipFill>
          <a:blip r:embed="rId1"/>
          <a:stretch>
            <a:fillRect/>
          </a:stretch>
        </p:blipFill>
        <p:spPr>
          <a:xfrm>
            <a:off x="578485" y="1459865"/>
            <a:ext cx="9777095" cy="3655060"/>
          </a:xfrm>
          <a:prstGeom prst="rect">
            <a:avLst/>
          </a:prstGeom>
        </p:spPr>
      </p:pic>
      <p:sp>
        <p:nvSpPr>
          <p:cNvPr id="3" name="文本框 2"/>
          <p:cNvSpPr txBox="1"/>
          <p:nvPr/>
        </p:nvSpPr>
        <p:spPr>
          <a:xfrm>
            <a:off x="777875" y="334645"/>
            <a:ext cx="4064000" cy="368300"/>
          </a:xfrm>
          <a:prstGeom prst="rect">
            <a:avLst/>
          </a:prstGeom>
          <a:noFill/>
        </p:spPr>
        <p:txBody>
          <a:bodyPr wrap="square" rtlCol="0">
            <a:spAutoFit/>
          </a:bodyPr>
          <a:p>
            <a:r>
              <a:rPr lang="zh-CN" altLang="en-US"/>
              <a:t>带头结点的线索二叉树的构造</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1548130" y="160020"/>
            <a:ext cx="5678805" cy="1089025"/>
          </a:xfrm>
          <a:prstGeom prst="rect">
            <a:avLst/>
          </a:prstGeom>
          <a:noFill/>
        </p:spPr>
        <p:txBody>
          <a:bodyPr wrap="square" rtlCol="0" anchor="t">
            <a:noAutofit/>
          </a:bodyPr>
          <a:p>
            <a:pPr algn="ctr">
              <a:buClrTx/>
              <a:buSzTx/>
              <a:buFontTx/>
            </a:pPr>
            <a:r>
              <a:rPr lang="zh-CN" altLang="zh-CN" sz="3300">
                <a:latin typeface="Arial" panose="020B0604020202020204" pitchFamily="34" charset="0"/>
                <a:sym typeface="+mn-ea"/>
              </a:rPr>
              <a:t>哈夫曼树</a:t>
            </a:r>
            <a:endParaRPr lang="en-US" altLang="zh-CN" sz="3300">
              <a:latin typeface="Arial" panose="020B0604020202020204" pitchFamily="34" charset="0"/>
              <a:sym typeface="+mn-ea"/>
            </a:endParaRPr>
          </a:p>
        </p:txBody>
      </p:sp>
      <p:sp>
        <p:nvSpPr>
          <p:cNvPr id="4" name="文本框 3"/>
          <p:cNvSpPr txBox="1"/>
          <p:nvPr/>
        </p:nvSpPr>
        <p:spPr>
          <a:xfrm>
            <a:off x="630555" y="646430"/>
            <a:ext cx="3302000" cy="669290"/>
          </a:xfrm>
          <a:prstGeom prst="rect">
            <a:avLst/>
          </a:prstGeom>
          <a:noFill/>
        </p:spPr>
        <p:txBody>
          <a:bodyPr wrap="square" rtlCol="0">
            <a:noAutofit/>
          </a:bodyPr>
          <a:p>
            <a:r>
              <a:rPr lang="zh-CN" altLang="en-US"/>
              <a:t>带权路径长度</a:t>
            </a:r>
            <a:endParaRPr lang="zh-CN" altLang="en-US"/>
          </a:p>
        </p:txBody>
      </p:sp>
      <p:pic>
        <p:nvPicPr>
          <p:cNvPr id="6" name="图片 5"/>
          <p:cNvPicPr>
            <a:picLocks noChangeAspect="1"/>
          </p:cNvPicPr>
          <p:nvPr>
            <p:custDataLst>
              <p:tags r:id="rId2"/>
            </p:custDataLst>
          </p:nvPr>
        </p:nvPicPr>
        <p:blipFill>
          <a:blip r:embed="rId3"/>
          <a:stretch>
            <a:fillRect/>
          </a:stretch>
        </p:blipFill>
        <p:spPr>
          <a:xfrm>
            <a:off x="694055" y="1014730"/>
            <a:ext cx="5113655" cy="2702560"/>
          </a:xfrm>
          <a:prstGeom prst="rect">
            <a:avLst/>
          </a:prstGeom>
        </p:spPr>
      </p:pic>
      <p:sp>
        <p:nvSpPr>
          <p:cNvPr id="7" name="文本框 6"/>
          <p:cNvSpPr txBox="1"/>
          <p:nvPr/>
        </p:nvSpPr>
        <p:spPr>
          <a:xfrm>
            <a:off x="914400" y="4327525"/>
            <a:ext cx="9053830" cy="2684780"/>
          </a:xfrm>
          <a:prstGeom prst="rect">
            <a:avLst/>
          </a:prstGeom>
          <a:noFill/>
        </p:spPr>
        <p:txBody>
          <a:bodyPr wrap="square" rtlCol="0">
            <a:noAutofit/>
          </a:bodyPr>
          <a:p>
            <a:r>
              <a:rPr lang="zh-CN" altLang="en-US"/>
              <a:t>结点的</a:t>
            </a:r>
            <a:r>
              <a:rPr lang="zh-CN" altLang="en-US">
                <a:highlight>
                  <a:srgbClr val="FFFF00"/>
                </a:highlight>
              </a:rPr>
              <a:t>权</a:t>
            </a:r>
            <a:r>
              <a:rPr lang="zh-CN" altLang="en-US"/>
              <a:t>：有某种现实含义的数值（如：表示结点的重要性等）</a:t>
            </a:r>
            <a:endParaRPr lang="zh-CN" altLang="en-US"/>
          </a:p>
          <a:p>
            <a:r>
              <a:rPr lang="zh-CN" altLang="en-US">
                <a:highlight>
                  <a:srgbClr val="FFFF00"/>
                </a:highlight>
              </a:rPr>
              <a:t>结点的带权路径长度</a:t>
            </a:r>
            <a:r>
              <a:rPr lang="zh-CN" altLang="en-US"/>
              <a:t>：从树的根到该结点的路径长度（经过的边数）与该结点上权值的乘积</a:t>
            </a:r>
            <a:endParaRPr lang="zh-CN" altLang="en-US"/>
          </a:p>
          <a:p>
            <a:r>
              <a:rPr lang="zh-CN" altLang="en-US">
                <a:highlight>
                  <a:srgbClr val="FFFF00"/>
                </a:highlight>
              </a:rPr>
              <a:t>树的带权路径长度</a:t>
            </a:r>
            <a:r>
              <a:rPr lang="zh-CN" altLang="en-US"/>
              <a:t>：树中所有叶结点的带权路径长度之和（WPL, Weighted Path Length）</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1548130" y="160020"/>
            <a:ext cx="5241925" cy="598805"/>
          </a:xfrm>
          <a:prstGeom prst="rect">
            <a:avLst/>
          </a:prstGeom>
          <a:noFill/>
        </p:spPr>
        <p:txBody>
          <a:bodyPr wrap="square" rtlCol="0" anchor="t">
            <a:spAutoFit/>
          </a:bodyPr>
          <a:p>
            <a:pPr algn="ctr">
              <a:buClrTx/>
              <a:buSzTx/>
              <a:buFontTx/>
            </a:pPr>
            <a:r>
              <a:rPr lang="zh-CN" altLang="zh-CN" sz="3300">
                <a:latin typeface="Arial" panose="020B0604020202020204" pitchFamily="34" charset="0"/>
                <a:sym typeface="+mn-ea"/>
              </a:rPr>
              <a:t>哈夫曼树</a:t>
            </a:r>
            <a:endParaRPr lang="en-US" altLang="zh-CN" sz="3300">
              <a:latin typeface="Arial" panose="020B0604020202020204" pitchFamily="34" charset="0"/>
              <a:sym typeface="+mn-ea"/>
            </a:endParaRPr>
          </a:p>
        </p:txBody>
      </p:sp>
      <p:pic>
        <p:nvPicPr>
          <p:cNvPr id="4" name="图片 3"/>
          <p:cNvPicPr>
            <a:picLocks noChangeAspect="1"/>
          </p:cNvPicPr>
          <p:nvPr>
            <p:custDataLst>
              <p:tags r:id="rId2"/>
            </p:custDataLst>
          </p:nvPr>
        </p:nvPicPr>
        <p:blipFill>
          <a:blip r:embed="rId3"/>
          <a:stretch>
            <a:fillRect/>
          </a:stretch>
        </p:blipFill>
        <p:spPr>
          <a:xfrm>
            <a:off x="957580" y="1044575"/>
            <a:ext cx="8463915" cy="2834005"/>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5210175" y="686435"/>
            <a:ext cx="1158240" cy="358140"/>
          </a:xfrm>
          <a:prstGeom prst="rect">
            <a:avLst/>
          </a:prstGeom>
        </p:spPr>
      </p:pic>
      <p:sp>
        <p:nvSpPr>
          <p:cNvPr id="7" name="文本框 6"/>
          <p:cNvSpPr txBox="1"/>
          <p:nvPr/>
        </p:nvSpPr>
        <p:spPr>
          <a:xfrm>
            <a:off x="868045" y="4884420"/>
            <a:ext cx="8183245" cy="645160"/>
          </a:xfrm>
          <a:prstGeom prst="rect">
            <a:avLst/>
          </a:prstGeom>
          <a:noFill/>
        </p:spPr>
        <p:txBody>
          <a:bodyPr wrap="square" rtlCol="0">
            <a:spAutoFit/>
          </a:bodyPr>
          <a:p>
            <a:r>
              <a:rPr lang="zh-CN" altLang="en-US"/>
              <a:t>在含有n个带权叶结点的二叉树中，其中</a:t>
            </a:r>
            <a:r>
              <a:rPr lang="zh-CN" altLang="en-US">
                <a:highlight>
                  <a:srgbClr val="FFFF00"/>
                </a:highlight>
              </a:rPr>
              <a:t>带权路径长度（WPL）最小</a:t>
            </a:r>
            <a:r>
              <a:rPr lang="zh-CN" altLang="en-US"/>
              <a:t>的二叉树称为哈夫曼树，也称最优二叉树。</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1548130" y="160020"/>
            <a:ext cx="5241925" cy="598805"/>
          </a:xfrm>
          <a:prstGeom prst="rect">
            <a:avLst/>
          </a:prstGeom>
          <a:noFill/>
        </p:spPr>
        <p:txBody>
          <a:bodyPr wrap="square" rtlCol="0" anchor="t">
            <a:spAutoFit/>
          </a:bodyPr>
          <a:p>
            <a:pPr algn="ctr">
              <a:buClrTx/>
              <a:buSzTx/>
              <a:buFontTx/>
            </a:pPr>
            <a:r>
              <a:rPr lang="zh-CN" altLang="zh-CN" sz="3300">
                <a:latin typeface="Arial" panose="020B0604020202020204" pitchFamily="34" charset="0"/>
                <a:sym typeface="+mn-ea"/>
              </a:rPr>
              <a:t>构造哈夫曼树</a:t>
            </a:r>
            <a:endParaRPr lang="en-US" altLang="zh-CN" sz="3300">
              <a:latin typeface="Arial" panose="020B0604020202020204" pitchFamily="34" charset="0"/>
              <a:sym typeface="+mn-ea"/>
            </a:endParaRPr>
          </a:p>
        </p:txBody>
      </p:sp>
      <p:sp>
        <p:nvSpPr>
          <p:cNvPr id="4" name="文本框 3"/>
          <p:cNvSpPr txBox="1"/>
          <p:nvPr/>
        </p:nvSpPr>
        <p:spPr>
          <a:xfrm>
            <a:off x="501015" y="758825"/>
            <a:ext cx="8411210" cy="466725"/>
          </a:xfrm>
          <a:prstGeom prst="rect">
            <a:avLst/>
          </a:prstGeom>
          <a:noFill/>
        </p:spPr>
        <p:txBody>
          <a:bodyPr wrap="square" rtlCol="0">
            <a:noAutofit/>
          </a:bodyPr>
          <a:p>
            <a:r>
              <a:rPr lang="zh-CN" altLang="en-US" sz="1400"/>
              <a:t>给定n个权值分别为w</a:t>
            </a:r>
            <a:r>
              <a:rPr lang="zh-CN" altLang="en-US" sz="1400" baseline="-25000"/>
              <a:t>1</a:t>
            </a:r>
            <a:r>
              <a:rPr lang="zh-CN" altLang="en-US" sz="1400"/>
              <a:t>, w</a:t>
            </a:r>
            <a:r>
              <a:rPr lang="zh-CN" altLang="en-US" sz="1400" baseline="-25000"/>
              <a:t>2</a:t>
            </a:r>
            <a:r>
              <a:rPr lang="zh-CN" altLang="en-US" sz="1400"/>
              <a:t>,…, w</a:t>
            </a:r>
            <a:r>
              <a:rPr lang="zh-CN" altLang="en-US" sz="1400" baseline="-25000"/>
              <a:t>n</a:t>
            </a:r>
            <a:r>
              <a:rPr lang="zh-CN" altLang="en-US" sz="1400"/>
              <a:t>的结点，构造哈夫曼树的算法描述如下：</a:t>
            </a:r>
            <a:endParaRPr lang="zh-CN" altLang="en-US" sz="1400"/>
          </a:p>
          <a:p>
            <a:r>
              <a:rPr lang="zh-CN" altLang="en-US" sz="1400"/>
              <a:t>1）将这n个结点分别作为n棵仅含一个结点的二叉树，构成森林F。</a:t>
            </a:r>
            <a:endParaRPr lang="zh-CN" altLang="en-US" sz="1400"/>
          </a:p>
          <a:p>
            <a:r>
              <a:rPr lang="zh-CN" altLang="en-US" sz="1400"/>
              <a:t>2）构造一个新结点，从F中选取两棵根结点权值最小的树作为新结点的左、右子树，并且将新</a:t>
            </a:r>
            <a:endParaRPr lang="zh-CN" altLang="en-US" sz="1400"/>
          </a:p>
          <a:p>
            <a:r>
              <a:rPr lang="zh-CN" altLang="en-US" sz="1400"/>
              <a:t>结点的权值置为左、右子树上根结点的权值之和。</a:t>
            </a:r>
            <a:endParaRPr lang="zh-CN" altLang="en-US" sz="1400"/>
          </a:p>
          <a:p>
            <a:r>
              <a:rPr lang="zh-CN" altLang="en-US" sz="1400"/>
              <a:t>3）从F中删除刚才选出的两棵树，同时将新得到的树加入F中。</a:t>
            </a:r>
            <a:endParaRPr lang="zh-CN" altLang="en-US" sz="1400"/>
          </a:p>
          <a:p>
            <a:r>
              <a:rPr lang="zh-CN" altLang="en-US" sz="1400"/>
              <a:t>4）重复步骤2）和3），直至F中只剩下一棵树为止。</a:t>
            </a:r>
            <a:endParaRPr lang="zh-CN" altLang="en-US" sz="1400"/>
          </a:p>
        </p:txBody>
      </p:sp>
      <p:pic>
        <p:nvPicPr>
          <p:cNvPr id="6" name="图片 5"/>
          <p:cNvPicPr>
            <a:picLocks noChangeAspect="1"/>
          </p:cNvPicPr>
          <p:nvPr>
            <p:custDataLst>
              <p:tags r:id="rId2"/>
            </p:custDataLst>
          </p:nvPr>
        </p:nvPicPr>
        <p:blipFill>
          <a:blip r:embed="rId3"/>
          <a:stretch>
            <a:fillRect/>
          </a:stretch>
        </p:blipFill>
        <p:spPr>
          <a:xfrm>
            <a:off x="455295" y="2334260"/>
            <a:ext cx="1784985" cy="1585595"/>
          </a:xfrm>
          <a:prstGeom prst="rect">
            <a:avLst/>
          </a:prstGeom>
        </p:spPr>
      </p:pic>
      <p:pic>
        <p:nvPicPr>
          <p:cNvPr id="7" name="图片 6"/>
          <p:cNvPicPr>
            <a:picLocks noChangeAspect="1"/>
          </p:cNvPicPr>
          <p:nvPr>
            <p:custDataLst>
              <p:tags r:id="rId4"/>
            </p:custDataLst>
          </p:nvPr>
        </p:nvPicPr>
        <p:blipFill>
          <a:blip r:embed="rId5"/>
          <a:stretch>
            <a:fillRect/>
          </a:stretch>
        </p:blipFill>
        <p:spPr>
          <a:xfrm>
            <a:off x="2339340" y="2324735"/>
            <a:ext cx="1717675" cy="1571625"/>
          </a:xfrm>
          <a:prstGeom prst="rect">
            <a:avLst/>
          </a:prstGeom>
        </p:spPr>
      </p:pic>
      <p:pic>
        <p:nvPicPr>
          <p:cNvPr id="8" name="图片 7"/>
          <p:cNvPicPr>
            <a:picLocks noChangeAspect="1"/>
          </p:cNvPicPr>
          <p:nvPr>
            <p:custDataLst>
              <p:tags r:id="rId6"/>
            </p:custDataLst>
          </p:nvPr>
        </p:nvPicPr>
        <p:blipFill>
          <a:blip r:embed="rId7"/>
          <a:stretch>
            <a:fillRect/>
          </a:stretch>
        </p:blipFill>
        <p:spPr>
          <a:xfrm>
            <a:off x="4373880" y="2324735"/>
            <a:ext cx="1554480" cy="1562100"/>
          </a:xfrm>
          <a:prstGeom prst="rect">
            <a:avLst/>
          </a:prstGeom>
        </p:spPr>
      </p:pic>
      <p:pic>
        <p:nvPicPr>
          <p:cNvPr id="9" name="图片 8"/>
          <p:cNvPicPr>
            <a:picLocks noChangeAspect="1"/>
          </p:cNvPicPr>
          <p:nvPr>
            <p:custDataLst>
              <p:tags r:id="rId8"/>
            </p:custDataLst>
          </p:nvPr>
        </p:nvPicPr>
        <p:blipFill>
          <a:blip r:embed="rId9"/>
          <a:stretch>
            <a:fillRect/>
          </a:stretch>
        </p:blipFill>
        <p:spPr>
          <a:xfrm>
            <a:off x="6790055" y="1874520"/>
            <a:ext cx="1767840" cy="2225040"/>
          </a:xfrm>
          <a:prstGeom prst="rect">
            <a:avLst/>
          </a:prstGeom>
        </p:spPr>
      </p:pic>
      <p:sp>
        <p:nvSpPr>
          <p:cNvPr id="10" name="文本框 9"/>
          <p:cNvSpPr txBox="1"/>
          <p:nvPr/>
        </p:nvSpPr>
        <p:spPr>
          <a:xfrm>
            <a:off x="455295" y="4711065"/>
            <a:ext cx="4302760" cy="1168400"/>
          </a:xfrm>
          <a:prstGeom prst="rect">
            <a:avLst/>
          </a:prstGeom>
          <a:noFill/>
        </p:spPr>
        <p:txBody>
          <a:bodyPr wrap="square" rtlCol="0">
            <a:spAutoFit/>
          </a:bodyPr>
          <a:p>
            <a:r>
              <a:rPr lang="zh-CN" altLang="en-US" sz="1400"/>
              <a:t>1）每个初始结点最终都成为叶结点，且权值越小的结点到根结点的路径长度越大</a:t>
            </a:r>
            <a:endParaRPr lang="zh-CN" altLang="en-US" sz="1400"/>
          </a:p>
          <a:p>
            <a:r>
              <a:rPr lang="zh-CN" altLang="en-US" sz="1400"/>
              <a:t>2）哈夫曼树的结点总数为2n − 1</a:t>
            </a:r>
            <a:endParaRPr lang="zh-CN" altLang="en-US" sz="1400"/>
          </a:p>
          <a:p>
            <a:r>
              <a:rPr lang="zh-CN" altLang="en-US" sz="1400"/>
              <a:t>3）哈夫曼树中不存在度为1的结点。</a:t>
            </a:r>
            <a:endParaRPr lang="zh-CN" altLang="en-US" sz="1400"/>
          </a:p>
          <a:p>
            <a:r>
              <a:rPr lang="zh-CN" altLang="en-US" sz="1400"/>
              <a:t>4）哈夫曼树并不唯一，但WPL必然相同且为最优</a:t>
            </a:r>
            <a:endParaRPr lang="zh-CN" altLang="en-US" sz="1400"/>
          </a:p>
        </p:txBody>
      </p:sp>
      <p:sp>
        <p:nvSpPr>
          <p:cNvPr id="11" name="文本框 10"/>
          <p:cNvSpPr txBox="1"/>
          <p:nvPr/>
        </p:nvSpPr>
        <p:spPr>
          <a:xfrm>
            <a:off x="7005955" y="4569460"/>
            <a:ext cx="3048000" cy="306705"/>
          </a:xfrm>
          <a:prstGeom prst="rect">
            <a:avLst/>
          </a:prstGeom>
          <a:noFill/>
        </p:spPr>
        <p:txBody>
          <a:bodyPr wrap="square" rtlCol="0">
            <a:spAutoFit/>
          </a:bodyPr>
          <a:p>
            <a:r>
              <a:rPr lang="en-US" altLang="zh-CN" sz="1400"/>
              <a:t>WPL=1*7+2*3+3*2+4*(1+2)=31</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5" name="文本框 4"/>
          <p:cNvSpPr txBox="1"/>
          <p:nvPr>
            <p:custDataLst>
              <p:tags r:id="rId1"/>
            </p:custDataLst>
          </p:nvPr>
        </p:nvSpPr>
        <p:spPr>
          <a:xfrm>
            <a:off x="1548130" y="160020"/>
            <a:ext cx="5591175" cy="709295"/>
          </a:xfrm>
          <a:prstGeom prst="rect">
            <a:avLst/>
          </a:prstGeom>
          <a:noFill/>
        </p:spPr>
        <p:txBody>
          <a:bodyPr wrap="square" rtlCol="0" anchor="t">
            <a:noAutofit/>
          </a:bodyPr>
          <a:p>
            <a:pPr algn="ctr">
              <a:buClrTx/>
              <a:buSzTx/>
              <a:buFontTx/>
            </a:pPr>
            <a:r>
              <a:rPr lang="zh-CN" altLang="zh-CN" sz="3300">
                <a:latin typeface="Arial" panose="020B0604020202020204" pitchFamily="34" charset="0"/>
                <a:sym typeface="+mn-ea"/>
              </a:rPr>
              <a:t>哈夫曼编码</a:t>
            </a:r>
            <a:endParaRPr lang="en-US" altLang="zh-CN" sz="3300">
              <a:latin typeface="Arial" panose="020B0604020202020204" pitchFamily="34" charset="0"/>
              <a:sym typeface="+mn-ea"/>
            </a:endParaRPr>
          </a:p>
        </p:txBody>
      </p:sp>
      <p:pic>
        <p:nvPicPr>
          <p:cNvPr id="4" name="图片 3"/>
          <p:cNvPicPr>
            <a:picLocks noChangeAspect="1"/>
          </p:cNvPicPr>
          <p:nvPr>
            <p:custDataLst>
              <p:tags r:id="rId2"/>
            </p:custDataLst>
          </p:nvPr>
        </p:nvPicPr>
        <p:blipFill>
          <a:blip r:embed="rId3"/>
          <a:stretch>
            <a:fillRect/>
          </a:stretch>
        </p:blipFill>
        <p:spPr>
          <a:xfrm>
            <a:off x="674370" y="1388110"/>
            <a:ext cx="2465070" cy="1833245"/>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7764145" y="1108075"/>
            <a:ext cx="2193925" cy="2392680"/>
          </a:xfrm>
          <a:prstGeom prst="rect">
            <a:avLst/>
          </a:prstGeom>
        </p:spPr>
      </p:pic>
      <p:sp>
        <p:nvSpPr>
          <p:cNvPr id="7" name="文本框 6"/>
          <p:cNvSpPr txBox="1"/>
          <p:nvPr/>
        </p:nvSpPr>
        <p:spPr>
          <a:xfrm>
            <a:off x="1009650" y="3740150"/>
            <a:ext cx="1522095" cy="1129030"/>
          </a:xfrm>
          <a:prstGeom prst="rect">
            <a:avLst/>
          </a:prstGeom>
          <a:noFill/>
        </p:spPr>
        <p:txBody>
          <a:bodyPr wrap="square" rtlCol="0">
            <a:noAutofit/>
          </a:bodyPr>
          <a:p>
            <a:r>
              <a:rPr lang="en-US" altLang="zh-CN" sz="1400"/>
              <a:t>A : 00</a:t>
            </a:r>
            <a:endParaRPr lang="en-US" altLang="zh-CN" sz="1400"/>
          </a:p>
          <a:p>
            <a:r>
              <a:rPr lang="en-US" altLang="zh-CN" sz="1400"/>
              <a:t>B : 01</a:t>
            </a:r>
            <a:endParaRPr lang="en-US" altLang="zh-CN" sz="1400"/>
          </a:p>
          <a:p>
            <a:r>
              <a:rPr lang="en-US" altLang="zh-CN" sz="1400"/>
              <a:t>C : 10</a:t>
            </a:r>
            <a:endParaRPr lang="en-US" altLang="zh-CN" sz="1400"/>
          </a:p>
          <a:p>
            <a:r>
              <a:rPr lang="en-US" altLang="zh-CN" sz="1400"/>
              <a:t>D : 11 </a:t>
            </a:r>
            <a:endParaRPr lang="en-US" altLang="zh-CN" sz="1400"/>
          </a:p>
        </p:txBody>
      </p:sp>
      <p:sp>
        <p:nvSpPr>
          <p:cNvPr id="8" name="文本框 7"/>
          <p:cNvSpPr txBox="1"/>
          <p:nvPr/>
        </p:nvSpPr>
        <p:spPr>
          <a:xfrm>
            <a:off x="7764145" y="3924300"/>
            <a:ext cx="3251200" cy="1129030"/>
          </a:xfrm>
          <a:prstGeom prst="rect">
            <a:avLst/>
          </a:prstGeom>
          <a:noFill/>
        </p:spPr>
        <p:txBody>
          <a:bodyPr wrap="square" rtlCol="0">
            <a:noAutofit/>
          </a:bodyPr>
          <a:p>
            <a:r>
              <a:rPr lang="en-US" altLang="zh-CN" sz="1400"/>
              <a:t>A : 10</a:t>
            </a:r>
            <a:endParaRPr lang="en-US" altLang="zh-CN" sz="1400"/>
          </a:p>
          <a:p>
            <a:r>
              <a:rPr lang="en-US" altLang="zh-CN" sz="1400"/>
              <a:t>B : 111</a:t>
            </a:r>
            <a:endParaRPr lang="en-US" altLang="zh-CN" sz="1400"/>
          </a:p>
          <a:p>
            <a:r>
              <a:rPr lang="en-US" altLang="zh-CN" sz="1400"/>
              <a:t>C : 0</a:t>
            </a:r>
            <a:endParaRPr lang="en-US" altLang="zh-CN" sz="1400"/>
          </a:p>
          <a:p>
            <a:r>
              <a:rPr lang="en-US" altLang="zh-CN" sz="1400"/>
              <a:t>D : 110</a:t>
            </a:r>
            <a:endParaRPr lang="en-US" altLang="zh-CN" sz="1400"/>
          </a:p>
        </p:txBody>
      </p:sp>
      <p:pic>
        <p:nvPicPr>
          <p:cNvPr id="9" name="图片 8"/>
          <p:cNvPicPr>
            <a:picLocks noChangeAspect="1"/>
          </p:cNvPicPr>
          <p:nvPr>
            <p:custDataLst>
              <p:tags r:id="rId6"/>
            </p:custDataLst>
          </p:nvPr>
        </p:nvPicPr>
        <p:blipFill>
          <a:blip r:embed="rId7"/>
          <a:stretch>
            <a:fillRect/>
          </a:stretch>
        </p:blipFill>
        <p:spPr>
          <a:xfrm>
            <a:off x="4641850" y="1499235"/>
            <a:ext cx="1273175" cy="1471930"/>
          </a:xfrm>
          <a:prstGeom prst="rect">
            <a:avLst/>
          </a:prstGeom>
        </p:spPr>
      </p:pic>
      <p:sp>
        <p:nvSpPr>
          <p:cNvPr id="10" name="文本框 9"/>
          <p:cNvSpPr txBox="1"/>
          <p:nvPr/>
        </p:nvSpPr>
        <p:spPr>
          <a:xfrm>
            <a:off x="4546600" y="3844925"/>
            <a:ext cx="2098675" cy="1129030"/>
          </a:xfrm>
          <a:prstGeom prst="rect">
            <a:avLst/>
          </a:prstGeom>
          <a:noFill/>
        </p:spPr>
        <p:txBody>
          <a:bodyPr wrap="square" rtlCol="0">
            <a:noAutofit/>
          </a:bodyPr>
          <a:p>
            <a:r>
              <a:rPr lang="en-US" altLang="zh-CN" sz="1400"/>
              <a:t>A : 1</a:t>
            </a:r>
            <a:endParaRPr lang="en-US" altLang="zh-CN" sz="1400"/>
          </a:p>
          <a:p>
            <a:r>
              <a:rPr lang="en-US" altLang="zh-CN" sz="1400"/>
              <a:t>B : 11</a:t>
            </a:r>
            <a:endParaRPr lang="en-US" altLang="zh-CN" sz="1400"/>
          </a:p>
          <a:p>
            <a:r>
              <a:rPr lang="en-US" altLang="zh-CN" sz="1400"/>
              <a:t>C : 0</a:t>
            </a:r>
            <a:endParaRPr lang="en-US" altLang="zh-CN" sz="1400"/>
          </a:p>
          <a:p>
            <a:r>
              <a:rPr lang="en-US" altLang="zh-CN" sz="1400"/>
              <a:t>D : 10</a:t>
            </a:r>
            <a:endParaRPr lang="en-US" altLang="zh-CN" sz="1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pic>
        <p:nvPicPr>
          <p:cNvPr id="2" name="图片 1"/>
          <p:cNvPicPr>
            <a:picLocks noChangeAspect="1"/>
          </p:cNvPicPr>
          <p:nvPr/>
        </p:nvPicPr>
        <p:blipFill>
          <a:blip r:embed="rId1"/>
          <a:stretch>
            <a:fillRect/>
          </a:stretch>
        </p:blipFill>
        <p:spPr>
          <a:xfrm>
            <a:off x="5924550" y="503555"/>
            <a:ext cx="6096000" cy="3467100"/>
          </a:xfrm>
          <a:prstGeom prst="rect">
            <a:avLst/>
          </a:prstGeom>
        </p:spPr>
      </p:pic>
      <p:sp>
        <p:nvSpPr>
          <p:cNvPr id="4" name="文本框 3"/>
          <p:cNvSpPr txBox="1"/>
          <p:nvPr/>
        </p:nvSpPr>
        <p:spPr>
          <a:xfrm>
            <a:off x="149860" y="503555"/>
            <a:ext cx="7004050" cy="4568825"/>
          </a:xfrm>
          <a:prstGeom prst="rect">
            <a:avLst/>
          </a:prstGeom>
          <a:noFill/>
        </p:spPr>
        <p:txBody>
          <a:bodyPr wrap="square" rtlCol="0" anchor="t">
            <a:noAutofit/>
          </a:bodyPr>
          <a:p>
            <a:r>
              <a:rPr lang="zh-CN" altLang="en-US" sz="2000">
                <a:sym typeface="+mn-ea"/>
              </a:rPr>
              <a:t>什么是</a:t>
            </a:r>
            <a:r>
              <a:rPr lang="zh-CN" altLang="en-US" sz="2000">
                <a:solidFill>
                  <a:srgbClr val="FF0000"/>
                </a:solidFill>
                <a:sym typeface="+mn-ea"/>
              </a:rPr>
              <a:t>祖先结点</a:t>
            </a:r>
            <a:r>
              <a:rPr lang="zh-CN" altLang="en-US" sz="2000">
                <a:sym typeface="+mn-ea"/>
              </a:rPr>
              <a:t>？</a:t>
            </a:r>
            <a:endParaRPr lang="zh-CN" altLang="en-US" sz="2000"/>
          </a:p>
          <a:p>
            <a:r>
              <a:rPr lang="zh-CN" altLang="en-US" sz="2000">
                <a:sym typeface="+mn-ea"/>
              </a:rPr>
              <a:t>什么是</a:t>
            </a:r>
            <a:r>
              <a:rPr lang="zh-CN" altLang="en-US" sz="2000">
                <a:solidFill>
                  <a:srgbClr val="FF0000"/>
                </a:solidFill>
                <a:sym typeface="+mn-ea"/>
              </a:rPr>
              <a:t>子孙结点</a:t>
            </a:r>
            <a:r>
              <a:rPr lang="zh-CN" altLang="en-US" sz="2000">
                <a:sym typeface="+mn-ea"/>
              </a:rPr>
              <a:t>？</a:t>
            </a:r>
            <a:endParaRPr lang="zh-CN" altLang="en-US" sz="2000"/>
          </a:p>
          <a:p>
            <a:r>
              <a:rPr lang="zh-CN" altLang="en-US" sz="2000">
                <a:sym typeface="+mn-ea"/>
              </a:rPr>
              <a:t>什么是</a:t>
            </a:r>
            <a:r>
              <a:rPr lang="zh-CN" altLang="en-US" sz="2000">
                <a:solidFill>
                  <a:srgbClr val="FF0000"/>
                </a:solidFill>
                <a:sym typeface="+mn-ea"/>
              </a:rPr>
              <a:t>双亲结点</a:t>
            </a:r>
            <a:r>
              <a:rPr lang="zh-CN" altLang="en-US" sz="2000">
                <a:sym typeface="+mn-ea"/>
              </a:rPr>
              <a:t>（</a:t>
            </a:r>
            <a:r>
              <a:rPr lang="zh-CN" altLang="en-US" sz="2000">
                <a:highlight>
                  <a:srgbClr val="FFFF00"/>
                </a:highlight>
                <a:sym typeface="+mn-ea"/>
              </a:rPr>
              <a:t>父节点</a:t>
            </a:r>
            <a:r>
              <a:rPr lang="zh-CN" altLang="en-US" sz="2000">
                <a:sym typeface="+mn-ea"/>
              </a:rPr>
              <a:t>）？</a:t>
            </a:r>
            <a:endParaRPr lang="zh-CN" altLang="en-US" sz="2000"/>
          </a:p>
          <a:p>
            <a:r>
              <a:rPr lang="zh-CN" altLang="en-US" sz="2000">
                <a:sym typeface="+mn-ea"/>
              </a:rPr>
              <a:t>什么是</a:t>
            </a:r>
            <a:r>
              <a:rPr lang="zh-CN" altLang="en-US" sz="2000">
                <a:solidFill>
                  <a:srgbClr val="FF0000"/>
                </a:solidFill>
                <a:sym typeface="+mn-ea"/>
              </a:rPr>
              <a:t>孩子结点</a:t>
            </a:r>
            <a:r>
              <a:rPr lang="zh-CN" altLang="en-US" sz="2000">
                <a:sym typeface="+mn-ea"/>
              </a:rPr>
              <a:t>？</a:t>
            </a:r>
            <a:endParaRPr lang="zh-CN" altLang="en-US" sz="2000"/>
          </a:p>
          <a:p>
            <a:r>
              <a:rPr lang="zh-CN" altLang="en-US" sz="2000">
                <a:sym typeface="+mn-ea"/>
              </a:rPr>
              <a:t>什么是</a:t>
            </a:r>
            <a:r>
              <a:rPr lang="zh-CN" altLang="en-US" sz="2000">
                <a:solidFill>
                  <a:srgbClr val="FF0000"/>
                </a:solidFill>
                <a:sym typeface="+mn-ea"/>
              </a:rPr>
              <a:t>兄弟结点</a:t>
            </a:r>
            <a:r>
              <a:rPr lang="zh-CN" altLang="en-US" sz="2000">
                <a:sym typeface="+mn-ea"/>
              </a:rPr>
              <a:t>？</a:t>
            </a:r>
            <a:endParaRPr lang="zh-CN" altLang="en-US" sz="2000"/>
          </a:p>
          <a:p>
            <a:r>
              <a:rPr lang="zh-CN" altLang="en-US" sz="2000">
                <a:sym typeface="+mn-ea"/>
              </a:rPr>
              <a:t>什么是</a:t>
            </a:r>
            <a:r>
              <a:rPr lang="zh-CN" altLang="en-US" sz="2000">
                <a:solidFill>
                  <a:srgbClr val="FF0000"/>
                </a:solidFill>
                <a:sym typeface="+mn-ea"/>
              </a:rPr>
              <a:t>堂兄弟结点</a:t>
            </a:r>
            <a:r>
              <a:rPr lang="zh-CN" altLang="en-US" sz="2000">
                <a:sym typeface="+mn-ea"/>
              </a:rPr>
              <a:t>？</a:t>
            </a:r>
            <a:endParaRPr lang="zh-CN" altLang="en-US" sz="2000"/>
          </a:p>
          <a:p>
            <a:r>
              <a:rPr lang="zh-CN" altLang="en-US" sz="2000">
                <a:sym typeface="+mn-ea"/>
              </a:rPr>
              <a:t>什么是</a:t>
            </a:r>
            <a:r>
              <a:rPr lang="zh-CN" altLang="en-US" sz="2000">
                <a:solidFill>
                  <a:srgbClr val="FF0000"/>
                </a:solidFill>
                <a:sym typeface="+mn-ea"/>
              </a:rPr>
              <a:t>两个结点之间的路径</a:t>
            </a:r>
            <a:r>
              <a:rPr lang="zh-CN" altLang="en-US" sz="2000">
                <a:sym typeface="+mn-ea"/>
              </a:rPr>
              <a:t>？（只能从上往下）</a:t>
            </a:r>
            <a:endParaRPr lang="zh-CN" altLang="en-US" sz="2000"/>
          </a:p>
          <a:p>
            <a:r>
              <a:rPr lang="zh-CN" altLang="en-US" sz="2000">
                <a:sym typeface="+mn-ea"/>
              </a:rPr>
              <a:t>什么是</a:t>
            </a:r>
            <a:r>
              <a:rPr lang="zh-CN" altLang="en-US" sz="2000">
                <a:solidFill>
                  <a:srgbClr val="FF0000"/>
                </a:solidFill>
                <a:sym typeface="+mn-ea"/>
              </a:rPr>
              <a:t>路径长度</a:t>
            </a:r>
            <a:r>
              <a:rPr lang="zh-CN" altLang="en-US" sz="2000">
                <a:sym typeface="+mn-ea"/>
              </a:rPr>
              <a:t>？</a:t>
            </a:r>
            <a:endParaRPr lang="zh-CN" altLang="en-US" sz="2000"/>
          </a:p>
          <a:p>
            <a:r>
              <a:rPr lang="zh-CN" altLang="en-US" sz="2000">
                <a:solidFill>
                  <a:srgbClr val="FF0000"/>
                </a:solidFill>
                <a:sym typeface="+mn-ea"/>
              </a:rPr>
              <a:t>结点的层次</a:t>
            </a:r>
            <a:r>
              <a:rPr lang="zh-CN" altLang="en-US" sz="2000">
                <a:sym typeface="+mn-ea"/>
              </a:rPr>
              <a:t>（深度）——从上往下数</a:t>
            </a:r>
            <a:endParaRPr lang="zh-CN" altLang="en-US" sz="2000"/>
          </a:p>
          <a:p>
            <a:r>
              <a:rPr lang="zh-CN" altLang="en-US" sz="2000">
                <a:solidFill>
                  <a:srgbClr val="FF0000"/>
                </a:solidFill>
                <a:sym typeface="+mn-ea"/>
              </a:rPr>
              <a:t>结点的高度</a:t>
            </a:r>
            <a:r>
              <a:rPr lang="zh-CN" altLang="en-US" sz="2000">
                <a:sym typeface="+mn-ea"/>
              </a:rPr>
              <a:t>——从叶结点开始自底向上逐层累加的</a:t>
            </a:r>
            <a:endParaRPr lang="zh-CN" altLang="en-US" sz="2000"/>
          </a:p>
          <a:p>
            <a:r>
              <a:rPr lang="zh-CN" altLang="en-US" sz="2000">
                <a:solidFill>
                  <a:srgbClr val="FF0000"/>
                </a:solidFill>
                <a:sym typeface="+mn-ea"/>
              </a:rPr>
              <a:t>结点的深度</a:t>
            </a:r>
            <a:r>
              <a:rPr lang="zh-CN" altLang="en-US" sz="2000">
                <a:sym typeface="+mn-ea"/>
              </a:rPr>
              <a:t>——从根结点开始自顶向下逐层累加的</a:t>
            </a:r>
            <a:endParaRPr lang="zh-CN" altLang="en-US" sz="2000">
              <a:sym typeface="+mn-ea"/>
            </a:endParaRPr>
          </a:p>
          <a:p>
            <a:r>
              <a:rPr lang="zh-CN" altLang="en-US" sz="2000">
                <a:solidFill>
                  <a:srgbClr val="FF0000"/>
                </a:solidFill>
              </a:rPr>
              <a:t>树的高度(或深度)</a:t>
            </a:r>
            <a:r>
              <a:rPr lang="en-US" altLang="zh-CN" sz="2000">
                <a:solidFill>
                  <a:schemeClr val="tx1"/>
                </a:solidFill>
              </a:rPr>
              <a:t>——</a:t>
            </a:r>
            <a:r>
              <a:rPr lang="zh-CN" altLang="en-US" sz="2000"/>
              <a:t>是树中结点的最大层数:</a:t>
            </a:r>
            <a:endParaRPr lang="zh-CN" altLang="en-US" sz="2000"/>
          </a:p>
          <a:p>
            <a:r>
              <a:rPr lang="zh-CN" altLang="en-US" sz="2000">
                <a:solidFill>
                  <a:srgbClr val="FF0000"/>
                </a:solidFill>
                <a:sym typeface="+mn-ea"/>
              </a:rPr>
              <a:t>结点的度</a:t>
            </a:r>
            <a:r>
              <a:rPr lang="zh-CN" altLang="en-US" sz="2000">
                <a:sym typeface="+mn-ea"/>
              </a:rPr>
              <a:t>——有几个孩子（分支）</a:t>
            </a:r>
            <a:endParaRPr lang="zh-CN" altLang="en-US" sz="2000"/>
          </a:p>
          <a:p>
            <a:r>
              <a:rPr lang="zh-CN" altLang="en-US" sz="2000">
                <a:solidFill>
                  <a:srgbClr val="FF0000"/>
                </a:solidFill>
                <a:sym typeface="+mn-ea"/>
              </a:rPr>
              <a:t>树的度</a:t>
            </a:r>
            <a:r>
              <a:rPr lang="zh-CN" altLang="en-US" sz="2000">
                <a:sym typeface="+mn-ea"/>
              </a:rPr>
              <a:t>——各结点的度的最大值</a:t>
            </a:r>
            <a:endParaRPr lang="zh-CN" altLang="en-US" sz="20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2" name="文本框 1"/>
          <p:cNvSpPr txBox="1"/>
          <p:nvPr>
            <p:custDataLst>
              <p:tags r:id="rId1"/>
            </p:custDataLst>
          </p:nvPr>
        </p:nvSpPr>
        <p:spPr>
          <a:xfrm>
            <a:off x="1548130" y="160020"/>
            <a:ext cx="5624830" cy="1011555"/>
          </a:xfrm>
          <a:prstGeom prst="rect">
            <a:avLst/>
          </a:prstGeom>
          <a:noFill/>
        </p:spPr>
        <p:txBody>
          <a:bodyPr wrap="square" rtlCol="0" anchor="t">
            <a:noAutofit/>
          </a:bodyPr>
          <a:p>
            <a:pPr algn="ctr">
              <a:buClrTx/>
              <a:buSzTx/>
              <a:buFontTx/>
            </a:pPr>
            <a:r>
              <a:rPr lang="zh-CN" altLang="zh-CN" sz="3300">
                <a:latin typeface="Arial" panose="020B0604020202020204" pitchFamily="34" charset="0"/>
                <a:sym typeface="+mn-ea"/>
              </a:rPr>
              <a:t>哈夫曼树</a:t>
            </a:r>
            <a:endParaRPr lang="en-US" altLang="zh-CN" sz="3300">
              <a:latin typeface="Arial" panose="020B0604020202020204" pitchFamily="34" charset="0"/>
              <a:sym typeface="+mn-ea"/>
            </a:endParaRPr>
          </a:p>
        </p:txBody>
      </p:sp>
      <p:sp>
        <p:nvSpPr>
          <p:cNvPr id="3" name="文本框 2"/>
          <p:cNvSpPr txBox="1"/>
          <p:nvPr/>
        </p:nvSpPr>
        <p:spPr>
          <a:xfrm>
            <a:off x="594360" y="979805"/>
            <a:ext cx="9989820" cy="1151890"/>
          </a:xfrm>
          <a:prstGeom prst="rect">
            <a:avLst/>
          </a:prstGeom>
          <a:noFill/>
        </p:spPr>
        <p:txBody>
          <a:bodyPr wrap="square" rtlCol="0">
            <a:noAutofit/>
          </a:bodyPr>
          <a:p>
            <a:r>
              <a:rPr lang="zh-CN" altLang="en-US" sz="2400"/>
              <a:t>现有五个字母</a:t>
            </a:r>
            <a:r>
              <a:rPr lang="en-US" altLang="zh-CN" sz="2400"/>
              <a:t>ABCDE</a:t>
            </a:r>
            <a:r>
              <a:rPr lang="zh-CN" altLang="en-US" sz="2400"/>
              <a:t>分别出现的频率（权值）是</a:t>
            </a:r>
            <a:r>
              <a:rPr lang="en-US" altLang="zh-CN" sz="2400"/>
              <a:t>3</a:t>
            </a:r>
            <a:r>
              <a:rPr lang="zh-CN" altLang="en-US" sz="2400"/>
              <a:t>、</a:t>
            </a:r>
            <a:r>
              <a:rPr lang="en-US" altLang="zh-CN" sz="2400"/>
              <a:t>2</a:t>
            </a:r>
            <a:r>
              <a:rPr lang="zh-CN" altLang="en-US" sz="2400"/>
              <a:t>、</a:t>
            </a:r>
            <a:r>
              <a:rPr lang="en-US" altLang="zh-CN" sz="2400"/>
              <a:t>4</a:t>
            </a:r>
            <a:r>
              <a:rPr lang="zh-CN" altLang="en-US" sz="2400"/>
              <a:t>、</a:t>
            </a:r>
            <a:r>
              <a:rPr lang="en-US" altLang="zh-CN" sz="2400"/>
              <a:t>5</a:t>
            </a:r>
            <a:r>
              <a:rPr lang="zh-CN" altLang="en-US" sz="2400"/>
              <a:t>、</a:t>
            </a:r>
            <a:r>
              <a:rPr lang="en-US" altLang="zh-CN" sz="2400"/>
              <a:t>1</a:t>
            </a:r>
            <a:endParaRPr lang="en-US" altLang="zh-CN" sz="2400"/>
          </a:p>
          <a:p>
            <a:r>
              <a:rPr lang="zh-CN" altLang="en-US" sz="2400"/>
              <a:t>请用这五个字母构造哈夫曼树并计算出带权路径长度，并写出哈夫曼编码。</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pic>
        <p:nvPicPr>
          <p:cNvPr id="2" name="图片 1"/>
          <p:cNvPicPr>
            <a:picLocks noChangeAspect="1"/>
          </p:cNvPicPr>
          <p:nvPr>
            <p:custDataLst>
              <p:tags r:id="rId1"/>
            </p:custDataLst>
          </p:nvPr>
        </p:nvPicPr>
        <p:blipFill>
          <a:blip r:embed="rId2"/>
          <a:stretch>
            <a:fillRect/>
          </a:stretch>
        </p:blipFill>
        <p:spPr>
          <a:xfrm>
            <a:off x="148590" y="473075"/>
            <a:ext cx="11496675" cy="1783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pic>
        <p:nvPicPr>
          <p:cNvPr id="3" name="图片 2"/>
          <p:cNvPicPr>
            <a:picLocks noChangeAspect="1"/>
          </p:cNvPicPr>
          <p:nvPr/>
        </p:nvPicPr>
        <p:blipFill>
          <a:blip r:embed="rId1"/>
          <a:stretch>
            <a:fillRect/>
          </a:stretch>
        </p:blipFill>
        <p:spPr>
          <a:xfrm>
            <a:off x="539115" y="1019175"/>
            <a:ext cx="9898380" cy="4862195"/>
          </a:xfrm>
          <a:prstGeom prst="rect">
            <a:avLst/>
          </a:prstGeom>
        </p:spPr>
      </p:pic>
      <p:sp>
        <p:nvSpPr>
          <p:cNvPr id="4" name="文本框 3"/>
          <p:cNvSpPr txBox="1"/>
          <p:nvPr/>
        </p:nvSpPr>
        <p:spPr>
          <a:xfrm>
            <a:off x="539115" y="484505"/>
            <a:ext cx="4064000" cy="368300"/>
          </a:xfrm>
          <a:prstGeom prst="rect">
            <a:avLst/>
          </a:prstGeom>
          <a:noFill/>
        </p:spPr>
        <p:txBody>
          <a:bodyPr wrap="square" rtlCol="0">
            <a:spAutoFit/>
          </a:bodyPr>
          <a:p>
            <a:r>
              <a:rPr lang="zh-CN" altLang="en-US"/>
              <a:t>创建二叉树</a:t>
            </a:r>
            <a:endParaRPr lang="zh-CN" altLang="en-US"/>
          </a:p>
        </p:txBody>
      </p:sp>
      <p:sp>
        <p:nvSpPr>
          <p:cNvPr id="6" name="文本框 5"/>
          <p:cNvSpPr txBox="1"/>
          <p:nvPr/>
        </p:nvSpPr>
        <p:spPr>
          <a:xfrm>
            <a:off x="4351655" y="105410"/>
            <a:ext cx="4064000" cy="583565"/>
          </a:xfrm>
          <a:prstGeom prst="rect">
            <a:avLst/>
          </a:prstGeom>
          <a:noFill/>
        </p:spPr>
        <p:txBody>
          <a:bodyPr wrap="square" rtlCol="0">
            <a:spAutoFit/>
          </a:bodyPr>
          <a:p>
            <a:r>
              <a:rPr lang="zh-CN" altLang="en-US" sz="3200"/>
              <a:t>补充代码</a:t>
            </a: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2" name="文本框 1"/>
          <p:cNvSpPr txBox="1"/>
          <p:nvPr/>
        </p:nvSpPr>
        <p:spPr>
          <a:xfrm>
            <a:off x="441960" y="549275"/>
            <a:ext cx="4064000" cy="368300"/>
          </a:xfrm>
          <a:prstGeom prst="rect">
            <a:avLst/>
          </a:prstGeom>
          <a:noFill/>
        </p:spPr>
        <p:txBody>
          <a:bodyPr wrap="square" rtlCol="0">
            <a:spAutoFit/>
          </a:bodyPr>
          <a:p>
            <a:r>
              <a:rPr lang="zh-CN" altLang="en-US"/>
              <a:t>求二叉树节点个数</a:t>
            </a:r>
            <a:endParaRPr lang="zh-CN" altLang="en-US"/>
          </a:p>
        </p:txBody>
      </p:sp>
      <p:pic>
        <p:nvPicPr>
          <p:cNvPr id="4" name="图片 3"/>
          <p:cNvPicPr>
            <a:picLocks noChangeAspect="1"/>
          </p:cNvPicPr>
          <p:nvPr/>
        </p:nvPicPr>
        <p:blipFill>
          <a:blip r:embed="rId1"/>
          <a:stretch>
            <a:fillRect/>
          </a:stretch>
        </p:blipFill>
        <p:spPr>
          <a:xfrm>
            <a:off x="380365" y="929005"/>
            <a:ext cx="8920480" cy="44672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3" name="文本框 2"/>
          <p:cNvSpPr txBox="1"/>
          <p:nvPr/>
        </p:nvSpPr>
        <p:spPr>
          <a:xfrm>
            <a:off x="679450" y="352425"/>
            <a:ext cx="4064000" cy="368300"/>
          </a:xfrm>
          <a:prstGeom prst="rect">
            <a:avLst/>
          </a:prstGeom>
          <a:noFill/>
        </p:spPr>
        <p:txBody>
          <a:bodyPr wrap="square" rtlCol="0">
            <a:spAutoFit/>
          </a:bodyPr>
          <a:p>
            <a:r>
              <a:rPr lang="zh-CN" altLang="en-US"/>
              <a:t>求叶子节点个数</a:t>
            </a:r>
            <a:endParaRPr lang="zh-CN" altLang="en-US"/>
          </a:p>
        </p:txBody>
      </p:sp>
      <p:pic>
        <p:nvPicPr>
          <p:cNvPr id="5" name="图片 4"/>
          <p:cNvPicPr>
            <a:picLocks noChangeAspect="1"/>
          </p:cNvPicPr>
          <p:nvPr/>
        </p:nvPicPr>
        <p:blipFill>
          <a:blip r:embed="rId1"/>
          <a:stretch>
            <a:fillRect/>
          </a:stretch>
        </p:blipFill>
        <p:spPr>
          <a:xfrm>
            <a:off x="211455" y="970915"/>
            <a:ext cx="10935970" cy="39528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2" name="文本框 1"/>
          <p:cNvSpPr txBox="1"/>
          <p:nvPr/>
        </p:nvSpPr>
        <p:spPr>
          <a:xfrm>
            <a:off x="248920" y="64135"/>
            <a:ext cx="4064000" cy="368300"/>
          </a:xfrm>
          <a:prstGeom prst="rect">
            <a:avLst/>
          </a:prstGeom>
          <a:noFill/>
        </p:spPr>
        <p:txBody>
          <a:bodyPr wrap="square" rtlCol="0">
            <a:spAutoFit/>
          </a:bodyPr>
          <a:p>
            <a:r>
              <a:rPr lang="zh-CN" altLang="en-US"/>
              <a:t>求二叉树的高度</a:t>
            </a:r>
            <a:endParaRPr lang="zh-CN" altLang="en-US"/>
          </a:p>
        </p:txBody>
      </p:sp>
      <p:pic>
        <p:nvPicPr>
          <p:cNvPr id="3" name="图片 2"/>
          <p:cNvPicPr>
            <a:picLocks noChangeAspect="1"/>
          </p:cNvPicPr>
          <p:nvPr/>
        </p:nvPicPr>
        <p:blipFill>
          <a:blip r:embed="rId1"/>
          <a:stretch>
            <a:fillRect/>
          </a:stretch>
        </p:blipFill>
        <p:spPr>
          <a:xfrm>
            <a:off x="149860" y="597535"/>
            <a:ext cx="6501765" cy="3164840"/>
          </a:xfrm>
          <a:prstGeom prst="rect">
            <a:avLst/>
          </a:prstGeom>
        </p:spPr>
      </p:pic>
      <p:pic>
        <p:nvPicPr>
          <p:cNvPr id="4" name="图片 3"/>
          <p:cNvPicPr>
            <a:picLocks noChangeAspect="1"/>
          </p:cNvPicPr>
          <p:nvPr/>
        </p:nvPicPr>
        <p:blipFill>
          <a:blip r:embed="rId2"/>
          <a:stretch>
            <a:fillRect/>
          </a:stretch>
        </p:blipFill>
        <p:spPr>
          <a:xfrm>
            <a:off x="6690360" y="666750"/>
            <a:ext cx="5501640" cy="3025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22" name="文本框 21"/>
          <p:cNvSpPr txBox="1"/>
          <p:nvPr/>
        </p:nvSpPr>
        <p:spPr>
          <a:xfrm>
            <a:off x="2982216" y="2896155"/>
            <a:ext cx="6529476" cy="1066126"/>
          </a:xfrm>
          <a:prstGeom prst="rect">
            <a:avLst/>
          </a:prstGeom>
          <a:noFill/>
        </p:spPr>
        <p:txBody>
          <a:bodyPr wrap="square" rtlCol="0">
            <a:spAutoFit/>
            <a:scene3d>
              <a:camera prst="orthographicFront"/>
              <a:lightRig rig="threePt" dir="t"/>
            </a:scene3d>
          </a:bodyPr>
          <a:lstStyle>
            <a:defPPr>
              <a:defRPr lang="zh-CN"/>
            </a:defPPr>
            <a:lvl1pPr algn="ctr">
              <a:defRPr sz="8000">
                <a:gradFill flip="none" rotWithShape="1">
                  <a:gsLst>
                    <a:gs pos="0">
                      <a:schemeClr val="accent1"/>
                    </a:gs>
                    <a:gs pos="66000">
                      <a:schemeClr val="accent3"/>
                    </a:gs>
                    <a:gs pos="33000">
                      <a:schemeClr val="accent2"/>
                    </a:gs>
                    <a:gs pos="100000">
                      <a:schemeClr val="accent4"/>
                    </a:gs>
                  </a:gsLst>
                  <a:lin ang="0" scaled="1"/>
                  <a:tileRect/>
                </a:gradFill>
                <a:latin typeface="+mj-lt"/>
              </a:defRPr>
            </a:lvl1pPr>
          </a:lstStyle>
          <a:p>
            <a:r>
              <a:rPr lang="en-US" altLang="zh-CN" sz="6330" b="1" dirty="0">
                <a:solidFill>
                  <a:schemeClr val="accent1"/>
                </a:solidFill>
                <a:effectLst>
                  <a:outerShdw blurRad="38100" dist="25400" dir="5400000" algn="ctr" rotWithShape="0">
                    <a:srgbClr val="6E747A">
                      <a:alpha val="43000"/>
                    </a:srgbClr>
                  </a:outerShdw>
                </a:effectLst>
                <a:latin typeface="Arial Black" panose="020B0A04020102020204" charset="0"/>
                <a:ea typeface="Arial Black" panose="020B0A04020102020204" charset="0"/>
                <a:cs typeface="Arial Black" panose="020B0A04020102020204" charset="0"/>
              </a:rPr>
              <a:t>THANK YOU</a:t>
            </a:r>
            <a:r>
              <a:rPr lang="zh-CN" altLang="en-US" sz="6330" b="1" dirty="0">
                <a:solidFill>
                  <a:schemeClr val="accent1"/>
                </a:solidFill>
                <a:effectLst>
                  <a:outerShdw blurRad="38100" dist="25400" dir="5400000" algn="ctr" rotWithShape="0">
                    <a:srgbClr val="6E747A">
                      <a:alpha val="43000"/>
                    </a:srgbClr>
                  </a:outerShdw>
                </a:effectLst>
                <a:latin typeface="Arial Black" panose="020B0A04020102020204" charset="0"/>
                <a:ea typeface="Arial Black" panose="020B0A04020102020204" charset="0"/>
                <a:cs typeface="Arial Black" panose="020B0A04020102020204" charset="0"/>
              </a:rPr>
              <a:t>！</a:t>
            </a:r>
            <a:endParaRPr lang="zh-CN" altLang="en-US" sz="6330" b="1" dirty="0">
              <a:solidFill>
                <a:schemeClr val="accent1"/>
              </a:solidFill>
              <a:effectLst>
                <a:outerShdw blurRad="38100" dist="25400" dir="5400000" algn="ctr" rotWithShape="0">
                  <a:srgbClr val="6E747A">
                    <a:alpha val="43000"/>
                  </a:srgbClr>
                </a:outerShdw>
              </a:effectLst>
              <a:latin typeface="Arial Black" panose="020B0A04020102020204" charset="0"/>
              <a:ea typeface="Arial Black" panose="020B0A04020102020204" charset="0"/>
              <a:cs typeface="Arial Black" panose="020B0A04020102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6145" name="标题 3073"/>
          <p:cNvSpPr>
            <a:spLocks noGrp="1"/>
          </p:cNvSpPr>
          <p:nvPr>
            <p:custDataLst>
              <p:tags r:id="rId1"/>
            </p:custDataLst>
          </p:nvPr>
        </p:nvSpPr>
        <p:spPr>
          <a:xfrm>
            <a:off x="4041140" y="303530"/>
            <a:ext cx="3951605" cy="638810"/>
          </a:xfrm>
          <a:prstGeom prst="rect">
            <a:avLst/>
          </a:prstGeom>
          <a:noFill/>
          <a:ln w="9525">
            <a:noFill/>
          </a:ln>
        </p:spPr>
        <p:txBody>
          <a:bodyPr vert="horz" lIns="91440" tIns="45720" rIns="91440" bIns="45720"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buClrTx/>
              <a:buSzTx/>
              <a:buFontTx/>
            </a:pPr>
            <a:r>
              <a:rPr lang="zh-CN" altLang="zh-CN" sz="3300" baseline="0">
                <a:latin typeface="Arial" panose="020B0604020202020204" pitchFamily="34" charset="0"/>
              </a:rPr>
              <a:t>二叉树</a:t>
            </a:r>
            <a:endParaRPr lang="zh-CN" altLang="zh-CN" sz="3300" baseline="0">
              <a:latin typeface="Arial" panose="020B0604020202020204" pitchFamily="34" charset="0"/>
            </a:endParaRPr>
          </a:p>
        </p:txBody>
      </p:sp>
      <p:sp>
        <p:nvSpPr>
          <p:cNvPr id="4" name="文本框 3"/>
          <p:cNvSpPr txBox="1"/>
          <p:nvPr/>
        </p:nvSpPr>
        <p:spPr>
          <a:xfrm>
            <a:off x="471170" y="1123315"/>
            <a:ext cx="5916295" cy="2705735"/>
          </a:xfrm>
          <a:prstGeom prst="rect">
            <a:avLst/>
          </a:prstGeom>
          <a:noFill/>
        </p:spPr>
        <p:txBody>
          <a:bodyPr wrap="square" rtlCol="0" anchor="t">
            <a:noAutofit/>
          </a:bodyPr>
          <a:p>
            <a:r>
              <a:rPr lang="zh-CN" altLang="en-US" sz="2000"/>
              <a:t>二叉树是n（n≥0）个结点的有限集合：</a:t>
            </a:r>
            <a:endParaRPr lang="zh-CN" altLang="en-US" sz="2000"/>
          </a:p>
          <a:p>
            <a:r>
              <a:rPr lang="zh-CN" altLang="en-US" sz="2000"/>
              <a:t>① 或者为空二叉树，即n = 0。</a:t>
            </a:r>
            <a:endParaRPr lang="zh-CN" altLang="en-US" sz="2000"/>
          </a:p>
          <a:p>
            <a:r>
              <a:rPr lang="zh-CN" altLang="en-US" sz="2000"/>
              <a:t>② 或者由一个根结点和两个互不相交的被称为根的左子树和右子树组成。左子树和右子树</a:t>
            </a:r>
            <a:endParaRPr lang="zh-CN" altLang="en-US" sz="2000"/>
          </a:p>
          <a:p>
            <a:r>
              <a:rPr lang="zh-CN" altLang="en-US" sz="2000"/>
              <a:t>又分别是一棵二叉树。</a:t>
            </a:r>
            <a:endParaRPr lang="zh-CN" altLang="en-US" sz="2000"/>
          </a:p>
          <a:p>
            <a:r>
              <a:rPr lang="zh-CN" altLang="en-US" sz="2000"/>
              <a:t>特点：①</a:t>
            </a:r>
            <a:r>
              <a:rPr lang="zh-CN" altLang="en-US" sz="2000">
                <a:solidFill>
                  <a:srgbClr val="FF0000"/>
                </a:solidFill>
              </a:rPr>
              <a:t>每个结点至多只有两棵子树</a:t>
            </a:r>
            <a:r>
              <a:rPr lang="zh-CN" altLang="en-US" sz="2000"/>
              <a:t> ②</a:t>
            </a:r>
            <a:r>
              <a:rPr lang="zh-CN" altLang="en-US" sz="2000">
                <a:solidFill>
                  <a:srgbClr val="FF0000"/>
                </a:solidFill>
              </a:rPr>
              <a:t>左右子树不能颠倒</a:t>
            </a:r>
            <a:r>
              <a:rPr lang="zh-CN" altLang="en-US" sz="2000"/>
              <a:t>（二叉树是有序树）</a:t>
            </a:r>
            <a:endParaRPr lang="zh-CN" altLang="en-US" sz="2000"/>
          </a:p>
        </p:txBody>
      </p:sp>
      <p:pic>
        <p:nvPicPr>
          <p:cNvPr id="2" name="图片 1"/>
          <p:cNvPicPr>
            <a:picLocks noChangeAspect="1"/>
          </p:cNvPicPr>
          <p:nvPr/>
        </p:nvPicPr>
        <p:blipFill>
          <a:blip r:embed="rId2"/>
          <a:stretch>
            <a:fillRect/>
          </a:stretch>
        </p:blipFill>
        <p:spPr>
          <a:xfrm>
            <a:off x="6600190" y="845820"/>
            <a:ext cx="4770755" cy="3056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4" name="文本框 3"/>
          <p:cNvSpPr txBox="1"/>
          <p:nvPr/>
        </p:nvSpPr>
        <p:spPr>
          <a:xfrm>
            <a:off x="3225165" y="1800225"/>
            <a:ext cx="316865" cy="361315"/>
          </a:xfrm>
          <a:prstGeom prst="rect">
            <a:avLst/>
          </a:prstGeom>
          <a:noFill/>
        </p:spPr>
        <p:txBody>
          <a:bodyPr wrap="square" rtlCol="0">
            <a:noAutofit/>
          </a:bodyPr>
          <a:p>
            <a:r>
              <a:rPr lang="zh-CN" altLang="en-US"/>
              <a:t>∅</a:t>
            </a:r>
            <a:endParaRPr lang="zh-CN" altLang="en-US"/>
          </a:p>
        </p:txBody>
      </p:sp>
      <p:sp>
        <p:nvSpPr>
          <p:cNvPr id="2" name="文本框 1"/>
          <p:cNvSpPr txBox="1"/>
          <p:nvPr/>
        </p:nvSpPr>
        <p:spPr>
          <a:xfrm>
            <a:off x="2958465" y="2163445"/>
            <a:ext cx="986155" cy="284480"/>
          </a:xfrm>
          <a:prstGeom prst="rect">
            <a:avLst/>
          </a:prstGeom>
          <a:noFill/>
        </p:spPr>
        <p:txBody>
          <a:bodyPr wrap="square" rtlCol="0">
            <a:noAutofit/>
          </a:bodyPr>
          <a:p>
            <a:r>
              <a:rPr lang="zh-CN" altLang="en-US" sz="1400"/>
              <a:t>空二叉树</a:t>
            </a:r>
            <a:endParaRPr lang="zh-CN" altLang="en-US" sz="1400"/>
          </a:p>
        </p:txBody>
      </p:sp>
      <p:sp>
        <p:nvSpPr>
          <p:cNvPr id="8" name="椭圆 7"/>
          <p:cNvSpPr/>
          <p:nvPr>
            <p:custDataLst>
              <p:tags r:id="rId1"/>
            </p:custDataLst>
          </p:nvPr>
        </p:nvSpPr>
        <p:spPr>
          <a:xfrm>
            <a:off x="5433060" y="178879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12" name="椭圆 11"/>
          <p:cNvSpPr/>
          <p:nvPr>
            <p:custDataLst>
              <p:tags r:id="rId2"/>
            </p:custDataLst>
          </p:nvPr>
        </p:nvSpPr>
        <p:spPr>
          <a:xfrm>
            <a:off x="5013960" y="221996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cxnSp>
        <p:nvCxnSpPr>
          <p:cNvPr id="14" name="直接连接符 13"/>
          <p:cNvCxnSpPr>
            <a:stCxn id="8" idx="4"/>
            <a:endCxn id="12" idx="0"/>
          </p:cNvCxnSpPr>
          <p:nvPr>
            <p:custDataLst>
              <p:tags r:id="rId3"/>
            </p:custDataLst>
          </p:nvPr>
        </p:nvCxnSpPr>
        <p:spPr>
          <a:xfrm flipH="1">
            <a:off x="5177790" y="2100580"/>
            <a:ext cx="419100" cy="119380"/>
          </a:xfrm>
          <a:prstGeom prst="line">
            <a:avLst/>
          </a:prstGeom>
        </p:spPr>
        <p:style>
          <a:lnRef idx="1">
            <a:schemeClr val="accent1"/>
          </a:lnRef>
          <a:fillRef idx="0">
            <a:schemeClr val="accent1"/>
          </a:fillRef>
          <a:effectRef idx="0">
            <a:schemeClr val="accent1"/>
          </a:effectRef>
          <a:fontRef idx="minor">
            <a:schemeClr val="tx1"/>
          </a:fontRef>
        </p:style>
      </p:cxnSp>
      <p:sp>
        <p:nvSpPr>
          <p:cNvPr id="20" name="文本框 19"/>
          <p:cNvSpPr txBox="1"/>
          <p:nvPr>
            <p:custDataLst>
              <p:tags r:id="rId4"/>
            </p:custDataLst>
          </p:nvPr>
        </p:nvSpPr>
        <p:spPr>
          <a:xfrm>
            <a:off x="4894580" y="2574925"/>
            <a:ext cx="1199515" cy="257175"/>
          </a:xfrm>
          <a:prstGeom prst="rect">
            <a:avLst/>
          </a:prstGeom>
          <a:noFill/>
        </p:spPr>
        <p:txBody>
          <a:bodyPr wrap="square" rtlCol="0">
            <a:noAutofit/>
          </a:bodyPr>
          <a:p>
            <a:r>
              <a:rPr lang="zh-CN" altLang="en-US" sz="1400"/>
              <a:t>只有左子树</a:t>
            </a:r>
            <a:endParaRPr lang="zh-CN" altLang="en-US" sz="1400"/>
          </a:p>
        </p:txBody>
      </p:sp>
      <p:sp>
        <p:nvSpPr>
          <p:cNvPr id="24" name="椭圆 23"/>
          <p:cNvSpPr/>
          <p:nvPr>
            <p:custDataLst>
              <p:tags r:id="rId5"/>
            </p:custDataLst>
          </p:nvPr>
        </p:nvSpPr>
        <p:spPr>
          <a:xfrm>
            <a:off x="7651750" y="191579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26" name="椭圆 25"/>
          <p:cNvSpPr/>
          <p:nvPr>
            <p:custDataLst>
              <p:tags r:id="rId6"/>
            </p:custDataLst>
          </p:nvPr>
        </p:nvSpPr>
        <p:spPr>
          <a:xfrm>
            <a:off x="8130540" y="234696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cxnSp>
        <p:nvCxnSpPr>
          <p:cNvPr id="31" name="直接连接符 30"/>
          <p:cNvCxnSpPr>
            <a:stCxn id="24" idx="4"/>
            <a:endCxn id="26" idx="0"/>
          </p:cNvCxnSpPr>
          <p:nvPr>
            <p:custDataLst>
              <p:tags r:id="rId7"/>
            </p:custDataLst>
          </p:nvPr>
        </p:nvCxnSpPr>
        <p:spPr>
          <a:xfrm>
            <a:off x="7815580" y="2227580"/>
            <a:ext cx="478790" cy="119380"/>
          </a:xfrm>
          <a:prstGeom prst="line">
            <a:avLst/>
          </a:prstGeom>
        </p:spPr>
        <p:style>
          <a:lnRef idx="1">
            <a:schemeClr val="accent1"/>
          </a:lnRef>
          <a:fillRef idx="0">
            <a:schemeClr val="accent1"/>
          </a:fillRef>
          <a:effectRef idx="0">
            <a:schemeClr val="accent1"/>
          </a:effectRef>
          <a:fontRef idx="minor">
            <a:schemeClr val="tx1"/>
          </a:fontRef>
        </p:style>
      </p:cxnSp>
      <p:sp>
        <p:nvSpPr>
          <p:cNvPr id="32" name="文本框 31"/>
          <p:cNvSpPr txBox="1"/>
          <p:nvPr>
            <p:custDataLst>
              <p:tags r:id="rId8"/>
            </p:custDataLst>
          </p:nvPr>
        </p:nvSpPr>
        <p:spPr>
          <a:xfrm>
            <a:off x="7113270" y="2701925"/>
            <a:ext cx="1199515" cy="257175"/>
          </a:xfrm>
          <a:prstGeom prst="rect">
            <a:avLst/>
          </a:prstGeom>
          <a:noFill/>
        </p:spPr>
        <p:txBody>
          <a:bodyPr wrap="square" rtlCol="0">
            <a:noAutofit/>
          </a:bodyPr>
          <a:p>
            <a:r>
              <a:rPr lang="zh-CN" altLang="en-US" sz="1400"/>
              <a:t>只有右子树</a:t>
            </a:r>
            <a:endParaRPr lang="zh-CN" altLang="en-US" sz="1400"/>
          </a:p>
        </p:txBody>
      </p:sp>
      <p:sp>
        <p:nvSpPr>
          <p:cNvPr id="33" name="椭圆 32"/>
          <p:cNvSpPr/>
          <p:nvPr>
            <p:custDataLst>
              <p:tags r:id="rId9"/>
            </p:custDataLst>
          </p:nvPr>
        </p:nvSpPr>
        <p:spPr>
          <a:xfrm>
            <a:off x="3214370" y="342201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34" name="文本框 33"/>
          <p:cNvSpPr txBox="1"/>
          <p:nvPr>
            <p:custDataLst>
              <p:tags r:id="rId10"/>
            </p:custDataLst>
          </p:nvPr>
        </p:nvSpPr>
        <p:spPr>
          <a:xfrm>
            <a:off x="2890520" y="3827145"/>
            <a:ext cx="1183640" cy="360045"/>
          </a:xfrm>
          <a:prstGeom prst="rect">
            <a:avLst/>
          </a:prstGeom>
          <a:noFill/>
        </p:spPr>
        <p:txBody>
          <a:bodyPr wrap="square" rtlCol="0">
            <a:noAutofit/>
          </a:bodyPr>
          <a:p>
            <a:r>
              <a:rPr lang="zh-CN" altLang="en-US" sz="1400"/>
              <a:t>只有根节点</a:t>
            </a:r>
            <a:endParaRPr lang="zh-CN" altLang="en-US" sz="1400"/>
          </a:p>
        </p:txBody>
      </p:sp>
      <p:sp>
        <p:nvSpPr>
          <p:cNvPr id="35" name="椭圆 34"/>
          <p:cNvSpPr/>
          <p:nvPr>
            <p:custDataLst>
              <p:tags r:id="rId11"/>
            </p:custDataLst>
          </p:nvPr>
        </p:nvSpPr>
        <p:spPr>
          <a:xfrm>
            <a:off x="5433060" y="3060065"/>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a:t>
            </a:r>
            <a:endParaRPr lang="en-US" altLang="zh-CN"/>
          </a:p>
        </p:txBody>
      </p:sp>
      <p:sp>
        <p:nvSpPr>
          <p:cNvPr id="36" name="椭圆 35"/>
          <p:cNvSpPr/>
          <p:nvPr>
            <p:custDataLst>
              <p:tags r:id="rId12"/>
            </p:custDataLst>
          </p:nvPr>
        </p:nvSpPr>
        <p:spPr>
          <a:xfrm>
            <a:off x="5013960" y="349123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B</a:t>
            </a:r>
            <a:endParaRPr lang="en-US" altLang="zh-CN"/>
          </a:p>
        </p:txBody>
      </p:sp>
      <p:cxnSp>
        <p:nvCxnSpPr>
          <p:cNvPr id="37" name="直接连接符 36"/>
          <p:cNvCxnSpPr>
            <a:stCxn id="35" idx="4"/>
            <a:endCxn id="36" idx="0"/>
          </p:cNvCxnSpPr>
          <p:nvPr>
            <p:custDataLst>
              <p:tags r:id="rId13"/>
            </p:custDataLst>
          </p:nvPr>
        </p:nvCxnSpPr>
        <p:spPr>
          <a:xfrm flipH="1">
            <a:off x="5177790" y="3371850"/>
            <a:ext cx="419100" cy="119380"/>
          </a:xfrm>
          <a:prstGeom prst="line">
            <a:avLst/>
          </a:prstGeom>
        </p:spPr>
        <p:style>
          <a:lnRef idx="1">
            <a:schemeClr val="accent1"/>
          </a:lnRef>
          <a:fillRef idx="0">
            <a:schemeClr val="accent1"/>
          </a:fillRef>
          <a:effectRef idx="0">
            <a:schemeClr val="accent1"/>
          </a:effectRef>
          <a:fontRef idx="minor">
            <a:schemeClr val="tx1"/>
          </a:fontRef>
        </p:style>
      </p:cxnSp>
      <p:sp>
        <p:nvSpPr>
          <p:cNvPr id="41" name="椭圆 40"/>
          <p:cNvSpPr/>
          <p:nvPr>
            <p:custDataLst>
              <p:tags r:id="rId14"/>
            </p:custDataLst>
          </p:nvPr>
        </p:nvSpPr>
        <p:spPr>
          <a:xfrm>
            <a:off x="5766435" y="3515360"/>
            <a:ext cx="327660" cy="3117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a:t>
            </a:r>
            <a:endParaRPr lang="en-US" altLang="zh-CN"/>
          </a:p>
        </p:txBody>
      </p:sp>
      <p:cxnSp>
        <p:nvCxnSpPr>
          <p:cNvPr id="42" name="直接连接符 41"/>
          <p:cNvCxnSpPr>
            <a:stCxn id="35" idx="4"/>
            <a:endCxn id="41" idx="0"/>
          </p:cNvCxnSpPr>
          <p:nvPr/>
        </p:nvCxnSpPr>
        <p:spPr>
          <a:xfrm>
            <a:off x="5596890" y="3371850"/>
            <a:ext cx="333375" cy="143510"/>
          </a:xfrm>
          <a:prstGeom prst="line">
            <a:avLst/>
          </a:prstGeom>
        </p:spPr>
        <p:style>
          <a:lnRef idx="1">
            <a:schemeClr val="accent1"/>
          </a:lnRef>
          <a:fillRef idx="0">
            <a:schemeClr val="accent1"/>
          </a:fillRef>
          <a:effectRef idx="0">
            <a:schemeClr val="accent1"/>
          </a:effectRef>
          <a:fontRef idx="minor">
            <a:schemeClr val="tx1"/>
          </a:fontRef>
        </p:style>
      </p:cxnSp>
      <p:sp>
        <p:nvSpPr>
          <p:cNvPr id="43" name="文本框 42"/>
          <p:cNvSpPr txBox="1"/>
          <p:nvPr>
            <p:custDataLst>
              <p:tags r:id="rId15"/>
            </p:custDataLst>
          </p:nvPr>
        </p:nvSpPr>
        <p:spPr>
          <a:xfrm>
            <a:off x="4910455" y="3954145"/>
            <a:ext cx="1372870" cy="360045"/>
          </a:xfrm>
          <a:prstGeom prst="rect">
            <a:avLst/>
          </a:prstGeom>
          <a:noFill/>
        </p:spPr>
        <p:txBody>
          <a:bodyPr wrap="square" rtlCol="0">
            <a:noAutofit/>
          </a:bodyPr>
          <a:p>
            <a:r>
              <a:rPr lang="zh-CN" altLang="en-US" sz="1400"/>
              <a:t>左右子树都有</a:t>
            </a:r>
            <a:endParaRPr lang="zh-CN" altLang="en-US" sz="1400"/>
          </a:p>
        </p:txBody>
      </p:sp>
      <p:sp>
        <p:nvSpPr>
          <p:cNvPr id="6" name="文本框 5"/>
          <p:cNvSpPr txBox="1"/>
          <p:nvPr/>
        </p:nvSpPr>
        <p:spPr>
          <a:xfrm>
            <a:off x="664845" y="821055"/>
            <a:ext cx="6096000" cy="368300"/>
          </a:xfrm>
          <a:prstGeom prst="rect">
            <a:avLst/>
          </a:prstGeom>
          <a:noFill/>
        </p:spPr>
        <p:txBody>
          <a:bodyPr wrap="square" rtlCol="0" anchor="t">
            <a:spAutoFit/>
          </a:bodyPr>
          <a:p>
            <a:r>
              <a:rPr lang="zh-CN" altLang="en-US">
                <a:sym typeface="+mn-ea"/>
              </a:rPr>
              <a:t>二叉树的五种形态：</a:t>
            </a:r>
            <a:endParaRPr lang="zh-CN" altLang="en-US">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6145" name="标题 3073"/>
          <p:cNvSpPr>
            <a:spLocks noGrp="1"/>
          </p:cNvSpPr>
          <p:nvPr>
            <p:custDataLst>
              <p:tags r:id="rId1"/>
            </p:custDataLst>
          </p:nvPr>
        </p:nvSpPr>
        <p:spPr>
          <a:xfrm>
            <a:off x="2876550" y="274003"/>
            <a:ext cx="4710113" cy="947737"/>
          </a:xfrm>
          <a:prstGeom prst="rect">
            <a:avLst/>
          </a:prstGeom>
          <a:noFill/>
          <a:ln w="9525">
            <a:noFill/>
          </a:ln>
        </p:spPr>
        <p:txBody>
          <a:bodyPr vert="horz" lIns="91440" tIns="45720" rIns="91440" bIns="45720"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buClrTx/>
              <a:buSzTx/>
              <a:buFontTx/>
            </a:pPr>
            <a:r>
              <a:rPr lang="zh-CN" altLang="zh-CN" sz="3300" baseline="0">
                <a:latin typeface="Arial" panose="020B0604020202020204" pitchFamily="34" charset="0"/>
              </a:rPr>
              <a:t>特殊的二叉树</a:t>
            </a:r>
            <a:endParaRPr lang="zh-CN" altLang="zh-CN" sz="3300" baseline="0">
              <a:latin typeface="Arial" panose="020B0604020202020204" pitchFamily="34" charset="0"/>
            </a:endParaRPr>
          </a:p>
        </p:txBody>
      </p:sp>
      <p:sp>
        <p:nvSpPr>
          <p:cNvPr id="4" name="文本框 3"/>
          <p:cNvSpPr txBox="1"/>
          <p:nvPr/>
        </p:nvSpPr>
        <p:spPr>
          <a:xfrm>
            <a:off x="436880" y="1345565"/>
            <a:ext cx="6859270" cy="394970"/>
          </a:xfrm>
          <a:prstGeom prst="rect">
            <a:avLst/>
          </a:prstGeom>
          <a:noFill/>
        </p:spPr>
        <p:txBody>
          <a:bodyPr wrap="square" rtlCol="0">
            <a:noAutofit/>
          </a:bodyPr>
          <a:p>
            <a:r>
              <a:rPr lang="zh-CN" altLang="en-US">
                <a:highlight>
                  <a:srgbClr val="FFFF00"/>
                </a:highlight>
              </a:rPr>
              <a:t>满二叉树</a:t>
            </a:r>
            <a:r>
              <a:rPr lang="zh-CN" altLang="en-US"/>
              <a:t>：一棵高度为h，且含有2</a:t>
            </a:r>
            <a:r>
              <a:rPr lang="en-US" altLang="zh-CN" baseline="30000"/>
              <a:t>h</a:t>
            </a:r>
            <a:r>
              <a:rPr lang="zh-CN" altLang="en-US"/>
              <a:t> - 1个结点的二叉树。</a:t>
            </a:r>
            <a:endParaRPr lang="en-US" altLang="zh-CN"/>
          </a:p>
        </p:txBody>
      </p:sp>
      <p:sp>
        <p:nvSpPr>
          <p:cNvPr id="34" name="文本框 33"/>
          <p:cNvSpPr txBox="1"/>
          <p:nvPr/>
        </p:nvSpPr>
        <p:spPr>
          <a:xfrm>
            <a:off x="6413500" y="2087880"/>
            <a:ext cx="4951095" cy="2274570"/>
          </a:xfrm>
          <a:prstGeom prst="rect">
            <a:avLst/>
          </a:prstGeom>
          <a:noFill/>
        </p:spPr>
        <p:txBody>
          <a:bodyPr wrap="square" rtlCol="0">
            <a:noAutofit/>
          </a:bodyPr>
          <a:p>
            <a:r>
              <a:rPr lang="zh-CN" altLang="en-US"/>
              <a:t>特点：</a:t>
            </a:r>
            <a:endParaRPr lang="zh-CN" altLang="en-US"/>
          </a:p>
          <a:p>
            <a:r>
              <a:rPr lang="zh-CN" altLang="en-US"/>
              <a:t>①只有最后一层有叶子结点</a:t>
            </a:r>
            <a:endParaRPr lang="zh-CN" altLang="en-US"/>
          </a:p>
          <a:p>
            <a:r>
              <a:rPr lang="zh-CN" altLang="en-US"/>
              <a:t>②不存在度为 1 的结点</a:t>
            </a:r>
            <a:endParaRPr lang="zh-CN" altLang="en-US"/>
          </a:p>
          <a:p>
            <a:r>
              <a:rPr lang="zh-CN" altLang="en-US"/>
              <a:t>③按层序从 1 开始编号，结点 i 的左孩子为 2i，右孩子为 2i+1；结点 i 的父节点为 </a:t>
            </a:r>
            <a:r>
              <a:rPr lang="en-US" altLang="zh-CN"/>
              <a:t>i</a:t>
            </a:r>
            <a:r>
              <a:rPr lang="zh-CN" altLang="en-US"/>
              <a:t>/2向下取整 （如果有的话）</a:t>
            </a:r>
            <a:endParaRPr lang="zh-CN" altLang="en-US"/>
          </a:p>
        </p:txBody>
      </p:sp>
      <p:pic>
        <p:nvPicPr>
          <p:cNvPr id="35" name="图片 34"/>
          <p:cNvPicPr>
            <a:picLocks noChangeAspect="1"/>
          </p:cNvPicPr>
          <p:nvPr>
            <p:custDataLst>
              <p:tags r:id="rId2"/>
            </p:custDataLst>
          </p:nvPr>
        </p:nvPicPr>
        <p:blipFill>
          <a:blip r:embed="rId3"/>
          <a:stretch>
            <a:fillRect/>
          </a:stretch>
        </p:blipFill>
        <p:spPr>
          <a:xfrm>
            <a:off x="436880" y="2017395"/>
            <a:ext cx="5273040" cy="28879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sp>
        <p:nvSpPr>
          <p:cNvPr id="6145" name="标题 3073"/>
          <p:cNvSpPr>
            <a:spLocks noGrp="1"/>
          </p:cNvSpPr>
          <p:nvPr>
            <p:custDataLst>
              <p:tags r:id="rId1"/>
            </p:custDataLst>
          </p:nvPr>
        </p:nvSpPr>
        <p:spPr>
          <a:xfrm>
            <a:off x="2232025" y="-25717"/>
            <a:ext cx="4710113" cy="947737"/>
          </a:xfrm>
          <a:prstGeom prst="rect">
            <a:avLst/>
          </a:prstGeom>
          <a:noFill/>
          <a:ln w="9525">
            <a:noFill/>
          </a:ln>
        </p:spPr>
        <p:txBody>
          <a:bodyPr vert="horz" lIns="91440" tIns="45720" rIns="91440" bIns="45720" anchor="ctr" anchorCtr="0"/>
          <a:lstStyle>
            <a:lvl1pPr algn="ctr" defTabSz="914400" rtl="0" eaLnBrk="1" latinLnBrk="0" hangingPunct="1">
              <a:spcBef>
                <a:spcPct val="0"/>
              </a:spcBef>
              <a:buNone/>
              <a:defRPr sz="4400" kern="1200">
                <a:solidFill>
                  <a:schemeClr val="tx1"/>
                </a:solidFill>
                <a:latin typeface="+mj-lt"/>
                <a:ea typeface="+mj-ea"/>
                <a:cs typeface="+mj-cs"/>
              </a:defRPr>
            </a:lvl1pPr>
          </a:lstStyle>
          <a:p>
            <a:pPr>
              <a:buClrTx/>
              <a:buSzTx/>
              <a:buFontTx/>
            </a:pPr>
            <a:r>
              <a:rPr lang="zh-CN" altLang="zh-CN" sz="3300" baseline="0">
                <a:latin typeface="Arial" panose="020B0604020202020204" pitchFamily="34" charset="0"/>
              </a:rPr>
              <a:t>特殊的二叉树</a:t>
            </a:r>
            <a:endParaRPr lang="zh-CN" altLang="zh-CN" sz="3300" baseline="0">
              <a:latin typeface="Arial" panose="020B0604020202020204" pitchFamily="34" charset="0"/>
            </a:endParaRPr>
          </a:p>
        </p:txBody>
      </p:sp>
      <p:sp>
        <p:nvSpPr>
          <p:cNvPr id="4" name="文本框 3"/>
          <p:cNvSpPr txBox="1"/>
          <p:nvPr/>
        </p:nvSpPr>
        <p:spPr>
          <a:xfrm>
            <a:off x="463550" y="664210"/>
            <a:ext cx="9783445" cy="1179830"/>
          </a:xfrm>
          <a:prstGeom prst="rect">
            <a:avLst/>
          </a:prstGeom>
          <a:noFill/>
        </p:spPr>
        <p:txBody>
          <a:bodyPr wrap="square" rtlCol="0">
            <a:noAutofit/>
          </a:bodyPr>
          <a:p>
            <a:r>
              <a:rPr lang="zh-CN" altLang="en-US" sz="2400">
                <a:highlight>
                  <a:srgbClr val="FFFF00"/>
                </a:highlight>
              </a:rPr>
              <a:t>完全二叉树</a:t>
            </a:r>
            <a:r>
              <a:rPr lang="zh-CN" altLang="en-US" sz="2400"/>
              <a:t>：当且仅当其每个结点都与高度为h的满二叉树中编号为1～n的结点一一对应时，称为完全二叉树。</a:t>
            </a:r>
            <a:endParaRPr lang="zh-CN" altLang="en-US" sz="2400"/>
          </a:p>
        </p:txBody>
      </p:sp>
      <p:pic>
        <p:nvPicPr>
          <p:cNvPr id="2" name="图片 1"/>
          <p:cNvPicPr>
            <a:picLocks noChangeAspect="1"/>
          </p:cNvPicPr>
          <p:nvPr>
            <p:custDataLst>
              <p:tags r:id="rId2"/>
            </p:custDataLst>
          </p:nvPr>
        </p:nvPicPr>
        <p:blipFill>
          <a:blip r:embed="rId3"/>
          <a:stretch>
            <a:fillRect/>
          </a:stretch>
        </p:blipFill>
        <p:spPr>
          <a:xfrm>
            <a:off x="657860" y="2438400"/>
            <a:ext cx="4475480" cy="2596515"/>
          </a:xfrm>
          <a:prstGeom prst="rect">
            <a:avLst/>
          </a:prstGeom>
        </p:spPr>
      </p:pic>
      <p:sp>
        <p:nvSpPr>
          <p:cNvPr id="6" name="文本框 5"/>
          <p:cNvSpPr txBox="1"/>
          <p:nvPr/>
        </p:nvSpPr>
        <p:spPr>
          <a:xfrm>
            <a:off x="7252335" y="1783715"/>
            <a:ext cx="3488690" cy="3052445"/>
          </a:xfrm>
          <a:prstGeom prst="rect">
            <a:avLst/>
          </a:prstGeom>
          <a:noFill/>
        </p:spPr>
        <p:txBody>
          <a:bodyPr wrap="square" rtlCol="0">
            <a:noAutofit/>
          </a:bodyPr>
          <a:p>
            <a:r>
              <a:rPr lang="zh-CN" altLang="en-US"/>
              <a:t>特点：</a:t>
            </a:r>
            <a:endParaRPr lang="zh-CN" altLang="en-US"/>
          </a:p>
          <a:p>
            <a:r>
              <a:rPr lang="zh-CN" altLang="en-US"/>
              <a:t>①只有最后两层可能有叶子结点</a:t>
            </a:r>
            <a:endParaRPr lang="zh-CN" altLang="en-US"/>
          </a:p>
          <a:p>
            <a:r>
              <a:rPr lang="zh-CN" altLang="en-US"/>
              <a:t>②最多只有一个度为1的结点</a:t>
            </a:r>
            <a:endParaRPr lang="zh-CN" altLang="en-US"/>
          </a:p>
          <a:p>
            <a:r>
              <a:rPr lang="zh-CN" altLang="en-US"/>
              <a:t>③</a:t>
            </a:r>
            <a:r>
              <a:rPr lang="zh-CN" altLang="en-US">
                <a:sym typeface="+mn-ea"/>
              </a:rPr>
              <a:t>按层序从 1 开始编号，结点 i 的左孩子为 2i，右孩子为 2i+1；结点 i 的父节点为 </a:t>
            </a:r>
            <a:r>
              <a:rPr lang="en-US" altLang="zh-CN">
                <a:sym typeface="+mn-ea"/>
              </a:rPr>
              <a:t>i</a:t>
            </a:r>
            <a:r>
              <a:rPr lang="zh-CN" altLang="en-US">
                <a:sym typeface="+mn-ea"/>
              </a:rPr>
              <a:t>/2向下取整 （如果有的话）</a:t>
            </a:r>
            <a:endParaRPr lang="zh-CN" altLang="en-US"/>
          </a:p>
          <a:p>
            <a:r>
              <a:rPr lang="zh-CN" altLang="en-US"/>
              <a:t>④ </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9" name="e7d195523061f1c0" descr="e7d195523061f1c0f0ec610a92cff745ee13794c7b8d98f8E73673273C9E8BE17CC3D63B9B1D6426C348A354AD505654C28F453CD7C8F90EADD06C08281DAED7140E5AAAED5880ECE414DFB6A93B82BE019406867034C3A8500A4827DCF3FBF74A471B736410707E336A01C9ADC9BE02ACCB8DF2121D81636A067B8AE80C6AB6F014154F4E7B7247" hidden="1"/>
          <p:cNvSpPr txBox="1"/>
          <p:nvPr/>
        </p:nvSpPr>
        <p:spPr>
          <a:xfrm>
            <a:off x="-355600" y="1803400"/>
            <a:ext cx="293927" cy="1016000"/>
          </a:xfrm>
          <a:prstGeom prst="rect">
            <a:avLst/>
          </a:prstGeom>
          <a:noFill/>
        </p:spPr>
        <p:txBody>
          <a:bodyPr vert="wordArtVert" rtlCol="0">
            <a:spAutoFit/>
          </a:bodyPr>
          <a:lstStyle/>
          <a:p>
            <a:r>
              <a:rPr lang="en-US" altLang="zh-CN" sz="100"/>
              <a:t>e7d195523061f1c0f0ec610a92cff745ee13794c7b8d98f8E73673273C9E8BE17CC3D63B9B1D6426C348A354AD505654C28F453CD7C8F90EADD06C08281DAED7140E5AAAED5880ECE414DFB6A93B82BE019406867034C3A8500A4827DCF3FBF74A471B736410707E336A01C9ADC9BE02ACCB8DF2121D81636A067B8AE80C6AB6F014154F4E7B7247</a:t>
            </a:r>
            <a:endParaRPr lang="zh-CN" altLang="en-US" sz="100"/>
          </a:p>
        </p:txBody>
      </p:sp>
      <p:pic>
        <p:nvPicPr>
          <p:cNvPr id="2" name="图片 1"/>
          <p:cNvPicPr>
            <a:picLocks noChangeAspect="1"/>
          </p:cNvPicPr>
          <p:nvPr/>
        </p:nvPicPr>
        <p:blipFill>
          <a:blip r:embed="rId1"/>
          <a:stretch>
            <a:fillRect/>
          </a:stretch>
        </p:blipFill>
        <p:spPr>
          <a:xfrm>
            <a:off x="482600" y="440690"/>
            <a:ext cx="9248775" cy="3381375"/>
          </a:xfrm>
          <a:prstGeom prst="rect">
            <a:avLst/>
          </a:prstGeom>
        </p:spPr>
      </p:pic>
      <p:sp>
        <p:nvSpPr>
          <p:cNvPr id="3" name="文本框 2"/>
          <p:cNvSpPr txBox="1"/>
          <p:nvPr/>
        </p:nvSpPr>
        <p:spPr>
          <a:xfrm>
            <a:off x="482600" y="3902075"/>
            <a:ext cx="9801860" cy="2423795"/>
          </a:xfrm>
          <a:prstGeom prst="rect">
            <a:avLst/>
          </a:prstGeom>
          <a:noFill/>
        </p:spPr>
        <p:txBody>
          <a:bodyPr wrap="square" rtlCol="0" anchor="t">
            <a:noAutofit/>
          </a:bodyPr>
          <a:p>
            <a:pPr indent="457200"/>
            <a:r>
              <a:rPr lang="zh-CN" altLang="en-US"/>
              <a:t>二叉树的顺序存储是指用一组地址连续的存储单元依次自上而下、自左至右存储完全二叉树</a:t>
            </a:r>
            <a:endParaRPr lang="zh-CN" altLang="en-US"/>
          </a:p>
          <a:p>
            <a:r>
              <a:rPr lang="zh-CN" altLang="en-US"/>
              <a:t>上的结点元素，即将完全二叉树上编号为i的结点元素存储在一维数组下标为i-1的分量中。</a:t>
            </a:r>
            <a:endParaRPr lang="zh-CN" altLang="en-US"/>
          </a:p>
          <a:p>
            <a:endParaRPr lang="zh-CN" altLang="en-US"/>
          </a:p>
          <a:p>
            <a:pPr indent="457200"/>
            <a:r>
              <a:rPr lang="zh-CN" altLang="en-US"/>
              <a:t>依据二叉树的性质，完全二叉树和满二叉树采用顺序存储比较合适，树中结点的序号可以唯</a:t>
            </a:r>
            <a:endParaRPr lang="zh-CN" altLang="en-US"/>
          </a:p>
          <a:p>
            <a:r>
              <a:rPr lang="zh-CN" altLang="en-US"/>
              <a:t>一地反映结点之间的逻辑关系，这样既能最大可能地节省存储空间，又能利用数组元素的下标值</a:t>
            </a:r>
            <a:endParaRPr lang="zh-CN" altLang="en-US"/>
          </a:p>
          <a:p>
            <a:r>
              <a:rPr lang="zh-CN" altLang="en-US"/>
              <a:t>确定结点在二叉树中的位置，以及结点之间的关系。</a:t>
            </a: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BEAUTIFY_FLAG" val=""/>
  <p:tag name="KSO_WM_UNIT_PLACING_PICTURE_USER_VIEWPORT" val="{&quot;height&quot;:2340,&quot;width&quot;:4524}"/>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 name="KSO_WM_UNIT_PLACING_PICTURE_USER_VIEWPORT" val="{&quot;height&quot;:3588,&quot;width&quot;:10716}"/>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COMMONDATA" val="eyJoZGlkIjoiYzAwM2M2Nzk0ZTljYzBkN2QxYWFiZTA5YTBiOTAyMmIifQ=="/>
  <p:tag name="commondata" val="eyJoZGlkIjoiY2UxMjFiYzQ3OGNlMDRkOWQzYzEyZDhjODdlMDEzZjEifQ=="/>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17035</Words>
  <Application>WPS 演示</Application>
  <PresentationFormat>宽屏</PresentationFormat>
  <Paragraphs>538</Paragraphs>
  <Slides>46</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46</vt:i4>
      </vt:variant>
    </vt:vector>
  </HeadingPairs>
  <TitlesOfParts>
    <vt:vector size="56" baseType="lpstr">
      <vt:lpstr>Arial</vt:lpstr>
      <vt:lpstr>宋体</vt:lpstr>
      <vt:lpstr>Wingdings</vt:lpstr>
      <vt:lpstr>微软雅黑</vt:lpstr>
      <vt:lpstr>等线</vt:lpstr>
      <vt:lpstr>Arial Unicode MS</vt:lpstr>
      <vt:lpstr>Arial Black</vt:lpstr>
      <vt:lpstr>Calibri</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 Bobby</dc:creator>
  <cp:lastModifiedBy>别睡了</cp:lastModifiedBy>
  <cp:revision>43</cp:revision>
  <dcterms:created xsi:type="dcterms:W3CDTF">2020-11-30T00:47:00Z</dcterms:created>
  <dcterms:modified xsi:type="dcterms:W3CDTF">2024-05-10T12:42:54Z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0E1CEDDC4CE24AF08FECFA3C471F1569_13</vt:lpwstr>
  </property>
</Properties>
</file>