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15E"/>
    <a:srgbClr val="FEFEE8"/>
    <a:srgbClr val="FFFFCC"/>
    <a:srgbClr val="FCEBE0"/>
    <a:srgbClr val="2A2000"/>
    <a:srgbClr val="FCE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64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Maternal Mortality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Hemorrhage</c:v>
                </c:pt>
                <c:pt idx="1">
                  <c:v>Eclampsia</c:v>
                </c:pt>
                <c:pt idx="2">
                  <c:v>Obstructed labor</c:v>
                </c:pt>
                <c:pt idx="3">
                  <c:v>Sepsis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0.31</c:v>
                </c:pt>
                <c:pt idx="1">
                  <c:v>0.2</c:v>
                </c:pt>
                <c:pt idx="2">
                  <c:v>7.0000000000000007E-2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8F180-DBFC-70B2-14BC-29AD8D08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BA7B16-2111-B7B9-B442-DD2F483B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D30419-BD2E-02DE-6ADC-129E6763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14566-87AC-AD8C-B084-87F90D1F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CBB442-3FF7-B826-24AD-D960F294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AEE09-F26C-0F38-8265-E5A2E6F8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78FE26-C1E9-5862-3009-77E2B53E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FA54B1-B8D9-4FFB-F15C-5579BA3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47862A-E991-0461-D55D-2B88681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1F481C-59FE-E874-749C-B51A4B96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FDBBBDB-1EBC-BF01-A3EC-D9EECDD6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B116A2-6429-75C3-DEC4-D102C1ED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BDE48C-7322-FA1A-99F1-B5E37FF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69916C-4ABE-8436-04C3-F36BE39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B02EDB-769C-52EB-08C2-4BA7FD1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EBB5D-5D02-E161-9A62-FFE3A3A3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8EB730-74A3-31A9-C92B-AE720E3B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FBD447-62A6-21B7-48CC-AD53E29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EF645D-6BDC-0A91-6DEA-1137A495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28E636-27AE-1D11-B7A5-C629F61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57BD21-F90D-9670-431A-B462445E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129BC4-B434-4E18-9B77-B086A01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D8F3A2-D521-0A43-DC62-BF12A4FD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73E898-9C84-9283-C876-69D6EA53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A56E4C-4068-B3F6-AC83-3FEA85A9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9B0FA-E3A6-062A-5F00-36E07112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FDB19-85FC-A480-B2BF-37B15248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E77E5-5ACC-BFC1-6B25-871601E2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554BD7-5F9D-89A6-95E6-94C45C73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46A523-CFA2-E1D1-A393-E4E7B513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DF8AAF-2F4F-A24D-239C-6033D667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CDFA2-F8AB-F765-79B2-A52D39A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FBFD8D-19B8-F45B-01A9-7608316E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39CE17-4779-3996-928E-39E44FC0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C850DF4-0510-F0D7-950E-102B5CAC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A697B3-BCF3-8C2E-E2DA-BEE06FD62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CACFAB-720B-50EF-EB94-07C7C1B8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DCBD406-445A-3646-C71C-3076577F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B37B61-B134-964F-28E2-0B692E4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42E55-A4A6-C06B-1A3B-53378E75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39874D-14E3-32B9-A397-989E8DFB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2DAE32-CD29-13FF-F410-4ABE0711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9118D8-BE91-58DA-EAE8-DF239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E3D0324-EE7A-C464-15A3-E79B6B5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00F970-017C-BF2C-D7E8-1283F80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0BFF6D-4156-D6D8-565B-D170BFAB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BC415-191E-94A4-0B1A-FF4E113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319A7C-A7F8-0F89-A526-E514CC37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9F9A9D-22D6-5E59-8061-FE3A2950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999D5C-544A-920E-4477-6D7979A7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20BD7-786E-02E0-4322-15BEE816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DD46B8-3C57-B6FC-F638-70329A7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FF5A9-7CE4-DE1D-5019-AF937A82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DECAE44-2C41-D794-BE71-ED8B208A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369225-C9AC-BB9E-1AD9-0823A224B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09031E-DE9D-64B5-CBF4-113BD44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6898D8-02A0-FD49-41B3-D1DE3A67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30B6D1-7266-A1E6-BE26-E95C99DC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C5B09-3D50-8ECA-C261-08BF919F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E2000D-A291-DC31-3D90-1CC0AF3C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87E061-75E3-D47A-2ADC-3D146588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14D0-4690-4115-9EB0-B3B74172955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EE6BE7-71F3-9D0C-4D68-A41D62B09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9EBD92-E9C5-BF4A-BCD0-5314E390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7182-4F9D-4E31-8DAF-1307C5A6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="" xmlns:a16="http://schemas.microsoft.com/office/drawing/2014/main" id="{D49B038A-DF13-E27A-E19D-F0EB4EBD21B6}"/>
              </a:ext>
            </a:extLst>
          </p:cNvPr>
          <p:cNvSpPr/>
          <p:nvPr/>
        </p:nvSpPr>
        <p:spPr>
          <a:xfrm>
            <a:off x="8578550" y="-1"/>
            <a:ext cx="5018810" cy="6858001"/>
          </a:xfrm>
          <a:custGeom>
            <a:avLst/>
            <a:gdLst/>
            <a:ahLst/>
            <a:cxnLst/>
            <a:rect l="l" t="t" r="r" b="b"/>
            <a:pathLst>
              <a:path w="1384190" h="3472226">
                <a:moveTo>
                  <a:pt x="0" y="0"/>
                </a:moveTo>
                <a:lnTo>
                  <a:pt x="1384190" y="0"/>
                </a:lnTo>
                <a:lnTo>
                  <a:pt x="1384190" y="3472226"/>
                </a:lnTo>
                <a:lnTo>
                  <a:pt x="0" y="3472226"/>
                </a:lnTo>
                <a:close/>
              </a:path>
            </a:pathLst>
          </a:custGeom>
          <a:solidFill>
            <a:srgbClr val="E0B15E"/>
          </a:solidFill>
        </p:spPr>
      </p:sp>
      <p:sp>
        <p:nvSpPr>
          <p:cNvPr id="5" name="Freeform 6">
            <a:extLst>
              <a:ext uri="{FF2B5EF4-FFF2-40B4-BE49-F238E27FC236}">
                <a16:creationId xmlns="" xmlns:a16="http://schemas.microsoft.com/office/drawing/2014/main" id="{BFD9B303-7FBA-41EA-0EF2-4D37532891EF}"/>
              </a:ext>
            </a:extLst>
          </p:cNvPr>
          <p:cNvSpPr/>
          <p:nvPr/>
        </p:nvSpPr>
        <p:spPr>
          <a:xfrm>
            <a:off x="6447290" y="1304019"/>
            <a:ext cx="4262519" cy="4249959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8">
            <a:extLst>
              <a:ext uri="{FF2B5EF4-FFF2-40B4-BE49-F238E27FC236}">
                <a16:creationId xmlns="" xmlns:a16="http://schemas.microsoft.com/office/drawing/2014/main" id="{B897095E-9F62-4163-9EAF-A7F37837CF6A}"/>
              </a:ext>
            </a:extLst>
          </p:cNvPr>
          <p:cNvSpPr/>
          <p:nvPr/>
        </p:nvSpPr>
        <p:spPr>
          <a:xfrm>
            <a:off x="6911295" y="1780585"/>
            <a:ext cx="3334507" cy="3296826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192E3B2-B283-CCBE-779A-5F7C03C7FEF2}"/>
              </a:ext>
            </a:extLst>
          </p:cNvPr>
          <p:cNvSpPr txBox="1"/>
          <p:nvPr/>
        </p:nvSpPr>
        <p:spPr>
          <a:xfrm>
            <a:off x="1226916" y="1053296"/>
            <a:ext cx="5684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Maternal Mortality in Bangladesh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Challenges, Trends, and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C3FD45-4623-C589-F6CF-E76119868363}"/>
              </a:ext>
            </a:extLst>
          </p:cNvPr>
          <p:cNvSpPr txBox="1"/>
          <p:nvPr/>
        </p:nvSpPr>
        <p:spPr>
          <a:xfrm>
            <a:off x="1342663" y="4247909"/>
            <a:ext cx="462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Nusrat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Trina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MOP 00010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02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Microsoft Office Package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7749" y="4759013"/>
            <a:ext cx="3506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71" y="1031202"/>
            <a:ext cx="3848372" cy="330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8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6D66E2C-E91C-109E-317B-5D1EFCBB7C2A}"/>
              </a:ext>
            </a:extLst>
          </p:cNvPr>
          <p:cNvGrpSpPr/>
          <p:nvPr/>
        </p:nvGrpSpPr>
        <p:grpSpPr>
          <a:xfrm>
            <a:off x="4438891" y="243069"/>
            <a:ext cx="3464690" cy="706056"/>
            <a:chOff x="4363655" y="497711"/>
            <a:chExt cx="3464690" cy="706056"/>
          </a:xfrm>
          <a:solidFill>
            <a:schemeClr val="accent4">
              <a:lumMod val="75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3242220-FD86-9604-CC57-5A3B78EB3BDE}"/>
                </a:ext>
              </a:extLst>
            </p:cNvPr>
            <p:cNvSpPr/>
            <p:nvPr/>
          </p:nvSpPr>
          <p:spPr>
            <a:xfrm>
              <a:off x="4363655" y="497711"/>
              <a:ext cx="3464690" cy="706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C4A1AC8C-5B60-9306-7A1B-0A1840BC591C}"/>
                </a:ext>
              </a:extLst>
            </p:cNvPr>
            <p:cNvSpPr txBox="1"/>
            <p:nvPr/>
          </p:nvSpPr>
          <p:spPr>
            <a:xfrm>
              <a:off x="4764911" y="604779"/>
              <a:ext cx="266217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94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Open Sauce Bold"/>
                  <a:cs typeface="Times New Roman" panose="02020603050405020304" pitchFamily="18" charset="0"/>
                  <a:sym typeface="Open Sauce Bold"/>
                </a:rPr>
                <a:t>Overview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6858BD7-77D3-71CA-C63C-F2D204EB4742}"/>
              </a:ext>
            </a:extLst>
          </p:cNvPr>
          <p:cNvGrpSpPr/>
          <p:nvPr/>
        </p:nvGrpSpPr>
        <p:grpSpPr>
          <a:xfrm>
            <a:off x="3362446" y="1207402"/>
            <a:ext cx="5617580" cy="706056"/>
            <a:chOff x="3362446" y="1207402"/>
            <a:chExt cx="5617580" cy="70605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42BC526B-3C40-1AD3-38CC-56D71296F04E}"/>
                </a:ext>
              </a:extLst>
            </p:cNvPr>
            <p:cNvSpPr/>
            <p:nvPr/>
          </p:nvSpPr>
          <p:spPr>
            <a:xfrm>
              <a:off x="3362446" y="1207402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6E66D0E-8388-A46E-9B29-BEC69BDEDF73}"/>
                </a:ext>
              </a:extLst>
            </p:cNvPr>
            <p:cNvSpPr txBox="1"/>
            <p:nvPr/>
          </p:nvSpPr>
          <p:spPr>
            <a:xfrm>
              <a:off x="3735730" y="1325856"/>
              <a:ext cx="487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2" action="ppaction://hlinksldjump"/>
                </a:rPr>
                <a:t>Maternal Mortality in Bangladesh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0B3530A-7236-C47D-ED25-CDD1F0CB2A5D}"/>
              </a:ext>
            </a:extLst>
          </p:cNvPr>
          <p:cNvGrpSpPr/>
          <p:nvPr/>
        </p:nvGrpSpPr>
        <p:grpSpPr>
          <a:xfrm>
            <a:off x="3362446" y="2097928"/>
            <a:ext cx="5617580" cy="706056"/>
            <a:chOff x="3362446" y="2097928"/>
            <a:chExt cx="5617580" cy="70605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5F6B34DF-0271-040E-C465-B4A372D5CB58}"/>
                </a:ext>
              </a:extLst>
            </p:cNvPr>
            <p:cNvSpPr/>
            <p:nvPr/>
          </p:nvSpPr>
          <p:spPr>
            <a:xfrm>
              <a:off x="3362446" y="2097928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047B559-CA9A-ECD7-3ED1-56F5CDC0D743}"/>
                </a:ext>
              </a:extLst>
            </p:cNvPr>
            <p:cNvSpPr txBox="1"/>
            <p:nvPr/>
          </p:nvSpPr>
          <p:spPr>
            <a:xfrm>
              <a:off x="4238263" y="2233102"/>
              <a:ext cx="3865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4E0140A-BAA7-1F3D-EF3B-484B2F02FF9C}"/>
              </a:ext>
            </a:extLst>
          </p:cNvPr>
          <p:cNvGrpSpPr/>
          <p:nvPr/>
        </p:nvGrpSpPr>
        <p:grpSpPr>
          <a:xfrm>
            <a:off x="3362446" y="2987232"/>
            <a:ext cx="5617580" cy="706056"/>
            <a:chOff x="3362446" y="2987232"/>
            <a:chExt cx="5617580" cy="7060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45D7D625-BB33-02A6-117B-AE3FD05CCEC1}"/>
                </a:ext>
              </a:extLst>
            </p:cNvPr>
            <p:cNvSpPr/>
            <p:nvPr/>
          </p:nvSpPr>
          <p:spPr>
            <a:xfrm>
              <a:off x="3362446" y="2987232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735F3A58-D452-FC66-E1DC-662626BE9733}"/>
                </a:ext>
              </a:extLst>
            </p:cNvPr>
            <p:cNvSpPr txBox="1"/>
            <p:nvPr/>
          </p:nvSpPr>
          <p:spPr>
            <a:xfrm>
              <a:off x="3539925" y="3109427"/>
              <a:ext cx="5440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Determinants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168DB4A0-1211-571D-30EF-05D880EEA213}"/>
              </a:ext>
            </a:extLst>
          </p:cNvPr>
          <p:cNvGrpSpPr/>
          <p:nvPr/>
        </p:nvGrpSpPr>
        <p:grpSpPr>
          <a:xfrm>
            <a:off x="3362446" y="3870768"/>
            <a:ext cx="5617580" cy="706056"/>
            <a:chOff x="3362446" y="3870768"/>
            <a:chExt cx="5617580" cy="7060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455D6B56-566D-AC79-6065-838941844018}"/>
                </a:ext>
              </a:extLst>
            </p:cNvPr>
            <p:cNvSpPr/>
            <p:nvPr/>
          </p:nvSpPr>
          <p:spPr>
            <a:xfrm>
              <a:off x="3362446" y="3870768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1D702B-F877-6953-EFB0-C371DE82C08A}"/>
                </a:ext>
              </a:extLst>
            </p:cNvPr>
            <p:cNvSpPr txBox="1"/>
            <p:nvPr/>
          </p:nvSpPr>
          <p:spPr>
            <a:xfrm>
              <a:off x="3362447" y="3992963"/>
              <a:ext cx="5617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7E7ECE15-5169-9016-FFEA-A151850F670E}"/>
              </a:ext>
            </a:extLst>
          </p:cNvPr>
          <p:cNvGrpSpPr/>
          <p:nvPr/>
        </p:nvGrpSpPr>
        <p:grpSpPr>
          <a:xfrm>
            <a:off x="3362446" y="4818685"/>
            <a:ext cx="5617580" cy="706056"/>
            <a:chOff x="3362446" y="4818685"/>
            <a:chExt cx="5617580" cy="706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85D76F97-7AAC-5873-EA1B-8EB01E05D07B}"/>
                </a:ext>
              </a:extLst>
            </p:cNvPr>
            <p:cNvSpPr/>
            <p:nvPr/>
          </p:nvSpPr>
          <p:spPr>
            <a:xfrm>
              <a:off x="3362446" y="4818685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86D9FA0-2779-2D20-F5D8-2EB6814F7FA5}"/>
                </a:ext>
              </a:extLst>
            </p:cNvPr>
            <p:cNvSpPr txBox="1"/>
            <p:nvPr/>
          </p:nvSpPr>
          <p:spPr>
            <a:xfrm>
              <a:off x="3824469" y="4940880"/>
              <a:ext cx="487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Interventions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2446" y="5734531"/>
            <a:ext cx="5617580" cy="706056"/>
            <a:chOff x="3362446" y="5734531"/>
            <a:chExt cx="5617580" cy="70605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6CE209ED-4241-A633-414C-6AAE68261BD7}"/>
                </a:ext>
              </a:extLst>
            </p:cNvPr>
            <p:cNvSpPr/>
            <p:nvPr/>
          </p:nvSpPr>
          <p:spPr>
            <a:xfrm>
              <a:off x="3362446" y="5734531"/>
              <a:ext cx="5617580" cy="706056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56EDD2B-A40C-E10A-1E90-5481C99D270E}"/>
                </a:ext>
              </a:extLst>
            </p:cNvPr>
            <p:cNvSpPr txBox="1"/>
            <p:nvPr/>
          </p:nvSpPr>
          <p:spPr>
            <a:xfrm>
              <a:off x="3923818" y="5891514"/>
              <a:ext cx="4375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Directions</a:t>
              </a:r>
            </a:p>
          </p:txBody>
        </p:sp>
      </p:grpSp>
      <p:grpSp>
        <p:nvGrpSpPr>
          <p:cNvPr id="37" name="Group 39">
            <a:extLst>
              <a:ext uri="{FF2B5EF4-FFF2-40B4-BE49-F238E27FC236}">
                <a16:creationId xmlns="" xmlns:a16="http://schemas.microsoft.com/office/drawing/2014/main" id="{1CDFC8DD-0FB5-B4E9-3DFC-E4013A786A51}"/>
              </a:ext>
            </a:extLst>
          </p:cNvPr>
          <p:cNvGrpSpPr/>
          <p:nvPr/>
        </p:nvGrpSpPr>
        <p:grpSpPr>
          <a:xfrm>
            <a:off x="-809748" y="5090687"/>
            <a:ext cx="2627455" cy="2524984"/>
            <a:chOff x="0" y="0"/>
            <a:chExt cx="812800" cy="812800"/>
          </a:xfrm>
        </p:grpSpPr>
        <p:sp>
          <p:nvSpPr>
            <p:cNvPr id="38" name="Freeform 40">
              <a:extLst>
                <a:ext uri="{FF2B5EF4-FFF2-40B4-BE49-F238E27FC236}">
                  <a16:creationId xmlns="" xmlns:a16="http://schemas.microsoft.com/office/drawing/2014/main" id="{43732E4F-B554-437D-8F87-86923166A20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41">
              <a:extLst>
                <a:ext uri="{FF2B5EF4-FFF2-40B4-BE49-F238E27FC236}">
                  <a16:creationId xmlns="" xmlns:a16="http://schemas.microsoft.com/office/drawing/2014/main" id="{44E8BA9B-B957-FDDD-7A16-84C7CC27293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A2748549-13F5-1554-BC99-299575DFEDAE}"/>
              </a:ext>
            </a:extLst>
          </p:cNvPr>
          <p:cNvGrpSpPr/>
          <p:nvPr/>
        </p:nvGrpSpPr>
        <p:grpSpPr>
          <a:xfrm>
            <a:off x="660269" y="3923893"/>
            <a:ext cx="1168081" cy="1188979"/>
            <a:chOff x="0" y="0"/>
            <a:chExt cx="812800" cy="812800"/>
          </a:xfrm>
        </p:grpSpPr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36A88F06-53D5-9ED0-F51F-3FC391C71FD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47F16ED-1933-B99B-9E09-021E2BAFE34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248E26E8-5642-7BAB-43B9-20E8DBB85702}"/>
              </a:ext>
            </a:extLst>
          </p:cNvPr>
          <p:cNvGrpSpPr/>
          <p:nvPr/>
        </p:nvGrpSpPr>
        <p:grpSpPr>
          <a:xfrm>
            <a:off x="-317828" y="3343367"/>
            <a:ext cx="821807" cy="883322"/>
            <a:chOff x="0" y="0"/>
            <a:chExt cx="812800" cy="812800"/>
          </a:xfrm>
        </p:grpSpPr>
        <p:sp>
          <p:nvSpPr>
            <p:cNvPr id="44" name="Freeform 40">
              <a:extLst>
                <a:ext uri="{FF2B5EF4-FFF2-40B4-BE49-F238E27FC236}">
                  <a16:creationId xmlns="" xmlns:a16="http://schemas.microsoft.com/office/drawing/2014/main" id="{52D34A8D-E307-D399-0517-6FC775A5B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925DFC3-47D7-75D7-51F2-38801AE57D3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20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EB33A60-E589-3244-96A9-A8F3AA9EB6C8}"/>
              </a:ext>
            </a:extLst>
          </p:cNvPr>
          <p:cNvGrpSpPr/>
          <p:nvPr/>
        </p:nvGrpSpPr>
        <p:grpSpPr>
          <a:xfrm>
            <a:off x="2864735" y="150471"/>
            <a:ext cx="6462530" cy="925975"/>
            <a:chOff x="2810720" y="324092"/>
            <a:chExt cx="6462530" cy="925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47D64C28-D45D-6BE2-81AC-0FC833C8B319}"/>
                </a:ext>
              </a:extLst>
            </p:cNvPr>
            <p:cNvSpPr/>
            <p:nvPr/>
          </p:nvSpPr>
          <p:spPr>
            <a:xfrm>
              <a:off x="2810720" y="324092"/>
              <a:ext cx="6414303" cy="925975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7FC5AB1-113B-AB15-2FE0-1393AE18AB2C}"/>
                </a:ext>
              </a:extLst>
            </p:cNvPr>
            <p:cNvSpPr txBox="1"/>
            <p:nvPr/>
          </p:nvSpPr>
          <p:spPr>
            <a:xfrm>
              <a:off x="2918749" y="556246"/>
              <a:ext cx="6354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Maternal Mortality in Bangladesh: An Overview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83BC40-076D-9AAE-23F7-51830F7F256A}"/>
              </a:ext>
            </a:extLst>
          </p:cNvPr>
          <p:cNvSpPr txBox="1"/>
          <p:nvPr/>
        </p:nvSpPr>
        <p:spPr>
          <a:xfrm>
            <a:off x="578734" y="1250066"/>
            <a:ext cx="228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722BF6-2BF3-BBE2-AA5F-7EAC49C2732D}"/>
              </a:ext>
            </a:extLst>
          </p:cNvPr>
          <p:cNvSpPr txBox="1"/>
          <p:nvPr/>
        </p:nvSpPr>
        <p:spPr>
          <a:xfrm>
            <a:off x="1319514" y="1823796"/>
            <a:ext cx="572946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Mortality Ratio (MMR): 173 deaths per 100,000 live births (2020 data)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Targets: Bangladesh aims to reduce MMR to below 70 by 2030 (SDG Goal 3.1)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98D80E-430C-7C44-CD73-A866EBD2F677}"/>
              </a:ext>
            </a:extLst>
          </p:cNvPr>
          <p:cNvSpPr txBox="1"/>
          <p:nvPr/>
        </p:nvSpPr>
        <p:spPr>
          <a:xfrm>
            <a:off x="578734" y="4254748"/>
            <a:ext cx="177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AB08A5E-D31B-A87B-2EFF-B35DC1376F26}"/>
              </a:ext>
            </a:extLst>
          </p:cNvPr>
          <p:cNvSpPr txBox="1"/>
          <p:nvPr/>
        </p:nvSpPr>
        <p:spPr>
          <a:xfrm>
            <a:off x="1319514" y="4906317"/>
            <a:ext cx="572946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MMR reduced significantly from 574 deaths per 100,000 live births in 1990 to 173 in 2020</a:t>
            </a:r>
          </a:p>
        </p:txBody>
      </p:sp>
      <p:pic>
        <p:nvPicPr>
          <p:cNvPr id="15" name="Picture 14">
            <a:hlinkClick r:id="rId2" action="ppaction://hlinksldjump"/>
            <a:extLst>
              <a:ext uri="{FF2B5EF4-FFF2-40B4-BE49-F238E27FC236}">
                <a16:creationId xmlns="" xmlns:a16="http://schemas.microsoft.com/office/drawing/2014/main" id="{56908A74-EA3C-81AC-A6D8-4F5AEAEC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37" y="3680105"/>
            <a:ext cx="2428027" cy="2428027"/>
          </a:xfrm>
          <a:prstGeom prst="rect">
            <a:avLst/>
          </a:prstGeom>
        </p:spPr>
      </p:pic>
      <p:grpSp>
        <p:nvGrpSpPr>
          <p:cNvPr id="18" name="Group 39">
            <a:extLst>
              <a:ext uri="{FF2B5EF4-FFF2-40B4-BE49-F238E27FC236}">
                <a16:creationId xmlns="" xmlns:a16="http://schemas.microsoft.com/office/drawing/2014/main" id="{1CDFC8DD-0FB5-B4E9-3DFC-E4013A786A51}"/>
              </a:ext>
            </a:extLst>
          </p:cNvPr>
          <p:cNvGrpSpPr/>
          <p:nvPr/>
        </p:nvGrpSpPr>
        <p:grpSpPr>
          <a:xfrm>
            <a:off x="10192080" y="-649034"/>
            <a:ext cx="2627455" cy="2524984"/>
            <a:chOff x="0" y="0"/>
            <a:chExt cx="812800" cy="812800"/>
          </a:xfrm>
        </p:grpSpPr>
        <p:sp>
          <p:nvSpPr>
            <p:cNvPr id="19" name="Freeform 40">
              <a:extLst>
                <a:ext uri="{FF2B5EF4-FFF2-40B4-BE49-F238E27FC236}">
                  <a16:creationId xmlns="" xmlns:a16="http://schemas.microsoft.com/office/drawing/2014/main" id="{43732E4F-B554-437D-8F87-86923166A20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41">
              <a:extLst>
                <a:ext uri="{FF2B5EF4-FFF2-40B4-BE49-F238E27FC236}">
                  <a16:creationId xmlns="" xmlns:a16="http://schemas.microsoft.com/office/drawing/2014/main" id="{44E8BA9B-B957-FDDD-7A16-84C7CC27293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7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18857" y="413657"/>
            <a:ext cx="5065485" cy="885372"/>
            <a:chOff x="3918857" y="413657"/>
            <a:chExt cx="5065485" cy="885372"/>
          </a:xfrm>
        </p:grpSpPr>
        <p:sp>
          <p:nvSpPr>
            <p:cNvPr id="4" name="Rounded Rectangle 3"/>
            <p:cNvSpPr/>
            <p:nvPr/>
          </p:nvSpPr>
          <p:spPr>
            <a:xfrm>
              <a:off x="3918857" y="413657"/>
              <a:ext cx="5065485" cy="88537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18857" y="625509"/>
              <a:ext cx="4746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/>
                  <a:ea typeface="Calibri"/>
                </a:rPr>
                <a:t>Causes of Maternal Mortality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33496"/>
              </p:ext>
            </p:extLst>
          </p:nvPr>
        </p:nvGraphicFramePr>
        <p:xfrm>
          <a:off x="2888342" y="1938866"/>
          <a:ext cx="6807200" cy="23273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03600"/>
                <a:gridCol w="3403600"/>
              </a:tblGrid>
              <a:tr h="465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 Causes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Maternal</a:t>
                      </a:r>
                      <a:r>
                        <a:rPr lang="en-US" sz="200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mortality</a:t>
                      </a:r>
                      <a:endParaRPr lang="en-US" sz="2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A2000"/>
                          </a:solidFill>
                          <a:effectLst/>
                          <a:latin typeface="Times New Roman"/>
                          <a:ea typeface="Calibri"/>
                        </a:rPr>
                        <a:t>Hemorrhage</a:t>
                      </a:r>
                      <a:endParaRPr lang="en-US" sz="2000" dirty="0">
                        <a:solidFill>
                          <a:srgbClr val="2A2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31%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6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A2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Eclampsia</a:t>
                      </a:r>
                      <a:endParaRPr lang="en-US" sz="2000" dirty="0">
                        <a:solidFill>
                          <a:srgbClr val="2A2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6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A2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Obstructed labor </a:t>
                      </a:r>
                      <a:endParaRPr lang="en-US" sz="2000" dirty="0">
                        <a:solidFill>
                          <a:srgbClr val="2A2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6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A2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Sepsis</a:t>
                      </a:r>
                      <a:endParaRPr lang="en-US" sz="2000" b="0" dirty="0">
                        <a:solidFill>
                          <a:srgbClr val="2A2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55727628"/>
              </p:ext>
            </p:extLst>
          </p:nvPr>
        </p:nvGraphicFramePr>
        <p:xfrm>
          <a:off x="3534227" y="1692124"/>
          <a:ext cx="5834743" cy="457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01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52799" y="1687285"/>
            <a:ext cx="5747657" cy="500743"/>
            <a:chOff x="3352800" y="1719943"/>
            <a:chExt cx="5747657" cy="500743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1719943"/>
              <a:ext cx="5747657" cy="50074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07013" y="1834243"/>
              <a:ext cx="5439230" cy="2721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85884" y="1738083"/>
            <a:ext cx="2235200" cy="3399976"/>
            <a:chOff x="3185884" y="1738083"/>
            <a:chExt cx="2235200" cy="3399976"/>
          </a:xfrm>
        </p:grpSpPr>
        <p:sp>
          <p:nvSpPr>
            <p:cNvPr id="7" name="Oval 6"/>
            <p:cNvSpPr/>
            <p:nvPr/>
          </p:nvSpPr>
          <p:spPr>
            <a:xfrm>
              <a:off x="3185884" y="2989945"/>
              <a:ext cx="2235200" cy="21481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29312" y="1738083"/>
              <a:ext cx="348343" cy="333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7" idx="0"/>
            </p:cNvCxnSpPr>
            <p:nvPr/>
          </p:nvCxnSpPr>
          <p:spPr>
            <a:xfrm>
              <a:off x="4303484" y="2071911"/>
              <a:ext cx="0" cy="91803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66188" y="3724882"/>
              <a:ext cx="167458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/>
                  <a:ea typeface="Calibri"/>
                  <a:cs typeface="Nirmala UI"/>
                </a:rPr>
                <a:t>Malnutrition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  <a:latin typeface="SutonnyMJ"/>
                <a:ea typeface="Calibri"/>
                <a:cs typeface="Nirmala U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81599" y="1770742"/>
            <a:ext cx="2235200" cy="3897088"/>
            <a:chOff x="5181599" y="1770742"/>
            <a:chExt cx="2235200" cy="3897088"/>
          </a:xfrm>
        </p:grpSpPr>
        <p:sp>
          <p:nvSpPr>
            <p:cNvPr id="8" name="Oval 7"/>
            <p:cNvSpPr/>
            <p:nvPr/>
          </p:nvSpPr>
          <p:spPr>
            <a:xfrm>
              <a:off x="5181599" y="3519716"/>
              <a:ext cx="2235200" cy="21481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25027" y="1770742"/>
              <a:ext cx="348343" cy="3338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8" idx="0"/>
            </p:cNvCxnSpPr>
            <p:nvPr/>
          </p:nvCxnSpPr>
          <p:spPr>
            <a:xfrm flipH="1">
              <a:off x="6299199" y="2104570"/>
              <a:ext cx="21770" cy="1415146"/>
            </a:xfrm>
            <a:prstGeom prst="line">
              <a:avLst/>
            </a:prstGeom>
            <a:ln w="28575">
              <a:solidFill>
                <a:srgbClr val="E0B1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29512" y="4376406"/>
              <a:ext cx="1161143" cy="4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/>
                  <a:ea typeface="Calibri"/>
                  <a:cs typeface="Nirmala UI"/>
                </a:rPr>
                <a:t>Anemia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  <a:latin typeface="SutonnyMJ"/>
                <a:ea typeface="Calibri"/>
                <a:cs typeface="Nirmala U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26513" y="1788885"/>
            <a:ext cx="2235200" cy="3421748"/>
            <a:chOff x="7126513" y="1788885"/>
            <a:chExt cx="2235200" cy="3421748"/>
          </a:xfrm>
        </p:grpSpPr>
        <p:sp>
          <p:nvSpPr>
            <p:cNvPr id="9" name="Oval 8"/>
            <p:cNvSpPr/>
            <p:nvPr/>
          </p:nvSpPr>
          <p:spPr>
            <a:xfrm>
              <a:off x="7126513" y="3062519"/>
              <a:ext cx="2235200" cy="21481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69941" y="1788885"/>
              <a:ext cx="348343" cy="3338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9" idx="0"/>
            </p:cNvCxnSpPr>
            <p:nvPr/>
          </p:nvCxnSpPr>
          <p:spPr>
            <a:xfrm flipH="1">
              <a:off x="8244113" y="2104570"/>
              <a:ext cx="14513" cy="957949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358740" y="3668520"/>
              <a:ext cx="1886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Delay in seeking </a:t>
              </a:r>
              <a:r>
                <a:rPr lang="en-US" sz="2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care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77655" y="638629"/>
            <a:ext cx="358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Indirect Causes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22171" y="406400"/>
            <a:ext cx="6473370" cy="754743"/>
            <a:chOff x="3222171" y="406400"/>
            <a:chExt cx="6473370" cy="754743"/>
          </a:xfrm>
        </p:grpSpPr>
        <p:sp>
          <p:nvSpPr>
            <p:cNvPr id="4" name="Rounded Rectangle 3"/>
            <p:cNvSpPr/>
            <p:nvPr/>
          </p:nvSpPr>
          <p:spPr>
            <a:xfrm>
              <a:off x="3222171" y="406400"/>
              <a:ext cx="6313715" cy="75474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2171" y="583716"/>
              <a:ext cx="6473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ea typeface="Calibri"/>
                  <a:cs typeface="Times New Roman" pitchFamily="18" charset="0"/>
                </a:rPr>
                <a:t>Key Determinants of Maternal Mortality in Bangladesh</a:t>
              </a:r>
              <a:endPara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6379028" y="1161143"/>
            <a:ext cx="1" cy="4644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1371" y="1625600"/>
            <a:ext cx="8940800" cy="435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1371" y="1647371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37029" y="2017485"/>
            <a:ext cx="2554514" cy="493485"/>
            <a:chOff x="537029" y="2017485"/>
            <a:chExt cx="2554514" cy="493485"/>
          </a:xfrm>
        </p:grpSpPr>
        <p:sp>
          <p:nvSpPr>
            <p:cNvPr id="15" name="Rounded Rectangle 14"/>
            <p:cNvSpPr/>
            <p:nvPr/>
          </p:nvSpPr>
          <p:spPr>
            <a:xfrm>
              <a:off x="537029" y="2017485"/>
              <a:ext cx="2554514" cy="49348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572" y="2079561"/>
              <a:ext cx="251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/>
                  <a:ea typeface="Calibri"/>
                </a:rPr>
                <a:t>Socioeconomic Factors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371771" y="1687285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842171" y="1647370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13085" y="2079561"/>
            <a:ext cx="2670629" cy="493485"/>
            <a:chOff x="4913085" y="2079561"/>
            <a:chExt cx="2670629" cy="493485"/>
          </a:xfrm>
        </p:grpSpPr>
        <p:sp>
          <p:nvSpPr>
            <p:cNvPr id="19" name="Rounded Rectangle 18"/>
            <p:cNvSpPr/>
            <p:nvPr/>
          </p:nvSpPr>
          <p:spPr>
            <a:xfrm>
              <a:off x="4971143" y="2079561"/>
              <a:ext cx="2554514" cy="49348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3085" y="2141638"/>
              <a:ext cx="267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/>
                  <a:ea typeface="Calibri"/>
                </a:rPr>
                <a:t>Health System Barriers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67373" y="2079560"/>
            <a:ext cx="2554514" cy="493485"/>
            <a:chOff x="9267373" y="2079560"/>
            <a:chExt cx="2554514" cy="493485"/>
          </a:xfrm>
        </p:grpSpPr>
        <p:sp>
          <p:nvSpPr>
            <p:cNvPr id="18" name="Rounded Rectangle 17"/>
            <p:cNvSpPr/>
            <p:nvPr/>
          </p:nvSpPr>
          <p:spPr>
            <a:xfrm>
              <a:off x="9267373" y="2079560"/>
              <a:ext cx="2554514" cy="49348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35886" y="2141636"/>
              <a:ext cx="211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/>
                  <a:ea typeface="Calibri"/>
                </a:rPr>
                <a:t>Cultural Practices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514" y="2510968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70171" y="2573046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17199" y="2551661"/>
            <a:ext cx="0" cy="3701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0572" y="2881083"/>
            <a:ext cx="2641599" cy="2663374"/>
            <a:chOff x="580572" y="2881083"/>
            <a:chExt cx="2641599" cy="2663374"/>
          </a:xfrm>
        </p:grpSpPr>
        <p:sp>
          <p:nvSpPr>
            <p:cNvPr id="30" name="Rounded Rectangle 29"/>
            <p:cNvSpPr/>
            <p:nvPr/>
          </p:nvSpPr>
          <p:spPr>
            <a:xfrm>
              <a:off x="580572" y="2881083"/>
              <a:ext cx="2510971" cy="266337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3771" y="3251200"/>
              <a:ext cx="2438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Times New Roman"/>
                  <a:ea typeface="Calibri"/>
                </a:rPr>
                <a:t>Poverty, </a:t>
              </a:r>
              <a:endParaRPr lang="en-US" sz="2000" dirty="0" smtClean="0">
                <a:solidFill>
                  <a:schemeClr val="bg1"/>
                </a:solidFill>
                <a:latin typeface="Times New Roman"/>
                <a:ea typeface="Calibri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Times New Roman"/>
                  <a:ea typeface="Calibri"/>
                </a:rPr>
                <a:t>lack </a:t>
              </a:r>
              <a:r>
                <a:rPr lang="en-US" sz="2000" dirty="0">
                  <a:solidFill>
                    <a:schemeClr val="bg1"/>
                  </a:solidFill>
                  <a:latin typeface="Times New Roman"/>
                  <a:ea typeface="Calibri"/>
                </a:rPr>
                <a:t>of education, </a:t>
              </a:r>
              <a:endParaRPr lang="en-US" sz="2000" dirty="0" smtClean="0">
                <a:solidFill>
                  <a:schemeClr val="bg1"/>
                </a:solidFill>
                <a:latin typeface="Times New Roman"/>
                <a:ea typeface="Calibri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Times New Roman"/>
                  <a:ea typeface="Calibri"/>
                </a:rPr>
                <a:t>gender </a:t>
              </a:r>
              <a:r>
                <a:rPr lang="en-US" sz="2000" dirty="0">
                  <a:solidFill>
                    <a:schemeClr val="bg1"/>
                  </a:solidFill>
                  <a:latin typeface="Times New Roman"/>
                  <a:ea typeface="Calibri"/>
                </a:rPr>
                <a:t>inequality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92914" y="2943161"/>
            <a:ext cx="2590800" cy="2663374"/>
            <a:chOff x="4992914" y="2943161"/>
            <a:chExt cx="2590800" cy="2663374"/>
          </a:xfrm>
        </p:grpSpPr>
        <p:sp>
          <p:nvSpPr>
            <p:cNvPr id="32" name="Rounded Rectangle 31"/>
            <p:cNvSpPr/>
            <p:nvPr/>
          </p:nvSpPr>
          <p:spPr>
            <a:xfrm>
              <a:off x="4992914" y="2943161"/>
              <a:ext cx="2510971" cy="266337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16285" y="3251199"/>
              <a:ext cx="24674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Limited access to skilled birth attendants.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Inadequate healthcare infrastructure in rural and urban slums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81887" y="2968560"/>
            <a:ext cx="2510971" cy="2663374"/>
            <a:chOff x="9281887" y="2968560"/>
            <a:chExt cx="2510971" cy="2663374"/>
          </a:xfrm>
        </p:grpSpPr>
        <p:sp>
          <p:nvSpPr>
            <p:cNvPr id="31" name="Rounded Rectangle 30"/>
            <p:cNvSpPr/>
            <p:nvPr/>
          </p:nvSpPr>
          <p:spPr>
            <a:xfrm>
              <a:off x="9281887" y="2968560"/>
              <a:ext cx="2510971" cy="266337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28625" y="3335607"/>
              <a:ext cx="21263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Preference for home births.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Social stigma around seeking medical help</a:t>
              </a:r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3599545" y="-2901044"/>
            <a:ext cx="10363202" cy="9691916"/>
          </a:xfrm>
          <a:prstGeom prst="ellipse">
            <a:avLst/>
          </a:prstGeom>
          <a:solidFill>
            <a:schemeClr val="bg1"/>
          </a:solidFill>
          <a:ln>
            <a:solidFill>
              <a:srgbClr val="FCE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70856" y="870857"/>
            <a:ext cx="4659086" cy="899886"/>
            <a:chOff x="957942" y="333828"/>
            <a:chExt cx="4659086" cy="899886"/>
          </a:xfrm>
        </p:grpSpPr>
        <p:sp>
          <p:nvSpPr>
            <p:cNvPr id="5" name="Rounded Rectangle 4"/>
            <p:cNvSpPr/>
            <p:nvPr/>
          </p:nvSpPr>
          <p:spPr>
            <a:xfrm>
              <a:off x="957942" y="333828"/>
              <a:ext cx="4659086" cy="89988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CEB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1428" y="583716"/>
              <a:ext cx="3701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Impact of Maternal </a:t>
              </a:r>
              <a:r>
                <a:rPr lang="en-US" sz="2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Mortality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" y="2046514"/>
            <a:ext cx="5181600" cy="30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460343" y="2107716"/>
            <a:ext cx="3628571" cy="2457026"/>
            <a:chOff x="7460343" y="2107716"/>
            <a:chExt cx="3628571" cy="2457026"/>
          </a:xfrm>
        </p:grpSpPr>
        <p:grpSp>
          <p:nvGrpSpPr>
            <p:cNvPr id="10" name="Group 9"/>
            <p:cNvGrpSpPr/>
            <p:nvPr/>
          </p:nvGrpSpPr>
          <p:grpSpPr>
            <a:xfrm>
              <a:off x="7743371" y="2107716"/>
              <a:ext cx="3062514" cy="624114"/>
              <a:chOff x="8113486" y="1320800"/>
              <a:chExt cx="3062514" cy="624114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113486" y="1320800"/>
                <a:ext cx="3062514" cy="6241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74743" y="1432802"/>
                <a:ext cx="2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Times New Roman"/>
                    <a:ea typeface="Calibri"/>
                  </a:rPr>
                  <a:t>On Families</a:t>
                </a:r>
                <a:endParaRPr lang="en-US" sz="2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60343" y="3185886"/>
              <a:ext cx="3628571" cy="1378856"/>
              <a:chOff x="7852229" y="1357086"/>
              <a:chExt cx="3628571" cy="137885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852229" y="1357086"/>
                <a:ext cx="3628571" cy="13788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83599" y="1684701"/>
                <a:ext cx="28883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Loss of caregivers and economic contributors</a:t>
                </a:r>
                <a:r>
                  <a:rPr lang="en-US" sz="2000" dirty="0" smtClean="0">
                    <a:solidFill>
                      <a:schemeClr val="accent4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460342" y="2107716"/>
            <a:ext cx="3628571" cy="2740342"/>
            <a:chOff x="6763657" y="4050529"/>
            <a:chExt cx="3628571" cy="2740342"/>
          </a:xfrm>
        </p:grpSpPr>
        <p:grpSp>
          <p:nvGrpSpPr>
            <p:cNvPr id="23" name="Group 22"/>
            <p:cNvGrpSpPr/>
            <p:nvPr/>
          </p:nvGrpSpPr>
          <p:grpSpPr>
            <a:xfrm>
              <a:off x="7046685" y="4050529"/>
              <a:ext cx="3062514" cy="624114"/>
              <a:chOff x="7046685" y="4050529"/>
              <a:chExt cx="3062514" cy="62411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046685" y="4050529"/>
                <a:ext cx="3062514" cy="6241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07942" y="4162531"/>
                <a:ext cx="2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Times New Roman"/>
                    <a:ea typeface="Calibri"/>
                  </a:rPr>
                  <a:t>On Society</a:t>
                </a:r>
                <a:endParaRPr lang="en-US" sz="20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63657" y="5128698"/>
              <a:ext cx="3628571" cy="1662173"/>
              <a:chOff x="6763657" y="5128698"/>
              <a:chExt cx="3628571" cy="166217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6763657" y="5128698"/>
                <a:ext cx="3628571" cy="166217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33770" y="5159655"/>
                <a:ext cx="28883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Increased healthcare costs and pressure on the health system.</a:t>
                </a:r>
              </a:p>
              <a:p>
                <a:pPr algn="just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Widening of gender inequities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63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72113" y="429140"/>
            <a:ext cx="5326743" cy="675882"/>
            <a:chOff x="2902857" y="522515"/>
            <a:chExt cx="5326743" cy="675882"/>
          </a:xfrm>
        </p:grpSpPr>
        <p:sp>
          <p:nvSpPr>
            <p:cNvPr id="5" name="Rounded Rectangle 4"/>
            <p:cNvSpPr/>
            <p:nvPr/>
          </p:nvSpPr>
          <p:spPr>
            <a:xfrm>
              <a:off x="2902857" y="522515"/>
              <a:ext cx="5326743" cy="67588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8914" y="660401"/>
              <a:ext cx="4078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Challenges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7257" y="1393371"/>
            <a:ext cx="441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Persistent Issues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77257" y="1942738"/>
            <a:ext cx="9260112" cy="4559661"/>
            <a:chOff x="1277257" y="1942738"/>
            <a:chExt cx="9260112" cy="4559661"/>
          </a:xfrm>
        </p:grpSpPr>
        <p:sp>
          <p:nvSpPr>
            <p:cNvPr id="9" name="Rounded Rectangle 8"/>
            <p:cNvSpPr/>
            <p:nvPr/>
          </p:nvSpPr>
          <p:spPr>
            <a:xfrm>
              <a:off x="1277257" y="1942738"/>
              <a:ext cx="4760685" cy="891662"/>
            </a:xfrm>
            <a:prstGeom prst="roundRect">
              <a:avLst/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44799" y="3117429"/>
              <a:ext cx="4760685" cy="891662"/>
            </a:xfrm>
            <a:prstGeom prst="roundRect">
              <a:avLst/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38170" y="4256802"/>
              <a:ext cx="4760685" cy="891662"/>
            </a:xfrm>
            <a:prstGeom prst="roundRect">
              <a:avLst/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76684" y="5430282"/>
              <a:ext cx="4760685" cy="1072117"/>
            </a:xfrm>
            <a:prstGeom prst="roundRect">
              <a:avLst/>
            </a:prstGeom>
            <a:solidFill>
              <a:srgbClr val="E0B15E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326743" y="2627086"/>
              <a:ext cx="711199" cy="812800"/>
            </a:xfrm>
            <a:prstGeom prst="downArrow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8287655" y="5023883"/>
              <a:ext cx="711199" cy="812800"/>
            </a:xfrm>
            <a:prstGeom prst="downArrow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850741" y="3602691"/>
              <a:ext cx="711199" cy="812800"/>
            </a:xfrm>
            <a:prstGeom prst="downArrow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02228" y="2191657"/>
              <a:ext cx="427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Insufficient healthcare infrastructure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58455" y="3402636"/>
              <a:ext cx="3933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Financial constraints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528457"/>
              <a:ext cx="4071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/>
                  <a:ea typeface="Calibri"/>
                </a:rPr>
                <a:t>High adolescent pregnancy rates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34740" y="5788574"/>
              <a:ext cx="47026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Inaccessibility of healthcare in rural and slum areas</a:t>
              </a:r>
              <a:r>
                <a:rPr lang="en-US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5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96343" y="667657"/>
            <a:ext cx="5283200" cy="638629"/>
            <a:chOff x="3135086" y="667657"/>
            <a:chExt cx="5283200" cy="638629"/>
          </a:xfrm>
        </p:grpSpPr>
        <p:sp>
          <p:nvSpPr>
            <p:cNvPr id="4" name="Rounded Rectangle 3"/>
            <p:cNvSpPr/>
            <p:nvPr/>
          </p:nvSpPr>
          <p:spPr>
            <a:xfrm>
              <a:off x="3135086" y="667657"/>
              <a:ext cx="5283200" cy="63862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72114" y="827314"/>
              <a:ext cx="406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Times New Roman"/>
                  <a:ea typeface="Calibri"/>
                </a:rPr>
                <a:t>Strategic Interventions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600" y="1618998"/>
            <a:ext cx="3831771" cy="711200"/>
            <a:chOff x="1320800" y="1970600"/>
            <a:chExt cx="3831771" cy="711200"/>
          </a:xfrm>
        </p:grpSpPr>
        <p:sp>
          <p:nvSpPr>
            <p:cNvPr id="8" name="Rounded Rectangle 7"/>
            <p:cNvSpPr/>
            <p:nvPr/>
          </p:nvSpPr>
          <p:spPr>
            <a:xfrm>
              <a:off x="1320800" y="1970600"/>
              <a:ext cx="3831771" cy="711200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6656" y="2141534"/>
              <a:ext cx="336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imes New Roman"/>
                  <a:ea typeface="Calibri"/>
                </a:rPr>
                <a:t>Improving Healthcare Access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44016" y="1571435"/>
            <a:ext cx="4630056" cy="711200"/>
            <a:chOff x="696686" y="4082428"/>
            <a:chExt cx="4630056" cy="711200"/>
          </a:xfrm>
        </p:grpSpPr>
        <p:sp>
          <p:nvSpPr>
            <p:cNvPr id="12" name="Rounded Rectangle 11"/>
            <p:cNvSpPr/>
            <p:nvPr/>
          </p:nvSpPr>
          <p:spPr>
            <a:xfrm>
              <a:off x="696686" y="4082428"/>
              <a:ext cx="4630056" cy="711200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613" y="4253362"/>
              <a:ext cx="439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imes New Roman"/>
                  <a:ea typeface="Calibri"/>
                </a:rPr>
                <a:t>Strengthening Community Health Systems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30173" y="2282635"/>
            <a:ext cx="3831771" cy="711200"/>
            <a:chOff x="4528457" y="2645409"/>
            <a:chExt cx="3831771" cy="711200"/>
          </a:xfrm>
        </p:grpSpPr>
        <p:sp>
          <p:nvSpPr>
            <p:cNvPr id="15" name="Rounded Rectangle 14"/>
            <p:cNvSpPr/>
            <p:nvPr/>
          </p:nvSpPr>
          <p:spPr>
            <a:xfrm>
              <a:off x="4528457" y="2645409"/>
              <a:ext cx="3831771" cy="711200"/>
            </a:xfrm>
            <a:prstGeom prst="roundRect">
              <a:avLst>
                <a:gd name="adj" fmla="val 50000"/>
              </a:avLst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64313" y="2816343"/>
              <a:ext cx="336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Public Health Campaigns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1600" y="2764842"/>
            <a:ext cx="3360058" cy="1016001"/>
            <a:chOff x="337457" y="3120570"/>
            <a:chExt cx="3360058" cy="1016001"/>
          </a:xfrm>
        </p:grpSpPr>
        <p:sp>
          <p:nvSpPr>
            <p:cNvPr id="19" name="Rounded Rectangle 18"/>
            <p:cNvSpPr/>
            <p:nvPr/>
          </p:nvSpPr>
          <p:spPr>
            <a:xfrm>
              <a:off x="337457" y="3120570"/>
              <a:ext cx="3360058" cy="1016001"/>
            </a:xfrm>
            <a:prstGeom prst="roundRect">
              <a:avLst/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8971" y="3251200"/>
              <a:ext cx="3218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Building more maternal care centers in underserved areas</a:t>
              </a:r>
            </a:p>
          </p:txBody>
        </p:sp>
      </p:grp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1781629" y="2330198"/>
            <a:ext cx="0" cy="434644"/>
          </a:xfrm>
          <a:prstGeom prst="line">
            <a:avLst/>
          </a:prstGeom>
          <a:ln w="28575">
            <a:solidFill>
              <a:srgbClr val="E0B1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079015" y="2638235"/>
            <a:ext cx="3360058" cy="1159192"/>
            <a:chOff x="6669314" y="4325128"/>
            <a:chExt cx="3360058" cy="1159192"/>
          </a:xfrm>
        </p:grpSpPr>
        <p:sp>
          <p:nvSpPr>
            <p:cNvPr id="25" name="Rounded Rectangle 24"/>
            <p:cNvSpPr/>
            <p:nvPr/>
          </p:nvSpPr>
          <p:spPr>
            <a:xfrm>
              <a:off x="6669314" y="4325128"/>
              <a:ext cx="3360058" cy="1159192"/>
            </a:xfrm>
            <a:prstGeom prst="roundRect">
              <a:avLst/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10827" y="4468657"/>
              <a:ext cx="32185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/>
                  <a:ea typeface="Calibri"/>
                </a:rPr>
                <a:t>Raising awareness about prenatal care and danger signs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33371" y="3309127"/>
            <a:ext cx="3360058" cy="1016001"/>
            <a:chOff x="2605313" y="4491916"/>
            <a:chExt cx="3360058" cy="1016001"/>
          </a:xfrm>
        </p:grpSpPr>
        <p:sp>
          <p:nvSpPr>
            <p:cNvPr id="28" name="Rounded Rectangle 27"/>
            <p:cNvSpPr/>
            <p:nvPr/>
          </p:nvSpPr>
          <p:spPr>
            <a:xfrm>
              <a:off x="2605313" y="4491916"/>
              <a:ext cx="3360058" cy="1016001"/>
            </a:xfrm>
            <a:prstGeom prst="roundRect">
              <a:avLst/>
            </a:prstGeom>
            <a:solidFill>
              <a:srgbClr val="E0B15E"/>
            </a:solidFill>
            <a:ln>
              <a:solidFill>
                <a:srgbClr val="E0B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6827" y="4622546"/>
              <a:ext cx="3218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/>
                  <a:ea typeface="Calibri"/>
                </a:rPr>
                <a:t>Training more skilled birth attendants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5490029" y="2917242"/>
            <a:ext cx="0" cy="434644"/>
          </a:xfrm>
          <a:prstGeom prst="line">
            <a:avLst/>
          </a:prstGeom>
          <a:ln w="28575">
            <a:solidFill>
              <a:srgbClr val="E0B1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69713" y="2236247"/>
            <a:ext cx="0" cy="434644"/>
          </a:xfrm>
          <a:prstGeom prst="line">
            <a:avLst/>
          </a:prstGeom>
          <a:ln w="28575">
            <a:solidFill>
              <a:srgbClr val="E0B1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268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Nusrat Jahan Trina</dc:creator>
  <cp:lastModifiedBy>User</cp:lastModifiedBy>
  <cp:revision>25</cp:revision>
  <dcterms:created xsi:type="dcterms:W3CDTF">2024-09-23T09:42:04Z</dcterms:created>
  <dcterms:modified xsi:type="dcterms:W3CDTF">2024-09-23T13:39:38Z</dcterms:modified>
</cp:coreProperties>
</file>