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4AFE0C-EFBB-4492-AEBA-969EF82B9D55}">
  <a:tblStyle styleId="{BB4AFE0C-EFBB-4492-AEBA-969EF82B9D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20" autoAdjust="0"/>
  </p:normalViewPr>
  <p:slideViewPr>
    <p:cSldViewPr snapToGrid="0">
      <p:cViewPr varScale="1">
        <p:scale>
          <a:sx n="58" d="100"/>
          <a:sy n="58" d="100"/>
        </p:scale>
        <p:origin x="72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0e160921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860e160921_2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860e160921_2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60e160921_7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860e160921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60e160921_7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860e160921_7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60e160921_2_4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860e160921_2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60e160921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860e160921_2_4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+30% </a:t>
            </a:r>
            <a:r>
              <a:rPr lang="zh-CN" altLang="zh-CN" sz="1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with unsupervised FACES-E</a:t>
            </a:r>
            <a:endParaRPr lang="en-US" altLang="zh-CN" sz="11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Calibri"/>
                <a:sym typeface="Calibri"/>
              </a:rPr>
              <a:t>+20% </a:t>
            </a:r>
            <a:r>
              <a:rPr lang="zh-CN" altLang="zh-CN" sz="1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with unsupervised </a:t>
            </a:r>
            <a:r>
              <a:rPr lang="en-US" altLang="zh-CN" sz="1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BAFREC</a:t>
            </a:r>
            <a:endParaRPr dirty="0"/>
          </a:p>
        </p:txBody>
      </p:sp>
      <p:sp>
        <p:nvSpPr>
          <p:cNvPr id="537" name="Google Shape;537;g860e160921_2_4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60e160921_2_4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860e160921_2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60e160921_1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860e160921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60e160921_2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860e160921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0e160921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860e160921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0e160921_2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860e160921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60e160921_2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860e160921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60e160921_2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860e160921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60e160921_2_2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860e160921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60e160921_2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860e160921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0e160921_2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860e160921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60e160921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860e16092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471041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686719"/>
            <a:ext cx="6858000" cy="66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63065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613" y="222995"/>
            <a:ext cx="2106934" cy="52151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4629150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4"/>
          </p:nvPr>
        </p:nvSpPr>
        <p:spPr>
          <a:xfrm>
            <a:off x="4627352" y="1672455"/>
            <a:ext cx="38880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442106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981893"/>
            <a:ext cx="3886200" cy="36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981893"/>
            <a:ext cx="3886200" cy="36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2" y="985218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7752" y="2888133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  <a:defRPr sz="2100"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  <a:defRPr sz="150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»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3" y="4805164"/>
            <a:ext cx="9143999" cy="341684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1143000" y="979128"/>
            <a:ext cx="6858000" cy="13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DeepLENS: Deep Learning for Entity Summarization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1143000" y="2413340"/>
            <a:ext cx="6858000" cy="58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040"/>
              <a:buFont typeface="Noto Sans Symbols"/>
              <a:buNone/>
            </a:pPr>
            <a:r>
              <a:rPr lang="zh-CN" sz="1300" b="0" i="0" u="sng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Qingxia Liu</a:t>
            </a:r>
            <a:r>
              <a:rPr lang="zh-CN" sz="13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Gong Cheng, and Yuzhong Qu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040"/>
              <a:buFont typeface="Noto Sans Symbols"/>
              <a:buNone/>
            </a:pPr>
            <a:endParaRPr sz="13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040"/>
              <a:buFont typeface="Noto Sans Symbols"/>
              <a:buNone/>
            </a:pPr>
            <a:endParaRPr sz="13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040"/>
              <a:buFont typeface="Noto Sans Symbols"/>
              <a:buNone/>
            </a:pPr>
            <a:endParaRPr sz="13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1143000" y="2746056"/>
            <a:ext cx="6858000" cy="125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National Key Laboratory for Novel Software Technology, Nanjing University, China</a:t>
            </a:r>
            <a:endParaRPr sz="12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DeepLENS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solidFill>
                  <a:srgbClr val="7F7F7F"/>
                </a:solidFill>
              </a:rPr>
              <a:t>Triple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i="1"/>
              <a:t>Entity Description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solidFill>
                  <a:srgbClr val="7F7F7F"/>
                </a:solidFill>
              </a:rPr>
              <a:t>Triple Scoring</a:t>
            </a:r>
            <a:endParaRPr>
              <a:solidFill>
                <a:srgbClr val="7F7F7F"/>
              </a:solidFill>
            </a:endParaRPr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416" name="Google Shape;416;p3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418" name="Google Shape;418;p33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Solution</a:t>
            </a:r>
            <a:endParaRPr/>
          </a:p>
        </p:txBody>
      </p:sp>
      <p:grpSp>
        <p:nvGrpSpPr>
          <p:cNvPr id="419" name="Google Shape;419;p33"/>
          <p:cNvGrpSpPr/>
          <p:nvPr/>
        </p:nvGrpSpPr>
        <p:grpSpPr>
          <a:xfrm>
            <a:off x="4623387" y="1246716"/>
            <a:ext cx="4520613" cy="3095808"/>
            <a:chOff x="495033" y="796751"/>
            <a:chExt cx="7655639" cy="5247581"/>
          </a:xfrm>
        </p:grpSpPr>
        <p:sp>
          <p:nvSpPr>
            <p:cNvPr id="420" name="Google Shape;420;p33"/>
            <p:cNvSpPr/>
            <p:nvPr/>
          </p:nvSpPr>
          <p:spPr>
            <a:xfrm>
              <a:off x="2480551" y="3942630"/>
              <a:ext cx="1153550" cy="576000"/>
            </a:xfrm>
            <a:prstGeom prst="roundRect">
              <a:avLst>
                <a:gd name="adj" fmla="val 16667"/>
              </a:avLst>
            </a:prstGeom>
            <a:solidFill>
              <a:srgbClr val="9CC2E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679342" y="1221874"/>
              <a:ext cx="1153550" cy="407963"/>
            </a:xfrm>
            <a:prstGeom prst="roundRect">
              <a:avLst>
                <a:gd name="adj" fmla="val 16667"/>
              </a:avLst>
            </a:prstGeom>
            <a:solidFill>
              <a:srgbClr val="F4B08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2598418" y="3320619"/>
              <a:ext cx="500770" cy="659639"/>
            </a:xfrm>
            <a:prstGeom prst="flowChartTerminator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33"/>
            <p:cNvSpPr txBox="1"/>
            <p:nvPr/>
          </p:nvSpPr>
          <p:spPr>
            <a:xfrm>
              <a:off x="5168056" y="2072553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33"/>
            <p:cNvSpPr txBox="1"/>
            <p:nvPr/>
          </p:nvSpPr>
          <p:spPr>
            <a:xfrm>
              <a:off x="2899818" y="1598838"/>
              <a:ext cx="89910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33"/>
            <p:cNvSpPr txBox="1"/>
            <p:nvPr/>
          </p:nvSpPr>
          <p:spPr>
            <a:xfrm>
              <a:off x="2221716" y="796751"/>
              <a:ext cx="197411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score(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432774" y="3953590"/>
              <a:ext cx="1438422" cy="557649"/>
            </a:xfrm>
            <a:prstGeom prst="roundRect">
              <a:avLst>
                <a:gd name="adj" fmla="val 16667"/>
              </a:avLst>
            </a:prstGeom>
            <a:solidFill>
              <a:srgbClr val="A8D08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33"/>
            <p:cNvSpPr txBox="1"/>
            <p:nvPr/>
          </p:nvSpPr>
          <p:spPr>
            <a:xfrm>
              <a:off x="2868894" y="5575235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33"/>
            <p:cNvSpPr txBox="1"/>
            <p:nvPr/>
          </p:nvSpPr>
          <p:spPr>
            <a:xfrm>
              <a:off x="4800999" y="5575234"/>
              <a:ext cx="1124420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Google Shape;429;p33"/>
            <p:cNvSpPr/>
            <p:nvPr/>
          </p:nvSpPr>
          <p:spPr>
            <a:xfrm rot="5400000">
              <a:off x="2729837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 rot="5400000">
              <a:off x="4433088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 rot="5400000">
              <a:off x="4704055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 rot="5400000">
              <a:off x="5405020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 rot="5400000">
              <a:off x="2718727" y="35405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 rot="5400000">
              <a:off x="4417488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 rot="5400000">
              <a:off x="4688455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 rot="5400000">
              <a:off x="5389420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480550" y="5181247"/>
              <a:ext cx="3384000" cy="37232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 Embedding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33"/>
            <p:cNvSpPr txBox="1"/>
            <p:nvPr/>
          </p:nvSpPr>
          <p:spPr>
            <a:xfrm>
              <a:off x="4187007" y="2233149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5400000">
              <a:off x="4829527" y="215324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019965" y="2620396"/>
              <a:ext cx="720000" cy="141072"/>
            </a:xfrm>
            <a:prstGeom prst="flowChartTerminator">
              <a:avLst/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1" name="Google Shape;441;p33"/>
            <p:cNvCxnSpPr/>
            <p:nvPr/>
          </p:nvCxnSpPr>
          <p:spPr>
            <a:xfrm rot="10800000" flipH="1">
              <a:off x="3852243" y="2761468"/>
              <a:ext cx="330451" cy="428334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2" name="Google Shape;442;p33"/>
            <p:cNvCxnSpPr>
              <a:endCxn id="440" idx="2"/>
            </p:cNvCxnSpPr>
            <p:nvPr/>
          </p:nvCxnSpPr>
          <p:spPr>
            <a:xfrm rot="10800000" flipH="1">
              <a:off x="4182865" y="2761468"/>
              <a:ext cx="197100" cy="3543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3" name="Google Shape;443;p33"/>
            <p:cNvCxnSpPr/>
            <p:nvPr/>
          </p:nvCxnSpPr>
          <p:spPr>
            <a:xfrm rot="10800000">
              <a:off x="4540570" y="2761468"/>
              <a:ext cx="177692" cy="230465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4" name="Google Shape;444;p33"/>
            <p:cNvCxnSpPr>
              <a:stCxn id="434" idx="1"/>
              <a:endCxn id="439" idx="3"/>
            </p:cNvCxnSpPr>
            <p:nvPr/>
          </p:nvCxnSpPr>
          <p:spPr>
            <a:xfrm rot="10800000" flipH="1">
              <a:off x="4701624" y="2507871"/>
              <a:ext cx="4119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5" name="Google Shape;445;p33"/>
            <p:cNvCxnSpPr>
              <a:stCxn id="440" idx="0"/>
              <a:endCxn id="439" idx="3"/>
            </p:cNvCxnSpPr>
            <p:nvPr/>
          </p:nvCxnSpPr>
          <p:spPr>
            <a:xfrm rot="10800000" flipH="1">
              <a:off x="4379965" y="2507896"/>
              <a:ext cx="733500" cy="11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6" name="Google Shape;446;p33"/>
            <p:cNvCxnSpPr>
              <a:stCxn id="435" idx="1"/>
              <a:endCxn id="439" idx="3"/>
            </p:cNvCxnSpPr>
            <p:nvPr/>
          </p:nvCxnSpPr>
          <p:spPr>
            <a:xfrm rot="10800000" flipH="1">
              <a:off x="4972591" y="2507871"/>
              <a:ext cx="1413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7" name="Google Shape;447;p33"/>
            <p:cNvCxnSpPr>
              <a:stCxn id="436" idx="1"/>
              <a:endCxn id="439" idx="3"/>
            </p:cNvCxnSpPr>
            <p:nvPr/>
          </p:nvCxnSpPr>
          <p:spPr>
            <a:xfrm rot="10800000">
              <a:off x="5113756" y="2507871"/>
              <a:ext cx="5598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8" name="Google Shape;448;p33"/>
            <p:cNvCxnSpPr>
              <a:stCxn id="439" idx="2"/>
              <a:endCxn id="449" idx="2"/>
            </p:cNvCxnSpPr>
            <p:nvPr/>
          </p:nvCxnSpPr>
          <p:spPr>
            <a:xfrm rot="10800000">
              <a:off x="4540627" y="1860179"/>
              <a:ext cx="502500" cy="3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50" name="Google Shape;450;p33"/>
            <p:cNvCxnSpPr>
              <a:stCxn id="433" idx="1"/>
              <a:endCxn id="451" idx="2"/>
            </p:cNvCxnSpPr>
            <p:nvPr/>
          </p:nvCxnSpPr>
          <p:spPr>
            <a:xfrm rot="10800000" flipH="1">
              <a:off x="3002863" y="1860271"/>
              <a:ext cx="960600" cy="146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49" name="Google Shape;449;p33"/>
            <p:cNvSpPr/>
            <p:nvPr/>
          </p:nvSpPr>
          <p:spPr>
            <a:xfrm>
              <a:off x="4256434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3679342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Google Shape;452;p33"/>
            <p:cNvSpPr txBox="1"/>
            <p:nvPr/>
          </p:nvSpPr>
          <p:spPr>
            <a:xfrm>
              <a:off x="5113664" y="339562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33"/>
            <p:cNvSpPr txBox="1"/>
            <p:nvPr/>
          </p:nvSpPr>
          <p:spPr>
            <a:xfrm>
              <a:off x="5133325" y="462584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182694" y="990681"/>
              <a:ext cx="144000" cy="1440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33"/>
            <p:cNvSpPr txBox="1"/>
            <p:nvPr/>
          </p:nvSpPr>
          <p:spPr>
            <a:xfrm>
              <a:off x="2645609" y="4625848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33"/>
            <p:cNvSpPr txBox="1"/>
            <p:nvPr/>
          </p:nvSpPr>
          <p:spPr>
            <a:xfrm>
              <a:off x="3250170" y="3395628"/>
              <a:ext cx="148547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33"/>
            <p:cNvSpPr txBox="1"/>
            <p:nvPr/>
          </p:nvSpPr>
          <p:spPr>
            <a:xfrm>
              <a:off x="3404058" y="4625849"/>
              <a:ext cx="131444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33"/>
            <p:cNvSpPr txBox="1"/>
            <p:nvPr/>
          </p:nvSpPr>
          <p:spPr>
            <a:xfrm>
              <a:off x="495033" y="3395628"/>
              <a:ext cx="2011143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33"/>
            <p:cNvSpPr txBox="1"/>
            <p:nvPr/>
          </p:nvSpPr>
          <p:spPr>
            <a:xfrm>
              <a:off x="5848080" y="878015"/>
              <a:ext cx="1821116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Scoring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33"/>
            <p:cNvSpPr txBox="1"/>
            <p:nvPr/>
          </p:nvSpPr>
          <p:spPr>
            <a:xfrm>
              <a:off x="5848080" y="1934054"/>
              <a:ext cx="2302592" cy="781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Entity Description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61" name="Google Shape;46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626" y="2980629"/>
            <a:ext cx="1113817" cy="22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626" y="3320416"/>
            <a:ext cx="1705103" cy="44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4625" y="3873340"/>
            <a:ext cx="880053" cy="50190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3"/>
          <p:cNvSpPr txBox="1"/>
          <p:nvPr/>
        </p:nvSpPr>
        <p:spPr>
          <a:xfrm>
            <a:off x="1064979" y="2532147"/>
            <a:ext cx="2848985" cy="3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permutation invariant representation </a:t>
            </a:r>
            <a:endParaRPr/>
          </a:p>
        </p:txBody>
      </p:sp>
      <p:grpSp>
        <p:nvGrpSpPr>
          <p:cNvPr id="465" name="Google Shape;465;p33"/>
          <p:cNvGrpSpPr/>
          <p:nvPr/>
        </p:nvGrpSpPr>
        <p:grpSpPr>
          <a:xfrm>
            <a:off x="6104263" y="2726865"/>
            <a:ext cx="1577166" cy="12388"/>
            <a:chOff x="3002863" y="3305971"/>
            <a:chExt cx="2670900" cy="21000"/>
          </a:xfrm>
        </p:grpSpPr>
        <p:cxnSp>
          <p:nvCxnSpPr>
            <p:cNvPr id="466" name="Google Shape;466;p33"/>
            <p:cNvCxnSpPr/>
            <p:nvPr/>
          </p:nvCxnSpPr>
          <p:spPr>
            <a:xfrm rot="-5400000">
              <a:off x="3977263" y="2331571"/>
              <a:ext cx="21000" cy="1969800"/>
            </a:xfrm>
            <a:prstGeom prst="curvedConnector3">
              <a:avLst>
                <a:gd name="adj1" fmla="val 1013715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7" name="Google Shape;467;p33"/>
            <p:cNvCxnSpPr/>
            <p:nvPr/>
          </p:nvCxnSpPr>
          <p:spPr>
            <a:xfrm rot="-5400000">
              <a:off x="4327813" y="1981021"/>
              <a:ext cx="21000" cy="2670900"/>
            </a:xfrm>
            <a:prstGeom prst="curvedConnector3">
              <a:avLst>
                <a:gd name="adj1" fmla="val 146496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68" name="Google Shape;468;p33"/>
          <p:cNvCxnSpPr/>
          <p:nvPr/>
        </p:nvCxnSpPr>
        <p:spPr>
          <a:xfrm rot="-5400000">
            <a:off x="6599713" y="2231503"/>
            <a:ext cx="12300" cy="1003200"/>
          </a:xfrm>
          <a:prstGeom prst="curvedConnector3">
            <a:avLst>
              <a:gd name="adj1" fmla="val 788092"/>
            </a:avLst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DeepLENS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solidFill>
                  <a:srgbClr val="7F7F7F"/>
                </a:solidFill>
              </a:rPr>
              <a:t>Triple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solidFill>
                  <a:srgbClr val="7F7F7F"/>
                </a:solidFill>
              </a:rPr>
              <a:t>Entity Description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i="1"/>
              <a:t>Triple Scoring</a:t>
            </a:r>
            <a:endParaRPr i="1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474" name="Google Shape;474;p3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75" name="Google Shape;475;p3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Solution</a:t>
            </a:r>
            <a:endParaRPr/>
          </a:p>
        </p:txBody>
      </p:sp>
      <p:grpSp>
        <p:nvGrpSpPr>
          <p:cNvPr id="477" name="Google Shape;477;p34"/>
          <p:cNvGrpSpPr/>
          <p:nvPr/>
        </p:nvGrpSpPr>
        <p:grpSpPr>
          <a:xfrm>
            <a:off x="4623387" y="1246716"/>
            <a:ext cx="4520613" cy="3095808"/>
            <a:chOff x="495033" y="796751"/>
            <a:chExt cx="7655639" cy="5247581"/>
          </a:xfrm>
        </p:grpSpPr>
        <p:sp>
          <p:nvSpPr>
            <p:cNvPr id="478" name="Google Shape;478;p34"/>
            <p:cNvSpPr/>
            <p:nvPr/>
          </p:nvSpPr>
          <p:spPr>
            <a:xfrm>
              <a:off x="2480551" y="3942630"/>
              <a:ext cx="1153550" cy="576000"/>
            </a:xfrm>
            <a:prstGeom prst="roundRect">
              <a:avLst>
                <a:gd name="adj" fmla="val 16667"/>
              </a:avLst>
            </a:prstGeom>
            <a:solidFill>
              <a:srgbClr val="9CC2E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3679342" y="1221874"/>
              <a:ext cx="1153550" cy="407963"/>
            </a:xfrm>
            <a:prstGeom prst="roundRect">
              <a:avLst>
                <a:gd name="adj" fmla="val 16667"/>
              </a:avLst>
            </a:prstGeom>
            <a:solidFill>
              <a:srgbClr val="F4B08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598418" y="3320619"/>
              <a:ext cx="500770" cy="659639"/>
            </a:xfrm>
            <a:prstGeom prst="flowChartTerminator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34"/>
            <p:cNvSpPr txBox="1"/>
            <p:nvPr/>
          </p:nvSpPr>
          <p:spPr>
            <a:xfrm>
              <a:off x="5168056" y="2072553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34"/>
            <p:cNvSpPr txBox="1"/>
            <p:nvPr/>
          </p:nvSpPr>
          <p:spPr>
            <a:xfrm>
              <a:off x="2899818" y="1598838"/>
              <a:ext cx="89910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34"/>
            <p:cNvSpPr txBox="1"/>
            <p:nvPr/>
          </p:nvSpPr>
          <p:spPr>
            <a:xfrm>
              <a:off x="2221716" y="796751"/>
              <a:ext cx="197411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score(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4432774" y="3953590"/>
              <a:ext cx="1438422" cy="557649"/>
            </a:xfrm>
            <a:prstGeom prst="roundRect">
              <a:avLst>
                <a:gd name="adj" fmla="val 16667"/>
              </a:avLst>
            </a:prstGeom>
            <a:solidFill>
              <a:srgbClr val="A8D08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34"/>
            <p:cNvSpPr txBox="1"/>
            <p:nvPr/>
          </p:nvSpPr>
          <p:spPr>
            <a:xfrm>
              <a:off x="2868894" y="5575235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34"/>
            <p:cNvSpPr txBox="1"/>
            <p:nvPr/>
          </p:nvSpPr>
          <p:spPr>
            <a:xfrm>
              <a:off x="4800999" y="5575234"/>
              <a:ext cx="1124420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 rot="5400000">
              <a:off x="2729837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 rot="5400000">
              <a:off x="4433088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 rot="5400000">
              <a:off x="4704055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 rot="5400000">
              <a:off x="5405020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 rot="5400000">
              <a:off x="2718727" y="35405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 rot="5400000">
              <a:off x="4417488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 rot="5400000">
              <a:off x="4688455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 rot="5400000">
              <a:off x="5389420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2480550" y="5181247"/>
              <a:ext cx="3384000" cy="37232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 Embedding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34"/>
            <p:cNvSpPr txBox="1"/>
            <p:nvPr/>
          </p:nvSpPr>
          <p:spPr>
            <a:xfrm>
              <a:off x="4187007" y="2233149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 rot="5400000">
              <a:off x="4829527" y="215324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019965" y="2620396"/>
              <a:ext cx="720000" cy="141072"/>
            </a:xfrm>
            <a:prstGeom prst="flowChartTerminator">
              <a:avLst/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9" name="Google Shape;499;p34"/>
            <p:cNvCxnSpPr/>
            <p:nvPr/>
          </p:nvCxnSpPr>
          <p:spPr>
            <a:xfrm rot="10800000" flipH="1">
              <a:off x="3852243" y="2761468"/>
              <a:ext cx="330451" cy="428334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0" name="Google Shape;500;p34"/>
            <p:cNvCxnSpPr>
              <a:endCxn id="498" idx="2"/>
            </p:cNvCxnSpPr>
            <p:nvPr/>
          </p:nvCxnSpPr>
          <p:spPr>
            <a:xfrm rot="10800000" flipH="1">
              <a:off x="4182865" y="2761468"/>
              <a:ext cx="197100" cy="3543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1" name="Google Shape;501;p34"/>
            <p:cNvCxnSpPr/>
            <p:nvPr/>
          </p:nvCxnSpPr>
          <p:spPr>
            <a:xfrm rot="10800000">
              <a:off x="4540570" y="2761468"/>
              <a:ext cx="177692" cy="230465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2" name="Google Shape;502;p34"/>
            <p:cNvCxnSpPr>
              <a:stCxn id="492" idx="1"/>
              <a:endCxn id="497" idx="3"/>
            </p:cNvCxnSpPr>
            <p:nvPr/>
          </p:nvCxnSpPr>
          <p:spPr>
            <a:xfrm rot="10800000" flipH="1">
              <a:off x="4701624" y="2507871"/>
              <a:ext cx="4119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3" name="Google Shape;503;p34"/>
            <p:cNvCxnSpPr>
              <a:stCxn id="498" idx="0"/>
              <a:endCxn id="497" idx="3"/>
            </p:cNvCxnSpPr>
            <p:nvPr/>
          </p:nvCxnSpPr>
          <p:spPr>
            <a:xfrm rot="10800000" flipH="1">
              <a:off x="4379965" y="2507896"/>
              <a:ext cx="733500" cy="11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4" name="Google Shape;504;p34"/>
            <p:cNvCxnSpPr>
              <a:stCxn id="493" idx="1"/>
              <a:endCxn id="497" idx="3"/>
            </p:cNvCxnSpPr>
            <p:nvPr/>
          </p:nvCxnSpPr>
          <p:spPr>
            <a:xfrm rot="10800000" flipH="1">
              <a:off x="4972591" y="2507871"/>
              <a:ext cx="1413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5" name="Google Shape;505;p34"/>
            <p:cNvCxnSpPr>
              <a:stCxn id="494" idx="1"/>
              <a:endCxn id="497" idx="3"/>
            </p:cNvCxnSpPr>
            <p:nvPr/>
          </p:nvCxnSpPr>
          <p:spPr>
            <a:xfrm rot="10800000">
              <a:off x="5113756" y="2507871"/>
              <a:ext cx="5598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6" name="Google Shape;506;p34"/>
            <p:cNvCxnSpPr>
              <a:stCxn id="497" idx="2"/>
              <a:endCxn id="507" idx="2"/>
            </p:cNvCxnSpPr>
            <p:nvPr/>
          </p:nvCxnSpPr>
          <p:spPr>
            <a:xfrm rot="10800000">
              <a:off x="4540627" y="1860179"/>
              <a:ext cx="502500" cy="3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8" name="Google Shape;508;p34"/>
            <p:cNvCxnSpPr>
              <a:stCxn id="491" idx="1"/>
              <a:endCxn id="509" idx="2"/>
            </p:cNvCxnSpPr>
            <p:nvPr/>
          </p:nvCxnSpPr>
          <p:spPr>
            <a:xfrm rot="10800000" flipH="1">
              <a:off x="3002863" y="1860271"/>
              <a:ext cx="960600" cy="146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07" name="Google Shape;507;p34"/>
            <p:cNvSpPr/>
            <p:nvPr/>
          </p:nvSpPr>
          <p:spPr>
            <a:xfrm>
              <a:off x="4256434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3679342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34"/>
            <p:cNvSpPr txBox="1"/>
            <p:nvPr/>
          </p:nvSpPr>
          <p:spPr>
            <a:xfrm>
              <a:off x="5113664" y="339562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34"/>
            <p:cNvSpPr txBox="1"/>
            <p:nvPr/>
          </p:nvSpPr>
          <p:spPr>
            <a:xfrm>
              <a:off x="5133325" y="462584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4182694" y="990681"/>
              <a:ext cx="144000" cy="1440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34"/>
            <p:cNvSpPr txBox="1"/>
            <p:nvPr/>
          </p:nvSpPr>
          <p:spPr>
            <a:xfrm>
              <a:off x="2645609" y="4625848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34"/>
            <p:cNvSpPr txBox="1"/>
            <p:nvPr/>
          </p:nvSpPr>
          <p:spPr>
            <a:xfrm>
              <a:off x="3250170" y="3395628"/>
              <a:ext cx="148547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34"/>
            <p:cNvSpPr txBox="1"/>
            <p:nvPr/>
          </p:nvSpPr>
          <p:spPr>
            <a:xfrm>
              <a:off x="3404058" y="4625849"/>
              <a:ext cx="131444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34"/>
            <p:cNvSpPr txBox="1"/>
            <p:nvPr/>
          </p:nvSpPr>
          <p:spPr>
            <a:xfrm>
              <a:off x="495033" y="3395628"/>
              <a:ext cx="2011143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34"/>
            <p:cNvSpPr txBox="1"/>
            <p:nvPr/>
          </p:nvSpPr>
          <p:spPr>
            <a:xfrm>
              <a:off x="5848080" y="878015"/>
              <a:ext cx="1821116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Scoring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34"/>
            <p:cNvSpPr txBox="1"/>
            <p:nvPr/>
          </p:nvSpPr>
          <p:spPr>
            <a:xfrm>
              <a:off x="5848080" y="1934054"/>
              <a:ext cx="2302592" cy="781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Entity Description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19" name="Google Shape;51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969" y="3256641"/>
            <a:ext cx="2270070" cy="20280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4"/>
          <p:cNvSpPr txBox="1"/>
          <p:nvPr/>
        </p:nvSpPr>
        <p:spPr>
          <a:xfrm>
            <a:off x="1100368" y="2756411"/>
            <a:ext cx="2421368" cy="3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context-based salience score</a:t>
            </a: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34"/>
          <p:cNvGrpSpPr/>
          <p:nvPr/>
        </p:nvGrpSpPr>
        <p:grpSpPr>
          <a:xfrm>
            <a:off x="6104263" y="2726865"/>
            <a:ext cx="1577166" cy="12388"/>
            <a:chOff x="3002863" y="3305971"/>
            <a:chExt cx="2670900" cy="21000"/>
          </a:xfrm>
        </p:grpSpPr>
        <p:cxnSp>
          <p:nvCxnSpPr>
            <p:cNvPr id="522" name="Google Shape;522;p34"/>
            <p:cNvCxnSpPr/>
            <p:nvPr/>
          </p:nvCxnSpPr>
          <p:spPr>
            <a:xfrm rot="-5400000">
              <a:off x="3977263" y="2331571"/>
              <a:ext cx="21000" cy="1969800"/>
            </a:xfrm>
            <a:prstGeom prst="curvedConnector3">
              <a:avLst>
                <a:gd name="adj1" fmla="val 1013715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3" name="Google Shape;523;p34"/>
            <p:cNvCxnSpPr/>
            <p:nvPr/>
          </p:nvCxnSpPr>
          <p:spPr>
            <a:xfrm rot="-5400000">
              <a:off x="4327813" y="1981021"/>
              <a:ext cx="21000" cy="2670900"/>
            </a:xfrm>
            <a:prstGeom prst="curvedConnector3">
              <a:avLst>
                <a:gd name="adj1" fmla="val 146496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524" name="Google Shape;524;p34"/>
          <p:cNvCxnSpPr/>
          <p:nvPr/>
        </p:nvCxnSpPr>
        <p:spPr>
          <a:xfrm rot="-5400000">
            <a:off x="6599713" y="2231503"/>
            <a:ext cx="12300" cy="1003200"/>
          </a:xfrm>
          <a:prstGeom prst="curvedConnector3">
            <a:avLst>
              <a:gd name="adj1" fmla="val 788092"/>
            </a:avLst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"/>
          <p:cNvSpPr txBox="1">
            <a:spLocks noGrp="1"/>
          </p:cNvSpPr>
          <p:nvPr>
            <p:ph type="body" idx="1"/>
          </p:nvPr>
        </p:nvSpPr>
        <p:spPr>
          <a:xfrm>
            <a:off x="628649" y="978298"/>
            <a:ext cx="82152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Dataset: ESBM v1.2</a:t>
            </a:r>
            <a:r>
              <a:rPr lang="zh-CN" baseline="30000"/>
              <a:t>[8]</a:t>
            </a:r>
            <a:endParaRPr baseline="3000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DBpedia, LinkedMDB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Metric: F1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Participating Methods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Unsupervised Methods</a:t>
            </a:r>
            <a:endParaRPr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RELIN, DIVERSUM, FACES, FACES-E, CD, LinkSUM, BAFREC, KAFCA, MPSUM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Supervised Methods</a:t>
            </a:r>
            <a:endParaRPr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ESA (state of the art)</a:t>
            </a:r>
            <a:endParaRPr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DeepLENS (our method)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Oracle Method</a:t>
            </a:r>
            <a:endParaRPr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ORACLE (best possible performance on ESBM)</a:t>
            </a:r>
            <a:endParaRPr/>
          </a:p>
          <a:p>
            <a:pPr marL="1314450" lvl="3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»"/>
            </a:pPr>
            <a:r>
              <a:rPr lang="zh-CN"/>
              <a:t>Summary consisting of k triples that most frequently appear in ground-truth summaries</a:t>
            </a: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530" name="Google Shape;530;p3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531" name="Google Shape;531;p3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  <p:sp>
        <p:nvSpPr>
          <p:cNvPr id="532" name="Google Shape;532;p3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533" name="Google Shape;533;p35"/>
          <p:cNvSpPr txBox="1"/>
          <p:nvPr/>
        </p:nvSpPr>
        <p:spPr>
          <a:xfrm>
            <a:off x="628650" y="4543282"/>
            <a:ext cx="769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 dirty="0">
                <a:solidFill>
                  <a:schemeClr val="tx1"/>
                </a:solidFill>
              </a:rPr>
              <a:t>[8] Liu, Q., Cheng, G., Gunaratna, K., Qu, Y.: ESBM: An entity summarization benchmark. In: ESWC 2020 (2020)</a:t>
            </a:r>
            <a:endParaRPr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Results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supervised &gt; unsupervised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DeepLENS &gt; all baselines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ORACLE &gt; DeepLENS</a:t>
            </a:r>
            <a:endParaRPr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–"/>
            </a:pPr>
            <a:r>
              <a:rPr lang="zh-CN" sz="1400"/>
              <a:t>suggesting room for improvement</a:t>
            </a: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541" name="Google Shape;541;p3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542" name="Google Shape;542;p36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Overall Result</a:t>
            </a:r>
            <a:endParaRPr/>
          </a:p>
        </p:txBody>
      </p:sp>
      <p:pic>
        <p:nvPicPr>
          <p:cNvPr id="543" name="Google Shape;5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3347" y="1372650"/>
            <a:ext cx="4679280" cy="239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>
            <a:spLocks noGrp="1"/>
          </p:cNvSpPr>
          <p:nvPr>
            <p:ph type="body" idx="1"/>
          </p:nvPr>
        </p:nvSpPr>
        <p:spPr>
          <a:xfrm>
            <a:off x="628649" y="978298"/>
            <a:ext cx="8219137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CN" sz="1800"/>
              <a:t>Presented a simple yet effective deep learning model for ES.</a:t>
            </a:r>
            <a:endParaRPr/>
          </a:p>
          <a:p>
            <a:pPr marL="628650" lvl="1" indent="-2857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80"/>
              <a:buChar char="●"/>
            </a:pPr>
            <a:r>
              <a:rPr lang="zh-CN" sz="1600"/>
              <a:t>textual semantics</a:t>
            </a:r>
            <a:endParaRPr sz="1600"/>
          </a:p>
          <a:p>
            <a:pPr marL="628650" lvl="1" indent="-2857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80"/>
              <a:buChar char="●"/>
            </a:pPr>
            <a:r>
              <a:rPr lang="zh-CN" sz="1600"/>
              <a:t>permutation invariance</a:t>
            </a:r>
            <a:endParaRPr sz="160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</a:pPr>
            <a:r>
              <a:rPr lang="zh-CN" sz="1800"/>
              <a:t>Achieved new state-of-the-art results on the ESBM benchmark.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</a:pPr>
            <a:r>
              <a:rPr lang="zh-CN" sz="1800"/>
              <a:t>ES can be effectively solved with properly designed deep learning models.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</a:pPr>
            <a:r>
              <a:rPr lang="zh-CN" sz="1800"/>
              <a:t>Future Work</a:t>
            </a:r>
            <a:endParaRPr/>
          </a:p>
          <a:p>
            <a:pPr marL="628650" lvl="1" indent="-2857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80"/>
              <a:buChar char="●"/>
            </a:pPr>
            <a:r>
              <a:rPr lang="zh-CN" sz="1600"/>
              <a:t>ontological semantics</a:t>
            </a:r>
            <a:endParaRPr/>
          </a:p>
          <a:p>
            <a:pPr marL="628650" lvl="1" indent="-2857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80"/>
              <a:buChar char="●"/>
            </a:pPr>
            <a:r>
              <a:rPr lang="zh-CN" sz="1600"/>
              <a:t>structural semantics</a:t>
            </a:r>
            <a:endParaRPr sz="160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549" name="Google Shape;549;p3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550" name="Google Shape;550;p3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Entity Summarization with User Feedback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</a:pPr>
            <a:r>
              <a:rPr lang="zh-CN" sz="1600" dirty="0">
                <a:solidFill>
                  <a:srgbClr val="3A3838"/>
                </a:solidFill>
              </a:rPr>
              <a:t>Qingxia Liu, Yue Chen, Gong Cheng, Evgeny Kharlamov, Junyou Li and Yuzhong Qu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Session 3: Extraction and Recommendation 2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Thursday, June 4, 10:20-10:40</a:t>
            </a: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ESBM: An Entity Summarization Benchmark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</a:pPr>
            <a:r>
              <a:rPr lang="zh-CN" sz="1600" dirty="0">
                <a:solidFill>
                  <a:srgbClr val="262626"/>
                </a:solidFill>
              </a:rPr>
              <a:t>Qingxia Liu, Gong Cheng, Kalpa Gunaratna and Yuzhong Qu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Session 9: Benchmarking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Thursday, June 4, 11:50-12:10</a:t>
            </a: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557" name="Google Shape;557;p3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558" name="Google Shape;558;p3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559" name="Google Shape;559;p38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Main Conference Papers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9"/>
          <p:cNvSpPr txBox="1">
            <a:spLocks noGrp="1"/>
          </p:cNvSpPr>
          <p:nvPr>
            <p:ph type="ctrTitle"/>
          </p:nvPr>
        </p:nvSpPr>
        <p:spPr>
          <a:xfrm>
            <a:off x="1143000" y="1198922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zh-CN"/>
              <a:t>Thank you !</a:t>
            </a:r>
            <a:endParaRPr/>
          </a:p>
        </p:txBody>
      </p:sp>
      <p:sp>
        <p:nvSpPr>
          <p:cNvPr id="565" name="Google Shape;565;p39"/>
          <p:cNvSpPr txBox="1">
            <a:spLocks noGrp="1"/>
          </p:cNvSpPr>
          <p:nvPr>
            <p:ph type="subTitle" idx="1"/>
          </p:nvPr>
        </p:nvSpPr>
        <p:spPr>
          <a:xfrm>
            <a:off x="1143000" y="2686718"/>
            <a:ext cx="6858000" cy="1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zh-CN" sz="2800">
                <a:solidFill>
                  <a:schemeClr val="dk1"/>
                </a:solidFill>
              </a:rPr>
              <a:t>Questions ?</a:t>
            </a:r>
            <a:endParaRPr/>
          </a:p>
        </p:txBody>
      </p:sp>
      <p:sp>
        <p:nvSpPr>
          <p:cNvPr id="566" name="Google Shape;566;p3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567" name="Google Shape;567;p3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5"/>
          <p:cNvGrpSpPr/>
          <p:nvPr/>
        </p:nvGrpSpPr>
        <p:grpSpPr>
          <a:xfrm>
            <a:off x="7023186" y="656535"/>
            <a:ext cx="1825061" cy="3042464"/>
            <a:chOff x="6967431" y="768651"/>
            <a:chExt cx="1825061" cy="3045274"/>
          </a:xfrm>
        </p:grpSpPr>
        <p:pic>
          <p:nvPicPr>
            <p:cNvPr id="124" name="Google Shape;124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7431" y="768651"/>
              <a:ext cx="1825061" cy="304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5"/>
            <p:cNvSpPr/>
            <p:nvPr/>
          </p:nvSpPr>
          <p:spPr>
            <a:xfrm>
              <a:off x="6997789" y="2243621"/>
              <a:ext cx="1764000" cy="504000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1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RDF Graph: T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triple t∈T: &lt;subj, pred, obj&gt;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Entity Description: Desc(e)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Desc(e) = {t∈T: subj(t)=e or obj(t)=e}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triple t∈Desc(e): &lt;e, property, value&gt;</a:t>
            </a:r>
            <a:endParaRPr sz="1665"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Entity Summarization: S(e, k)</a:t>
            </a:r>
            <a:endParaRPr sz="1942"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S⊆Desc(e) ,  |S|≤k</a:t>
            </a:r>
            <a:endParaRPr sz="1665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Entity Summarization (ES)</a:t>
            </a:r>
            <a:endParaRPr/>
          </a:p>
        </p:txBody>
      </p:sp>
      <p:grpSp>
        <p:nvGrpSpPr>
          <p:cNvPr id="130" name="Google Shape;130;p25"/>
          <p:cNvGrpSpPr/>
          <p:nvPr/>
        </p:nvGrpSpPr>
        <p:grpSpPr>
          <a:xfrm>
            <a:off x="1391343" y="3163914"/>
            <a:ext cx="6525776" cy="1572386"/>
            <a:chOff x="878714" y="3052614"/>
            <a:chExt cx="7004912" cy="1689466"/>
          </a:xfrm>
        </p:grpSpPr>
        <p:grpSp>
          <p:nvGrpSpPr>
            <p:cNvPr id="131" name="Google Shape;131;p25"/>
            <p:cNvGrpSpPr/>
            <p:nvPr/>
          </p:nvGrpSpPr>
          <p:grpSpPr>
            <a:xfrm>
              <a:off x="878714" y="3052614"/>
              <a:ext cx="7004912" cy="1671414"/>
              <a:chOff x="615080" y="2363359"/>
              <a:chExt cx="7941472" cy="1894882"/>
            </a:xfrm>
          </p:grpSpPr>
          <p:sp>
            <p:nvSpPr>
              <p:cNvPr id="132" name="Google Shape;132;p25"/>
              <p:cNvSpPr/>
              <p:nvPr/>
            </p:nvSpPr>
            <p:spPr>
              <a:xfrm>
                <a:off x="4659324" y="2719062"/>
                <a:ext cx="930000" cy="314400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Times New Roman"/>
                  <a:buNone/>
                </a:pPr>
                <a:r>
                  <a:rPr lang="zh-CN" sz="800" b="1" i="0" u="sng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Alan Turing</a:t>
                </a:r>
                <a:endParaRPr sz="800" b="1" i="0" u="sng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" name="Google Shape;133;p25"/>
              <p:cNvSpPr/>
              <p:nvPr/>
            </p:nvSpPr>
            <p:spPr>
              <a:xfrm>
                <a:off x="615080" y="3551328"/>
                <a:ext cx="1226680" cy="315505"/>
              </a:xfrm>
              <a:prstGeom prst="roundRect">
                <a:avLst>
                  <a:gd name="adj" fmla="val 16667"/>
                </a:avLst>
              </a:prstGeom>
              <a:solidFill>
                <a:srgbClr val="70AD47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 dirty="0" smtClean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Michael</a:t>
                </a:r>
                <a:r>
                  <a:rPr lang="en-US" altLang="zh-CN" sz="800" b="0" i="0" u="none" strike="noStrike" cap="none" dirty="0" smtClean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zh-CN" sz="800" b="0" i="0" u="none" strike="noStrike" cap="none" dirty="0" smtClean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O.</a:t>
                </a:r>
                <a:r>
                  <a:rPr lang="en-US" altLang="zh-CN" sz="800" b="0" i="0" u="none" strike="noStrike" cap="none" dirty="0" smtClean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zh-CN" sz="800" b="0" i="0" u="none" strike="noStrike" cap="none" dirty="0" smtClean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Rabin</a:t>
                </a:r>
                <a:endParaRPr sz="800" b="0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7586052" y="3590062"/>
                <a:ext cx="9705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70AD47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Donald Knuth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" name="Google Shape;135;p25"/>
              <p:cNvSpPr/>
              <p:nvPr/>
            </p:nvSpPr>
            <p:spPr>
              <a:xfrm>
                <a:off x="4030931" y="2363359"/>
                <a:ext cx="640870" cy="217438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Person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>
                <a:off x="6363578" y="2885254"/>
                <a:ext cx="700960" cy="244880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Scientist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3250748" y="2640684"/>
                <a:ext cx="569530" cy="217438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Logic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4231133" y="3119377"/>
                <a:ext cx="832390" cy="217438"/>
              </a:xfrm>
              <a:prstGeom prst="roundRect">
                <a:avLst>
                  <a:gd name="adj" fmla="val 16667"/>
                </a:avLst>
              </a:prstGeom>
              <a:solidFill>
                <a:srgbClr val="70AD47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6000" tIns="45700" rIns="3600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Philosopher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2878498" y="3840661"/>
                <a:ext cx="693825" cy="247237"/>
              </a:xfrm>
              <a:prstGeom prst="roundRect">
                <a:avLst>
                  <a:gd name="adj" fmla="val 16667"/>
                </a:avLst>
              </a:prstGeom>
              <a:solidFill>
                <a:srgbClr val="70AD47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Award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5357396" y="3972549"/>
                <a:ext cx="1061144" cy="285692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Turing Award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1934081" y="2930480"/>
                <a:ext cx="1020330" cy="321768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Alonzo Church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3875988" y="3659702"/>
                <a:ext cx="1095250" cy="243602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Noam Chomsky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2613927" y="3404855"/>
                <a:ext cx="1061144" cy="338653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Princeton University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5695008" y="3290349"/>
                <a:ext cx="2146691" cy="232853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“Systems of Logic based on Ordinals”</a:t>
                </a:r>
                <a:endParaRPr sz="800" b="0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5" name="Google Shape;145;p25"/>
              <p:cNvCxnSpPr>
                <a:stCxn id="133" idx="0"/>
                <a:endCxn id="135" idx="1"/>
              </p:cNvCxnSpPr>
              <p:nvPr/>
            </p:nvCxnSpPr>
            <p:spPr>
              <a:xfrm rot="-5400000">
                <a:off x="2090020" y="1610628"/>
                <a:ext cx="1079100" cy="2802300"/>
              </a:xfrm>
              <a:prstGeom prst="curvedConnector2">
                <a:avLst/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6" name="Google Shape;146;p25"/>
              <p:cNvCxnSpPr>
                <a:stCxn id="132" idx="0"/>
                <a:endCxn id="135" idx="2"/>
              </p:cNvCxnSpPr>
              <p:nvPr/>
            </p:nvCxnSpPr>
            <p:spPr>
              <a:xfrm rot="5400000" flipH="1">
                <a:off x="4668924" y="2263662"/>
                <a:ext cx="138000" cy="772800"/>
              </a:xfrm>
              <a:prstGeom prst="curvedConnector3">
                <a:avLst>
                  <a:gd name="adj1" fmla="val 71899"/>
                </a:avLst>
              </a:prstGeom>
              <a:noFill/>
              <a:ln w="9525" cap="flat" cmpd="sng">
                <a:solidFill>
                  <a:srgbClr val="5B9BD5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7" name="Google Shape;147;p25"/>
              <p:cNvCxnSpPr>
                <a:stCxn id="134" idx="0"/>
                <a:endCxn id="135" idx="3"/>
              </p:cNvCxnSpPr>
              <p:nvPr/>
            </p:nvCxnSpPr>
            <p:spPr>
              <a:xfrm rot="5400000" flipH="1">
                <a:off x="5812602" y="1331362"/>
                <a:ext cx="1117800" cy="3399600"/>
              </a:xfrm>
              <a:prstGeom prst="curvedConnector2">
                <a:avLst/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8" name="Google Shape;148;p25"/>
              <p:cNvCxnSpPr>
                <a:endCxn id="136" idx="1"/>
              </p:cNvCxnSpPr>
              <p:nvPr/>
            </p:nvCxnSpPr>
            <p:spPr>
              <a:xfrm>
                <a:off x="5444378" y="2797994"/>
                <a:ext cx="919200" cy="209700"/>
              </a:xfrm>
              <a:prstGeom prst="curvedConnector3">
                <a:avLst>
                  <a:gd name="adj1" fmla="val 94416"/>
                </a:avLst>
              </a:prstGeom>
              <a:noFill/>
              <a:ln w="9525" cap="flat" cmpd="sng">
                <a:solidFill>
                  <a:srgbClr val="5B9BD5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25"/>
              <p:cNvCxnSpPr>
                <a:stCxn id="134" idx="2"/>
                <a:endCxn id="140" idx="3"/>
              </p:cNvCxnSpPr>
              <p:nvPr/>
            </p:nvCxnSpPr>
            <p:spPr>
              <a:xfrm rot="5400000">
                <a:off x="7102452" y="3146512"/>
                <a:ext cx="285000" cy="1652700"/>
              </a:xfrm>
              <a:prstGeom prst="curvedConnector2">
                <a:avLst/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0" name="Google Shape;150;p25"/>
              <p:cNvCxnSpPr>
                <a:endCxn id="140" idx="0"/>
              </p:cNvCxnSpPr>
              <p:nvPr/>
            </p:nvCxnSpPr>
            <p:spPr>
              <a:xfrm rot="-5400000" flipH="1">
                <a:off x="5142468" y="3227049"/>
                <a:ext cx="923400" cy="567600"/>
              </a:xfrm>
              <a:prstGeom prst="curvedConnector3">
                <a:avLst>
                  <a:gd name="adj1" fmla="val 50001"/>
                </a:avLst>
              </a:prstGeom>
              <a:noFill/>
              <a:ln w="9525" cap="flat" cmpd="sng">
                <a:solidFill>
                  <a:srgbClr val="5B9BD5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1" name="Google Shape;151;p25"/>
              <p:cNvCxnSpPr>
                <a:stCxn id="132" idx="2"/>
                <a:endCxn id="142" idx="3"/>
              </p:cNvCxnSpPr>
              <p:nvPr/>
            </p:nvCxnSpPr>
            <p:spPr>
              <a:xfrm rot="5400000">
                <a:off x="4673874" y="3330912"/>
                <a:ext cx="747900" cy="153000"/>
              </a:xfrm>
              <a:prstGeom prst="curvedConnector2">
                <a:avLst/>
              </a:prstGeom>
              <a:noFill/>
              <a:ln w="9525" cap="flat" cmpd="sng">
                <a:solidFill>
                  <a:srgbClr val="5B9BD5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152" name="Google Shape;152;p25"/>
              <p:cNvCxnSpPr>
                <a:endCxn id="132" idx="1"/>
              </p:cNvCxnSpPr>
              <p:nvPr/>
            </p:nvCxnSpPr>
            <p:spPr>
              <a:xfrm rot="10800000" flipH="1">
                <a:off x="3654324" y="2876262"/>
                <a:ext cx="1005000" cy="560100"/>
              </a:xfrm>
              <a:prstGeom prst="curvedConnector3">
                <a:avLst>
                  <a:gd name="adj1" fmla="val 46889"/>
                </a:avLst>
              </a:prstGeom>
              <a:noFill/>
              <a:ln w="9525" cap="flat" cmpd="sng">
                <a:solidFill>
                  <a:srgbClr val="5B9BD5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153" name="Google Shape;153;p25"/>
              <p:cNvCxnSpPr>
                <a:stCxn id="132" idx="3"/>
              </p:cNvCxnSpPr>
              <p:nvPr/>
            </p:nvCxnSpPr>
            <p:spPr>
              <a:xfrm>
                <a:off x="5589324" y="2876262"/>
                <a:ext cx="637500" cy="412200"/>
              </a:xfrm>
              <a:prstGeom prst="curvedConnector3">
                <a:avLst>
                  <a:gd name="adj1" fmla="val 72659"/>
                </a:avLst>
              </a:prstGeom>
              <a:noFill/>
              <a:ln w="9525" cap="flat" cmpd="sng">
                <a:solidFill>
                  <a:srgbClr val="5B9BD5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4" name="Google Shape;154;p25"/>
              <p:cNvCxnSpPr>
                <a:stCxn id="133" idx="3"/>
                <a:endCxn id="143" idx="1"/>
              </p:cNvCxnSpPr>
              <p:nvPr/>
            </p:nvCxnSpPr>
            <p:spPr>
              <a:xfrm rot="10800000" flipH="1">
                <a:off x="1841760" y="3574381"/>
                <a:ext cx="772200" cy="134700"/>
              </a:xfrm>
              <a:prstGeom prst="curvedConnector3">
                <a:avLst>
                  <a:gd name="adj1" fmla="val 39218"/>
                </a:avLst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5" name="Google Shape;155;p25"/>
              <p:cNvCxnSpPr>
                <a:stCxn id="134" idx="1"/>
                <a:endCxn id="142" idx="3"/>
              </p:cNvCxnSpPr>
              <p:nvPr/>
            </p:nvCxnSpPr>
            <p:spPr>
              <a:xfrm flipH="1">
                <a:off x="4971252" y="3710212"/>
                <a:ext cx="2614800" cy="71400"/>
              </a:xfrm>
              <a:prstGeom prst="curvedConnector3">
                <a:avLst>
                  <a:gd name="adj1" fmla="val 49995"/>
                </a:avLst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6" name="Google Shape;156;p25"/>
              <p:cNvCxnSpPr>
                <a:stCxn id="141" idx="3"/>
                <a:endCxn id="132" idx="1"/>
              </p:cNvCxnSpPr>
              <p:nvPr/>
            </p:nvCxnSpPr>
            <p:spPr>
              <a:xfrm rot="10800000" flipH="1">
                <a:off x="2954411" y="2876264"/>
                <a:ext cx="1704900" cy="215100"/>
              </a:xfrm>
              <a:prstGeom prst="curvedConnector3">
                <a:avLst>
                  <a:gd name="adj1" fmla="val 57500"/>
                </a:avLst>
              </a:prstGeom>
              <a:noFill/>
              <a:ln w="9525" cap="flat" cmpd="sng">
                <a:solidFill>
                  <a:srgbClr val="5B9BD5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157" name="Google Shape;157;p25"/>
              <p:cNvCxnSpPr>
                <a:stCxn id="141" idx="0"/>
                <a:endCxn id="137" idx="1"/>
              </p:cNvCxnSpPr>
              <p:nvPr/>
            </p:nvCxnSpPr>
            <p:spPr>
              <a:xfrm rot="-5400000">
                <a:off x="2756846" y="2436680"/>
                <a:ext cx="181200" cy="806400"/>
              </a:xfrm>
              <a:prstGeom prst="curvedConnector2">
                <a:avLst/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8" name="Google Shape;158;p25"/>
              <p:cNvCxnSpPr>
                <a:stCxn id="141" idx="1"/>
              </p:cNvCxnSpPr>
              <p:nvPr/>
            </p:nvCxnSpPr>
            <p:spPr>
              <a:xfrm flipH="1">
                <a:off x="1520081" y="3091364"/>
                <a:ext cx="414000" cy="482700"/>
              </a:xfrm>
              <a:prstGeom prst="curvedConnector2">
                <a:avLst/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9" name="Google Shape;159;p25"/>
              <p:cNvCxnSpPr>
                <a:stCxn id="142" idx="0"/>
                <a:endCxn id="138" idx="2"/>
              </p:cNvCxnSpPr>
              <p:nvPr/>
            </p:nvCxnSpPr>
            <p:spPr>
              <a:xfrm rot="-5400000">
                <a:off x="4373963" y="3386252"/>
                <a:ext cx="323100" cy="223800"/>
              </a:xfrm>
              <a:prstGeom prst="curvedConnector3">
                <a:avLst>
                  <a:gd name="adj1" fmla="val 82060"/>
                </a:avLst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60" name="Google Shape;160;p25"/>
              <p:cNvSpPr txBox="1"/>
              <p:nvPr/>
            </p:nvSpPr>
            <p:spPr>
              <a:xfrm>
                <a:off x="4666011" y="2480267"/>
                <a:ext cx="539313" cy="22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9BD5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5B9BD5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  <a:endParaRPr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Google Shape;161;p25"/>
              <p:cNvSpPr txBox="1"/>
              <p:nvPr/>
            </p:nvSpPr>
            <p:spPr>
              <a:xfrm>
                <a:off x="2697050" y="2591878"/>
                <a:ext cx="448945" cy="244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field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Google Shape;162;p25"/>
              <p:cNvSpPr txBox="1"/>
              <p:nvPr/>
            </p:nvSpPr>
            <p:spPr>
              <a:xfrm>
                <a:off x="6320091" y="2488330"/>
                <a:ext cx="539313" cy="22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25"/>
              <p:cNvSpPr txBox="1"/>
              <p:nvPr/>
            </p:nvSpPr>
            <p:spPr>
              <a:xfrm>
                <a:off x="1815643" y="2574605"/>
                <a:ext cx="539313" cy="22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25"/>
              <p:cNvSpPr txBox="1"/>
              <p:nvPr/>
            </p:nvSpPr>
            <p:spPr>
              <a:xfrm>
                <a:off x="5620560" y="2661570"/>
                <a:ext cx="539313" cy="22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9BD5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5B9BD5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  <a:endParaRPr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Google Shape;165;p25"/>
              <p:cNvSpPr txBox="1"/>
              <p:nvPr/>
            </p:nvSpPr>
            <p:spPr>
              <a:xfrm>
                <a:off x="6657828" y="3882823"/>
                <a:ext cx="693825" cy="244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prizes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Google Shape;166;p25"/>
              <p:cNvSpPr txBox="1"/>
              <p:nvPr/>
            </p:nvSpPr>
            <p:spPr>
              <a:xfrm>
                <a:off x="5373912" y="3537719"/>
                <a:ext cx="744900" cy="24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9BD5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5B9BD5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knownFor</a:t>
                </a:r>
                <a:endParaRPr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Google Shape;167;p25"/>
              <p:cNvSpPr txBox="1"/>
              <p:nvPr/>
            </p:nvSpPr>
            <p:spPr>
              <a:xfrm>
                <a:off x="4818198" y="3414252"/>
                <a:ext cx="734638" cy="244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9BD5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5B9BD5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influences</a:t>
                </a:r>
                <a:endParaRPr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Google Shape;168;p25"/>
              <p:cNvSpPr txBox="1"/>
              <p:nvPr/>
            </p:nvSpPr>
            <p:spPr>
              <a:xfrm>
                <a:off x="6190333" y="3523202"/>
                <a:ext cx="805079" cy="22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knows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Google Shape;169;p25"/>
              <p:cNvSpPr txBox="1"/>
              <p:nvPr/>
            </p:nvSpPr>
            <p:spPr>
              <a:xfrm>
                <a:off x="5625690" y="3012308"/>
                <a:ext cx="788580" cy="244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9BD5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5B9BD5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thesisTitle</a:t>
                </a:r>
                <a:endParaRPr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Google Shape;170;p25"/>
              <p:cNvSpPr txBox="1"/>
              <p:nvPr/>
            </p:nvSpPr>
            <p:spPr>
              <a:xfrm>
                <a:off x="1797056" y="3649386"/>
                <a:ext cx="788580" cy="3838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almaMater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Google Shape;171;p25"/>
              <p:cNvSpPr txBox="1"/>
              <p:nvPr/>
            </p:nvSpPr>
            <p:spPr>
              <a:xfrm>
                <a:off x="3089795" y="2887345"/>
                <a:ext cx="1051440" cy="244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5B9BD5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doctoralAdvisor</a:t>
                </a:r>
                <a:endParaRPr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Google Shape;172;p25"/>
              <p:cNvSpPr txBox="1"/>
              <p:nvPr/>
            </p:nvSpPr>
            <p:spPr>
              <a:xfrm>
                <a:off x="1264432" y="3291581"/>
                <a:ext cx="1051440" cy="3838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doctoralStudent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Google Shape;173;p25"/>
              <p:cNvSpPr txBox="1"/>
              <p:nvPr/>
            </p:nvSpPr>
            <p:spPr>
              <a:xfrm>
                <a:off x="4083791" y="3373620"/>
                <a:ext cx="539313" cy="22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Google Shape;174;p25"/>
              <p:cNvSpPr txBox="1"/>
              <p:nvPr/>
            </p:nvSpPr>
            <p:spPr>
              <a:xfrm>
                <a:off x="3406070" y="3135308"/>
                <a:ext cx="816264" cy="244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800" b="0" i="0" u="none" strike="noStrike" cap="none">
                    <a:solidFill>
                      <a:srgbClr val="5B9BD5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almaMater</a:t>
                </a:r>
                <a:endParaRPr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5" name="Google Shape;175;p25"/>
              <p:cNvCxnSpPr>
                <a:stCxn id="141" idx="2"/>
                <a:endCxn id="143" idx="1"/>
              </p:cNvCxnSpPr>
              <p:nvPr/>
            </p:nvCxnSpPr>
            <p:spPr>
              <a:xfrm rot="-5400000" flipH="1">
                <a:off x="2368196" y="3328298"/>
                <a:ext cx="321900" cy="169800"/>
              </a:xfrm>
              <a:prstGeom prst="curvedConnector2">
                <a:avLst/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76" name="Google Shape;176;p25"/>
              <p:cNvSpPr txBox="1"/>
              <p:nvPr/>
            </p:nvSpPr>
            <p:spPr>
              <a:xfrm>
                <a:off x="2098263" y="3213184"/>
                <a:ext cx="775451" cy="3838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almaMater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7" name="Google Shape;177;p25"/>
              <p:cNvCxnSpPr>
                <a:stCxn id="140" idx="1"/>
                <a:endCxn id="139" idx="3"/>
              </p:cNvCxnSpPr>
              <p:nvPr/>
            </p:nvCxnSpPr>
            <p:spPr>
              <a:xfrm rot="10800000">
                <a:off x="3572096" y="3964195"/>
                <a:ext cx="1785300" cy="151200"/>
              </a:xfrm>
              <a:prstGeom prst="curvedConnector3">
                <a:avLst>
                  <a:gd name="adj1" fmla="val 37909"/>
                </a:avLst>
              </a:prstGeom>
              <a:noFill/>
              <a:ln w="9525" cap="flat" cmpd="sng">
                <a:solidFill>
                  <a:srgbClr val="70AD4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78" name="Google Shape;178;p25"/>
              <p:cNvSpPr txBox="1"/>
              <p:nvPr/>
            </p:nvSpPr>
            <p:spPr>
              <a:xfrm>
                <a:off x="4490740" y="3898678"/>
                <a:ext cx="539313" cy="22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800"/>
                  <a:buFont typeface="Times New Roman"/>
                  <a:buNone/>
                </a:pPr>
                <a:r>
                  <a:rPr lang="zh-CN" sz="800" b="0" i="0" u="none" strike="noStrike" cap="none">
                    <a:solidFill>
                      <a:srgbClr val="70AD4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  <a:endParaRPr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79" name="Google Shape;179;p25"/>
            <p:cNvCxnSpPr>
              <a:stCxn id="137" idx="3"/>
              <a:endCxn id="132" idx="1"/>
            </p:cNvCxnSpPr>
            <p:nvPr/>
          </p:nvCxnSpPr>
          <p:spPr>
            <a:xfrm>
              <a:off x="3705914" y="3393131"/>
              <a:ext cx="740100" cy="111900"/>
            </a:xfrm>
            <a:prstGeom prst="curvedConnector3">
              <a:avLst>
                <a:gd name="adj1" fmla="val 7370"/>
              </a:avLst>
            </a:prstGeom>
            <a:noFill/>
            <a:ln w="9525" cap="flat" cmpd="sng">
              <a:solidFill>
                <a:srgbClr val="5B9BD5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80" name="Google Shape;180;p25"/>
            <p:cNvSpPr txBox="1"/>
            <p:nvPr/>
          </p:nvSpPr>
          <p:spPr>
            <a:xfrm>
              <a:off x="3740361" y="3260883"/>
              <a:ext cx="6120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800" b="0" i="0" u="none" strike="noStrike" cap="none">
                  <a:solidFill>
                    <a:srgbClr val="5B9BD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field</a:t>
              </a:r>
              <a:endParaRPr sz="800" b="0" i="0" u="none" strike="noStrike" cap="none">
                <a:solidFill>
                  <a:srgbClr val="5B9BD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1" name="Google Shape;181;p25"/>
            <p:cNvCxnSpPr>
              <a:stCxn id="133" idx="2"/>
            </p:cNvCxnSpPr>
            <p:nvPr/>
          </p:nvCxnSpPr>
          <p:spPr>
            <a:xfrm rot="-5400000" flipH="1">
              <a:off x="3083671" y="2714830"/>
              <a:ext cx="363300" cy="3691200"/>
            </a:xfrm>
            <a:prstGeom prst="curvedConnector2">
              <a:avLst/>
            </a:prstGeom>
            <a:noFill/>
            <a:ln w="9525" cap="flat" cmpd="sng">
              <a:solidFill>
                <a:srgbClr val="70AD47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2" name="Google Shape;182;p25"/>
            <p:cNvSpPr txBox="1"/>
            <p:nvPr/>
          </p:nvSpPr>
          <p:spPr>
            <a:xfrm>
              <a:off x="2247429" y="4389599"/>
              <a:ext cx="612001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800"/>
                <a:buFont typeface="Times New Roman"/>
                <a:buNone/>
              </a:pPr>
              <a:r>
                <a:rPr lang="zh-CN" sz="800" b="0" i="0" u="none" strike="noStrike" cap="none">
                  <a:solidFill>
                    <a:srgbClr val="70AD4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prizes</a:t>
              </a:r>
              <a:endParaRPr sz="800" b="0" i="0" u="none" strike="noStrike" cap="none">
                <a:solidFill>
                  <a:srgbClr val="70AD4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Existing Solutions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CN"/>
              <a:t>Un-Supervised Methods</a:t>
            </a:r>
            <a:r>
              <a:rPr lang="zh-CN" b="0" baseline="30000"/>
              <a:t>[1]</a:t>
            </a:r>
            <a:endParaRPr b="0" baseline="30000"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RELIN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DIVERSUM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FACES-E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CD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LinkSUM</a:t>
            </a:r>
            <a:endParaRPr sz="1785"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BAFREC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KAFCA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MPSUM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...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3922624" y="1581021"/>
            <a:ext cx="652368" cy="39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4836876" y="964644"/>
            <a:ext cx="1497017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and Centrality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836876" y="1655867"/>
            <a:ext cx="1194116" cy="25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Informativeness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836877" y="2189421"/>
            <a:ext cx="1405174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 and Coverage 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6731750" y="965045"/>
            <a:ext cx="1176925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Centrality of Value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731750" y="779775"/>
            <a:ext cx="120738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of Value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6731750" y="1150315"/>
            <a:ext cx="455574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731750" y="594505"/>
            <a:ext cx="1342034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of Property</a:t>
            </a:r>
            <a:endParaRPr sz="10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6731750" y="1568519"/>
            <a:ext cx="1518611" cy="431034"/>
            <a:chOff x="2665314" y="4372773"/>
            <a:chExt cx="1518611" cy="431432"/>
          </a:xfrm>
        </p:grpSpPr>
        <p:sp>
          <p:nvSpPr>
            <p:cNvPr id="201" name="Google Shape;201;p26"/>
            <p:cNvSpPr txBox="1"/>
            <p:nvPr/>
          </p:nvSpPr>
          <p:spPr>
            <a:xfrm>
              <a:off x="2665314" y="4372773"/>
              <a:ext cx="151861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Statistical 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26"/>
            <p:cNvSpPr txBox="1"/>
            <p:nvPr/>
          </p:nvSpPr>
          <p:spPr>
            <a:xfrm>
              <a:off x="2665314" y="4557984"/>
              <a:ext cx="8178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Ontological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6731750" y="1999038"/>
            <a:ext cx="2252540" cy="616074"/>
            <a:chOff x="2665314" y="4743195"/>
            <a:chExt cx="2252540" cy="616643"/>
          </a:xfrm>
        </p:grpSpPr>
        <p:sp>
          <p:nvSpPr>
            <p:cNvPr id="204" name="Google Shape;204;p26"/>
            <p:cNvSpPr txBox="1"/>
            <p:nvPr/>
          </p:nvSpPr>
          <p:spPr>
            <a:xfrm>
              <a:off x="2665314" y="4743195"/>
              <a:ext cx="151861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Discrete Similarity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6"/>
            <p:cNvSpPr txBox="1"/>
            <p:nvPr/>
          </p:nvSpPr>
          <p:spPr>
            <a:xfrm>
              <a:off x="2665314" y="4928406"/>
              <a:ext cx="22525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Textual Similarity (BoW, edit-distance)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2665314" y="5113617"/>
              <a:ext cx="22525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Semantic Similarity (numerical, logical)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7" name="Google Shape;207;p26"/>
          <p:cNvCxnSpPr>
            <a:stCxn id="193" idx="3"/>
            <a:endCxn id="199" idx="1"/>
          </p:cNvCxnSpPr>
          <p:nvPr/>
        </p:nvCxnSpPr>
        <p:spPr>
          <a:xfrm rot="10800000" flipH="1">
            <a:off x="6333893" y="717441"/>
            <a:ext cx="397800" cy="3702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6"/>
          <p:cNvCxnSpPr>
            <a:stCxn id="193" idx="3"/>
            <a:endCxn id="197" idx="1"/>
          </p:cNvCxnSpPr>
          <p:nvPr/>
        </p:nvCxnSpPr>
        <p:spPr>
          <a:xfrm rot="10800000" flipH="1">
            <a:off x="6333893" y="902841"/>
            <a:ext cx="397800" cy="1848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26"/>
          <p:cNvCxnSpPr>
            <a:stCxn id="193" idx="3"/>
            <a:endCxn id="210" idx="1"/>
          </p:cNvCxnSpPr>
          <p:nvPr/>
        </p:nvCxnSpPr>
        <p:spPr>
          <a:xfrm>
            <a:off x="6333893" y="1087641"/>
            <a:ext cx="397800" cy="3708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26"/>
          <p:cNvCxnSpPr>
            <a:stCxn id="193" idx="3"/>
            <a:endCxn id="196" idx="1"/>
          </p:cNvCxnSpPr>
          <p:nvPr/>
        </p:nvCxnSpPr>
        <p:spPr>
          <a:xfrm>
            <a:off x="6333893" y="1087641"/>
            <a:ext cx="397800" cy="6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26"/>
          <p:cNvCxnSpPr>
            <a:stCxn id="193" idx="3"/>
            <a:endCxn id="198" idx="1"/>
          </p:cNvCxnSpPr>
          <p:nvPr/>
        </p:nvCxnSpPr>
        <p:spPr>
          <a:xfrm>
            <a:off x="6333893" y="1087641"/>
            <a:ext cx="397800" cy="1857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26"/>
          <p:cNvCxnSpPr>
            <a:stCxn id="194" idx="3"/>
            <a:endCxn id="201" idx="1"/>
          </p:cNvCxnSpPr>
          <p:nvPr/>
        </p:nvCxnSpPr>
        <p:spPr>
          <a:xfrm rot="10800000" flipH="1">
            <a:off x="6030992" y="1691450"/>
            <a:ext cx="700800" cy="900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6"/>
          <p:cNvCxnSpPr>
            <a:stCxn id="194" idx="3"/>
            <a:endCxn id="202" idx="1"/>
          </p:cNvCxnSpPr>
          <p:nvPr/>
        </p:nvCxnSpPr>
        <p:spPr>
          <a:xfrm>
            <a:off x="6030992" y="1781450"/>
            <a:ext cx="700800" cy="951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>
            <a:stCxn id="195" idx="3"/>
            <a:endCxn id="204" idx="1"/>
          </p:cNvCxnSpPr>
          <p:nvPr/>
        </p:nvCxnSpPr>
        <p:spPr>
          <a:xfrm rot="10800000" flipH="1">
            <a:off x="6242051" y="2121918"/>
            <a:ext cx="489600" cy="1905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26"/>
          <p:cNvCxnSpPr>
            <a:stCxn id="195" idx="3"/>
            <a:endCxn id="205" idx="1"/>
          </p:cNvCxnSpPr>
          <p:nvPr/>
        </p:nvCxnSpPr>
        <p:spPr>
          <a:xfrm rot="10800000" flipH="1">
            <a:off x="6242051" y="2307018"/>
            <a:ext cx="489600" cy="54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26"/>
          <p:cNvCxnSpPr>
            <a:stCxn id="195" idx="3"/>
            <a:endCxn id="206" idx="1"/>
          </p:cNvCxnSpPr>
          <p:nvPr/>
        </p:nvCxnSpPr>
        <p:spPr>
          <a:xfrm>
            <a:off x="6242051" y="2312418"/>
            <a:ext cx="489600" cy="1797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26"/>
          <p:cNvCxnSpPr>
            <a:stCxn id="192" idx="3"/>
            <a:endCxn id="193" idx="1"/>
          </p:cNvCxnSpPr>
          <p:nvPr/>
        </p:nvCxnSpPr>
        <p:spPr>
          <a:xfrm rot="10800000" flipH="1">
            <a:off x="4574992" y="1087591"/>
            <a:ext cx="261900" cy="6933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26"/>
          <p:cNvCxnSpPr>
            <a:stCxn id="192" idx="3"/>
            <a:endCxn id="194" idx="1"/>
          </p:cNvCxnSpPr>
          <p:nvPr/>
        </p:nvCxnSpPr>
        <p:spPr>
          <a:xfrm>
            <a:off x="4574992" y="1780891"/>
            <a:ext cx="261900" cy="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26"/>
          <p:cNvCxnSpPr>
            <a:stCxn id="192" idx="3"/>
            <a:endCxn id="195" idx="1"/>
          </p:cNvCxnSpPr>
          <p:nvPr/>
        </p:nvCxnSpPr>
        <p:spPr>
          <a:xfrm>
            <a:off x="4574992" y="1780891"/>
            <a:ext cx="261900" cy="5316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6"/>
          <p:cNvSpPr txBox="1"/>
          <p:nvPr/>
        </p:nvSpPr>
        <p:spPr>
          <a:xfrm>
            <a:off x="6731750" y="1335586"/>
            <a:ext cx="43313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FCA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1" name="Google Shape;221;p26"/>
          <p:cNvGrpSpPr/>
          <p:nvPr/>
        </p:nvGrpSpPr>
        <p:grpSpPr>
          <a:xfrm>
            <a:off x="3866481" y="2661379"/>
            <a:ext cx="4865854" cy="2059099"/>
            <a:chOff x="3866481" y="2482862"/>
            <a:chExt cx="4865854" cy="2061001"/>
          </a:xfrm>
        </p:grpSpPr>
        <p:sp>
          <p:nvSpPr>
            <p:cNvPr id="222" name="Google Shape;222;p26"/>
            <p:cNvSpPr txBox="1"/>
            <p:nvPr/>
          </p:nvSpPr>
          <p:spPr>
            <a:xfrm>
              <a:off x="3866481" y="3389458"/>
              <a:ext cx="82747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Frameworks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4875984" y="2584786"/>
              <a:ext cx="122180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Simple Frameworks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4875983" y="2991582"/>
              <a:ext cx="13660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Random Surfer Model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4875983" y="3391594"/>
              <a:ext cx="1551219" cy="2502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Grouping-based Selection</a:t>
              </a:r>
              <a:endParaRPr/>
            </a:p>
          </p:txBody>
        </p:sp>
        <p:sp>
          <p:nvSpPr>
            <p:cNvPr id="226" name="Google Shape;226;p26"/>
            <p:cNvSpPr txBox="1"/>
            <p:nvPr/>
          </p:nvSpPr>
          <p:spPr>
            <a:xfrm>
              <a:off x="6735394" y="2668303"/>
              <a:ext cx="12458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 Aggregation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26"/>
            <p:cNvSpPr txBox="1"/>
            <p:nvPr/>
          </p:nvSpPr>
          <p:spPr>
            <a:xfrm>
              <a:off x="6735394" y="2482862"/>
              <a:ext cx="17283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Union of Top-Ranked Results</a:t>
              </a:r>
              <a:endParaRPr sz="1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8" name="Google Shape;228;p26"/>
            <p:cNvGrpSpPr/>
            <p:nvPr/>
          </p:nvGrpSpPr>
          <p:grpSpPr>
            <a:xfrm>
              <a:off x="6744919" y="2898976"/>
              <a:ext cx="1518611" cy="431432"/>
              <a:chOff x="2665314" y="4372773"/>
              <a:chExt cx="1518611" cy="431432"/>
            </a:xfrm>
          </p:grpSpPr>
          <p:sp>
            <p:nvSpPr>
              <p:cNvPr id="229" name="Google Shape;229;p26"/>
              <p:cNvSpPr txBox="1"/>
              <p:nvPr/>
            </p:nvSpPr>
            <p:spPr>
              <a:xfrm>
                <a:off x="2665314" y="4372773"/>
                <a:ext cx="151861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Weighted PageRank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6"/>
              <p:cNvSpPr txBox="1"/>
              <p:nvPr/>
            </p:nvSpPr>
            <p:spPr>
              <a:xfrm>
                <a:off x="2665314" y="4557984"/>
                <a:ext cx="114486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Session Relevance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1" name="Google Shape;231;p26"/>
            <p:cNvGrpSpPr/>
            <p:nvPr/>
          </p:nvGrpSpPr>
          <p:grpSpPr>
            <a:xfrm>
              <a:off x="6754444" y="3291792"/>
              <a:ext cx="1542410" cy="431432"/>
              <a:chOff x="2665314" y="4743195"/>
              <a:chExt cx="1542410" cy="431432"/>
            </a:xfrm>
          </p:grpSpPr>
          <p:sp>
            <p:nvSpPr>
              <p:cNvPr id="232" name="Google Shape;232;p26"/>
              <p:cNvSpPr txBox="1"/>
              <p:nvPr/>
            </p:nvSpPr>
            <p:spPr>
              <a:xfrm>
                <a:off x="2665314" y="4743195"/>
                <a:ext cx="151861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Group by Property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26"/>
              <p:cNvSpPr txBox="1"/>
              <p:nvPr/>
            </p:nvSpPr>
            <p:spPr>
              <a:xfrm>
                <a:off x="2665314" y="4928406"/>
                <a:ext cx="154241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Group by Word Similarity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34" name="Google Shape;234;p26"/>
            <p:cNvCxnSpPr>
              <a:stCxn id="223" idx="3"/>
              <a:endCxn id="227" idx="1"/>
            </p:cNvCxnSpPr>
            <p:nvPr/>
          </p:nvCxnSpPr>
          <p:spPr>
            <a:xfrm rot="10800000" flipH="1">
              <a:off x="6097793" y="2606196"/>
              <a:ext cx="637500" cy="1017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26"/>
            <p:cNvCxnSpPr>
              <a:stCxn id="223" idx="3"/>
              <a:endCxn id="226" idx="1"/>
            </p:cNvCxnSpPr>
            <p:nvPr/>
          </p:nvCxnSpPr>
          <p:spPr>
            <a:xfrm>
              <a:off x="6097793" y="2707896"/>
              <a:ext cx="637500" cy="834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26"/>
            <p:cNvCxnSpPr>
              <a:stCxn id="224" idx="3"/>
              <a:endCxn id="229" idx="1"/>
            </p:cNvCxnSpPr>
            <p:nvPr/>
          </p:nvCxnSpPr>
          <p:spPr>
            <a:xfrm rot="10800000" flipH="1">
              <a:off x="6242050" y="3022293"/>
              <a:ext cx="502800" cy="924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26"/>
            <p:cNvCxnSpPr>
              <a:stCxn id="224" idx="3"/>
              <a:endCxn id="230" idx="1"/>
            </p:cNvCxnSpPr>
            <p:nvPr/>
          </p:nvCxnSpPr>
          <p:spPr>
            <a:xfrm>
              <a:off x="6242050" y="3114693"/>
              <a:ext cx="502800" cy="924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26"/>
            <p:cNvCxnSpPr>
              <a:stCxn id="225" idx="3"/>
              <a:endCxn id="232" idx="1"/>
            </p:cNvCxnSpPr>
            <p:nvPr/>
          </p:nvCxnSpPr>
          <p:spPr>
            <a:xfrm rot="10800000" flipH="1">
              <a:off x="6427202" y="3415035"/>
              <a:ext cx="327300" cy="1017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26"/>
            <p:cNvCxnSpPr>
              <a:stCxn id="225" idx="3"/>
              <a:endCxn id="233" idx="1"/>
            </p:cNvCxnSpPr>
            <p:nvPr/>
          </p:nvCxnSpPr>
          <p:spPr>
            <a:xfrm>
              <a:off x="6427202" y="3516735"/>
              <a:ext cx="327300" cy="834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26"/>
            <p:cNvCxnSpPr>
              <a:stCxn id="222" idx="3"/>
              <a:endCxn id="223" idx="1"/>
            </p:cNvCxnSpPr>
            <p:nvPr/>
          </p:nvCxnSpPr>
          <p:spPr>
            <a:xfrm rot="10800000" flipH="1">
              <a:off x="4693952" y="2707968"/>
              <a:ext cx="182100" cy="804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26"/>
            <p:cNvCxnSpPr>
              <a:stCxn id="222" idx="3"/>
              <a:endCxn id="224" idx="1"/>
            </p:cNvCxnSpPr>
            <p:nvPr/>
          </p:nvCxnSpPr>
          <p:spPr>
            <a:xfrm rot="10800000" flipH="1">
              <a:off x="4693952" y="3114768"/>
              <a:ext cx="182100" cy="397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26"/>
            <p:cNvCxnSpPr>
              <a:stCxn id="222" idx="3"/>
              <a:endCxn id="225" idx="1"/>
            </p:cNvCxnSpPr>
            <p:nvPr/>
          </p:nvCxnSpPr>
          <p:spPr>
            <a:xfrm>
              <a:off x="4693952" y="3512568"/>
              <a:ext cx="182100" cy="42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3" name="Google Shape;243;p26"/>
            <p:cNvSpPr txBox="1"/>
            <p:nvPr/>
          </p:nvSpPr>
          <p:spPr>
            <a:xfrm>
              <a:off x="4875984" y="3734494"/>
              <a:ext cx="18057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MMR-like Re-Ranking</a:t>
              </a:r>
              <a:endParaRPr/>
            </a:p>
          </p:txBody>
        </p:sp>
        <p:sp>
          <p:nvSpPr>
            <p:cNvPr id="244" name="Google Shape;244;p26"/>
            <p:cNvSpPr txBox="1"/>
            <p:nvPr/>
          </p:nvSpPr>
          <p:spPr>
            <a:xfrm>
              <a:off x="4863284" y="4078943"/>
              <a:ext cx="16562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Combinatorial Optimization</a:t>
              </a:r>
              <a:endParaRPr/>
            </a:p>
          </p:txBody>
        </p:sp>
        <p:grpSp>
          <p:nvGrpSpPr>
            <p:cNvPr id="245" name="Google Shape;245;p26"/>
            <p:cNvGrpSpPr/>
            <p:nvPr/>
          </p:nvGrpSpPr>
          <p:grpSpPr>
            <a:xfrm>
              <a:off x="6754444" y="3907742"/>
              <a:ext cx="1977891" cy="636121"/>
              <a:chOff x="2665314" y="4686045"/>
              <a:chExt cx="1977891" cy="636121"/>
            </a:xfrm>
          </p:grpSpPr>
          <p:sp>
            <p:nvSpPr>
              <p:cNvPr id="246" name="Google Shape;246;p26"/>
              <p:cNvSpPr txBox="1"/>
              <p:nvPr/>
            </p:nvSpPr>
            <p:spPr>
              <a:xfrm>
                <a:off x="2665314" y="4686045"/>
                <a:ext cx="197789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Quadratic Knapsack Model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7" name="Google Shape;247;p26"/>
              <p:cNvSpPr txBox="1"/>
              <p:nvPr/>
            </p:nvSpPr>
            <p:spPr>
              <a:xfrm>
                <a:off x="2665314" y="4922056"/>
                <a:ext cx="171645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Quadratic Multidimensional Knapsack Model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48" name="Google Shape;248;p26"/>
            <p:cNvCxnSpPr>
              <a:stCxn id="244" idx="3"/>
              <a:endCxn id="246" idx="1"/>
            </p:cNvCxnSpPr>
            <p:nvPr/>
          </p:nvCxnSpPr>
          <p:spPr>
            <a:xfrm rot="10800000" flipH="1">
              <a:off x="6519494" y="4030753"/>
              <a:ext cx="234900" cy="171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26"/>
            <p:cNvCxnSpPr>
              <a:stCxn id="247" idx="1"/>
              <a:endCxn id="244" idx="3"/>
            </p:cNvCxnSpPr>
            <p:nvPr/>
          </p:nvCxnSpPr>
          <p:spPr>
            <a:xfrm rot="10800000">
              <a:off x="6519544" y="4202208"/>
              <a:ext cx="234900" cy="141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26"/>
            <p:cNvCxnSpPr>
              <a:stCxn id="222" idx="3"/>
              <a:endCxn id="244" idx="1"/>
            </p:cNvCxnSpPr>
            <p:nvPr/>
          </p:nvCxnSpPr>
          <p:spPr>
            <a:xfrm>
              <a:off x="4693952" y="3512568"/>
              <a:ext cx="169200" cy="6894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" name="Google Shape;251;p26"/>
            <p:cNvCxnSpPr>
              <a:stCxn id="222" idx="3"/>
              <a:endCxn id="243" idx="1"/>
            </p:cNvCxnSpPr>
            <p:nvPr/>
          </p:nvCxnSpPr>
          <p:spPr>
            <a:xfrm>
              <a:off x="4693952" y="3512568"/>
              <a:ext cx="182100" cy="3450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2" name="Google Shape;252;p26"/>
          <p:cNvSpPr txBox="1"/>
          <p:nvPr/>
        </p:nvSpPr>
        <p:spPr>
          <a:xfrm>
            <a:off x="556050" y="4522875"/>
            <a:ext cx="696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Liu, Q., Cheng, G., Gunaratna, K., Qu, Y.: Entity summarization: state of the art and future challenges. CoRR abs/1910.08252 (2019)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Existing Solutions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CN"/>
              <a:t>Un-Supervised Methods</a:t>
            </a:r>
            <a:r>
              <a:rPr lang="zh-CN" b="0" baseline="30000"/>
              <a:t>[1]</a:t>
            </a: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RELIN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DIVERSUM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FACES-E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CD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LinkSUM</a:t>
            </a:r>
            <a:endParaRPr sz="1785"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BAFREC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KAFCA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MPSUM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...</a:t>
            </a:r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4627350" y="2555650"/>
            <a:ext cx="4167000" cy="520200"/>
          </a:xfrm>
          <a:prstGeom prst="roundRect">
            <a:avLst>
              <a:gd name="adj" fmla="val 16667"/>
            </a:avLst>
          </a:prstGeom>
          <a:solidFill>
            <a:srgbClr val="63065F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deep learning summarize better?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556050" y="4522875"/>
            <a:ext cx="696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Liu, Q., Cheng, G., Gunaratna, K., Qu, Y.: Entity summarization: state of the art and future challenges. CoRR abs/1910.08252 (2019)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Existing Solutions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CN"/>
              <a:t>Un-Supervised Methods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RELIN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DIVERSUM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FACES-E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CD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LinkSUM</a:t>
            </a:r>
            <a:endParaRPr sz="1785"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BAFREC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KAFCA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MPSUM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...</a:t>
            </a:r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4361526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CN"/>
              <a:t>Supervised Methods</a:t>
            </a:r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4"/>
          </p:nvPr>
        </p:nvSpPr>
        <p:spPr>
          <a:xfrm>
            <a:off x="4359728" y="1672455"/>
            <a:ext cx="38880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■"/>
            </a:pPr>
            <a:r>
              <a:rPr lang="zh-CN" sz="1800"/>
              <a:t>ESA</a:t>
            </a:r>
            <a:r>
              <a:rPr lang="zh-CN" sz="1800" baseline="30000"/>
              <a:t>[12]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●"/>
            </a:pPr>
            <a:r>
              <a:rPr lang="zh-CN" sz="1500"/>
              <a:t>graph embedding (TransE), BiLSTM</a:t>
            </a:r>
            <a:endParaRPr sz="1500"/>
          </a:p>
          <a:p>
            <a:pPr marL="342900" marR="0" lvl="0" indent="-251459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None/>
            </a:pPr>
            <a:endParaRPr sz="1800" baseline="30000"/>
          </a:p>
        </p:txBody>
      </p:sp>
      <p:pic>
        <p:nvPicPr>
          <p:cNvPr id="275" name="Google Shape;27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971" y="2381908"/>
            <a:ext cx="4342785" cy="11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/>
          <p:nvPr/>
        </p:nvSpPr>
        <p:spPr>
          <a:xfrm>
            <a:off x="4434099" y="4478416"/>
            <a:ext cx="4419969" cy="33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 Wei, D., Liu, Y., Zhu, F., Zang, L., Zhou, W., Han, J., Hu, S.: ESA: Entity summarization with attention. In: EYRE 2019. pp. 40-44 (2019)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Existing Solutions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CN"/>
              <a:t>Un-Supervised Methods</a:t>
            </a:r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RELIN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DIVERSUM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FACES-E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CD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LinkSUM</a:t>
            </a:r>
            <a:endParaRPr sz="1785"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BAFREC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KAFCA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MPSUM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28"/>
              <a:buFont typeface="Noto Sans Symbols"/>
              <a:buChar char="■"/>
            </a:pPr>
            <a:r>
              <a:rPr lang="zh-CN" sz="1785"/>
              <a:t>...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3"/>
          </p:nvPr>
        </p:nvSpPr>
        <p:spPr>
          <a:xfrm>
            <a:off x="4361526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CN"/>
              <a:t>Supervised Methods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4"/>
          </p:nvPr>
        </p:nvSpPr>
        <p:spPr>
          <a:xfrm>
            <a:off x="4359728" y="1672455"/>
            <a:ext cx="38880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■"/>
            </a:pPr>
            <a:r>
              <a:rPr lang="zh-CN" sz="1800"/>
              <a:t>ESA</a:t>
            </a:r>
            <a:r>
              <a:rPr lang="zh-CN" sz="1800" baseline="30000"/>
              <a:t>[12]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●"/>
            </a:pPr>
            <a:r>
              <a:rPr lang="zh-CN" sz="1500"/>
              <a:t>graph embedding (TransE), BiLSTM</a:t>
            </a:r>
            <a:endParaRPr sz="1500"/>
          </a:p>
          <a:p>
            <a:pPr marL="342900" marR="0" lvl="0" indent="-251459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None/>
            </a:pPr>
            <a:endParaRPr sz="1800" baseline="30000"/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971" y="2381908"/>
            <a:ext cx="4342785" cy="11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 txBox="1"/>
          <p:nvPr/>
        </p:nvSpPr>
        <p:spPr>
          <a:xfrm>
            <a:off x="4441082" y="3678235"/>
            <a:ext cx="4479175" cy="56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600"/>
              <a:buFont typeface="Noto Sans Symbols"/>
              <a:buChar char="⮚"/>
            </a:pPr>
            <a:r>
              <a:rPr lang="zh-C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improvement</a:t>
            </a:r>
            <a:endParaRPr dirty="0"/>
          </a:p>
          <a:p>
            <a:pPr marL="629517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400"/>
              <a:buFont typeface="Arial"/>
              <a:buChar char="•"/>
            </a:pPr>
            <a:r>
              <a:rPr lang="zh-C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+7% compared with unsupervised FACES-E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4434099" y="4478416"/>
            <a:ext cx="4419969" cy="33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 Wei, D., Liu, Y., Zhu, F., Zang, L., Zhou, W., Han, J., Hu, S.: ESA: Entity summarization with attention. In: EYRE 2019. pp. 40-44 (2019)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zh-CN" sz="1800"/>
              <a:t>Deisgn a novel Deep Learning based approach to Entity Summarization: </a:t>
            </a:r>
            <a:r>
              <a:rPr lang="zh-CN" sz="1800" b="1"/>
              <a:t>DeepLENS</a:t>
            </a:r>
            <a:endParaRPr sz="1800" b="1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●"/>
            </a:pPr>
            <a:r>
              <a:rPr lang="zh-CN" sz="1500"/>
              <a:t>Entity summary presented as short </a:t>
            </a:r>
            <a:r>
              <a:rPr lang="zh-CN" sz="1500" b="1"/>
              <a:t>text</a:t>
            </a:r>
            <a:r>
              <a:rPr lang="zh-CN" sz="1500"/>
              <a:t>:  textual semantics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●"/>
            </a:pPr>
            <a:r>
              <a:rPr lang="zh-CN" sz="1500"/>
              <a:t>Entity description as a triple </a:t>
            </a:r>
            <a:r>
              <a:rPr lang="zh-CN" sz="1500" b="1"/>
              <a:t>set</a:t>
            </a:r>
            <a:r>
              <a:rPr lang="zh-CN" sz="1500"/>
              <a:t>:  permutation invariant</a:t>
            </a:r>
            <a:endParaRPr sz="1500"/>
          </a:p>
          <a:p>
            <a:pPr marL="342900" lvl="0" indent="-251459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</a:pPr>
            <a:endParaRPr sz="1800"/>
          </a:p>
          <a:p>
            <a:pPr marL="342900" lvl="0" indent="-251459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</a:pPr>
            <a:endParaRPr sz="180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Idea</a:t>
            </a:r>
            <a:endParaRPr/>
          </a:p>
        </p:txBody>
      </p:sp>
      <p:graphicFrame>
        <p:nvGraphicFramePr>
          <p:cNvPr id="299" name="Google Shape;299;p30"/>
          <p:cNvGraphicFramePr/>
          <p:nvPr/>
        </p:nvGraphicFramePr>
        <p:xfrm>
          <a:off x="1099071" y="2637786"/>
          <a:ext cx="6945825" cy="1360800"/>
        </p:xfrm>
        <a:graphic>
          <a:graphicData uri="http://schemas.openxmlformats.org/drawingml/2006/table">
            <a:tbl>
              <a:tblPr firstRow="1" bandRow="1">
                <a:noFill/>
                <a:tableStyleId>{BB4AFE0C-EFBB-4492-AEBA-969EF82B9D55}</a:tableStyleId>
              </a:tblPr>
              <a:tblGrid>
                <a:gridCol w="23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u="none" strike="noStrike" cap="none"/>
                        <a:t>ESA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u="none" strike="noStrike" cap="none"/>
                        <a:t>DeepLENS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/>
                        <a:t>Triple Encoding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/>
                        <a:t>Graph Embedding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/>
                        <a:t>Word Embedding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/>
                        <a:t>Triple Set Encoding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solidFill>
                            <a:schemeClr val="dk1"/>
                          </a:solidFill>
                        </a:rPr>
                        <a:t>Sequence Model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solidFill>
                            <a:schemeClr val="dk1"/>
                          </a:solidFill>
                        </a:rPr>
                        <a:t>Aggregation-based Model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675" marB="45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DeepLENS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Triple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Entity Description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Triple Scoring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Solution</a:t>
            </a:r>
            <a:endParaRPr/>
          </a:p>
        </p:txBody>
      </p:sp>
      <p:grpSp>
        <p:nvGrpSpPr>
          <p:cNvPr id="308" name="Google Shape;308;p31"/>
          <p:cNvGrpSpPr/>
          <p:nvPr/>
        </p:nvGrpSpPr>
        <p:grpSpPr>
          <a:xfrm>
            <a:off x="4623387" y="1246716"/>
            <a:ext cx="4520613" cy="3095808"/>
            <a:chOff x="495033" y="796751"/>
            <a:chExt cx="7655639" cy="5247581"/>
          </a:xfrm>
        </p:grpSpPr>
        <p:sp>
          <p:nvSpPr>
            <p:cNvPr id="309" name="Google Shape;309;p31"/>
            <p:cNvSpPr/>
            <p:nvPr/>
          </p:nvSpPr>
          <p:spPr>
            <a:xfrm>
              <a:off x="2480551" y="3942630"/>
              <a:ext cx="1153550" cy="576000"/>
            </a:xfrm>
            <a:prstGeom prst="roundRect">
              <a:avLst>
                <a:gd name="adj" fmla="val 16667"/>
              </a:avLst>
            </a:prstGeom>
            <a:solidFill>
              <a:srgbClr val="9CC2E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679342" y="1221874"/>
              <a:ext cx="1153550" cy="407963"/>
            </a:xfrm>
            <a:prstGeom prst="roundRect">
              <a:avLst>
                <a:gd name="adj" fmla="val 16667"/>
              </a:avLst>
            </a:prstGeom>
            <a:solidFill>
              <a:srgbClr val="F4B08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598418" y="3320619"/>
              <a:ext cx="500770" cy="659639"/>
            </a:xfrm>
            <a:prstGeom prst="flowChartTerminator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31"/>
            <p:cNvSpPr txBox="1"/>
            <p:nvPr/>
          </p:nvSpPr>
          <p:spPr>
            <a:xfrm>
              <a:off x="5168056" y="2072553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31"/>
            <p:cNvSpPr txBox="1"/>
            <p:nvPr/>
          </p:nvSpPr>
          <p:spPr>
            <a:xfrm>
              <a:off x="2899818" y="1598838"/>
              <a:ext cx="89910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31"/>
            <p:cNvSpPr txBox="1"/>
            <p:nvPr/>
          </p:nvSpPr>
          <p:spPr>
            <a:xfrm>
              <a:off x="2221716" y="796751"/>
              <a:ext cx="197411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score(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432774" y="3953590"/>
              <a:ext cx="1438422" cy="557649"/>
            </a:xfrm>
            <a:prstGeom prst="roundRect">
              <a:avLst>
                <a:gd name="adj" fmla="val 16667"/>
              </a:avLst>
            </a:prstGeom>
            <a:solidFill>
              <a:srgbClr val="A8D08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31"/>
            <p:cNvSpPr txBox="1"/>
            <p:nvPr/>
          </p:nvSpPr>
          <p:spPr>
            <a:xfrm>
              <a:off x="2868894" y="5575235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31"/>
            <p:cNvSpPr txBox="1"/>
            <p:nvPr/>
          </p:nvSpPr>
          <p:spPr>
            <a:xfrm>
              <a:off x="4800999" y="5575234"/>
              <a:ext cx="1124420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 rot="5400000">
              <a:off x="2729837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 rot="5400000">
              <a:off x="4433088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4704055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 rot="5400000">
              <a:off x="5405020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 rot="5400000">
              <a:off x="2718727" y="35405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 rot="5400000">
              <a:off x="4417488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 rot="5400000">
              <a:off x="4688455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5400000">
              <a:off x="5389420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6" name="Google Shape;326;p31"/>
            <p:cNvCxnSpPr>
              <a:stCxn id="322" idx="1"/>
              <a:endCxn id="323" idx="1"/>
            </p:cNvCxnSpPr>
            <p:nvPr/>
          </p:nvCxnSpPr>
          <p:spPr>
            <a:xfrm rot="-5400000">
              <a:off x="3841963" y="2467171"/>
              <a:ext cx="20700" cy="1698900"/>
            </a:xfrm>
            <a:prstGeom prst="curvedConnector3">
              <a:avLst>
                <a:gd name="adj1" fmla="val 78809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7" name="Google Shape;327;p31"/>
            <p:cNvSpPr/>
            <p:nvPr/>
          </p:nvSpPr>
          <p:spPr>
            <a:xfrm>
              <a:off x="2480550" y="5181247"/>
              <a:ext cx="3384000" cy="37232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 Embedding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4187007" y="2233149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5400000">
              <a:off x="4829527" y="215324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019965" y="2620396"/>
              <a:ext cx="720000" cy="141072"/>
            </a:xfrm>
            <a:prstGeom prst="flowChartTerminator">
              <a:avLst/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1" name="Google Shape;331;p31"/>
            <p:cNvCxnSpPr/>
            <p:nvPr/>
          </p:nvCxnSpPr>
          <p:spPr>
            <a:xfrm rot="10800000" flipH="1">
              <a:off x="3852243" y="2761468"/>
              <a:ext cx="330451" cy="428334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2" name="Google Shape;332;p31"/>
            <p:cNvCxnSpPr>
              <a:endCxn id="330" idx="2"/>
            </p:cNvCxnSpPr>
            <p:nvPr/>
          </p:nvCxnSpPr>
          <p:spPr>
            <a:xfrm rot="10800000" flipH="1">
              <a:off x="4182865" y="2761468"/>
              <a:ext cx="197100" cy="3543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3" name="Google Shape;333;p31"/>
            <p:cNvCxnSpPr/>
            <p:nvPr/>
          </p:nvCxnSpPr>
          <p:spPr>
            <a:xfrm rot="10800000">
              <a:off x="4540570" y="2761468"/>
              <a:ext cx="177692" cy="230465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4" name="Google Shape;334;p31"/>
            <p:cNvCxnSpPr>
              <a:stCxn id="323" idx="1"/>
              <a:endCxn id="329" idx="3"/>
            </p:cNvCxnSpPr>
            <p:nvPr/>
          </p:nvCxnSpPr>
          <p:spPr>
            <a:xfrm rot="10800000" flipH="1">
              <a:off x="4701624" y="2507871"/>
              <a:ext cx="4119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5" name="Google Shape;335;p31"/>
            <p:cNvCxnSpPr>
              <a:stCxn id="330" idx="0"/>
              <a:endCxn id="329" idx="3"/>
            </p:cNvCxnSpPr>
            <p:nvPr/>
          </p:nvCxnSpPr>
          <p:spPr>
            <a:xfrm rot="10800000" flipH="1">
              <a:off x="4379965" y="2507896"/>
              <a:ext cx="733500" cy="11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6" name="Google Shape;336;p31"/>
            <p:cNvCxnSpPr>
              <a:stCxn id="324" idx="1"/>
              <a:endCxn id="329" idx="3"/>
            </p:cNvCxnSpPr>
            <p:nvPr/>
          </p:nvCxnSpPr>
          <p:spPr>
            <a:xfrm rot="10800000" flipH="1">
              <a:off x="4972591" y="2507871"/>
              <a:ext cx="1413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7" name="Google Shape;337;p31"/>
            <p:cNvCxnSpPr>
              <a:stCxn id="325" idx="1"/>
              <a:endCxn id="329" idx="3"/>
            </p:cNvCxnSpPr>
            <p:nvPr/>
          </p:nvCxnSpPr>
          <p:spPr>
            <a:xfrm rot="10800000">
              <a:off x="5113756" y="2507871"/>
              <a:ext cx="5598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8" name="Google Shape;338;p31"/>
            <p:cNvCxnSpPr>
              <a:stCxn id="329" idx="2"/>
              <a:endCxn id="339" idx="2"/>
            </p:cNvCxnSpPr>
            <p:nvPr/>
          </p:nvCxnSpPr>
          <p:spPr>
            <a:xfrm rot="10800000">
              <a:off x="4540627" y="1860179"/>
              <a:ext cx="502500" cy="3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0" name="Google Shape;340;p31"/>
            <p:cNvCxnSpPr>
              <a:stCxn id="322" idx="1"/>
              <a:endCxn id="341" idx="2"/>
            </p:cNvCxnSpPr>
            <p:nvPr/>
          </p:nvCxnSpPr>
          <p:spPr>
            <a:xfrm rot="10800000" flipH="1">
              <a:off x="3002863" y="1860271"/>
              <a:ext cx="960600" cy="146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39" name="Google Shape;339;p31"/>
            <p:cNvSpPr/>
            <p:nvPr/>
          </p:nvSpPr>
          <p:spPr>
            <a:xfrm>
              <a:off x="4256434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679342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5113664" y="339562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31"/>
            <p:cNvSpPr txBox="1"/>
            <p:nvPr/>
          </p:nvSpPr>
          <p:spPr>
            <a:xfrm>
              <a:off x="5133325" y="462584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182694" y="990681"/>
              <a:ext cx="144000" cy="1440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2645609" y="4625848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31"/>
            <p:cNvSpPr txBox="1"/>
            <p:nvPr/>
          </p:nvSpPr>
          <p:spPr>
            <a:xfrm>
              <a:off x="3250170" y="3395628"/>
              <a:ext cx="148547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31"/>
            <p:cNvSpPr txBox="1"/>
            <p:nvPr/>
          </p:nvSpPr>
          <p:spPr>
            <a:xfrm>
              <a:off x="3404058" y="4625849"/>
              <a:ext cx="131444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495033" y="3395628"/>
              <a:ext cx="2011143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31"/>
            <p:cNvSpPr txBox="1"/>
            <p:nvPr/>
          </p:nvSpPr>
          <p:spPr>
            <a:xfrm>
              <a:off x="5848080" y="878015"/>
              <a:ext cx="1821116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Scoring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31"/>
            <p:cNvSpPr txBox="1"/>
            <p:nvPr/>
          </p:nvSpPr>
          <p:spPr>
            <a:xfrm>
              <a:off x="5848080" y="1934054"/>
              <a:ext cx="2302592" cy="781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Entity Description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1" name="Google Shape;351;p31"/>
          <p:cNvGrpSpPr/>
          <p:nvPr/>
        </p:nvGrpSpPr>
        <p:grpSpPr>
          <a:xfrm>
            <a:off x="6104263" y="2726865"/>
            <a:ext cx="1577166" cy="12388"/>
            <a:chOff x="3002863" y="3305971"/>
            <a:chExt cx="2670900" cy="21000"/>
          </a:xfrm>
        </p:grpSpPr>
        <p:cxnSp>
          <p:nvCxnSpPr>
            <p:cNvPr id="352" name="Google Shape;352;p31"/>
            <p:cNvCxnSpPr/>
            <p:nvPr/>
          </p:nvCxnSpPr>
          <p:spPr>
            <a:xfrm rot="-5400000">
              <a:off x="3977263" y="2331571"/>
              <a:ext cx="21000" cy="1969800"/>
            </a:xfrm>
            <a:prstGeom prst="curvedConnector3">
              <a:avLst>
                <a:gd name="adj1" fmla="val 1013715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3" name="Google Shape;353;p31"/>
            <p:cNvCxnSpPr/>
            <p:nvPr/>
          </p:nvCxnSpPr>
          <p:spPr>
            <a:xfrm rot="-5400000">
              <a:off x="4327813" y="1981021"/>
              <a:ext cx="21000" cy="2670900"/>
            </a:xfrm>
            <a:prstGeom prst="curvedConnector3">
              <a:avLst>
                <a:gd name="adj1" fmla="val 146496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DeepLENS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i="1"/>
              <a:t>Triple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solidFill>
                  <a:srgbClr val="7F7F7F"/>
                </a:solidFill>
              </a:rPr>
              <a:t>Entity Description Encoding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solidFill>
                  <a:srgbClr val="7F7F7F"/>
                </a:solidFill>
              </a:rPr>
              <a:t>Triple Scoring</a:t>
            </a:r>
            <a:endParaRPr>
              <a:solidFill>
                <a:srgbClr val="7F7F7F"/>
              </a:solidFill>
            </a:endParaRPr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Solution</a:t>
            </a:r>
            <a:endParaRPr/>
          </a:p>
        </p:txBody>
      </p:sp>
      <p:grpSp>
        <p:nvGrpSpPr>
          <p:cNvPr id="362" name="Google Shape;362;p32"/>
          <p:cNvGrpSpPr/>
          <p:nvPr/>
        </p:nvGrpSpPr>
        <p:grpSpPr>
          <a:xfrm>
            <a:off x="4623390" y="1246676"/>
            <a:ext cx="4520655" cy="3095548"/>
            <a:chOff x="495033" y="796751"/>
            <a:chExt cx="7655639" cy="5247581"/>
          </a:xfrm>
        </p:grpSpPr>
        <p:sp>
          <p:nvSpPr>
            <p:cNvPr id="363" name="Google Shape;363;p32"/>
            <p:cNvSpPr/>
            <p:nvPr/>
          </p:nvSpPr>
          <p:spPr>
            <a:xfrm>
              <a:off x="2480551" y="3942630"/>
              <a:ext cx="1153550" cy="576000"/>
            </a:xfrm>
            <a:prstGeom prst="roundRect">
              <a:avLst>
                <a:gd name="adj" fmla="val 16667"/>
              </a:avLst>
            </a:prstGeom>
            <a:solidFill>
              <a:srgbClr val="9CC2E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3679342" y="1221874"/>
              <a:ext cx="1153550" cy="407963"/>
            </a:xfrm>
            <a:prstGeom prst="roundRect">
              <a:avLst>
                <a:gd name="adj" fmla="val 16667"/>
              </a:avLst>
            </a:prstGeom>
            <a:solidFill>
              <a:srgbClr val="F4B08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2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2598418" y="3320619"/>
              <a:ext cx="500770" cy="659639"/>
            </a:xfrm>
            <a:prstGeom prst="flowChartTerminator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32"/>
            <p:cNvSpPr txBox="1"/>
            <p:nvPr/>
          </p:nvSpPr>
          <p:spPr>
            <a:xfrm>
              <a:off x="5168056" y="2072553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32"/>
            <p:cNvSpPr txBox="1"/>
            <p:nvPr/>
          </p:nvSpPr>
          <p:spPr>
            <a:xfrm>
              <a:off x="2899818" y="1598838"/>
              <a:ext cx="89910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32"/>
            <p:cNvSpPr txBox="1"/>
            <p:nvPr/>
          </p:nvSpPr>
          <p:spPr>
            <a:xfrm>
              <a:off x="2221716" y="796751"/>
              <a:ext cx="197411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score(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4432774" y="3953590"/>
              <a:ext cx="1438422" cy="557649"/>
            </a:xfrm>
            <a:prstGeom prst="roundRect">
              <a:avLst>
                <a:gd name="adj" fmla="val 16667"/>
              </a:avLst>
            </a:prstGeom>
            <a:solidFill>
              <a:srgbClr val="A8D08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MLP</a:t>
              </a:r>
              <a:r>
                <a:rPr lang="zh-CN" sz="12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32"/>
            <p:cNvSpPr txBox="1"/>
            <p:nvPr/>
          </p:nvSpPr>
          <p:spPr>
            <a:xfrm>
              <a:off x="2868894" y="5575235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32"/>
            <p:cNvSpPr txBox="1"/>
            <p:nvPr/>
          </p:nvSpPr>
          <p:spPr>
            <a:xfrm>
              <a:off x="4800999" y="5575234"/>
              <a:ext cx="1124420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Desc(</a:t>
              </a:r>
              <a:r>
                <a:rPr lang="zh-CN" sz="12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 rot="5400000">
              <a:off x="2729837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 rot="5400000">
              <a:off x="4433088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 rot="5400000">
              <a:off x="4704055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 rot="5400000">
              <a:off x="5405020" y="4758335"/>
              <a:ext cx="540000" cy="144000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 rot="5400000">
              <a:off x="2718727" y="35405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 rot="5400000">
              <a:off x="4417488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 rot="5400000">
              <a:off x="4688455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 rot="5400000">
              <a:off x="5389420" y="3519471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2480550" y="5181247"/>
              <a:ext cx="3384000" cy="37232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 Embedding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4187007" y="2233149"/>
              <a:ext cx="443035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 rot="5400000">
              <a:off x="4829527" y="215324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4019965" y="2620396"/>
              <a:ext cx="720000" cy="141072"/>
            </a:xfrm>
            <a:prstGeom prst="flowChartTerminator">
              <a:avLst/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4" name="Google Shape;384;p32"/>
            <p:cNvCxnSpPr/>
            <p:nvPr/>
          </p:nvCxnSpPr>
          <p:spPr>
            <a:xfrm rot="10800000" flipH="1">
              <a:off x="3852243" y="2761468"/>
              <a:ext cx="330451" cy="428334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5" name="Google Shape;385;p32"/>
            <p:cNvCxnSpPr>
              <a:endCxn id="383" idx="2"/>
            </p:cNvCxnSpPr>
            <p:nvPr/>
          </p:nvCxnSpPr>
          <p:spPr>
            <a:xfrm rot="10800000" flipH="1">
              <a:off x="4182865" y="2761468"/>
              <a:ext cx="197100" cy="3546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6" name="Google Shape;386;p32"/>
            <p:cNvCxnSpPr/>
            <p:nvPr/>
          </p:nvCxnSpPr>
          <p:spPr>
            <a:xfrm rot="10800000">
              <a:off x="4540570" y="2761468"/>
              <a:ext cx="177692" cy="230465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7" name="Google Shape;387;p32"/>
            <p:cNvCxnSpPr>
              <a:stCxn id="377" idx="1"/>
              <a:endCxn id="382" idx="3"/>
            </p:cNvCxnSpPr>
            <p:nvPr/>
          </p:nvCxnSpPr>
          <p:spPr>
            <a:xfrm rot="10800000" flipH="1">
              <a:off x="4701624" y="2507871"/>
              <a:ext cx="4119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8" name="Google Shape;388;p32"/>
            <p:cNvCxnSpPr>
              <a:stCxn id="383" idx="0"/>
              <a:endCxn id="382" idx="3"/>
            </p:cNvCxnSpPr>
            <p:nvPr/>
          </p:nvCxnSpPr>
          <p:spPr>
            <a:xfrm rot="10800000" flipH="1">
              <a:off x="4379965" y="2507896"/>
              <a:ext cx="733500" cy="11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9" name="Google Shape;389;p32"/>
            <p:cNvCxnSpPr>
              <a:stCxn id="378" idx="1"/>
              <a:endCxn id="382" idx="3"/>
            </p:cNvCxnSpPr>
            <p:nvPr/>
          </p:nvCxnSpPr>
          <p:spPr>
            <a:xfrm rot="10800000" flipH="1">
              <a:off x="4972591" y="2507871"/>
              <a:ext cx="1413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0" name="Google Shape;390;p32"/>
            <p:cNvCxnSpPr>
              <a:stCxn id="379" idx="1"/>
              <a:endCxn id="382" idx="3"/>
            </p:cNvCxnSpPr>
            <p:nvPr/>
          </p:nvCxnSpPr>
          <p:spPr>
            <a:xfrm rot="10800000">
              <a:off x="5113756" y="2507871"/>
              <a:ext cx="559800" cy="79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1" name="Google Shape;391;p32"/>
            <p:cNvCxnSpPr>
              <a:stCxn id="382" idx="2"/>
              <a:endCxn id="392" idx="2"/>
            </p:cNvCxnSpPr>
            <p:nvPr/>
          </p:nvCxnSpPr>
          <p:spPr>
            <a:xfrm rot="10800000">
              <a:off x="4540627" y="1860179"/>
              <a:ext cx="502500" cy="3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3" name="Google Shape;393;p32"/>
            <p:cNvCxnSpPr>
              <a:stCxn id="376" idx="1"/>
              <a:endCxn id="394" idx="2"/>
            </p:cNvCxnSpPr>
            <p:nvPr/>
          </p:nvCxnSpPr>
          <p:spPr>
            <a:xfrm rot="10800000" flipH="1">
              <a:off x="3002863" y="1860271"/>
              <a:ext cx="960600" cy="146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92" name="Google Shape;392;p32"/>
            <p:cNvSpPr/>
            <p:nvPr/>
          </p:nvSpPr>
          <p:spPr>
            <a:xfrm>
              <a:off x="4256434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3679342" y="1719083"/>
              <a:ext cx="568272" cy="141072"/>
            </a:xfrm>
            <a:prstGeom prst="flowChartTermina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32"/>
            <p:cNvSpPr txBox="1"/>
            <p:nvPr/>
          </p:nvSpPr>
          <p:spPr>
            <a:xfrm>
              <a:off x="5113664" y="339562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32"/>
            <p:cNvSpPr txBox="1"/>
            <p:nvPr/>
          </p:nvSpPr>
          <p:spPr>
            <a:xfrm>
              <a:off x="5133325" y="4625848"/>
              <a:ext cx="508188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182694" y="990681"/>
              <a:ext cx="144000" cy="144000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32"/>
            <p:cNvSpPr txBox="1"/>
            <p:nvPr/>
          </p:nvSpPr>
          <p:spPr>
            <a:xfrm>
              <a:off x="2645609" y="4625848"/>
              <a:ext cx="38602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32"/>
            <p:cNvSpPr txBox="1"/>
            <p:nvPr/>
          </p:nvSpPr>
          <p:spPr>
            <a:xfrm>
              <a:off x="3250170" y="3395628"/>
              <a:ext cx="1485472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g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32"/>
            <p:cNvSpPr txBox="1"/>
            <p:nvPr/>
          </p:nvSpPr>
          <p:spPr>
            <a:xfrm>
              <a:off x="3404058" y="4625849"/>
              <a:ext cx="1314449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zh-CN" sz="1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,..., t</a:t>
              </a:r>
              <a:r>
                <a:rPr lang="zh-CN" sz="1200" i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32"/>
            <p:cNvSpPr txBox="1"/>
            <p:nvPr/>
          </p:nvSpPr>
          <p:spPr>
            <a:xfrm>
              <a:off x="495033" y="3395628"/>
              <a:ext cx="2011143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32"/>
            <p:cNvSpPr txBox="1"/>
            <p:nvPr/>
          </p:nvSpPr>
          <p:spPr>
            <a:xfrm>
              <a:off x="5848080" y="878015"/>
              <a:ext cx="1821116" cy="469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Triple Scoring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32"/>
            <p:cNvSpPr txBox="1"/>
            <p:nvPr/>
          </p:nvSpPr>
          <p:spPr>
            <a:xfrm>
              <a:off x="5848080" y="1934054"/>
              <a:ext cx="2302592" cy="781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Entity Description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Encoding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04" name="Google Shape;40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979" y="3374628"/>
            <a:ext cx="3596943" cy="2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980" y="3666628"/>
            <a:ext cx="1100328" cy="25042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 txBox="1"/>
          <p:nvPr/>
        </p:nvSpPr>
        <p:spPr>
          <a:xfrm>
            <a:off x="1026477" y="2894596"/>
            <a:ext cx="2026645" cy="3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textual semantics of triple</a:t>
            </a: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32"/>
          <p:cNvGrpSpPr/>
          <p:nvPr/>
        </p:nvGrpSpPr>
        <p:grpSpPr>
          <a:xfrm>
            <a:off x="6104263" y="2726865"/>
            <a:ext cx="1577166" cy="12388"/>
            <a:chOff x="3002863" y="3305971"/>
            <a:chExt cx="2670900" cy="21000"/>
          </a:xfrm>
        </p:grpSpPr>
        <p:cxnSp>
          <p:nvCxnSpPr>
            <p:cNvPr id="408" name="Google Shape;408;p32"/>
            <p:cNvCxnSpPr/>
            <p:nvPr/>
          </p:nvCxnSpPr>
          <p:spPr>
            <a:xfrm rot="-5400000">
              <a:off x="3977263" y="2331571"/>
              <a:ext cx="21000" cy="1969800"/>
            </a:xfrm>
            <a:prstGeom prst="curvedConnector3">
              <a:avLst>
                <a:gd name="adj1" fmla="val 1013715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9" name="Google Shape;409;p32"/>
            <p:cNvCxnSpPr/>
            <p:nvPr/>
          </p:nvCxnSpPr>
          <p:spPr>
            <a:xfrm rot="-5400000">
              <a:off x="4327813" y="1981021"/>
              <a:ext cx="21000" cy="2670900"/>
            </a:xfrm>
            <a:prstGeom prst="curvedConnector3">
              <a:avLst>
                <a:gd name="adj1" fmla="val 146496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10" name="Google Shape;410;p32"/>
          <p:cNvCxnSpPr/>
          <p:nvPr/>
        </p:nvCxnSpPr>
        <p:spPr>
          <a:xfrm rot="-5400000">
            <a:off x="6599713" y="2231503"/>
            <a:ext cx="12300" cy="1003200"/>
          </a:xfrm>
          <a:prstGeom prst="curvedConnector3">
            <a:avLst>
              <a:gd name="adj1" fmla="val 788092"/>
            </a:avLst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1253</Words>
  <Application>Microsoft Office PowerPoint</Application>
  <PresentationFormat>全屏显示(16:9)</PresentationFormat>
  <Paragraphs>354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Noto Sans Symbols</vt:lpstr>
      <vt:lpstr>Arial</vt:lpstr>
      <vt:lpstr>Calibri</vt:lpstr>
      <vt:lpstr>Times New Roman</vt:lpstr>
      <vt:lpstr>Simple Light</vt:lpstr>
      <vt:lpstr>Office 主题​​</vt:lpstr>
      <vt:lpstr>PowerPoint 演示文稿</vt:lpstr>
      <vt:lpstr>Entity Summarization (ES)</vt:lpstr>
      <vt:lpstr>Existing Solutions</vt:lpstr>
      <vt:lpstr>Existing Solutions</vt:lpstr>
      <vt:lpstr>Existing Solutions</vt:lpstr>
      <vt:lpstr>Existing Solutions</vt:lpstr>
      <vt:lpstr>Our Idea</vt:lpstr>
      <vt:lpstr>Our Solution</vt:lpstr>
      <vt:lpstr>Our Solution</vt:lpstr>
      <vt:lpstr>Our Solution</vt:lpstr>
      <vt:lpstr>Our Solution</vt:lpstr>
      <vt:lpstr>Evaluation</vt:lpstr>
      <vt:lpstr>Overall Result</vt:lpstr>
      <vt:lpstr>Conclusion</vt:lpstr>
      <vt:lpstr>Main Conference Papers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qxliu</dc:creator>
  <cp:lastModifiedBy>qxliu</cp:lastModifiedBy>
  <cp:revision>9</cp:revision>
  <dcterms:modified xsi:type="dcterms:W3CDTF">2020-06-02T13:29:40Z</dcterms:modified>
</cp:coreProperties>
</file>