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7" r:id="rId3"/>
    <p:sldId id="290" r:id="rId4"/>
    <p:sldId id="296" r:id="rId5"/>
    <p:sldId id="287" r:id="rId6"/>
    <p:sldId id="302" r:id="rId7"/>
    <p:sldId id="307" r:id="rId8"/>
    <p:sldId id="297" r:id="rId9"/>
    <p:sldId id="304" r:id="rId10"/>
    <p:sldId id="298" r:id="rId11"/>
    <p:sldId id="299" r:id="rId12"/>
    <p:sldId id="293" r:id="rId13"/>
    <p:sldId id="300" r:id="rId14"/>
    <p:sldId id="294" r:id="rId15"/>
    <p:sldId id="295" r:id="rId16"/>
    <p:sldId id="28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默认节" id="{5836976A-E379-45A1-B71B-52817E85F6AD}">
          <p14:sldIdLst>
            <p14:sldId id="256"/>
            <p14:sldId id="257"/>
            <p14:sldId id="290"/>
            <p14:sldId id="296"/>
            <p14:sldId id="287"/>
            <p14:sldId id="302"/>
            <p14:sldId id="307"/>
            <p14:sldId id="297"/>
            <p14:sldId id="304"/>
            <p14:sldId id="298"/>
            <p14:sldId id="299"/>
            <p14:sldId id="293"/>
            <p14:sldId id="300"/>
            <p14:sldId id="294"/>
            <p14:sldId id="295"/>
            <p14:sldId id="286"/>
          </p14:sldIdLst>
        </p14:section>
        <p14:section name="无标题节" id="{0AECD8FD-6236-4FE3-ABDF-7EC4FEB0DA8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5" autoAdjust="0"/>
    <p:restoredTop sz="82192" autoAdjust="0"/>
  </p:normalViewPr>
  <p:slideViewPr>
    <p:cSldViewPr snapToGrid="0">
      <p:cViewPr varScale="1">
        <p:scale>
          <a:sx n="79" d="100"/>
          <a:sy n="79" d="100"/>
        </p:scale>
        <p:origin x="82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e81d6016_7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84e81d6016_7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g84e81d6016_7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4fb9322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84fb9322b5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g84fb9322b5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22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767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85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ISub</a:t>
            </a:r>
            <a:r>
              <a:rPr lang="en-US" altLang="zh-CN" dirty="0" smtClean="0"/>
              <a:t>=[-1,1]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763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CN" dirty="0" err="1" smtClean="0"/>
              <a:t>ISub</a:t>
            </a:r>
            <a:r>
              <a:rPr lang="en-US" altLang="zh-CN" dirty="0" smtClean="0"/>
              <a:t>(name,</a:t>
            </a:r>
            <a:r>
              <a:rPr lang="en-US" altLang="zh-CN" baseline="0" dirty="0" smtClean="0"/>
              <a:t> given name)=0.6154</a:t>
            </a:r>
          </a:p>
          <a:p>
            <a:pPr marL="158750" indent="0">
              <a:buNone/>
            </a:pPr>
            <a:r>
              <a:rPr lang="en-US" altLang="zh-CN" baseline="0" dirty="0" err="1" smtClean="0"/>
              <a:t>ISub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Ric</a:t>
            </a:r>
            <a:r>
              <a:rPr lang="en-US" altLang="zh-CN" baseline="0" dirty="0" smtClean="0"/>
              <a:t>, Rich)=0.781818</a:t>
            </a:r>
          </a:p>
          <a:p>
            <a:pPr marL="158750" indent="0">
              <a:buNone/>
            </a:pPr>
            <a:r>
              <a:rPr lang="en-US" altLang="zh-CN" baseline="0" dirty="0" err="1" smtClean="0"/>
              <a:t>ISub</a:t>
            </a:r>
            <a:r>
              <a:rPr lang="en-US" altLang="zh-CN" baseline="0" dirty="0" smtClean="0"/>
              <a:t>(name, gender)=-1</a:t>
            </a:r>
          </a:p>
          <a:p>
            <a:pPr marL="158750" indent="0">
              <a:buNone/>
            </a:pPr>
            <a:r>
              <a:rPr lang="en-US" altLang="zh-CN" baseline="0" dirty="0" err="1" smtClean="0"/>
              <a:t>ISub</a:t>
            </a:r>
            <a:r>
              <a:rPr lang="en-US" altLang="zh-CN" baseline="0" dirty="0" smtClean="0"/>
              <a:t>(Richard, male)=-1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875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4fb9322b5_2_3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84fb9322b5_2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1471041"/>
            <a:ext cx="6858000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686719"/>
            <a:ext cx="6858000" cy="66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63065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613" y="222995"/>
            <a:ext cx="2106934" cy="52151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CN" smtClean="0"/>
              <a:t>2020.10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CN" smtClean="0"/>
              <a:t>2020.10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>
  <p:cSld name="比较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9841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9842" y="1003473"/>
            <a:ext cx="3888000" cy="6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629842" y="1672455"/>
            <a:ext cx="3880800" cy="294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3"/>
          </p:nvPr>
        </p:nvSpPr>
        <p:spPr>
          <a:xfrm>
            <a:off x="4629150" y="1003473"/>
            <a:ext cx="3888000" cy="6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CN" smtClean="0"/>
              <a:t>2020.10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4"/>
          </p:nvPr>
        </p:nvSpPr>
        <p:spPr>
          <a:xfrm>
            <a:off x="4627352" y="1672455"/>
            <a:ext cx="3888000" cy="294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9841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9842" y="985218"/>
            <a:ext cx="7887600" cy="181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CN" smtClean="0"/>
              <a:t>2020.10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627752" y="2888133"/>
            <a:ext cx="7887600" cy="181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CN" smtClean="0"/>
              <a:t>2020.10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CN" smtClean="0"/>
              <a:t>2020.10</a:t>
            </a:r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629841" y="342901"/>
            <a:ext cx="2949178" cy="12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150" cy="365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  <a:defRPr sz="2100"/>
            </a:lvl1pPr>
            <a:lvl2pPr marL="91440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  <a:defRPr sz="1800"/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  <a:defRPr sz="150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»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2"/>
          </p:nvPr>
        </p:nvSpPr>
        <p:spPr>
          <a:xfrm>
            <a:off x="629841" y="1543054"/>
            <a:ext cx="2949178" cy="285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CN" smtClean="0"/>
              <a:t>2020.10</a:t>
            </a:r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629841" y="342901"/>
            <a:ext cx="2949178" cy="12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150" cy="365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629841" y="1543054"/>
            <a:ext cx="2949178" cy="285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CN" smtClean="0"/>
              <a:t>2020.10</a:t>
            </a:r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22"/>
            <a:ext cx="7886700" cy="32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3" y="4805164"/>
            <a:ext cx="9143999" cy="341684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mtClean="0"/>
              <a:t>2020.10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1295400" y="979128"/>
            <a:ext cx="6858000" cy="13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ESSTER at the EYRE 2020 Entity Summarization Task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1295400" y="2699090"/>
            <a:ext cx="6858000" cy="58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960"/>
              <a:buFont typeface="Noto Sans Symbols"/>
              <a:buNone/>
            </a:pPr>
            <a:r>
              <a:rPr lang="zh-CN" b="0" i="0" u="sng" strike="noStrike" cap="none" dirty="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Qingxia </a:t>
            </a:r>
            <a:r>
              <a:rPr lang="zh-CN" b="0" i="0" u="sng" strike="noStrike" cap="none" dirty="0" smtClean="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Liu</a:t>
            </a:r>
            <a:r>
              <a:rPr lang="zh-CN" b="0" i="0" u="none" strike="noStrike" cap="none" dirty="0" smtClean="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zh-CN" b="0" i="0" u="none" strike="noStrike" cap="none" dirty="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Gong </a:t>
            </a:r>
            <a:r>
              <a:rPr lang="zh-CN" b="0" i="0" u="none" strike="noStrike" cap="none" dirty="0" smtClean="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Cheng, </a:t>
            </a:r>
            <a:r>
              <a:rPr lang="zh-CN" b="0" i="0" u="none" strike="noStrike" cap="none" dirty="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and Yuzhong </a:t>
            </a:r>
            <a:r>
              <a:rPr lang="zh-CN" b="0" i="0" u="none" strike="noStrike" cap="none" dirty="0" smtClean="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Qu</a:t>
            </a:r>
            <a:endParaRPr b="0" i="0" u="none" strike="noStrike" cap="none" dirty="0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960"/>
              <a:buFont typeface="Noto Sans Symbols"/>
              <a:buNone/>
            </a:pPr>
            <a:endParaRPr b="0" i="0" u="none" strike="noStrike" cap="none" dirty="0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960"/>
              <a:buFont typeface="Noto Sans Symbols"/>
              <a:buNone/>
            </a:pPr>
            <a:endParaRPr b="0" i="0" u="none" strike="noStrike" cap="none" dirty="0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960"/>
              <a:buFont typeface="Noto Sans Symbols"/>
              <a:buNone/>
            </a:pPr>
            <a:endParaRPr b="0" i="0" u="none" strike="noStrike" cap="none" dirty="0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4"/>
          <p:cNvSpPr/>
          <p:nvPr/>
        </p:nvSpPr>
        <p:spPr>
          <a:xfrm>
            <a:off x="1143000" y="3031806"/>
            <a:ext cx="6858000" cy="125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880"/>
              <a:buFont typeface="Noto Sans Symbols"/>
              <a:buNone/>
            </a:pPr>
            <a:r>
              <a:rPr lang="en-US" altLang="zh-CN" sz="1200" b="0" i="0" u="none" strike="noStrike" cap="none" dirty="0" smtClean="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zh-CN" sz="1200" b="0" i="0" u="none" strike="noStrike" cap="none" dirty="0" smtClean="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sz="1200" b="0" i="0" u="none" strike="noStrike" cap="none" dirty="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Key Laboratory for Novel Software Technology, Nanjing University, </a:t>
            </a:r>
            <a:r>
              <a:rPr lang="zh-CN" sz="1200" b="0" i="0" u="none" strike="noStrike" cap="none" dirty="0" smtClean="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China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Redundancy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sim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en-US" altLang="zh-CN" dirty="0" smtClean="0"/>
                  <a:t>Numerical Redundancy</a:t>
                </a:r>
              </a:p>
              <a:p>
                <a:pPr marL="59436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sim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sim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sim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val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 are both numerical values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sim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ISub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prop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prop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sim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−1,   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val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val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⁡{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ax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⁡{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594360" lvl="1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CN" smtClean="0"/>
              <a:t>2020.10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10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Redundancy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30949" y="2874102"/>
            <a:ext cx="2548800" cy="95410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land: “9.01e+06”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total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9.09e+06”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elevation: “1818.13”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0590" y="2917380"/>
            <a:ext cx="1050288" cy="307777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sim=0.9019</a:t>
            </a:r>
            <a:endParaRPr lang="zh-CN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50590" y="3318363"/>
            <a:ext cx="1050288" cy="307777"/>
          </a:xfrm>
          <a:prstGeom prst="rect">
            <a:avLst/>
          </a:prstGeom>
          <a:solidFill>
            <a:schemeClr val="lt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sim=0.0002</a:t>
            </a:r>
            <a:endParaRPr lang="zh-CN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7892508" y="2980267"/>
            <a:ext cx="105044" cy="216000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7892508" y="3291163"/>
            <a:ext cx="105044" cy="396000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8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Redundancy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sim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en-US" altLang="zh-CN" dirty="0" smtClean="0"/>
                  <a:t>Textual Redundancy</a:t>
                </a:r>
              </a:p>
              <a:p>
                <a:pPr marL="59436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sim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sim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sim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sim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ISub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prop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prop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sim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ISub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val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594360" lvl="1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CN" smtClean="0"/>
              <a:t>2020.10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11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Redundancy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18959" y="2874102"/>
            <a:ext cx="2548800" cy="95410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name: “Richard”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“Richard C. Watkins”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gender: “male”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36550" y="2917380"/>
            <a:ext cx="870751" cy="307777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sim=0.78</a:t>
            </a:r>
            <a:endParaRPr lang="zh-CN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36550" y="3318363"/>
            <a:ext cx="646331" cy="307777"/>
          </a:xfrm>
          <a:prstGeom prst="rect">
            <a:avLst/>
          </a:prstGeom>
          <a:solidFill>
            <a:schemeClr val="lt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sim=0</a:t>
            </a:r>
            <a:endParaRPr lang="zh-CN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8055890" y="2980267"/>
            <a:ext cx="105044" cy="216000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8055890" y="3291163"/>
            <a:ext cx="105044" cy="396000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Goal:  generate entity summary of </a:t>
                </a:r>
              </a:p>
              <a:p>
                <a:pPr lvl="1"/>
                <a:r>
                  <a:rPr lang="en-US" altLang="zh-CN" dirty="0" smtClean="0"/>
                  <a:t>high structural importance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struct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	</a:t>
                </a:r>
              </a:p>
              <a:p>
                <a:pPr lvl="1"/>
                <a:r>
                  <a:rPr lang="en-US" altLang="zh-CN" dirty="0" smtClean="0"/>
                  <a:t>high textual readability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text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low information redundancy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sim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and satisfy size constraint    </a:t>
                </a:r>
                <a:r>
                  <a:rPr lang="en-US" altLang="zh-CN" i="1" dirty="0" smtClean="0"/>
                  <a:t>k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CN" smtClean="0"/>
              <a:t>2020.10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12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Combinatorial 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67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1254664"/>
            <a:ext cx="3233683" cy="1477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0-1 Quadratic </a:t>
                </a:r>
                <a:r>
                  <a:rPr lang="en-US" altLang="zh-CN" dirty="0"/>
                  <a:t>K</a:t>
                </a:r>
                <a:r>
                  <a:rPr lang="en-US" altLang="zh-CN" dirty="0" smtClean="0"/>
                  <a:t>napsack Problem (QKP)</a:t>
                </a:r>
              </a:p>
              <a:p>
                <a:pPr lvl="1"/>
                <a:r>
                  <a:rPr lang="en-US" altLang="zh-CN" dirty="0" smtClean="0"/>
                  <a:t>max profit, </a:t>
                </a:r>
                <a:r>
                  <a:rPr lang="en-US" altLang="zh-CN" dirty="0"/>
                  <a:t>satisfy  weight </a:t>
                </a:r>
                <a:r>
                  <a:rPr lang="en-US" altLang="zh-CN" dirty="0" smtClean="0"/>
                  <a:t>constraint</a:t>
                </a:r>
              </a:p>
              <a:p>
                <a:pPr lvl="1"/>
                <a:r>
                  <a:rPr lang="en-US" altLang="zh-CN" dirty="0" smtClean="0"/>
                  <a:t>profit: </a:t>
                </a:r>
              </a:p>
              <a:p>
                <a:pPr lvl="2"/>
                <a:r>
                  <a:rPr lang="en-US" altLang="zh-CN" dirty="0" smtClean="0"/>
                  <a:t>structural importance, textual readability</a:t>
                </a:r>
              </a:p>
              <a:p>
                <a:pPr lvl="2"/>
                <a:r>
                  <a:rPr lang="en-US" altLang="zh-CN" dirty="0" smtClean="0"/>
                  <a:t>low information redundancy</a:t>
                </a:r>
              </a:p>
              <a:p>
                <a:pPr lvl="1"/>
                <a:r>
                  <a:rPr lang="en-US" altLang="zh-CN" dirty="0" smtClean="0"/>
                  <a:t>weight: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dirty="0" smtClean="0"/>
                  <a:t>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Summ</m:t>
                    </m:r>
                  </m:oMath>
                </a14:m>
                <a:r>
                  <a:rPr lang="en-US" altLang="zh-CN" dirty="0" smtClean="0"/>
                  <a:t>(e)</a:t>
                </a:r>
                <a:endParaRPr lang="en-US" altLang="zh-CN" dirty="0"/>
              </a:p>
              <a:p>
                <a:pPr lvl="2"/>
                <a:r>
                  <a:rPr lang="en-US" altLang="zh-CN" dirty="0" smtClean="0"/>
                  <a:t>0 otherwise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CN" smtClean="0"/>
              <a:t>2020.10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13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Combinatorial Optimization</a:t>
            </a:r>
            <a:endParaRPr lang="zh-CN" altLang="en-US" dirty="0"/>
          </a:p>
        </p:txBody>
      </p:sp>
      <p:pic>
        <p:nvPicPr>
          <p:cNvPr id="6" name="Picture 2" descr="Knapsack problem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577" y="3064460"/>
            <a:ext cx="1790550" cy="1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199" y="3064460"/>
            <a:ext cx="3312000" cy="5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915773" y="1078289"/>
            <a:ext cx="4028555" cy="2840027"/>
            <a:chOff x="4572000" y="1635046"/>
            <a:chExt cx="4028555" cy="284002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r="78403" b="93215"/>
            <a:stretch/>
          </p:blipFill>
          <p:spPr>
            <a:xfrm>
              <a:off x="4814455" y="1635046"/>
              <a:ext cx="870065" cy="19375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t="7600"/>
            <a:stretch/>
          </p:blipFill>
          <p:spPr>
            <a:xfrm>
              <a:off x="4572000" y="1836420"/>
              <a:ext cx="4028555" cy="2638653"/>
            </a:xfrm>
            <a:prstGeom prst="rect">
              <a:avLst/>
            </a:prstGeom>
          </p:spPr>
        </p:pic>
      </p:grp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ESBM v1.2</a:t>
            </a:r>
            <a:endParaRPr lang="en-US" altLang="zh-CN" dirty="0"/>
          </a:p>
          <a:p>
            <a:r>
              <a:rPr lang="en-US" altLang="zh-CN" dirty="0" smtClean="0"/>
              <a:t>Baselines</a:t>
            </a:r>
          </a:p>
          <a:p>
            <a:pPr lvl="1"/>
            <a:r>
              <a:rPr lang="en-US" altLang="zh-CN" dirty="0" smtClean="0"/>
              <a:t>9 unsupervised methods</a:t>
            </a:r>
            <a:endParaRPr lang="en-US" altLang="zh-CN" dirty="0"/>
          </a:p>
          <a:p>
            <a:r>
              <a:rPr lang="en-US" altLang="zh-CN" dirty="0" smtClean="0"/>
              <a:t>Results</a:t>
            </a:r>
          </a:p>
          <a:p>
            <a:pPr lvl="1"/>
            <a:r>
              <a:rPr lang="en-US" altLang="zh-CN" dirty="0" smtClean="0"/>
              <a:t>top-2 on </a:t>
            </a:r>
            <a:r>
              <a:rPr lang="en-US" altLang="zh-CN" dirty="0" err="1" smtClean="0"/>
              <a:t>DBpedia</a:t>
            </a:r>
            <a:r>
              <a:rPr lang="en-US" altLang="zh-CN" dirty="0" smtClean="0"/>
              <a:t> under k=5</a:t>
            </a:r>
          </a:p>
          <a:p>
            <a:pPr lvl="1"/>
            <a:r>
              <a:rPr lang="en-US" altLang="zh-CN" dirty="0" smtClean="0"/>
              <a:t>best </a:t>
            </a:r>
            <a:r>
              <a:rPr lang="en-US" altLang="zh-CN" dirty="0"/>
              <a:t>in</a:t>
            </a:r>
            <a:r>
              <a:rPr lang="en-US" altLang="zh-CN" dirty="0" smtClean="0"/>
              <a:t> all the other three settings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CN" smtClean="0"/>
              <a:t>2020.10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14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7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ESSTER: generating entity summaries by integrating </a:t>
            </a:r>
          </a:p>
          <a:p>
            <a:pPr lvl="1"/>
            <a:r>
              <a:rPr lang="en-US" altLang="zh-CN" dirty="0" smtClean="0"/>
              <a:t>structural importance, </a:t>
            </a:r>
          </a:p>
          <a:p>
            <a:pPr lvl="1"/>
            <a:r>
              <a:rPr lang="en-US" altLang="zh-CN" dirty="0" smtClean="0"/>
              <a:t>textual readability, </a:t>
            </a:r>
          </a:p>
          <a:p>
            <a:pPr lvl="1"/>
            <a:r>
              <a:rPr lang="en-US" altLang="zh-CN" dirty="0" smtClean="0"/>
              <a:t>and information redundancy </a:t>
            </a:r>
          </a:p>
          <a:p>
            <a:pPr lvl="1"/>
            <a:r>
              <a:rPr lang="en-US" altLang="zh-CN" dirty="0" smtClean="0"/>
              <a:t>via combinatorial optimization</a:t>
            </a:r>
          </a:p>
          <a:p>
            <a:r>
              <a:rPr lang="en-US" altLang="zh-CN" dirty="0" smtClean="0"/>
              <a:t>ESSTER achieves SOTA among unsupervised entity summarizers on ESBM v1.2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Future Work</a:t>
            </a:r>
          </a:p>
          <a:p>
            <a:pPr lvl="1"/>
            <a:r>
              <a:rPr lang="en-US" altLang="zh-CN" dirty="0" smtClean="0"/>
              <a:t>more powerful measures of readability and redundancy</a:t>
            </a:r>
          </a:p>
          <a:p>
            <a:pPr lvl="1"/>
            <a:r>
              <a:rPr lang="en-US" altLang="zh-CN" dirty="0" smtClean="0"/>
              <a:t>incorporate these features into a neural network model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CN" smtClean="0"/>
              <a:t>2020.10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15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7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"/>
          <p:cNvSpPr txBox="1">
            <a:spLocks noGrp="1"/>
          </p:cNvSpPr>
          <p:nvPr>
            <p:ph type="ctrTitle"/>
          </p:nvPr>
        </p:nvSpPr>
        <p:spPr>
          <a:xfrm>
            <a:off x="1143000" y="1198922"/>
            <a:ext cx="6858000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zh-CN"/>
              <a:t>Thank you !</a:t>
            </a:r>
            <a:endParaRPr/>
          </a:p>
        </p:txBody>
      </p:sp>
      <p:sp>
        <p:nvSpPr>
          <p:cNvPr id="480" name="Google Shape;480;p54"/>
          <p:cNvSpPr txBox="1">
            <a:spLocks noGrp="1"/>
          </p:cNvSpPr>
          <p:nvPr>
            <p:ph type="subTitle" idx="1"/>
          </p:nvPr>
        </p:nvSpPr>
        <p:spPr>
          <a:xfrm>
            <a:off x="1143000" y="2686718"/>
            <a:ext cx="6858000" cy="17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 smtClean="0"/>
              <a:t>Questions 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Introduction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en-US" dirty="0" smtClean="0"/>
              <a:t>ESSTER</a:t>
            </a:r>
          </a:p>
          <a:p>
            <a:pPr marL="800100" lvl="1" indent="-342900">
              <a:spcBef>
                <a:spcPts val="750"/>
              </a:spcBef>
              <a:buSzPts val="1680"/>
              <a:buChar char="■"/>
            </a:pPr>
            <a:r>
              <a:rPr lang="en-US" dirty="0" smtClean="0"/>
              <a:t>Structural Importance</a:t>
            </a:r>
          </a:p>
          <a:p>
            <a:pPr marL="800100" lvl="1" indent="-342900">
              <a:spcBef>
                <a:spcPts val="750"/>
              </a:spcBef>
              <a:buSzPts val="1680"/>
              <a:buChar char="■"/>
            </a:pPr>
            <a:r>
              <a:rPr lang="en-US" dirty="0" smtClean="0"/>
              <a:t>Textual Readability</a:t>
            </a:r>
          </a:p>
          <a:p>
            <a:pPr marL="800100" lvl="1" indent="-342900">
              <a:spcBef>
                <a:spcPts val="750"/>
              </a:spcBef>
              <a:buSzPts val="1680"/>
              <a:buChar char="■"/>
            </a:pPr>
            <a:r>
              <a:rPr lang="en-US" dirty="0" smtClean="0"/>
              <a:t>Information Redundancy</a:t>
            </a:r>
          </a:p>
          <a:p>
            <a:pPr marL="800100" lvl="1" indent="-342900">
              <a:spcBef>
                <a:spcPts val="750"/>
              </a:spcBef>
              <a:buSzPts val="1680"/>
              <a:buChar char="■"/>
            </a:pPr>
            <a:r>
              <a:rPr lang="en-US" dirty="0" smtClean="0"/>
              <a:t>Combinatorial Optimization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en-US" altLang="zh-CN" dirty="0" smtClean="0"/>
              <a:t>Evaluation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Conclusion</a:t>
            </a:r>
            <a:endParaRPr dirty="0"/>
          </a:p>
        </p:txBody>
      </p:sp>
      <p:sp>
        <p:nvSpPr>
          <p:cNvPr id="125" name="Google Shape;125;p25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mtClean="0"/>
              <a:t>2020.10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Outline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CN" smtClean="0"/>
              <a:t>2020.10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88390" y="2252696"/>
            <a:ext cx="2196000" cy="101566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sz="1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 Public School </a:t>
            </a:r>
            <a:endParaRPr lang="en-US" altLang="zh-C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Building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 Paris, Idaho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built: “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1918”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Richard C. Watkins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style: Prairie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2;p25"/>
          <p:cNvSpPr/>
          <p:nvPr/>
        </p:nvSpPr>
        <p:spPr>
          <a:xfrm>
            <a:off x="1982925" y="2584564"/>
            <a:ext cx="1080000" cy="270000"/>
          </a:xfrm>
          <a:prstGeom prst="roundRect">
            <a:avLst>
              <a:gd name="adj" fmla="val 16667"/>
            </a:avLst>
          </a:prstGeom>
          <a:solidFill>
            <a:srgbClr val="A3C6E9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b="1" u="sng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Paris </a:t>
            </a:r>
            <a:r>
              <a:rPr lang="en-US" altLang="zh-CN" sz="800" b="1" u="sng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Pu</a:t>
            </a:r>
            <a:r>
              <a:rPr lang="en-US" altLang="zh-CN" sz="800" b="1" u="sng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blic School</a:t>
            </a:r>
            <a:endParaRPr sz="800" b="1" u="sng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2" name="Google Shape;132;p25"/>
          <p:cNvSpPr/>
          <p:nvPr/>
        </p:nvSpPr>
        <p:spPr>
          <a:xfrm>
            <a:off x="3469599" y="3568378"/>
            <a:ext cx="1107676" cy="270000"/>
          </a:xfrm>
          <a:prstGeom prst="roundRect">
            <a:avLst>
              <a:gd name="adj" fmla="val 16667"/>
            </a:avLst>
          </a:prstGeom>
          <a:solidFill>
            <a:srgbClr val="A3C6E9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Richard C. Watkins</a:t>
            </a:r>
            <a:endParaRPr sz="800" b="1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3" name="Google Shape;132;p25"/>
          <p:cNvSpPr/>
          <p:nvPr/>
        </p:nvSpPr>
        <p:spPr>
          <a:xfrm>
            <a:off x="3951303" y="2584564"/>
            <a:ext cx="800672" cy="270000"/>
          </a:xfrm>
          <a:prstGeom prst="roundRect">
            <a:avLst>
              <a:gd name="adj" fmla="val 16667"/>
            </a:avLst>
          </a:prstGeom>
          <a:solidFill>
            <a:srgbClr val="A3C6E9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Paris, Idaho</a:t>
            </a:r>
            <a:endParaRPr sz="800" b="1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4" name="Google Shape;132;p25"/>
          <p:cNvSpPr/>
          <p:nvPr/>
        </p:nvSpPr>
        <p:spPr>
          <a:xfrm>
            <a:off x="3279099" y="2940334"/>
            <a:ext cx="623115" cy="270000"/>
          </a:xfrm>
          <a:prstGeom prst="roundRect">
            <a:avLst>
              <a:gd name="adj" fmla="val 16667"/>
            </a:avLst>
          </a:prstGeom>
          <a:solidFill>
            <a:srgbClr val="A3C6E9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15" name="Google Shape;156;p25"/>
          <p:cNvCxnSpPr>
            <a:stCxn id="14" idx="1"/>
            <a:endCxn id="11" idx="3"/>
          </p:cNvCxnSpPr>
          <p:nvPr/>
        </p:nvCxnSpPr>
        <p:spPr>
          <a:xfrm rot="10800000">
            <a:off x="3062925" y="2719564"/>
            <a:ext cx="216174" cy="355770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oogle Shape;156;p25"/>
          <p:cNvCxnSpPr>
            <a:stCxn id="14" idx="2"/>
            <a:endCxn id="12" idx="0"/>
          </p:cNvCxnSpPr>
          <p:nvPr/>
        </p:nvCxnSpPr>
        <p:spPr>
          <a:xfrm rot="16200000" flipH="1">
            <a:off x="3628025" y="3172966"/>
            <a:ext cx="358044" cy="432780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Google Shape;132;p25"/>
          <p:cNvSpPr/>
          <p:nvPr/>
        </p:nvSpPr>
        <p:spPr>
          <a:xfrm>
            <a:off x="1982925" y="1829528"/>
            <a:ext cx="623115" cy="270000"/>
          </a:xfrm>
          <a:prstGeom prst="roundRect">
            <a:avLst>
              <a:gd name="adj" fmla="val 16667"/>
            </a:avLst>
          </a:prstGeom>
          <a:solidFill>
            <a:srgbClr val="A3C6E9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8" name="Google Shape;132;p25"/>
          <p:cNvSpPr/>
          <p:nvPr/>
        </p:nvSpPr>
        <p:spPr>
          <a:xfrm>
            <a:off x="4411679" y="3026892"/>
            <a:ext cx="623115" cy="270000"/>
          </a:xfrm>
          <a:prstGeom prst="roundRect">
            <a:avLst>
              <a:gd name="adj" fmla="val 16667"/>
            </a:avLst>
          </a:prstGeom>
          <a:solidFill>
            <a:srgbClr val="A3D87A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19" name="Google Shape;156;p25"/>
          <p:cNvCxnSpPr>
            <a:stCxn id="18" idx="1"/>
            <a:endCxn id="12" idx="0"/>
          </p:cNvCxnSpPr>
          <p:nvPr/>
        </p:nvCxnSpPr>
        <p:spPr>
          <a:xfrm rot="10800000" flipV="1">
            <a:off x="4023437" y="3161892"/>
            <a:ext cx="388242" cy="406486"/>
          </a:xfrm>
          <a:prstGeom prst="curvedConnector2">
            <a:avLst/>
          </a:prstGeom>
          <a:ln>
            <a:headEnd type="triangl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Google Shape;156;p25"/>
          <p:cNvCxnSpPr>
            <a:stCxn id="17" idx="2"/>
            <a:endCxn id="11" idx="0"/>
          </p:cNvCxnSpPr>
          <p:nvPr/>
        </p:nvCxnSpPr>
        <p:spPr>
          <a:xfrm rot="16200000" flipH="1">
            <a:off x="2166186" y="2227825"/>
            <a:ext cx="485036" cy="228442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32;p25"/>
          <p:cNvSpPr/>
          <p:nvPr/>
        </p:nvSpPr>
        <p:spPr>
          <a:xfrm>
            <a:off x="289775" y="3094247"/>
            <a:ext cx="864000" cy="270000"/>
          </a:xfrm>
          <a:prstGeom prst="roundRect">
            <a:avLst>
              <a:gd name="adj" fmla="val 16667"/>
            </a:avLst>
          </a:prstGeom>
          <a:solidFill>
            <a:srgbClr val="A3C6E9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“820002990”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22" name="Google Shape;156;p25"/>
          <p:cNvCxnSpPr>
            <a:stCxn id="21" idx="3"/>
            <a:endCxn id="11" idx="2"/>
          </p:cNvCxnSpPr>
          <p:nvPr/>
        </p:nvCxnSpPr>
        <p:spPr>
          <a:xfrm flipV="1">
            <a:off x="1153775" y="2854564"/>
            <a:ext cx="1369150" cy="374683"/>
          </a:xfrm>
          <a:prstGeom prst="curvedConnector2">
            <a:avLst/>
          </a:prstGeom>
          <a:ln>
            <a:headEnd type="triangle" w="med" len="med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Google Shape;132;p25"/>
          <p:cNvSpPr/>
          <p:nvPr/>
        </p:nvSpPr>
        <p:spPr>
          <a:xfrm>
            <a:off x="2209348" y="3561121"/>
            <a:ext cx="828725" cy="270000"/>
          </a:xfrm>
          <a:prstGeom prst="roundRect">
            <a:avLst>
              <a:gd name="adj" fmla="val 16667"/>
            </a:avLst>
          </a:prstGeom>
          <a:solidFill>
            <a:srgbClr val="A3C6E9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Paris MRA</a:t>
            </a:r>
            <a:endParaRPr sz="800" b="1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4" name="Google Shape;132;p25"/>
          <p:cNvSpPr/>
          <p:nvPr/>
        </p:nvSpPr>
        <p:spPr>
          <a:xfrm>
            <a:off x="607349" y="3493155"/>
            <a:ext cx="1104121" cy="270000"/>
          </a:xfrm>
          <a:prstGeom prst="roundRect">
            <a:avLst>
              <a:gd name="adj" fmla="val 16667"/>
            </a:avLst>
          </a:prstGeom>
          <a:solidFill>
            <a:srgbClr val="A3C6E9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Prairie School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25" name="Google Shape;156;p25"/>
          <p:cNvCxnSpPr>
            <a:stCxn id="23" idx="0"/>
            <a:endCxn id="11" idx="2"/>
          </p:cNvCxnSpPr>
          <p:nvPr/>
        </p:nvCxnSpPr>
        <p:spPr>
          <a:xfrm rot="16200000" flipV="1">
            <a:off x="2220040" y="3157450"/>
            <a:ext cx="706557" cy="100786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oogle Shape;156;p25"/>
          <p:cNvCxnSpPr>
            <a:stCxn id="24" idx="3"/>
            <a:endCxn id="11" idx="2"/>
          </p:cNvCxnSpPr>
          <p:nvPr/>
        </p:nvCxnSpPr>
        <p:spPr>
          <a:xfrm flipV="1">
            <a:off x="1711470" y="2854564"/>
            <a:ext cx="811455" cy="773591"/>
          </a:xfrm>
          <a:prstGeom prst="curvedConnector2">
            <a:avLst/>
          </a:prstGeom>
          <a:ln>
            <a:headEnd type="triangle" w="med" len="med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oogle Shape;156;p25"/>
          <p:cNvCxnSpPr>
            <a:stCxn id="13" idx="1"/>
            <a:endCxn id="11" idx="3"/>
          </p:cNvCxnSpPr>
          <p:nvPr/>
        </p:nvCxnSpPr>
        <p:spPr>
          <a:xfrm rot="10800000">
            <a:off x="3062925" y="2719564"/>
            <a:ext cx="888378" cy="12700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oogle Shape;156;p25"/>
          <p:cNvCxnSpPr>
            <a:endCxn id="11" idx="2"/>
          </p:cNvCxnSpPr>
          <p:nvPr/>
        </p:nvCxnSpPr>
        <p:spPr>
          <a:xfrm rot="10800000">
            <a:off x="2522925" y="2854565"/>
            <a:ext cx="1004462" cy="706557"/>
          </a:xfrm>
          <a:prstGeom prst="curvedConnector2">
            <a:avLst/>
          </a:prstGeom>
          <a:ln>
            <a:headEnd type="triangle" w="med" len="med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Google Shape;132;p25"/>
          <p:cNvSpPr/>
          <p:nvPr/>
        </p:nvSpPr>
        <p:spPr>
          <a:xfrm>
            <a:off x="190500" y="2675493"/>
            <a:ext cx="1044000" cy="252000"/>
          </a:xfrm>
          <a:prstGeom prst="rect">
            <a:avLst/>
          </a:prstGeom>
          <a:solidFill>
            <a:srgbClr val="A3C6E9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“Paris Public School”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32" name="Google Shape;156;p25"/>
          <p:cNvCxnSpPr>
            <a:stCxn id="31" idx="3"/>
            <a:endCxn id="11" idx="1"/>
          </p:cNvCxnSpPr>
          <p:nvPr/>
        </p:nvCxnSpPr>
        <p:spPr>
          <a:xfrm flipV="1">
            <a:off x="1234500" y="2719564"/>
            <a:ext cx="748425" cy="81929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Google Shape;132;p25"/>
          <p:cNvSpPr/>
          <p:nvPr/>
        </p:nvSpPr>
        <p:spPr>
          <a:xfrm>
            <a:off x="3122657" y="2194170"/>
            <a:ext cx="641829" cy="270000"/>
          </a:xfrm>
          <a:prstGeom prst="roundRect">
            <a:avLst>
              <a:gd name="adj" fmla="val 16667"/>
            </a:avLst>
          </a:prstGeom>
          <a:solidFill>
            <a:srgbClr val="A3C6E9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endParaRPr sz="800" b="1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34" name="Google Shape;156;p25"/>
          <p:cNvCxnSpPr>
            <a:stCxn id="33" idx="1"/>
            <a:endCxn id="11" idx="0"/>
          </p:cNvCxnSpPr>
          <p:nvPr/>
        </p:nvCxnSpPr>
        <p:spPr>
          <a:xfrm rot="10800000" flipV="1">
            <a:off x="2522925" y="2329170"/>
            <a:ext cx="599732" cy="255394"/>
          </a:xfrm>
          <a:prstGeom prst="curvedConnector2">
            <a:avLst/>
          </a:prstGeom>
          <a:ln>
            <a:headEnd type="triangle" w="med" len="med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Google Shape;144;p25"/>
          <p:cNvSpPr/>
          <p:nvPr/>
        </p:nvSpPr>
        <p:spPr>
          <a:xfrm>
            <a:off x="967652" y="1952285"/>
            <a:ext cx="756000" cy="252000"/>
          </a:xfrm>
          <a:prstGeom prst="rect">
            <a:avLst/>
          </a:prstGeom>
          <a:solidFill>
            <a:srgbClr val="A3C6E9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CN" alt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1918</a:t>
            </a:r>
            <a:r>
              <a:rPr lang="zh-CN" alt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Google Shape;156;p25"/>
          <p:cNvCxnSpPr>
            <a:stCxn id="35" idx="3"/>
            <a:endCxn id="11" idx="1"/>
          </p:cNvCxnSpPr>
          <p:nvPr/>
        </p:nvCxnSpPr>
        <p:spPr>
          <a:xfrm>
            <a:off x="1723652" y="2078285"/>
            <a:ext cx="259273" cy="641279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Google Shape;144;p25"/>
          <p:cNvSpPr/>
          <p:nvPr/>
        </p:nvSpPr>
        <p:spPr>
          <a:xfrm>
            <a:off x="5695867" y="2606189"/>
            <a:ext cx="905865" cy="252000"/>
          </a:xfrm>
          <a:prstGeom prst="rect">
            <a:avLst/>
          </a:prstGeom>
          <a:solidFill>
            <a:srgbClr val="A3D87A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“9.01e+06”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40" name="Google Shape;144;p25"/>
          <p:cNvSpPr/>
          <p:nvPr/>
        </p:nvSpPr>
        <p:spPr>
          <a:xfrm>
            <a:off x="5695867" y="2892839"/>
            <a:ext cx="905865" cy="252000"/>
          </a:xfrm>
          <a:prstGeom prst="rect">
            <a:avLst/>
          </a:prstGeom>
          <a:solidFill>
            <a:srgbClr val="A3D87A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“9.09e+06”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41" name="Google Shape;132;p25"/>
          <p:cNvSpPr/>
          <p:nvPr/>
        </p:nvSpPr>
        <p:spPr>
          <a:xfrm>
            <a:off x="3435542" y="1829528"/>
            <a:ext cx="623115" cy="270000"/>
          </a:xfrm>
          <a:prstGeom prst="roundRect">
            <a:avLst>
              <a:gd name="adj" fmla="val 16667"/>
            </a:avLst>
          </a:prstGeom>
          <a:solidFill>
            <a:srgbClr val="A3D87A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42" name="Google Shape;156;p25"/>
          <p:cNvCxnSpPr>
            <a:stCxn id="41" idx="3"/>
            <a:endCxn id="13" idx="0"/>
          </p:cNvCxnSpPr>
          <p:nvPr/>
        </p:nvCxnSpPr>
        <p:spPr>
          <a:xfrm>
            <a:off x="4058657" y="1964528"/>
            <a:ext cx="292982" cy="620036"/>
          </a:xfrm>
          <a:prstGeom prst="curvedConnector2">
            <a:avLst/>
          </a:prstGeom>
          <a:ln>
            <a:headEnd type="triangl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Google Shape;156;p25"/>
          <p:cNvCxnSpPr>
            <a:stCxn id="39" idx="1"/>
            <a:endCxn id="13" idx="3"/>
          </p:cNvCxnSpPr>
          <p:nvPr/>
        </p:nvCxnSpPr>
        <p:spPr>
          <a:xfrm rot="10800000">
            <a:off x="4751975" y="2719565"/>
            <a:ext cx="943892" cy="12625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Google Shape;156;p25"/>
          <p:cNvCxnSpPr>
            <a:stCxn id="40" idx="1"/>
            <a:endCxn id="13" idx="3"/>
          </p:cNvCxnSpPr>
          <p:nvPr/>
        </p:nvCxnSpPr>
        <p:spPr>
          <a:xfrm rot="10800000">
            <a:off x="4751975" y="2719565"/>
            <a:ext cx="943892" cy="299275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Google Shape;132;p25"/>
          <p:cNvSpPr/>
          <p:nvPr/>
        </p:nvSpPr>
        <p:spPr>
          <a:xfrm>
            <a:off x="335954" y="2275789"/>
            <a:ext cx="1044000" cy="252000"/>
          </a:xfrm>
          <a:prstGeom prst="rect">
            <a:avLst/>
          </a:prstGeom>
          <a:solidFill>
            <a:srgbClr val="A3C6E9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“Paris Public School”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46" name="Google Shape;156;p25"/>
          <p:cNvCxnSpPr>
            <a:stCxn id="45" idx="3"/>
            <a:endCxn id="11" idx="1"/>
          </p:cNvCxnSpPr>
          <p:nvPr/>
        </p:nvCxnSpPr>
        <p:spPr>
          <a:xfrm>
            <a:off x="1379954" y="2401789"/>
            <a:ext cx="602971" cy="317775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Google Shape;132;p25"/>
          <p:cNvSpPr/>
          <p:nvPr/>
        </p:nvSpPr>
        <p:spPr>
          <a:xfrm>
            <a:off x="5093354" y="2014887"/>
            <a:ext cx="909984" cy="270000"/>
          </a:xfrm>
          <a:prstGeom prst="roundRect">
            <a:avLst>
              <a:gd name="adj" fmla="val 16667"/>
            </a:avLst>
          </a:prstGeom>
          <a:solidFill>
            <a:srgbClr val="A3D87A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48" name="Google Shape;156;p25"/>
          <p:cNvCxnSpPr>
            <a:stCxn id="47" idx="1"/>
            <a:endCxn id="13" idx="0"/>
          </p:cNvCxnSpPr>
          <p:nvPr/>
        </p:nvCxnSpPr>
        <p:spPr>
          <a:xfrm rot="10800000" flipV="1">
            <a:off x="4351640" y="2149886"/>
            <a:ext cx="741715" cy="434677"/>
          </a:xfrm>
          <a:prstGeom prst="curvedConnector2">
            <a:avLst/>
          </a:prstGeom>
          <a:ln>
            <a:headEnd type="triangl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Google Shape;156;p25"/>
          <p:cNvCxnSpPr>
            <a:stCxn id="41" idx="3"/>
            <a:endCxn id="47" idx="0"/>
          </p:cNvCxnSpPr>
          <p:nvPr/>
        </p:nvCxnSpPr>
        <p:spPr>
          <a:xfrm>
            <a:off x="4058657" y="1964528"/>
            <a:ext cx="1489689" cy="50359"/>
          </a:xfrm>
          <a:prstGeom prst="curvedConnector2">
            <a:avLst/>
          </a:prstGeom>
          <a:ln>
            <a:headEnd type="triangl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Google Shape;156;p25"/>
          <p:cNvCxnSpPr>
            <a:stCxn id="14" idx="3"/>
            <a:endCxn id="13" idx="2"/>
          </p:cNvCxnSpPr>
          <p:nvPr/>
        </p:nvCxnSpPr>
        <p:spPr>
          <a:xfrm flipV="1">
            <a:off x="3902214" y="2854564"/>
            <a:ext cx="449425" cy="220770"/>
          </a:xfrm>
          <a:prstGeom prst="curvedConnector2">
            <a:avLst/>
          </a:prstGeom>
          <a:ln>
            <a:headEnd type="triangl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Google Shape;132;p25"/>
          <p:cNvSpPr/>
          <p:nvPr/>
        </p:nvSpPr>
        <p:spPr>
          <a:xfrm>
            <a:off x="5295067" y="3466140"/>
            <a:ext cx="834304" cy="252000"/>
          </a:xfrm>
          <a:prstGeom prst="rect">
            <a:avLst/>
          </a:prstGeom>
          <a:solidFill>
            <a:srgbClr val="A3D87A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“male”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52" name="Google Shape;156;p25"/>
          <p:cNvCxnSpPr>
            <a:stCxn id="51" idx="1"/>
            <a:endCxn id="12" idx="3"/>
          </p:cNvCxnSpPr>
          <p:nvPr/>
        </p:nvCxnSpPr>
        <p:spPr>
          <a:xfrm rot="10800000" flipV="1">
            <a:off x="4577275" y="3592140"/>
            <a:ext cx="717792" cy="111238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Google Shape;132;p25"/>
          <p:cNvSpPr/>
          <p:nvPr/>
        </p:nvSpPr>
        <p:spPr>
          <a:xfrm>
            <a:off x="4988611" y="3752790"/>
            <a:ext cx="909445" cy="270000"/>
          </a:xfrm>
          <a:prstGeom prst="roundRect">
            <a:avLst>
              <a:gd name="adj" fmla="val 16667"/>
            </a:avLst>
          </a:prstGeom>
          <a:solidFill>
            <a:srgbClr val="A3D87A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Noyes Building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54" name="Google Shape;156;p25"/>
          <p:cNvCxnSpPr>
            <a:stCxn id="12" idx="3"/>
            <a:endCxn id="53" idx="1"/>
          </p:cNvCxnSpPr>
          <p:nvPr/>
        </p:nvCxnSpPr>
        <p:spPr>
          <a:xfrm>
            <a:off x="4577275" y="3703378"/>
            <a:ext cx="411336" cy="184412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Google Shape;144;p25"/>
          <p:cNvSpPr/>
          <p:nvPr/>
        </p:nvSpPr>
        <p:spPr>
          <a:xfrm>
            <a:off x="1576593" y="2254653"/>
            <a:ext cx="601610" cy="131234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built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56" name="Google Shape;144;p25"/>
          <p:cNvSpPr/>
          <p:nvPr/>
        </p:nvSpPr>
        <p:spPr>
          <a:xfrm>
            <a:off x="1206159" y="2427422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name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57" name="Google Shape;144;p25"/>
          <p:cNvSpPr/>
          <p:nvPr/>
        </p:nvSpPr>
        <p:spPr>
          <a:xfrm>
            <a:off x="1150915" y="2625055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label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58" name="Google Shape;144;p25"/>
          <p:cNvSpPr/>
          <p:nvPr/>
        </p:nvSpPr>
        <p:spPr>
          <a:xfrm>
            <a:off x="1472503" y="3333061"/>
            <a:ext cx="911201" cy="118131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architectural style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59" name="Google Shape;144;p25"/>
          <p:cNvSpPr/>
          <p:nvPr/>
        </p:nvSpPr>
        <p:spPr>
          <a:xfrm>
            <a:off x="1006926" y="3008487"/>
            <a:ext cx="1547240" cy="143801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NRHP Reference Number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60" name="Google Shape;144;p25"/>
          <p:cNvSpPr/>
          <p:nvPr/>
        </p:nvSpPr>
        <p:spPr>
          <a:xfrm>
            <a:off x="2277619" y="3294065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MPS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61" name="Google Shape;144;p25"/>
          <p:cNvSpPr/>
          <p:nvPr/>
        </p:nvSpPr>
        <p:spPr>
          <a:xfrm>
            <a:off x="2865028" y="3243005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architect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62" name="Google Shape;144;p25"/>
          <p:cNvSpPr/>
          <p:nvPr/>
        </p:nvSpPr>
        <p:spPr>
          <a:xfrm>
            <a:off x="3509580" y="3225481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type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63" name="Google Shape;144;p25"/>
          <p:cNvSpPr/>
          <p:nvPr/>
        </p:nvSpPr>
        <p:spPr>
          <a:xfrm>
            <a:off x="3911658" y="3314011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type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64" name="Google Shape;144;p25"/>
          <p:cNvSpPr/>
          <p:nvPr/>
        </p:nvSpPr>
        <p:spPr>
          <a:xfrm>
            <a:off x="2003317" y="2340858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type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65" name="Google Shape;144;p25"/>
          <p:cNvSpPr/>
          <p:nvPr/>
        </p:nvSpPr>
        <p:spPr>
          <a:xfrm>
            <a:off x="3843936" y="2192729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type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66" name="Google Shape;144;p25"/>
          <p:cNvSpPr/>
          <p:nvPr/>
        </p:nvSpPr>
        <p:spPr>
          <a:xfrm>
            <a:off x="4413237" y="1950534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type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67" name="Google Shape;144;p25"/>
          <p:cNvSpPr/>
          <p:nvPr/>
        </p:nvSpPr>
        <p:spPr>
          <a:xfrm>
            <a:off x="3918783" y="2835119"/>
            <a:ext cx="379724" cy="179023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type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68" name="Google Shape;144;p25"/>
          <p:cNvSpPr/>
          <p:nvPr/>
        </p:nvSpPr>
        <p:spPr>
          <a:xfrm>
            <a:off x="2749027" y="2854901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type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69" name="Google Shape;144;p25"/>
          <p:cNvSpPr/>
          <p:nvPr/>
        </p:nvSpPr>
        <p:spPr>
          <a:xfrm>
            <a:off x="3180432" y="2567222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location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71" name="Google Shape;144;p25"/>
          <p:cNvSpPr/>
          <p:nvPr/>
        </p:nvSpPr>
        <p:spPr>
          <a:xfrm>
            <a:off x="5100666" y="2560272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area land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72" name="Google Shape;144;p25"/>
          <p:cNvSpPr/>
          <p:nvPr/>
        </p:nvSpPr>
        <p:spPr>
          <a:xfrm>
            <a:off x="5148291" y="2801097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area total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73" name="Google Shape;144;p25"/>
          <p:cNvSpPr/>
          <p:nvPr/>
        </p:nvSpPr>
        <p:spPr>
          <a:xfrm>
            <a:off x="4615925" y="3480950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gender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74" name="Google Shape;144;p25"/>
          <p:cNvSpPr/>
          <p:nvPr/>
        </p:nvSpPr>
        <p:spPr>
          <a:xfrm>
            <a:off x="4421949" y="3805863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architect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75" name="Google Shape;144;p25"/>
          <p:cNvSpPr/>
          <p:nvPr/>
        </p:nvSpPr>
        <p:spPr>
          <a:xfrm>
            <a:off x="4478948" y="2249707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country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79" name="Google Shape;144;p25"/>
          <p:cNvSpPr/>
          <p:nvPr/>
        </p:nvSpPr>
        <p:spPr>
          <a:xfrm>
            <a:off x="5742366" y="2319538"/>
            <a:ext cx="612183" cy="252000"/>
          </a:xfrm>
          <a:prstGeom prst="rect">
            <a:avLst/>
          </a:prstGeom>
          <a:solidFill>
            <a:srgbClr val="A3D87A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“1818.13”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80" name="Google Shape;156;p25"/>
          <p:cNvCxnSpPr>
            <a:stCxn id="79" idx="1"/>
            <a:endCxn id="13" idx="3"/>
          </p:cNvCxnSpPr>
          <p:nvPr/>
        </p:nvCxnSpPr>
        <p:spPr>
          <a:xfrm rot="10800000" flipV="1">
            <a:off x="4751976" y="2445538"/>
            <a:ext cx="990391" cy="274026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1" name="Google Shape;144;p25"/>
          <p:cNvSpPr/>
          <p:nvPr/>
        </p:nvSpPr>
        <p:spPr>
          <a:xfrm>
            <a:off x="4712353" y="2348315"/>
            <a:ext cx="1099315" cy="144651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elevation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82" name="Google Shape;144;p25"/>
          <p:cNvSpPr/>
          <p:nvPr/>
        </p:nvSpPr>
        <p:spPr>
          <a:xfrm>
            <a:off x="5537027" y="3179489"/>
            <a:ext cx="905865" cy="252000"/>
          </a:xfrm>
          <a:prstGeom prst="rect">
            <a:avLst/>
          </a:prstGeom>
          <a:solidFill>
            <a:srgbClr val="A3D87A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“Paris, Idaho”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83" name="Google Shape;156;p25"/>
          <p:cNvCxnSpPr>
            <a:stCxn id="82" idx="1"/>
            <a:endCxn id="13" idx="3"/>
          </p:cNvCxnSpPr>
          <p:nvPr/>
        </p:nvCxnSpPr>
        <p:spPr>
          <a:xfrm rot="10800000">
            <a:off x="4751975" y="2719565"/>
            <a:ext cx="785052" cy="585925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Google Shape;144;p25"/>
          <p:cNvSpPr/>
          <p:nvPr/>
        </p:nvSpPr>
        <p:spPr>
          <a:xfrm>
            <a:off x="5002810" y="3028165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name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88" name="Google Shape;144;p25"/>
          <p:cNvSpPr/>
          <p:nvPr/>
        </p:nvSpPr>
        <p:spPr>
          <a:xfrm>
            <a:off x="2431303" y="2201645"/>
            <a:ext cx="662359" cy="17897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CN" sz="800" kern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type</a:t>
            </a:r>
            <a:endParaRPr lang="en-US" altLang="zh-CN" sz="800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7064272" y="1528676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Entity Summary</a:t>
            </a:r>
            <a:endParaRPr lang="zh-CN" altLang="en-US" dirty="0"/>
          </a:p>
        </p:txBody>
      </p:sp>
      <p:sp>
        <p:nvSpPr>
          <p:cNvPr id="142" name="文本框 141"/>
          <p:cNvSpPr txBox="1"/>
          <p:nvPr/>
        </p:nvSpPr>
        <p:spPr>
          <a:xfrm>
            <a:off x="3080206" y="1044331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RDF Graph</a:t>
            </a:r>
            <a:endParaRPr lang="zh-CN" altLang="en-US" dirty="0"/>
          </a:p>
        </p:txBody>
      </p:sp>
      <p:grpSp>
        <p:nvGrpSpPr>
          <p:cNvPr id="165" name="组合 164"/>
          <p:cNvGrpSpPr/>
          <p:nvPr/>
        </p:nvGrpSpPr>
        <p:grpSpPr>
          <a:xfrm>
            <a:off x="857954" y="3667152"/>
            <a:ext cx="1666778" cy="965401"/>
            <a:chOff x="857954" y="3667152"/>
            <a:chExt cx="1666778" cy="965401"/>
          </a:xfrm>
        </p:grpSpPr>
        <p:sp>
          <p:nvSpPr>
            <p:cNvPr id="150" name="文本框 149"/>
            <p:cNvSpPr txBox="1"/>
            <p:nvPr/>
          </p:nvSpPr>
          <p:spPr>
            <a:xfrm>
              <a:off x="1684437" y="4049532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property</a:t>
              </a:r>
              <a:endParaRPr lang="zh-CN" altLang="en-US" dirty="0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857954" y="4324776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value</a:t>
              </a:r>
              <a:endParaRPr lang="zh-CN" altLang="en-US" dirty="0"/>
            </a:p>
          </p:txBody>
        </p:sp>
        <p:cxnSp>
          <p:nvCxnSpPr>
            <p:cNvPr id="155" name="直接箭头连接符 154"/>
            <p:cNvCxnSpPr>
              <a:stCxn id="150" idx="0"/>
            </p:cNvCxnSpPr>
            <p:nvPr/>
          </p:nvCxnSpPr>
          <p:spPr>
            <a:xfrm flipH="1" flipV="1">
              <a:off x="1990538" y="3667152"/>
              <a:ext cx="114047" cy="38238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151" idx="0"/>
            </p:cNvCxnSpPr>
            <p:nvPr/>
          </p:nvCxnSpPr>
          <p:spPr>
            <a:xfrm flipH="1" flipV="1">
              <a:off x="1150922" y="3838378"/>
              <a:ext cx="13366" cy="486398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3" name="文本框 162"/>
          <p:cNvSpPr txBox="1"/>
          <p:nvPr/>
        </p:nvSpPr>
        <p:spPr>
          <a:xfrm>
            <a:off x="102161" y="1528676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Entity Description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58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1" grpId="0"/>
      <p:bldP spid="1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Entity Description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  <a:p>
            <a:pPr lvl="1"/>
            <a:r>
              <a:rPr lang="en-US" altLang="zh-CN" dirty="0" err="1"/>
              <a:t>Desc</a:t>
            </a:r>
            <a:r>
              <a:rPr lang="en-US" altLang="zh-CN" dirty="0"/>
              <a:t>(e) = {&lt;e, </a:t>
            </a:r>
            <a:r>
              <a:rPr lang="en-US" altLang="zh-CN" dirty="0" smtClean="0"/>
              <a:t>prop(t),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(t)&gt;}</a:t>
            </a:r>
          </a:p>
          <a:p>
            <a:pPr lvl="1"/>
            <a:r>
              <a:rPr lang="en-US" altLang="zh-CN" dirty="0" smtClean="0"/>
              <a:t>a set of triples in T, where e as subject or object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Entity Summarization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  <a:p>
            <a:pPr lvl="1"/>
            <a:r>
              <a:rPr lang="en-US" altLang="zh-CN" dirty="0" err="1" smtClean="0"/>
              <a:t>Summ</a:t>
            </a:r>
            <a:r>
              <a:rPr lang="en-US" altLang="zh-CN" dirty="0" smtClean="0"/>
              <a:t>(e) </a:t>
            </a:r>
            <a:r>
              <a:rPr lang="zh-CN" altLang="en-US" dirty="0" smtClean="0"/>
              <a:t>⊆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(e) , |</a:t>
            </a:r>
            <a:r>
              <a:rPr lang="en-US" altLang="zh-CN" dirty="0" err="1" smtClean="0"/>
              <a:t>Summ</a:t>
            </a:r>
            <a:r>
              <a:rPr lang="en-US" altLang="zh-CN" dirty="0" smtClean="0"/>
              <a:t>(e)| </a:t>
            </a:r>
            <a:r>
              <a:rPr lang="zh-CN" altLang="en-US" dirty="0" smtClean="0"/>
              <a:t>≤ </a:t>
            </a:r>
            <a:r>
              <a:rPr lang="en-US" altLang="zh-CN" dirty="0" smtClean="0"/>
              <a:t>k</a:t>
            </a:r>
          </a:p>
          <a:p>
            <a:pPr lvl="1"/>
            <a:r>
              <a:rPr lang="en-US" altLang="zh-CN" dirty="0" smtClean="0"/>
              <a:t>Provide </a:t>
            </a:r>
            <a:r>
              <a:rPr lang="en-US" altLang="zh-CN" dirty="0"/>
              <a:t>key information &amp; compact</a:t>
            </a:r>
          </a:p>
          <a:p>
            <a:pPr lvl="1"/>
            <a:r>
              <a:rPr lang="en-US" altLang="zh-CN" dirty="0"/>
              <a:t>For human </a:t>
            </a:r>
            <a:r>
              <a:rPr lang="en-US" altLang="zh-CN" dirty="0" smtClean="0"/>
              <a:t>users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CN" smtClean="0"/>
              <a:t>2020.10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51439" y="987977"/>
            <a:ext cx="2196000" cy="101566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 Public </a:t>
            </a:r>
            <a:r>
              <a:rPr lang="en-US" altLang="zh-CN" sz="1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endParaRPr lang="en-US" altLang="zh-C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Paris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MRA</a:t>
            </a:r>
          </a:p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locmapin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ldaho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NRHP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Number: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“82000290”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format: “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dms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latitude: “42.2284”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51439" y="2093952"/>
            <a:ext cx="2196000" cy="101566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sz="1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 Public School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Thing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Place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 Public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School”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 Public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School”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50889" y="3199927"/>
            <a:ext cx="2196000" cy="101566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sz="1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 Public School </a:t>
            </a:r>
            <a:endParaRPr lang="en-US" altLang="zh-C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Building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 Paris, Idaho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built: “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1918”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Richard C. Watkins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style: Prairie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409245" y="3368084"/>
            <a:ext cx="2311479" cy="369332"/>
            <a:chOff x="3409245" y="3383582"/>
            <a:chExt cx="2311479" cy="369332"/>
          </a:xfrm>
        </p:grpSpPr>
        <p:sp>
          <p:nvSpPr>
            <p:cNvPr id="4" name="矩形 3"/>
            <p:cNvSpPr/>
            <p:nvPr/>
          </p:nvSpPr>
          <p:spPr>
            <a:xfrm>
              <a:off x="3694207" y="3383582"/>
              <a:ext cx="20265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Reading Experience</a:t>
              </a:r>
              <a:endParaRPr lang="zh-CN" alt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>
              <a:off x="3409245" y="3488266"/>
              <a:ext cx="214489" cy="17433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543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3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CN" smtClean="0"/>
              <a:t>2020.10</a:t>
            </a:r>
            <a:endParaRPr lang="en-US"/>
          </a:p>
        </p:txBody>
      </p:sp>
      <p:sp>
        <p:nvSpPr>
          <p:cNvPr id="35" name="灯片编号占位符 3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ESSTER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238287" y="1554798"/>
            <a:ext cx="6667427" cy="3012660"/>
            <a:chOff x="877134" y="1554798"/>
            <a:chExt cx="6667427" cy="3012660"/>
          </a:xfrm>
        </p:grpSpPr>
        <p:grpSp>
          <p:nvGrpSpPr>
            <p:cNvPr id="4" name="组合 3"/>
            <p:cNvGrpSpPr/>
            <p:nvPr/>
          </p:nvGrpSpPr>
          <p:grpSpPr>
            <a:xfrm>
              <a:off x="877134" y="3551795"/>
              <a:ext cx="6667427" cy="1015663"/>
              <a:chOff x="553678" y="3876919"/>
              <a:chExt cx="7555682" cy="115097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553678" y="3876919"/>
                <a:ext cx="2529015" cy="1150973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Paris Public </a:t>
                </a:r>
                <a:r>
                  <a:rPr lang="en-US" altLang="zh-CN" sz="1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School</a:t>
                </a:r>
                <a:endPara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MPS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Paris 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MRA</a:t>
                </a:r>
              </a:p>
              <a:p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locmapin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“</a:t>
                </a:r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ldaho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NRHP 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Number: 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“82000290”</a:t>
                </a:r>
                <a:endPara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format: “</a:t>
                </a:r>
                <a:r>
                  <a:rPr lang="en-US" altLang="zh-CN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dms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latitude: “42.2284”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963961" y="3876919"/>
                <a:ext cx="2406966" cy="1150973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en-US" altLang="zh-CN" sz="1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Paris Public School</a:t>
                </a:r>
                <a:r>
                  <a:rPr lang="en-US" altLang="zh-CN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type: Thing</a:t>
                </a:r>
              </a:p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type: Place</a:t>
                </a:r>
              </a:p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type: 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Building</a:t>
                </a:r>
              </a:p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Paris Public 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School”</a:t>
                </a:r>
              </a:p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Paris Public 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School”</a:t>
                </a:r>
                <a:endPara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517360" y="3876919"/>
                <a:ext cx="2592000" cy="1150973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en-US" altLang="zh-CN" sz="1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Paris Public School </a:t>
                </a:r>
                <a:endPara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Building</a:t>
                </a:r>
              </a:p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location: Paris, Idaho</a:t>
                </a:r>
              </a:p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built: “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1918”</a:t>
                </a:r>
              </a:p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Richard C. Watkins</a:t>
                </a:r>
              </a:p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architectural style: Prairie 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School</a:t>
                </a:r>
                <a:endPara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" name="直接连接符 7"/>
            <p:cNvCxnSpPr>
              <a:stCxn id="5" idx="0"/>
              <a:endCxn id="18" idx="2"/>
            </p:cNvCxnSpPr>
            <p:nvPr/>
          </p:nvCxnSpPr>
          <p:spPr>
            <a:xfrm flipV="1">
              <a:off x="1992985" y="3099031"/>
              <a:ext cx="800247" cy="452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6" idx="0"/>
              <a:endCxn id="20" idx="2"/>
            </p:cNvCxnSpPr>
            <p:nvPr/>
          </p:nvCxnSpPr>
          <p:spPr>
            <a:xfrm flipV="1">
              <a:off x="4066061" y="3099032"/>
              <a:ext cx="358132" cy="4527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" idx="0"/>
              <a:endCxn id="15" idx="2"/>
            </p:cNvCxnSpPr>
            <p:nvPr/>
          </p:nvCxnSpPr>
          <p:spPr>
            <a:xfrm flipV="1">
              <a:off x="6400921" y="2774394"/>
              <a:ext cx="783640" cy="7774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乘号 10"/>
            <p:cNvSpPr/>
            <p:nvPr/>
          </p:nvSpPr>
          <p:spPr>
            <a:xfrm>
              <a:off x="2147297" y="3222654"/>
              <a:ext cx="351489" cy="26572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2" name="乘号 11"/>
            <p:cNvSpPr/>
            <p:nvPr/>
          </p:nvSpPr>
          <p:spPr>
            <a:xfrm>
              <a:off x="4044946" y="3222654"/>
              <a:ext cx="351489" cy="26572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6497967" y="2331424"/>
              <a:ext cx="236242" cy="295335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24561" y="2183789"/>
              <a:ext cx="720000" cy="59060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Summ</a:t>
              </a:r>
              <a:r>
                <a:rPr lang="en-US" altLang="zh-CN" sz="1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(e)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877134" y="2183789"/>
              <a:ext cx="684000" cy="59060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Desc</a:t>
              </a:r>
              <a:r>
                <a:rPr lang="en-US" altLang="zh-CN" sz="1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(e)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1661010" y="2331424"/>
              <a:ext cx="236242" cy="295335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978078" y="1801473"/>
              <a:ext cx="4429538" cy="1355236"/>
              <a:chOff x="1978078" y="1801473"/>
              <a:chExt cx="4429538" cy="1355236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037232" y="2508426"/>
                <a:ext cx="1512000" cy="590605"/>
              </a:xfrm>
              <a:prstGeom prst="rect">
                <a:avLst/>
              </a:prstGeom>
              <a:solidFill>
                <a:srgbClr val="A3C6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Textual Readability</a:t>
                </a:r>
              </a:p>
              <a:p>
                <a:pPr algn="ctr"/>
                <a:r>
                  <a:rPr lang="en-US" altLang="zh-CN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familiarity, N-gram</a:t>
                </a:r>
                <a:endPara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037232" y="1861320"/>
                <a:ext cx="1512000" cy="590605"/>
              </a:xfrm>
              <a:prstGeom prst="rect">
                <a:avLst/>
              </a:prstGeom>
              <a:solidFill>
                <a:srgbClr val="A3C6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Structural Importance</a:t>
                </a:r>
                <a:endPara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global/local structure, popularity</a:t>
                </a:r>
                <a:endPara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614193" y="1861320"/>
                <a:ext cx="1620000" cy="1237712"/>
              </a:xfrm>
              <a:prstGeom prst="rect">
                <a:avLst/>
              </a:prstGeom>
              <a:solidFill>
                <a:srgbClr val="A3C6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Information Redundancy</a:t>
                </a:r>
              </a:p>
              <a:p>
                <a:pPr algn="ctr"/>
                <a:r>
                  <a:rPr lang="en-US" altLang="zh-CN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logical, numerical, textual redundancy</a:t>
                </a: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5284519" y="2078187"/>
                <a:ext cx="1063089" cy="828000"/>
              </a:xfrm>
              <a:prstGeom prst="roundRect">
                <a:avLst/>
              </a:prstGeom>
              <a:solidFill>
                <a:srgbClr val="A3D87A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Combinatorial Optimization</a:t>
                </a:r>
              </a:p>
              <a:p>
                <a:pPr algn="ctr"/>
                <a:r>
                  <a:rPr lang="en-US" altLang="zh-CN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0-1 quadratic knapsack problem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978078" y="1801473"/>
                <a:ext cx="4429538" cy="1355236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986251" y="1554798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ESSTER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383575" y="3170852"/>
              <a:ext cx="409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rPr>
                <a:t>√</a:t>
              </a:r>
            </a:p>
          </p:txBody>
        </p:sp>
      </p:grpSp>
      <p:sp>
        <p:nvSpPr>
          <p:cNvPr id="37" name="矩形 36"/>
          <p:cNvSpPr/>
          <p:nvPr/>
        </p:nvSpPr>
        <p:spPr>
          <a:xfrm>
            <a:off x="659631" y="984234"/>
            <a:ext cx="78080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Generating entity summaries </a:t>
            </a:r>
            <a:r>
              <a:rPr lang="en-US" altLang="zh-CN" dirty="0" smtClean="0"/>
              <a:t>of </a:t>
            </a:r>
            <a:r>
              <a:rPr lang="en-US" altLang="zh-CN" dirty="0"/>
              <a:t>structural importance, </a:t>
            </a:r>
            <a:r>
              <a:rPr lang="en-US" altLang="zh-CN" dirty="0" smtClean="0"/>
              <a:t>high </a:t>
            </a:r>
            <a:r>
              <a:rPr lang="en-US" altLang="zh-CN" dirty="0"/>
              <a:t>readability, and low </a:t>
            </a:r>
            <a:r>
              <a:rPr lang="en-US" altLang="zh-CN" dirty="0" smtClean="0"/>
              <a:t>redundancy.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1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978298"/>
                <a:ext cx="7886700" cy="376438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Structural Importance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struct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glb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loc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r>
                  <a:rPr lang="en-US" altLang="zh-CN" dirty="0"/>
                  <a:t>Global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glb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ppop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global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vpop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generality of property</a:t>
                </a:r>
              </a:p>
              <a:p>
                <a:pPr lvl="1"/>
                <a:r>
                  <a:rPr lang="en-US" altLang="zh-CN" dirty="0" smtClean="0"/>
                  <a:t>characteristic of value</a:t>
                </a:r>
              </a:p>
              <a:p>
                <a:pPr lvl="1"/>
                <a:endParaRPr lang="en-US" altLang="zh-CN" dirty="0" smtClean="0"/>
              </a:p>
              <a:p>
                <a:r>
                  <a:rPr lang="en-US" altLang="zh-CN" dirty="0"/>
                  <a:t>Local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loc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ppop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local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)·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vpop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punishment on multi-valued </a:t>
                </a:r>
                <a:r>
                  <a:rPr lang="en-US" altLang="zh-CN" dirty="0" smtClean="0"/>
                  <a:t>properties</a:t>
                </a:r>
              </a:p>
              <a:p>
                <a:pPr lvl="1"/>
                <a:r>
                  <a:rPr lang="en-US" altLang="zh-CN" dirty="0" smtClean="0"/>
                  <a:t>avoiding too technical/specific values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978298"/>
                <a:ext cx="7886700" cy="3764389"/>
              </a:xfrm>
              <a:blipFill>
                <a:blip r:embed="rId2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Structural Importance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CN" smtClean="0"/>
              <a:t>2020.10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49600" y="1388533"/>
            <a:ext cx="699911" cy="406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7952" y="1388533"/>
            <a:ext cx="699911" cy="406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259487" y="3601475"/>
            <a:ext cx="2548800" cy="954107"/>
            <a:chOff x="6404136" y="1908199"/>
            <a:chExt cx="2548800" cy="954107"/>
          </a:xfrm>
        </p:grpSpPr>
        <p:sp>
          <p:nvSpPr>
            <p:cNvPr id="8" name="文本框 7"/>
            <p:cNvSpPr txBox="1"/>
            <p:nvPr/>
          </p:nvSpPr>
          <p:spPr>
            <a:xfrm>
              <a:off x="6404136" y="1908199"/>
              <a:ext cx="2548800" cy="954107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subject: American architects</a:t>
              </a:r>
            </a:p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subject: NRHP architects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birth year: “1858”</a:t>
              </a:r>
            </a:p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wiki page ID: “34981613”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036875" y="228719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latin typeface="Berlin Sans FB Demi" panose="020E0802020502020306" pitchFamily="34" charset="0"/>
                  <a:cs typeface="Calibri" panose="020F0502020204030204" pitchFamily="34" charset="0"/>
                </a:rPr>
                <a:t>√</a:t>
              </a:r>
              <a:endParaRPr lang="zh-CN" altLang="en-US" sz="1800" b="1" dirty="0">
                <a:latin typeface="Berlin Sans FB Demi" panose="020E0802020502020306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59487" y="2155191"/>
            <a:ext cx="2548800" cy="738664"/>
            <a:chOff x="6404136" y="2081622"/>
            <a:chExt cx="2548800" cy="738664"/>
          </a:xfrm>
        </p:grpSpPr>
        <p:sp>
          <p:nvSpPr>
            <p:cNvPr id="12" name="文本框 11"/>
            <p:cNvSpPr txBox="1"/>
            <p:nvPr/>
          </p:nvSpPr>
          <p:spPr>
            <a:xfrm>
              <a:off x="6404136" y="2081622"/>
              <a:ext cx="2548800" cy="738664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type: Thing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type: Architect</a:t>
              </a:r>
            </a:p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hypernym: Architect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737334" y="2239897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latin typeface="Berlin Sans FB Demi" panose="020E0802020502020306" pitchFamily="34" charset="0"/>
                  <a:cs typeface="Calibri" panose="020F0502020204030204" pitchFamily="34" charset="0"/>
                </a:rPr>
                <a:t>√</a:t>
              </a:r>
              <a:endParaRPr lang="zh-CN" altLang="en-US" sz="1800" b="1" dirty="0">
                <a:latin typeface="Berlin Sans FB Demi" panose="020E0802020502020306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1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4666788" y="978298"/>
            <a:ext cx="3848562" cy="3632645"/>
          </a:xfrm>
        </p:spPr>
        <p:txBody>
          <a:bodyPr/>
          <a:lstStyle/>
          <a:p>
            <a:r>
              <a:rPr lang="en-US" altLang="zh-CN" dirty="0" smtClean="0"/>
              <a:t>Familiarity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Textual Readability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CN" smtClean="0"/>
              <a:t>2020.10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Textual Readability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94" y="1832735"/>
            <a:ext cx="804985" cy="8049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14" y="1945155"/>
            <a:ext cx="718289" cy="703562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831365" y="1385594"/>
            <a:ext cx="2280804" cy="369332"/>
            <a:chOff x="6443949" y="1633664"/>
            <a:chExt cx="2280804" cy="369332"/>
          </a:xfrm>
        </p:grpSpPr>
        <p:sp>
          <p:nvSpPr>
            <p:cNvPr id="8" name="矩形 7"/>
            <p:cNvSpPr/>
            <p:nvPr/>
          </p:nvSpPr>
          <p:spPr>
            <a:xfrm>
              <a:off x="6443949" y="1664442"/>
              <a:ext cx="20714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NRHP Reference Number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400903" y="1633664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/>
                <a:t>？</a:t>
              </a:r>
              <a:endParaRPr lang="zh-CN" altLang="en-US" sz="1800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13051" y="1843417"/>
            <a:ext cx="1384836" cy="369332"/>
            <a:chOff x="6980533" y="1967669"/>
            <a:chExt cx="1384836" cy="369332"/>
          </a:xfrm>
        </p:grpSpPr>
        <p:sp>
          <p:nvSpPr>
            <p:cNvPr id="9" name="矩形 8"/>
            <p:cNvSpPr/>
            <p:nvPr/>
          </p:nvSpPr>
          <p:spPr>
            <a:xfrm>
              <a:off x="6980533" y="1998447"/>
              <a:ext cx="11160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coord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format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41519" y="1967669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/>
                <a:t>？</a:t>
              </a:r>
              <a:endParaRPr lang="zh-CN" altLang="en-US" sz="18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634096" y="2301240"/>
            <a:ext cx="1101866" cy="369332"/>
            <a:chOff x="7053089" y="2409443"/>
            <a:chExt cx="1101866" cy="369332"/>
          </a:xfrm>
        </p:grpSpPr>
        <p:sp>
          <p:nvSpPr>
            <p:cNvPr id="10" name="矩形 9"/>
            <p:cNvSpPr/>
            <p:nvPr/>
          </p:nvSpPr>
          <p:spPr>
            <a:xfrm>
              <a:off x="7053089" y="2440221"/>
              <a:ext cx="8531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locmapin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831105" y="2409443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/>
                <a:t>？</a:t>
              </a:r>
              <a:endParaRPr lang="zh-CN" altLang="en-US" sz="18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684297" y="2759062"/>
            <a:ext cx="836279" cy="369332"/>
            <a:chOff x="7051643" y="2860196"/>
            <a:chExt cx="836279" cy="369332"/>
          </a:xfrm>
        </p:grpSpPr>
        <p:sp>
          <p:nvSpPr>
            <p:cNvPr id="11" name="矩形 10"/>
            <p:cNvSpPr/>
            <p:nvPr/>
          </p:nvSpPr>
          <p:spPr>
            <a:xfrm>
              <a:off x="7051643" y="2890974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MPS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564072" y="2860196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/>
                <a:t>？</a:t>
              </a:r>
              <a:endParaRPr lang="zh-CN" altLang="en-US" sz="1800" b="1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8650" y="2287122"/>
            <a:ext cx="987806" cy="369332"/>
            <a:chOff x="5064349" y="1591598"/>
            <a:chExt cx="987806" cy="369332"/>
          </a:xfrm>
        </p:grpSpPr>
        <p:sp>
          <p:nvSpPr>
            <p:cNvPr id="25" name="矩形 24"/>
            <p:cNvSpPr/>
            <p:nvPr/>
          </p:nvSpPr>
          <p:spPr>
            <a:xfrm>
              <a:off x="5064349" y="1633664"/>
              <a:ext cx="7328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country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728305" y="1591598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latin typeface="Berlin Sans FB Demi" panose="020E0802020502020306" pitchFamily="34" charset="0"/>
                  <a:cs typeface="Calibri" panose="020F0502020204030204" pitchFamily="34" charset="0"/>
                </a:rPr>
                <a:t>√</a:t>
              </a:r>
              <a:endParaRPr lang="zh-CN" altLang="en-US" sz="1800" b="1" dirty="0">
                <a:latin typeface="Berlin Sans FB Demi" panose="020E0802020502020306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28650" y="1385594"/>
            <a:ext cx="1011818" cy="369332"/>
            <a:chOff x="5064349" y="2014934"/>
            <a:chExt cx="1011818" cy="369332"/>
          </a:xfrm>
        </p:grpSpPr>
        <p:sp>
          <p:nvSpPr>
            <p:cNvPr id="22" name="矩形 21"/>
            <p:cNvSpPr/>
            <p:nvPr/>
          </p:nvSpPr>
          <p:spPr>
            <a:xfrm>
              <a:off x="5064349" y="2063026"/>
              <a:ext cx="7633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752317" y="2014934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latin typeface="Berlin Sans FB Demi" panose="020E0802020502020306" pitchFamily="34" charset="0"/>
                  <a:cs typeface="Calibri" panose="020F0502020204030204" pitchFamily="34" charset="0"/>
                </a:rPr>
                <a:t>√</a:t>
              </a:r>
              <a:endParaRPr lang="zh-CN" altLang="en-US" sz="1800" b="1" dirty="0">
                <a:latin typeface="Berlin Sans FB Demi" panose="020E0802020502020306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8650" y="1836358"/>
            <a:ext cx="1078214" cy="369332"/>
            <a:chOff x="5064349" y="2432617"/>
            <a:chExt cx="1078214" cy="369332"/>
          </a:xfrm>
        </p:grpSpPr>
        <p:sp>
          <p:nvSpPr>
            <p:cNvPr id="24" name="矩形 23"/>
            <p:cNvSpPr/>
            <p:nvPr/>
          </p:nvSpPr>
          <p:spPr>
            <a:xfrm>
              <a:off x="5064349" y="2492388"/>
              <a:ext cx="8675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birth date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8713" y="2432617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latin typeface="Berlin Sans FB Demi" panose="020E0802020502020306" pitchFamily="34" charset="0"/>
                  <a:cs typeface="Calibri" panose="020F0502020204030204" pitchFamily="34" charset="0"/>
                </a:rPr>
                <a:t>√</a:t>
              </a:r>
              <a:endParaRPr lang="zh-CN" altLang="en-US" sz="1800" b="1" dirty="0">
                <a:latin typeface="Berlin Sans FB Demi" panose="020E0802020502020306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8650" y="2737887"/>
            <a:ext cx="1673657" cy="390507"/>
            <a:chOff x="5064349" y="2839021"/>
            <a:chExt cx="1673657" cy="390507"/>
          </a:xfrm>
        </p:grpSpPr>
        <p:sp>
          <p:nvSpPr>
            <p:cNvPr id="23" name="矩形 22"/>
            <p:cNvSpPr/>
            <p:nvPr/>
          </p:nvSpPr>
          <p:spPr>
            <a:xfrm>
              <a:off x="5064349" y="2921751"/>
              <a:ext cx="1467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architectural style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414156" y="2839021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latin typeface="Berlin Sans FB Demi" panose="020E0802020502020306" pitchFamily="34" charset="0"/>
                  <a:cs typeface="Calibri" panose="020F0502020204030204" pitchFamily="34" charset="0"/>
                </a:rPr>
                <a:t>√</a:t>
              </a:r>
              <a:endParaRPr lang="zh-CN" altLang="en-US" sz="1800" b="1" dirty="0">
                <a:latin typeface="Berlin Sans FB Demi" panose="020E0802020502020306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63686" y="3287157"/>
                <a:ext cx="3518784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documents in the corpus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documents where prop(t) appears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documents have been read by the user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# documents have been read by the user </a:t>
                </a: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and prop(t) appears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86" y="3287157"/>
                <a:ext cx="3518784" cy="1169551"/>
              </a:xfrm>
              <a:prstGeom prst="rect">
                <a:avLst/>
              </a:prstGeom>
              <a:blipFill>
                <a:blip r:embed="rId5"/>
                <a:stretch>
                  <a:fillRect t="-1042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790" y="1672409"/>
            <a:ext cx="3468788" cy="100609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790" y="3666182"/>
            <a:ext cx="1880108" cy="275979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4649371" y="1967454"/>
            <a:ext cx="4302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A </a:t>
            </a:r>
            <a:r>
              <a:rPr lang="en-US" altLang="zh-CN" sz="1600" dirty="0" smtClean="0"/>
              <a:t>property </a:t>
            </a:r>
            <a:r>
              <a:rPr lang="en-US" altLang="zh-CN" sz="1600" dirty="0"/>
              <a:t>is familiar to users if </a:t>
            </a:r>
            <a:endParaRPr lang="en-US" altLang="zh-CN" sz="1600" dirty="0" smtClean="0"/>
          </a:p>
          <a:p>
            <a:r>
              <a:rPr lang="en-US" altLang="zh-CN" sz="1600" dirty="0" smtClean="0"/>
              <a:t>it </a:t>
            </a:r>
            <a:r>
              <a:rPr lang="en-US" altLang="zh-CN" sz="1600" dirty="0"/>
              <a:t>is often used in an open-domain corpus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392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8" grpId="0"/>
      <p:bldP spid="38" grpId="0"/>
      <p:bldP spid="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978298"/>
                <a:ext cx="7245350" cy="3632645"/>
              </a:xfrm>
            </p:spPr>
            <p:txBody>
              <a:bodyPr/>
              <a:lstStyle/>
              <a:p>
                <a:r>
                  <a:rPr lang="en-US" altLang="zh-CN" dirty="0" smtClean="0"/>
                  <a:t>Redundancy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sim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en-US" altLang="zh-CN" dirty="0" smtClean="0"/>
                  <a:t>Logical Redundancy</a:t>
                </a:r>
              </a:p>
              <a:p>
                <a:r>
                  <a:rPr lang="en-US" altLang="zh-CN" dirty="0" smtClean="0"/>
                  <a:t>Numerical Redundancy</a:t>
                </a:r>
              </a:p>
              <a:p>
                <a:r>
                  <a:rPr lang="en-US" altLang="zh-CN" dirty="0" smtClean="0"/>
                  <a:t>Textual Redundancy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978298"/>
                <a:ext cx="7245350" cy="36326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CN" smtClean="0"/>
              <a:t>2020.10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Redundancy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3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978298"/>
                <a:ext cx="7245350" cy="3632645"/>
              </a:xfrm>
            </p:spPr>
            <p:txBody>
              <a:bodyPr/>
              <a:lstStyle/>
              <a:p>
                <a:r>
                  <a:rPr lang="en-US" altLang="zh-CN" dirty="0" smtClean="0"/>
                  <a:t>Redundancy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sim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en-US" altLang="zh-CN" dirty="0" smtClean="0"/>
                  <a:t>Logical Redundancy</a:t>
                </a:r>
              </a:p>
              <a:p>
                <a:pPr marL="59436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sim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if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prop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prop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rdf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type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val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have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rdfs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sub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Class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relation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val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prop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prop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rdfs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subPropertyOf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relation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978298"/>
                <a:ext cx="7245350" cy="36326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CN" smtClean="0"/>
              <a:t>2020.10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Redundancy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81556" y="3133744"/>
            <a:ext cx="2547953" cy="73866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Place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81556" y="3933199"/>
            <a:ext cx="2547953" cy="52322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 Public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School”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 Public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6947</TotalTime>
  <Words>770</Words>
  <Application>Microsoft Office PowerPoint</Application>
  <PresentationFormat>全屏显示(16:9)</PresentationFormat>
  <Paragraphs>323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Noto Sans Symbols</vt:lpstr>
      <vt:lpstr>宋体</vt:lpstr>
      <vt:lpstr>Arial</vt:lpstr>
      <vt:lpstr>Berlin Sans FB Demi</vt:lpstr>
      <vt:lpstr>Calibri</vt:lpstr>
      <vt:lpstr>Cambria Math</vt:lpstr>
      <vt:lpstr>Segoe UI Black</vt:lpstr>
      <vt:lpstr>Times New Roman</vt:lpstr>
      <vt:lpstr>Office 主题​​</vt:lpstr>
      <vt:lpstr>PowerPoint 演示文稿</vt:lpstr>
      <vt:lpstr>Outline</vt:lpstr>
      <vt:lpstr>Introduction</vt:lpstr>
      <vt:lpstr>Introduction</vt:lpstr>
      <vt:lpstr>ESSTER</vt:lpstr>
      <vt:lpstr>Structural Importance</vt:lpstr>
      <vt:lpstr>Textual Readability</vt:lpstr>
      <vt:lpstr>Information Redundancy</vt:lpstr>
      <vt:lpstr>Information Redundancy</vt:lpstr>
      <vt:lpstr>Information Redundancy</vt:lpstr>
      <vt:lpstr>Information Redundancy</vt:lpstr>
      <vt:lpstr>Combinatorial Optimization</vt:lpstr>
      <vt:lpstr>Combinatorial Optimization</vt:lpstr>
      <vt:lpstr>Evaluation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Liu QX</cp:lastModifiedBy>
  <cp:revision>152</cp:revision>
  <dcterms:modified xsi:type="dcterms:W3CDTF">2020-12-08T15:14:00Z</dcterms:modified>
</cp:coreProperties>
</file>