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6F077B-A50F-4D64-8574-E2D6A98A5553}" type="datetimeFigureOut">
              <a:rPr lang="en-US" dirty="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12/26/2018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12/26/2018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747F8-9654-4282-85D2-65F41AAE7A75}" type="datetimeFigureOut">
              <a:rPr lang="en-US" dirty="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12/26/2018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5F7FE-99FD-4C41-AAD3-D533B52EEF26}"/>
              </a:ext>
            </a:extLst>
          </p:cNvPr>
          <p:cNvSpPr>
            <a:spLocks noGrp="1"/>
          </p:cNvSpPr>
          <p:nvPr>
            <p:ph type="ctrTitle"/>
          </p:nvPr>
        </p:nvSpPr>
        <p:spPr/>
        <p:txBody>
          <a:bodyPr>
            <a:normAutofit/>
          </a:bodyPr>
          <a:lstStyle/>
          <a:p>
            <a:r>
              <a:rPr lang="zh-CN" altLang="en-US" sz="6600" dirty="0"/>
              <a:t>金融大数据处理技术实验</a:t>
            </a:r>
            <a:r>
              <a:rPr lang="en-US" altLang="zh-CN" sz="6600" dirty="0"/>
              <a:t>4</a:t>
            </a:r>
            <a:endParaRPr lang="zh-CN" altLang="en-US" sz="6600" dirty="0"/>
          </a:p>
        </p:txBody>
      </p:sp>
      <p:sp>
        <p:nvSpPr>
          <p:cNvPr id="3" name="副标题 2">
            <a:extLst>
              <a:ext uri="{FF2B5EF4-FFF2-40B4-BE49-F238E27FC236}">
                <a16:creationId xmlns:a16="http://schemas.microsoft.com/office/drawing/2014/main" id="{7754D6F4-86B9-4936-BE4E-7924CB40AA5F}"/>
              </a:ext>
            </a:extLst>
          </p:cNvPr>
          <p:cNvSpPr>
            <a:spLocks noGrp="1"/>
          </p:cNvSpPr>
          <p:nvPr>
            <p:ph type="subTitle" idx="1"/>
          </p:nvPr>
        </p:nvSpPr>
        <p:spPr/>
        <p:txBody>
          <a:bodyPr/>
          <a:lstStyle/>
          <a:p>
            <a:pPr algn="r"/>
            <a:r>
              <a:rPr lang="en-US" altLang="zh-CN" dirty="0"/>
              <a:t>161278037 </a:t>
            </a:r>
            <a:r>
              <a:rPr lang="zh-CN" altLang="en-US" dirty="0"/>
              <a:t>肖扬</a:t>
            </a:r>
          </a:p>
        </p:txBody>
      </p:sp>
    </p:spTree>
    <p:extLst>
      <p:ext uri="{BB962C8B-B14F-4D97-AF65-F5344CB8AC3E}">
        <p14:creationId xmlns:p14="http://schemas.microsoft.com/office/powerpoint/2010/main" val="256689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C3E4B-60FF-4A54-A9AD-C4AA2C4452E0}"/>
              </a:ext>
            </a:extLst>
          </p:cNvPr>
          <p:cNvSpPr>
            <a:spLocks noGrp="1"/>
          </p:cNvSpPr>
          <p:nvPr>
            <p:ph type="title"/>
          </p:nvPr>
        </p:nvSpPr>
        <p:spPr/>
        <p:txBody>
          <a:bodyPr/>
          <a:lstStyle/>
          <a:p>
            <a:r>
              <a:rPr lang="zh-CN" altLang="en-US" dirty="0"/>
              <a:t>结果分析及改进</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025CF81-2AC3-4306-A72F-71D5FEF40B3D}"/>
                  </a:ext>
                </a:extLst>
              </p:cNvPr>
              <p:cNvSpPr>
                <a:spLocks noGrp="1"/>
              </p:cNvSpPr>
              <p:nvPr>
                <p:ph idx="1"/>
              </p:nvPr>
            </p:nvSpPr>
            <p:spPr>
              <a:xfrm>
                <a:off x="1097280" y="1845734"/>
                <a:ext cx="10058400" cy="3773188"/>
              </a:xfrm>
            </p:spPr>
            <p:txBody>
              <a:bodyPr>
                <a:normAutofit fontScale="92500"/>
              </a:bodyPr>
              <a:lstStyle/>
              <a:p>
                <a:r>
                  <a:rPr lang="zh-CN" altLang="en-US" dirty="0"/>
                  <a:t>以上方法实现效果不够理想</a:t>
                </a:r>
                <a:endParaRPr lang="en-US" altLang="zh-CN" dirty="0"/>
              </a:p>
              <a:p>
                <a:pPr marL="0" indent="0">
                  <a:buNone/>
                </a:pPr>
                <a:r>
                  <a:rPr lang="en-US" altLang="zh-CN" dirty="0"/>
                  <a:t>  </a:t>
                </a:r>
                <a:r>
                  <a:rPr lang="en-US" altLang="zh-CN" dirty="0" err="1"/>
                  <a:t>Knn</a:t>
                </a:r>
                <a:r>
                  <a:rPr lang="zh-CN" altLang="zh-CN" dirty="0"/>
                  <a:t>中，由于点的维度太高（</a:t>
                </a:r>
                <a:r>
                  <a:rPr lang="en-US" altLang="zh-CN" dirty="0"/>
                  <a:t>2000</a:t>
                </a:r>
                <a:r>
                  <a:rPr lang="zh-CN" altLang="zh-CN" dirty="0"/>
                  <a:t>多维），加之本身算法复杂度高，运行慢且结果不好。需要做降维处理（暂未实现）和算法优化。暂无很好的改进方法</a:t>
                </a:r>
                <a:r>
                  <a:rPr lang="zh-CN" altLang="en-US" dirty="0"/>
                  <a:t>。</a:t>
                </a:r>
                <a:endParaRPr lang="en-US" altLang="zh-CN" dirty="0"/>
              </a:p>
              <a:p>
                <a:endParaRPr lang="en-US" altLang="zh-CN" dirty="0"/>
              </a:p>
              <a:p>
                <a:r>
                  <a:rPr lang="zh-CN" altLang="en-US" dirty="0"/>
                  <a:t>朴素贝叶斯原算法中，</a:t>
                </a:r>
                <a:r>
                  <a:rPr lang="zh-CN" altLang="zh-CN" dirty="0">
                    <a:ea typeface="等线" panose="02010600030101010101" pitchFamily="2" charset="-122"/>
                    <a:cs typeface="Times New Roman" panose="02020603050405020304" pitchFamily="18" charset="0"/>
                  </a:rPr>
                  <a:t>对于本实验中的点集，可以假设所有频率</a:t>
                </a:r>
                <a:r>
                  <a:rPr lang="en-US" altLang="zh-CN" dirty="0" err="1">
                    <a:ea typeface="等线" panose="02010600030101010101" pitchFamily="2" charset="-122"/>
                    <a:cs typeface="Times New Roman" panose="02020603050405020304" pitchFamily="18" charset="0"/>
                  </a:rPr>
                  <a:t>FxYij</a:t>
                </a:r>
                <a:r>
                  <a:rPr lang="zh-CN" altLang="zh-CN" dirty="0">
                    <a:ea typeface="等线" panose="02010600030101010101" pitchFamily="2" charset="-122"/>
                    <a:cs typeface="Times New Roman" panose="02020603050405020304" pitchFamily="18" charset="0"/>
                  </a:rPr>
                  <a:t>都不超过</a:t>
                </a:r>
                <a:r>
                  <a:rPr lang="en-US" altLang="zh-CN" dirty="0">
                    <a:ea typeface="等线" panose="02010600030101010101" pitchFamily="2" charset="-122"/>
                    <a:cs typeface="Times New Roman" panose="02020603050405020304" pitchFamily="18" charset="0"/>
                  </a:rPr>
                  <a:t>0.5</a:t>
                </a:r>
                <a:r>
                  <a:rPr lang="zh-CN" altLang="zh-CN" dirty="0">
                    <a:ea typeface="等线" panose="02010600030101010101" pitchFamily="2" charset="-122"/>
                    <a:cs typeface="Times New Roman" panose="02020603050405020304" pitchFamily="18" charset="0"/>
                  </a:rPr>
                  <a:t>，那么计算出来的积将小于</a:t>
                </a:r>
                <a14:m>
                  <m:oMath xmlns:m="http://schemas.openxmlformats.org/officeDocument/2006/math">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等线" panose="02010600030101010101" pitchFamily="2" charset="-122"/>
                            <a:cs typeface="Times New Roman" panose="02020603050405020304" pitchFamily="18" charset="0"/>
                          </a:rPr>
                          <m:t>2</m:t>
                        </m:r>
                      </m:e>
                      <m:sup>
                        <m:r>
                          <a:rPr lang="zh-CN" altLang="en-US" i="1">
                            <a:latin typeface="Cambria Math" panose="02040503050406030204" pitchFamily="18" charset="0"/>
                            <a:ea typeface="微软雅黑" panose="020B0503020204020204" pitchFamily="34" charset="-122"/>
                            <a:cs typeface="微软雅黑" panose="020B0503020204020204" pitchFamily="34" charset="-122"/>
                          </a:rPr>
                          <m:t>−</m:t>
                        </m:r>
                        <m:r>
                          <a:rPr lang="en-US" altLang="zh-CN" i="1">
                            <a:latin typeface="Cambria Math" panose="02040503050406030204" pitchFamily="18" charset="0"/>
                            <a:ea typeface="等线" panose="02010600030101010101" pitchFamily="2" charset="-122"/>
                            <a:cs typeface="Times New Roman" panose="02020603050405020304" pitchFamily="18" charset="0"/>
                          </a:rPr>
                          <m:t>2000</m:t>
                        </m:r>
                      </m:sup>
                    </m:sSup>
                  </m:oMath>
                </a14:m>
                <a:r>
                  <a:rPr lang="zh-CN" altLang="zh-CN" dirty="0">
                    <a:ea typeface="等线" panose="02010600030101010101" pitchFamily="2" charset="-122"/>
                    <a:cs typeface="Times New Roman" panose="02020603050405020304" pitchFamily="18" charset="0"/>
                  </a:rPr>
                  <a:t>，或者是通过频度计算，此时积将很容易已经</a:t>
                </a:r>
                <a:r>
                  <a:rPr lang="zh-CN" altLang="en-US" dirty="0">
                    <a:ea typeface="等线" panose="02010600030101010101" pitchFamily="2" charset="-122"/>
                    <a:cs typeface="Times New Roman" panose="02020603050405020304" pitchFamily="18" charset="0"/>
                  </a:rPr>
                  <a:t>大于</a:t>
                </a:r>
                <a14:m>
                  <m:oMath xmlns:m="http://schemas.openxmlformats.org/officeDocument/2006/math">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等线" panose="02010600030101010101" pitchFamily="2" charset="-122"/>
                            <a:cs typeface="Times New Roman" panose="02020603050405020304" pitchFamily="18" charset="0"/>
                          </a:rPr>
                          <m:t>2</m:t>
                        </m:r>
                      </m:e>
                      <m:sup>
                        <m:r>
                          <a:rPr lang="en-US" altLang="zh-CN" i="1">
                            <a:latin typeface="Cambria Math" panose="02040503050406030204" pitchFamily="18" charset="0"/>
                            <a:ea typeface="等线" panose="02010600030101010101" pitchFamily="2" charset="-122"/>
                            <a:cs typeface="Times New Roman" panose="02020603050405020304" pitchFamily="18" charset="0"/>
                          </a:rPr>
                          <m:t>2000</m:t>
                        </m:r>
                      </m:sup>
                    </m:sSup>
                  </m:oMath>
                </a14:m>
                <a:r>
                  <a:rPr lang="zh-CN" altLang="zh-CN" dirty="0">
                    <a:ea typeface="等线" panose="02010600030101010101" pitchFamily="2" charset="-122"/>
                    <a:cs typeface="Times New Roman" panose="02020603050405020304" pitchFamily="18" charset="0"/>
                  </a:rPr>
                  <a:t>，都超过了</a:t>
                </a:r>
                <a:r>
                  <a:rPr lang="en-US" altLang="zh-CN" dirty="0">
                    <a:ea typeface="等线" panose="02010600030101010101" pitchFamily="2" charset="-122"/>
                    <a:cs typeface="Times New Roman" panose="02020603050405020304" pitchFamily="18" charset="0"/>
                  </a:rPr>
                  <a:t>double</a:t>
                </a:r>
                <a:r>
                  <a:rPr lang="zh-CN" altLang="zh-CN" dirty="0">
                    <a:ea typeface="等线" panose="02010600030101010101" pitchFamily="2" charset="-122"/>
                    <a:cs typeface="Times New Roman" panose="02020603050405020304" pitchFamily="18" charset="0"/>
                  </a:rPr>
                  <a:t>类型能精确表示的范围。因此，在机器精度的前提下，所有的</a:t>
                </a:r>
                <a:r>
                  <a:rPr lang="en-US" altLang="zh-CN" dirty="0" err="1">
                    <a:ea typeface="等线" panose="02010600030101010101" pitchFamily="2" charset="-122"/>
                    <a:cs typeface="Times New Roman" panose="02020603050405020304" pitchFamily="18" charset="0"/>
                  </a:rPr>
                  <a:t>FXYi</a:t>
                </a:r>
                <a:r>
                  <a:rPr lang="zh-CN" altLang="zh-CN" dirty="0">
                    <a:ea typeface="等线" panose="02010600030101010101" pitchFamily="2" charset="-122"/>
                    <a:cs typeface="Times New Roman" panose="02020603050405020304" pitchFamily="18" charset="0"/>
                  </a:rPr>
                  <a:t>都相等，所做计算无意义，结果显然也无意义。针对高维数据，简单的改进为计算</a:t>
                </a:r>
                <a:r>
                  <a:rPr lang="en-US" altLang="zh-CN" dirty="0" err="1">
                    <a:ea typeface="等线" panose="02010600030101010101" pitchFamily="2" charset="-122"/>
                    <a:cs typeface="Times New Roman" panose="02020603050405020304" pitchFamily="18" charset="0"/>
                  </a:rPr>
                  <a:t>FXYi</a:t>
                </a:r>
                <a:r>
                  <a:rPr lang="zh-CN" altLang="zh-CN" dirty="0">
                    <a:ea typeface="等线" panose="02010600030101010101" pitchFamily="2" charset="-122"/>
                    <a:cs typeface="Times New Roman" panose="02020603050405020304" pitchFamily="18" charset="0"/>
                  </a:rPr>
                  <a:t>改为求和的方式</a:t>
                </a:r>
                <a:r>
                  <a:rPr lang="zh-CN" altLang="en-US" dirty="0">
                    <a:ea typeface="等线" panose="02010600030101010101" pitchFamily="2" charset="-122"/>
                    <a:cs typeface="Times New Roman" panose="02020603050405020304" pitchFamily="18" charset="0"/>
                  </a:rPr>
                  <a:t>。</a:t>
                </a:r>
                <a:endParaRPr lang="en-US" altLang="zh-CN" dirty="0">
                  <a:ea typeface="等线" panose="02010600030101010101" pitchFamily="2" charset="-122"/>
                  <a:cs typeface="Times New Roman" panose="02020603050405020304" pitchFamily="18" charset="0"/>
                </a:endParaRPr>
              </a:p>
              <a:p>
                <a:r>
                  <a:rPr lang="zh-CN" altLang="en-US" dirty="0">
                    <a:ea typeface="等线" panose="02010600030101010101" pitchFamily="2" charset="-122"/>
                    <a:cs typeface="Times New Roman" panose="02020603050405020304" pitchFamily="18" charset="0"/>
                  </a:rPr>
                  <a:t>算法中实际实现的是求和</a:t>
                </a:r>
                <a:endParaRPr lang="zh-CN" altLang="en-US" dirty="0"/>
              </a:p>
            </p:txBody>
          </p:sp>
        </mc:Choice>
        <mc:Fallback>
          <p:sp>
            <p:nvSpPr>
              <p:cNvPr id="3" name="内容占位符 2">
                <a:extLst>
                  <a:ext uri="{FF2B5EF4-FFF2-40B4-BE49-F238E27FC236}">
                    <a16:creationId xmlns:a16="http://schemas.microsoft.com/office/drawing/2014/main" id="{6025CF81-2AC3-4306-A72F-71D5FEF40B3D}"/>
                  </a:ext>
                </a:extLst>
              </p:cNvPr>
              <p:cNvSpPr>
                <a:spLocks noGrp="1" noRot="1" noChangeAspect="1" noMove="1" noResize="1" noEditPoints="1" noAdjustHandles="1" noChangeArrowheads="1" noChangeShapeType="1" noTextEdit="1"/>
              </p:cNvSpPr>
              <p:nvPr>
                <p:ph idx="1"/>
              </p:nvPr>
            </p:nvSpPr>
            <p:spPr>
              <a:xfrm>
                <a:off x="1097280" y="1845734"/>
                <a:ext cx="10058400" cy="3773188"/>
              </a:xfrm>
              <a:blipFill>
                <a:blip r:embed="rId2"/>
                <a:stretch>
                  <a:fillRect l="-1455" t="-2100" r="-1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757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78456-5765-42DD-A871-D89534623544}"/>
              </a:ext>
            </a:extLst>
          </p:cNvPr>
          <p:cNvSpPr>
            <a:spLocks noGrp="1"/>
          </p:cNvSpPr>
          <p:nvPr>
            <p:ph type="title"/>
          </p:nvPr>
        </p:nvSpPr>
        <p:spPr/>
        <p:txBody>
          <a:bodyPr/>
          <a:lstStyle/>
          <a:p>
            <a:r>
              <a:rPr lang="zh-CN" altLang="en-US" dirty="0"/>
              <a:t>进一步改进思路</a:t>
            </a:r>
          </a:p>
        </p:txBody>
      </p:sp>
      <p:sp>
        <p:nvSpPr>
          <p:cNvPr id="3" name="内容占位符 2">
            <a:extLst>
              <a:ext uri="{FF2B5EF4-FFF2-40B4-BE49-F238E27FC236}">
                <a16:creationId xmlns:a16="http://schemas.microsoft.com/office/drawing/2014/main" id="{B38A3F9F-2C31-424A-9827-ECCE88BA28FC}"/>
              </a:ext>
            </a:extLst>
          </p:cNvPr>
          <p:cNvSpPr>
            <a:spLocks noGrp="1"/>
          </p:cNvSpPr>
          <p:nvPr>
            <p:ph idx="1"/>
          </p:nvPr>
        </p:nvSpPr>
        <p:spPr/>
        <p:txBody>
          <a:bodyPr/>
          <a:lstStyle/>
          <a:p>
            <a:r>
              <a:rPr lang="zh-CN" altLang="en-US" dirty="0"/>
              <a:t>（</a:t>
            </a:r>
            <a:r>
              <a:rPr lang="en-US" altLang="zh-CN" dirty="0"/>
              <a:t>1</a:t>
            </a:r>
            <a:r>
              <a:rPr lang="zh-CN" altLang="en-US" dirty="0"/>
              <a:t>）生成点集的降维处理。高维数据存在“维数灾难”这样一个问题，一般来说，在机器学习算法中都需要进行降维处理。</a:t>
            </a:r>
          </a:p>
          <a:p>
            <a:r>
              <a:rPr lang="zh-CN" altLang="en-US" dirty="0"/>
              <a:t>（</a:t>
            </a:r>
            <a:r>
              <a:rPr lang="en-US" altLang="zh-CN" dirty="0"/>
              <a:t>2</a:t>
            </a:r>
            <a:r>
              <a:rPr lang="zh-CN" altLang="en-US" dirty="0"/>
              <a:t>）特征词及特征向量的优化。可以看出，特征向量过于稀疏，一方面，这是因为新闻标题的简短和特征词文件中存在一些不足以作为特征的词；另一方面，简单的对新闻标题中出现的特征词进行计数也可能存在问题。</a:t>
            </a:r>
          </a:p>
          <a:p>
            <a:r>
              <a:rPr lang="zh-CN" altLang="en-US" dirty="0"/>
              <a:t>（</a:t>
            </a:r>
            <a:r>
              <a:rPr lang="en-US" altLang="zh-CN" dirty="0"/>
              <a:t>3</a:t>
            </a:r>
            <a:r>
              <a:rPr lang="zh-CN" altLang="en-US" dirty="0"/>
              <a:t>）放弃（</a:t>
            </a:r>
            <a:r>
              <a:rPr lang="en-US" altLang="zh-CN" dirty="0"/>
              <a:t>2</a:t>
            </a:r>
            <a:r>
              <a:rPr lang="zh-CN" altLang="en-US" dirty="0"/>
              <a:t>）中的想法，将文本通过</a:t>
            </a:r>
            <a:r>
              <a:rPr lang="en-US" altLang="zh-CN" dirty="0"/>
              <a:t>Word2Vec</a:t>
            </a:r>
            <a:r>
              <a:rPr lang="zh-CN" altLang="en-US" dirty="0"/>
              <a:t>转化为词向量。</a:t>
            </a:r>
          </a:p>
          <a:p>
            <a:endParaRPr lang="zh-CN" altLang="en-US" dirty="0"/>
          </a:p>
        </p:txBody>
      </p:sp>
    </p:spTree>
    <p:extLst>
      <p:ext uri="{BB962C8B-B14F-4D97-AF65-F5344CB8AC3E}">
        <p14:creationId xmlns:p14="http://schemas.microsoft.com/office/powerpoint/2010/main" val="235559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FD650-E44D-41F5-BB13-3AFD05ECF9DC}"/>
              </a:ext>
            </a:extLst>
          </p:cNvPr>
          <p:cNvSpPr>
            <a:spLocks noGrp="1"/>
          </p:cNvSpPr>
          <p:nvPr>
            <p:ph type="title"/>
          </p:nvPr>
        </p:nvSpPr>
        <p:spPr>
          <a:xfrm>
            <a:off x="1097280" y="286604"/>
            <a:ext cx="10058400" cy="3764892"/>
          </a:xfrm>
        </p:spPr>
        <p:txBody>
          <a:bodyPr/>
          <a:lstStyle/>
          <a:p>
            <a:pPr algn="ctr"/>
            <a:r>
              <a:rPr lang="zh-CN" altLang="en-US" dirty="0"/>
              <a:t>谢谢</a:t>
            </a:r>
          </a:p>
        </p:txBody>
      </p:sp>
    </p:spTree>
    <p:extLst>
      <p:ext uri="{BB962C8B-B14F-4D97-AF65-F5344CB8AC3E}">
        <p14:creationId xmlns:p14="http://schemas.microsoft.com/office/powerpoint/2010/main" val="87427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03592-9064-4537-85B3-BC8289039854}"/>
              </a:ext>
            </a:extLst>
          </p:cNvPr>
          <p:cNvSpPr>
            <a:spLocks noGrp="1"/>
          </p:cNvSpPr>
          <p:nvPr>
            <p:ph type="title"/>
          </p:nvPr>
        </p:nvSpPr>
        <p:spPr/>
        <p:txBody>
          <a:bodyPr/>
          <a:lstStyle/>
          <a:p>
            <a:r>
              <a:rPr lang="zh-CN" altLang="en-US" dirty="0"/>
              <a:t>总体思路</a:t>
            </a:r>
          </a:p>
        </p:txBody>
      </p:sp>
      <p:sp>
        <p:nvSpPr>
          <p:cNvPr id="3" name="内容占位符 2">
            <a:extLst>
              <a:ext uri="{FF2B5EF4-FFF2-40B4-BE49-F238E27FC236}">
                <a16:creationId xmlns:a16="http://schemas.microsoft.com/office/drawing/2014/main" id="{7961AB4F-7F3E-4F4B-88F8-09FD644275D3}"/>
              </a:ext>
            </a:extLst>
          </p:cNvPr>
          <p:cNvSpPr>
            <a:spLocks noGrp="1"/>
          </p:cNvSpPr>
          <p:nvPr>
            <p:ph idx="1"/>
          </p:nvPr>
        </p:nvSpPr>
        <p:spPr/>
        <p:txBody>
          <a:bodyPr/>
          <a:lstStyle/>
          <a:p>
            <a:r>
              <a:rPr lang="zh-CN" altLang="en-US" dirty="0"/>
              <a:t>先将所有文本转化为多维空间中的点，再用不同的方法进行分类预测。</a:t>
            </a:r>
          </a:p>
          <a:p>
            <a:r>
              <a:rPr lang="zh-CN" altLang="en-US" dirty="0"/>
              <a:t>使用的特征词为所给</a:t>
            </a:r>
            <a:r>
              <a:rPr lang="en-US" altLang="zh-CN" dirty="0"/>
              <a:t>chi_word.txt</a:t>
            </a:r>
            <a:r>
              <a:rPr lang="zh-CN" altLang="en-US" dirty="0"/>
              <a:t>（简单删除其中明显无意义的词）</a:t>
            </a:r>
            <a:endParaRPr lang="en-US" altLang="zh-CN" dirty="0"/>
          </a:p>
          <a:p>
            <a:endParaRPr lang="en-US" altLang="zh-CN" dirty="0"/>
          </a:p>
          <a:p>
            <a:r>
              <a:rPr lang="zh-CN" altLang="en-US" dirty="0"/>
              <a:t>故一共四个步骤：</a:t>
            </a:r>
          </a:p>
          <a:p>
            <a:r>
              <a:rPr lang="en-US" altLang="zh-CN" dirty="0"/>
              <a:t>1. </a:t>
            </a:r>
            <a:r>
              <a:rPr lang="zh-CN" altLang="en-US" dirty="0"/>
              <a:t>由训练集生成特征向量，并附带情感标签</a:t>
            </a:r>
          </a:p>
          <a:p>
            <a:r>
              <a:rPr lang="en-US" altLang="zh-CN" dirty="0"/>
              <a:t>2. </a:t>
            </a:r>
            <a:r>
              <a:rPr lang="zh-CN" altLang="en-US" dirty="0"/>
              <a:t>由测试新闻数据生成待预测向量</a:t>
            </a:r>
          </a:p>
          <a:p>
            <a:r>
              <a:rPr lang="en-US" altLang="zh-CN" dirty="0"/>
              <a:t>3. KNN</a:t>
            </a:r>
            <a:r>
              <a:rPr lang="zh-CN" altLang="en-US" dirty="0"/>
              <a:t>预测</a:t>
            </a:r>
          </a:p>
          <a:p>
            <a:r>
              <a:rPr lang="en-US" altLang="zh-CN" dirty="0"/>
              <a:t>4. </a:t>
            </a:r>
            <a:r>
              <a:rPr lang="en-US" altLang="zh-CN" dirty="0" err="1"/>
              <a:t>NaiveBayes</a:t>
            </a:r>
            <a:r>
              <a:rPr lang="zh-CN" altLang="en-US" dirty="0"/>
              <a:t>预测</a:t>
            </a:r>
          </a:p>
          <a:p>
            <a:endParaRPr lang="zh-CN" altLang="en-US" dirty="0"/>
          </a:p>
        </p:txBody>
      </p:sp>
    </p:spTree>
    <p:extLst>
      <p:ext uri="{BB962C8B-B14F-4D97-AF65-F5344CB8AC3E}">
        <p14:creationId xmlns:p14="http://schemas.microsoft.com/office/powerpoint/2010/main" val="190323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B682F-8DF9-4DC2-AFD9-277D370874FA}"/>
              </a:ext>
            </a:extLst>
          </p:cNvPr>
          <p:cNvSpPr>
            <a:spLocks noGrp="1"/>
          </p:cNvSpPr>
          <p:nvPr>
            <p:ph type="title"/>
          </p:nvPr>
        </p:nvSpPr>
        <p:spPr/>
        <p:txBody>
          <a:bodyPr/>
          <a:lstStyle/>
          <a:p>
            <a:r>
              <a:rPr lang="zh-CN" altLang="en-US" dirty="0"/>
              <a:t>训练集处理</a:t>
            </a:r>
          </a:p>
        </p:txBody>
      </p:sp>
      <p:sp>
        <p:nvSpPr>
          <p:cNvPr id="3" name="内容占位符 2">
            <a:extLst>
              <a:ext uri="{FF2B5EF4-FFF2-40B4-BE49-F238E27FC236}">
                <a16:creationId xmlns:a16="http://schemas.microsoft.com/office/drawing/2014/main" id="{B7BB8FD1-B528-4072-A1F0-2F2266C5D8BB}"/>
              </a:ext>
            </a:extLst>
          </p:cNvPr>
          <p:cNvSpPr>
            <a:spLocks noGrp="1"/>
          </p:cNvSpPr>
          <p:nvPr>
            <p:ph idx="1"/>
          </p:nvPr>
        </p:nvSpPr>
        <p:spPr/>
        <p:txBody>
          <a:bodyPr/>
          <a:lstStyle/>
          <a:p>
            <a:r>
              <a:rPr lang="zh-CN" altLang="en-US" dirty="0"/>
              <a:t>将</a:t>
            </a:r>
            <a:r>
              <a:rPr lang="en-US" altLang="zh-CN" dirty="0" err="1"/>
              <a:t>training_data</a:t>
            </a:r>
            <a:r>
              <a:rPr lang="zh-CN" altLang="en-US" dirty="0"/>
              <a:t>中的数据转化为多维空间中的点</a:t>
            </a:r>
            <a:endParaRPr lang="en-US" altLang="zh-CN" dirty="0"/>
          </a:p>
          <a:p>
            <a:endParaRPr lang="en-US" altLang="zh-CN" dirty="0"/>
          </a:p>
          <a:p>
            <a:r>
              <a:rPr lang="en-US" altLang="zh-CN" dirty="0"/>
              <a:t>Map</a:t>
            </a:r>
            <a:r>
              <a:rPr lang="zh-CN" altLang="en-US" dirty="0"/>
              <a:t>阶段</a:t>
            </a:r>
            <a:endParaRPr lang="en-US" altLang="zh-CN" dirty="0"/>
          </a:p>
          <a:p>
            <a:r>
              <a:rPr lang="en-US" altLang="zh-CN" dirty="0"/>
              <a:t>1.</a:t>
            </a:r>
            <a:r>
              <a:rPr lang="zh-CN" altLang="en-US" dirty="0"/>
              <a:t>对每行数据进行分词，</a:t>
            </a:r>
            <a:endParaRPr lang="en-US" altLang="zh-CN" dirty="0"/>
          </a:p>
          <a:p>
            <a:r>
              <a:rPr lang="en-US" altLang="zh-CN" dirty="0"/>
              <a:t>2.</a:t>
            </a:r>
            <a:r>
              <a:rPr lang="zh-CN" altLang="en-US" dirty="0"/>
              <a:t>先生成一个相应维度的</a:t>
            </a:r>
            <a:r>
              <a:rPr lang="en-US" altLang="zh-CN" dirty="0"/>
              <a:t>0</a:t>
            </a:r>
            <a:r>
              <a:rPr lang="zh-CN" altLang="en-US" dirty="0"/>
              <a:t>特征向量，将</a:t>
            </a:r>
            <a:r>
              <a:rPr lang="en-US" altLang="zh-CN" dirty="0"/>
              <a:t>chi_word.txt</a:t>
            </a:r>
            <a:r>
              <a:rPr lang="zh-CN" altLang="en-US" dirty="0"/>
              <a:t>中的词作为特征词，</a:t>
            </a:r>
            <a:endParaRPr lang="en-US" altLang="zh-CN" dirty="0"/>
          </a:p>
          <a:p>
            <a:r>
              <a:rPr lang="en-US" altLang="zh-CN" dirty="0"/>
              <a:t>3.</a:t>
            </a:r>
            <a:r>
              <a:rPr lang="zh-CN" altLang="en-US" dirty="0"/>
              <a:t>遍历分词结果，如果分词结果中有特征词，则相应的特征值加</a:t>
            </a:r>
            <a:r>
              <a:rPr lang="en-US" altLang="zh-CN" dirty="0"/>
              <a:t>1</a:t>
            </a:r>
            <a:r>
              <a:rPr lang="zh-CN" altLang="en-US" dirty="0"/>
              <a:t>，</a:t>
            </a:r>
            <a:endParaRPr lang="en-US" altLang="zh-CN" dirty="0"/>
          </a:p>
          <a:p>
            <a:r>
              <a:rPr lang="en-US" altLang="zh-CN" dirty="0"/>
              <a:t>4.</a:t>
            </a:r>
            <a:r>
              <a:rPr lang="zh-CN" altLang="en-US" dirty="0"/>
              <a:t>输出</a:t>
            </a:r>
            <a:r>
              <a:rPr lang="en-US" altLang="zh-CN" dirty="0"/>
              <a:t>&lt;</a:t>
            </a:r>
            <a:r>
              <a:rPr lang="zh-CN" altLang="en-US" dirty="0"/>
              <a:t>特征向量，情感标签</a:t>
            </a:r>
            <a:r>
              <a:rPr lang="en-US" altLang="zh-CN" dirty="0"/>
              <a:t>&gt;</a:t>
            </a:r>
            <a:r>
              <a:rPr lang="zh-CN" altLang="en-US" dirty="0"/>
              <a:t>（情感标签在读入数据时即可获取）</a:t>
            </a:r>
          </a:p>
        </p:txBody>
      </p:sp>
      <p:pic>
        <p:nvPicPr>
          <p:cNvPr id="5" name="图片 4">
            <a:extLst>
              <a:ext uri="{FF2B5EF4-FFF2-40B4-BE49-F238E27FC236}">
                <a16:creationId xmlns:a16="http://schemas.microsoft.com/office/drawing/2014/main" id="{C224F2F5-54EB-48C7-90AB-989951B42B38}"/>
              </a:ext>
            </a:extLst>
          </p:cNvPr>
          <p:cNvPicPr>
            <a:picLocks noChangeAspect="1"/>
          </p:cNvPicPr>
          <p:nvPr/>
        </p:nvPicPr>
        <p:blipFill>
          <a:blip r:embed="rId2"/>
          <a:stretch>
            <a:fillRect/>
          </a:stretch>
        </p:blipFill>
        <p:spPr>
          <a:xfrm>
            <a:off x="1538287" y="1081087"/>
            <a:ext cx="9115425" cy="4695825"/>
          </a:xfrm>
          <a:prstGeom prst="rect">
            <a:avLst/>
          </a:prstGeom>
        </p:spPr>
      </p:pic>
    </p:spTree>
    <p:extLst>
      <p:ext uri="{BB962C8B-B14F-4D97-AF65-F5344CB8AC3E}">
        <p14:creationId xmlns:p14="http://schemas.microsoft.com/office/powerpoint/2010/main" val="20385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B6181-5804-4320-86F4-5A0DE3644637}"/>
              </a:ext>
            </a:extLst>
          </p:cNvPr>
          <p:cNvSpPr>
            <a:spLocks noGrp="1"/>
          </p:cNvSpPr>
          <p:nvPr>
            <p:ph type="title"/>
          </p:nvPr>
        </p:nvSpPr>
        <p:spPr/>
        <p:txBody>
          <a:bodyPr/>
          <a:lstStyle/>
          <a:p>
            <a:r>
              <a:rPr lang="zh-CN" altLang="en-US" dirty="0"/>
              <a:t>待测试集处理</a:t>
            </a:r>
          </a:p>
        </p:txBody>
      </p:sp>
      <p:sp>
        <p:nvSpPr>
          <p:cNvPr id="3" name="内容占位符 2">
            <a:extLst>
              <a:ext uri="{FF2B5EF4-FFF2-40B4-BE49-F238E27FC236}">
                <a16:creationId xmlns:a16="http://schemas.microsoft.com/office/drawing/2014/main" id="{38CC7CD4-2F7E-4D41-9784-3FAAF8A53952}"/>
              </a:ext>
            </a:extLst>
          </p:cNvPr>
          <p:cNvSpPr>
            <a:spLocks noGrp="1"/>
          </p:cNvSpPr>
          <p:nvPr>
            <p:ph idx="1"/>
          </p:nvPr>
        </p:nvSpPr>
        <p:spPr/>
        <p:txBody>
          <a:bodyPr/>
          <a:lstStyle/>
          <a:p>
            <a:r>
              <a:rPr lang="zh-CN" altLang="en-US" dirty="0"/>
              <a:t>总体上与训练集相似，根据需求输出结果与训练集不同</a:t>
            </a:r>
            <a:endParaRPr lang="en-US" altLang="zh-CN" dirty="0"/>
          </a:p>
          <a:p>
            <a:endParaRPr lang="zh-CN" altLang="en-US" dirty="0"/>
          </a:p>
        </p:txBody>
      </p:sp>
      <p:pic>
        <p:nvPicPr>
          <p:cNvPr id="5" name="图片 4">
            <a:extLst>
              <a:ext uri="{FF2B5EF4-FFF2-40B4-BE49-F238E27FC236}">
                <a16:creationId xmlns:a16="http://schemas.microsoft.com/office/drawing/2014/main" id="{D94CC79B-BD0D-4181-AC2E-3DBF54E85BED}"/>
              </a:ext>
            </a:extLst>
          </p:cNvPr>
          <p:cNvPicPr>
            <a:picLocks noChangeAspect="1"/>
          </p:cNvPicPr>
          <p:nvPr/>
        </p:nvPicPr>
        <p:blipFill>
          <a:blip r:embed="rId2"/>
          <a:stretch>
            <a:fillRect/>
          </a:stretch>
        </p:blipFill>
        <p:spPr>
          <a:xfrm>
            <a:off x="1097280" y="2453101"/>
            <a:ext cx="9067800" cy="3038475"/>
          </a:xfrm>
          <a:prstGeom prst="rect">
            <a:avLst/>
          </a:prstGeom>
        </p:spPr>
      </p:pic>
    </p:spTree>
    <p:extLst>
      <p:ext uri="{BB962C8B-B14F-4D97-AF65-F5344CB8AC3E}">
        <p14:creationId xmlns:p14="http://schemas.microsoft.com/office/powerpoint/2010/main" val="331343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07696-0F2D-4119-9D03-B080ED8319E8}"/>
              </a:ext>
            </a:extLst>
          </p:cNvPr>
          <p:cNvSpPr>
            <a:spLocks noGrp="1"/>
          </p:cNvSpPr>
          <p:nvPr>
            <p:ph type="title"/>
          </p:nvPr>
        </p:nvSpPr>
        <p:spPr/>
        <p:txBody>
          <a:bodyPr/>
          <a:lstStyle/>
          <a:p>
            <a:r>
              <a:rPr lang="en-US" altLang="zh-CN" dirty="0"/>
              <a:t>KNN</a:t>
            </a:r>
            <a:endParaRPr lang="zh-CN" altLang="en-US" dirty="0"/>
          </a:p>
        </p:txBody>
      </p:sp>
      <p:sp>
        <p:nvSpPr>
          <p:cNvPr id="3" name="内容占位符 2">
            <a:extLst>
              <a:ext uri="{FF2B5EF4-FFF2-40B4-BE49-F238E27FC236}">
                <a16:creationId xmlns:a16="http://schemas.microsoft.com/office/drawing/2014/main" id="{8310676E-D808-4738-9DD5-49A5F48EBD81}"/>
              </a:ext>
            </a:extLst>
          </p:cNvPr>
          <p:cNvSpPr>
            <a:spLocks noGrp="1"/>
          </p:cNvSpPr>
          <p:nvPr>
            <p:ph idx="1"/>
          </p:nvPr>
        </p:nvSpPr>
        <p:spPr/>
        <p:txBody>
          <a:bodyPr/>
          <a:lstStyle/>
          <a:p>
            <a:r>
              <a:rPr lang="zh-CN" altLang="en-US" dirty="0"/>
              <a:t>对每条待预测数据，找到训练集中与其空间距离最近的</a:t>
            </a:r>
            <a:r>
              <a:rPr lang="en-US" altLang="zh-CN" dirty="0"/>
              <a:t>K</a:t>
            </a:r>
            <a:r>
              <a:rPr lang="zh-CN" altLang="en-US" dirty="0"/>
              <a:t>条数据。统计</a:t>
            </a:r>
            <a:r>
              <a:rPr lang="en-US" altLang="zh-CN" dirty="0"/>
              <a:t>K</a:t>
            </a:r>
            <a:r>
              <a:rPr lang="zh-CN" altLang="en-US" dirty="0"/>
              <a:t>条数据中出现最频繁的情感标签，输出相应的</a:t>
            </a:r>
            <a:r>
              <a:rPr lang="en-US" altLang="zh-CN" dirty="0"/>
              <a:t>&lt;</a:t>
            </a:r>
            <a:r>
              <a:rPr lang="zh-CN" altLang="en-US" dirty="0"/>
              <a:t>新闻，情感</a:t>
            </a:r>
            <a:r>
              <a:rPr lang="en-US" altLang="zh-CN" dirty="0"/>
              <a:t>&gt;</a:t>
            </a:r>
          </a:p>
          <a:p>
            <a:endParaRPr lang="en-US" altLang="zh-CN" dirty="0"/>
          </a:p>
          <a:p>
            <a:r>
              <a:rPr lang="en-US" altLang="zh-CN" dirty="0"/>
              <a:t>map</a:t>
            </a:r>
            <a:r>
              <a:rPr lang="zh-CN" altLang="en-US" dirty="0"/>
              <a:t>阶段实现功能为统计最靠近待预测点的</a:t>
            </a:r>
            <a:r>
              <a:rPr lang="en-US" altLang="zh-CN" dirty="0"/>
              <a:t>K</a:t>
            </a:r>
            <a:r>
              <a:rPr lang="zh-CN" altLang="en-US" dirty="0"/>
              <a:t>的点的情感标签。通过对训练集和最小的</a:t>
            </a:r>
            <a:r>
              <a:rPr lang="en-US" altLang="zh-CN" dirty="0"/>
              <a:t>K</a:t>
            </a:r>
            <a:r>
              <a:rPr lang="zh-CN" altLang="en-US" dirty="0"/>
              <a:t>个距离进行遍历，复杂度为</a:t>
            </a:r>
            <a:r>
              <a:rPr lang="en-US" altLang="zh-CN" dirty="0"/>
              <a:t>O(</a:t>
            </a:r>
            <a:r>
              <a:rPr lang="en-US" altLang="zh-CN" dirty="0" err="1"/>
              <a:t>mK</a:t>
            </a:r>
            <a:r>
              <a:rPr lang="en-US" altLang="zh-CN" dirty="0"/>
              <a:t>)</a:t>
            </a:r>
            <a:r>
              <a:rPr lang="zh-CN" altLang="en-US" dirty="0"/>
              <a:t>，</a:t>
            </a:r>
            <a:r>
              <a:rPr lang="en-US" altLang="zh-CN" dirty="0"/>
              <a:t>m</a:t>
            </a:r>
            <a:r>
              <a:rPr lang="zh-CN" altLang="en-US" dirty="0"/>
              <a:t>为训练集大小。输出为</a:t>
            </a:r>
            <a:r>
              <a:rPr lang="en-US" altLang="zh-CN" dirty="0"/>
              <a:t>&lt;</a:t>
            </a:r>
            <a:r>
              <a:rPr lang="zh-CN" altLang="en-US" dirty="0"/>
              <a:t>新闻，</a:t>
            </a:r>
            <a:r>
              <a:rPr lang="en-US" altLang="zh-CN" dirty="0"/>
              <a:t>List(</a:t>
            </a:r>
            <a:r>
              <a:rPr lang="zh-CN" altLang="en-US" dirty="0"/>
              <a:t>情感标签</a:t>
            </a:r>
            <a:r>
              <a:rPr lang="en-US" altLang="zh-CN" dirty="0"/>
              <a:t>)&gt;</a:t>
            </a:r>
          </a:p>
          <a:p>
            <a:endParaRPr lang="en-US" altLang="zh-CN" dirty="0"/>
          </a:p>
          <a:p>
            <a:pPr marL="0" indent="0">
              <a:buNone/>
            </a:pPr>
            <a:r>
              <a:rPr lang="en-US" altLang="zh-CN" dirty="0"/>
              <a:t>  Reduce</a:t>
            </a:r>
            <a:r>
              <a:rPr lang="zh-CN" altLang="en-US" dirty="0"/>
              <a:t>阶段实现统计每条新闻对应的情感标签中出现频度最高的一个，并转化为相应的情感，输出</a:t>
            </a:r>
            <a:r>
              <a:rPr lang="en-US" altLang="zh-CN" dirty="0"/>
              <a:t>&lt;</a:t>
            </a:r>
            <a:r>
              <a:rPr lang="zh-CN" altLang="en-US" dirty="0"/>
              <a:t>新闻</a:t>
            </a:r>
            <a:r>
              <a:rPr lang="en-US" altLang="zh-CN" dirty="0"/>
              <a:t>,</a:t>
            </a:r>
            <a:r>
              <a:rPr lang="zh-CN" altLang="en-US" dirty="0"/>
              <a:t>情感</a:t>
            </a:r>
            <a:r>
              <a:rPr lang="en-US" altLang="zh-CN" dirty="0"/>
              <a:t>&gt;</a:t>
            </a:r>
          </a:p>
          <a:p>
            <a:endParaRPr lang="zh-CN" altLang="en-US" dirty="0"/>
          </a:p>
        </p:txBody>
      </p:sp>
    </p:spTree>
    <p:extLst>
      <p:ext uri="{BB962C8B-B14F-4D97-AF65-F5344CB8AC3E}">
        <p14:creationId xmlns:p14="http://schemas.microsoft.com/office/powerpoint/2010/main" val="128585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D562E-9AC7-4647-8BEE-9C77F2142AAA}"/>
              </a:ext>
            </a:extLst>
          </p:cNvPr>
          <p:cNvSpPr>
            <a:spLocks noGrp="1"/>
          </p:cNvSpPr>
          <p:nvPr>
            <p:ph type="title"/>
          </p:nvPr>
        </p:nvSpPr>
        <p:spPr/>
        <p:txBody>
          <a:bodyPr/>
          <a:lstStyle/>
          <a:p>
            <a:r>
              <a:rPr lang="en-US" altLang="zh-CN" dirty="0" err="1"/>
              <a:t>NaiveBayes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45EB8BB-4F80-4C8F-96C8-0C7E18FECD16}"/>
                  </a:ext>
                </a:extLst>
              </p:cNvPr>
              <p:cNvSpPr>
                <a:spLocks noGrp="1"/>
              </p:cNvSpPr>
              <p:nvPr>
                <p:ph idx="1"/>
              </p:nvPr>
            </p:nvSpPr>
            <p:spPr/>
            <p:txBody>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标准的朴素贝叶斯算法核心在于计算</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Fyi</a:t>
                </a:r>
                <a:r>
                  <a:rPr lang="zh-CN" altLang="zh-CN"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FxYij</a:t>
                </a:r>
                <a:r>
                  <a:rPr lang="zh-CN" altLang="zh-CN" kern="100" dirty="0">
                    <a:latin typeface="等线" panose="02010600030101010101" pitchFamily="2" charset="-122"/>
                    <a:ea typeface="等线" panose="02010600030101010101" pitchFamily="2" charset="-122"/>
                    <a:cs typeface="Times New Roman" panose="02020603050405020304" pitchFamily="18" charset="0"/>
                  </a:rPr>
                  <a:t>，前者为第</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i</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个分类出现的频率（度），后者为向量</a:t>
                </a:r>
                <a:r>
                  <a:rPr lang="en-US" altLang="zh-CN" kern="100" dirty="0">
                    <a:latin typeface="等线" panose="02010600030101010101" pitchFamily="2" charset="-122"/>
                    <a:ea typeface="等线" panose="02010600030101010101" pitchFamily="2" charset="-122"/>
                    <a:cs typeface="Times New Roman" panose="02020603050405020304" pitchFamily="18" charset="0"/>
                  </a:rPr>
                  <a:t>X=</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x1,…,</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xj</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xn</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）中</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xj</a:t>
                </a:r>
                <a:r>
                  <a:rPr lang="zh-CN" altLang="zh-CN" kern="100" dirty="0">
                    <a:latin typeface="等线" panose="02010600030101010101" pitchFamily="2" charset="-122"/>
                    <a:ea typeface="等线" panose="02010600030101010101" pitchFamily="2" charset="-122"/>
                    <a:cs typeface="Times New Roman" panose="02020603050405020304" pitchFamily="18" charset="0"/>
                  </a:rPr>
                  <a:t>在类别</a:t>
                </a:r>
                <a:r>
                  <a:rPr lang="en-US" altLang="zh-CN" kern="100" dirty="0">
                    <a:latin typeface="等线" panose="02010600030101010101" pitchFamily="2" charset="-122"/>
                    <a:ea typeface="等线" panose="02010600030101010101" pitchFamily="2" charset="-122"/>
                    <a:cs typeface="Times New Roman" panose="02020603050405020304" pitchFamily="18" charset="0"/>
                  </a:rPr>
                  <a:t>Yi</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中出现的频率（度）。由此可计算</a:t>
                </a:r>
                <a14:m>
                  <m:oMath xmlns:m="http://schemas.openxmlformats.org/officeDocument/2006/math">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FXYi</m:t>
                    </m:r>
                    <m:r>
                      <a:rPr lang="en-US" altLang="zh-CN" kern="100">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supHide m:val="on"/>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𝑗</m:t>
                        </m:r>
                      </m:sub>
                      <m:sup/>
                      <m:e>
                        <m:r>
                          <a:rPr lang="en-US" altLang="zh-CN" i="1" kern="100">
                            <a:latin typeface="Cambria Math" panose="02040503050406030204" pitchFamily="18" charset="0"/>
                            <a:ea typeface="等线" panose="02010600030101010101" pitchFamily="2" charset="-122"/>
                            <a:cs typeface="Times New Roman" panose="02020603050405020304" pitchFamily="18" charset="0"/>
                          </a:rPr>
                          <m:t>𝐹𝑥𝑌𝑖𝑗</m:t>
                        </m:r>
                      </m:e>
                    </m:nary>
                  </m:oMath>
                </a14:m>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最终的预测分类为</a:t>
                </a:r>
                <a14:m>
                  <m:oMath xmlns:m="http://schemas.openxmlformats.org/officeDocument/2006/math">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i="1" kern="100">
                            <a:latin typeface="Cambria Math" panose="02040503050406030204" pitchFamily="18" charset="0"/>
                            <a:ea typeface="等线" panose="02010600030101010101" pitchFamily="2" charset="-122"/>
                            <a:cs typeface="Times New Roman" panose="02020603050405020304" pitchFamily="18" charset="0"/>
                          </a:rPr>
                          <m:t>𝑎𝑟𝑔</m:t>
                        </m:r>
                        <m:limLow>
                          <m:limLow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max</m:t>
                            </m:r>
                          </m:e>
                          <m:lim>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lim>
                        </m:limLow>
                      </m:fName>
                      <m:e>
                        <m:r>
                          <a:rPr lang="en-US" altLang="zh-CN" i="1" kern="100">
                            <a:latin typeface="Cambria Math" panose="02040503050406030204" pitchFamily="18" charset="0"/>
                            <a:ea typeface="等线" panose="02010600030101010101" pitchFamily="2" charset="-122"/>
                            <a:cs typeface="Times New Roman" panose="02020603050405020304" pitchFamily="18" charset="0"/>
                          </a:rPr>
                          <m:t>𝐹𝑦𝑖</m:t>
                        </m:r>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latin typeface="Cambria Math" panose="02040503050406030204" pitchFamily="18" charset="0"/>
                            <a:ea typeface="等线" panose="02010600030101010101" pitchFamily="2" charset="-122"/>
                            <a:cs typeface="Times New Roman" panose="02020603050405020304" pitchFamily="18" charset="0"/>
                          </a:rPr>
                          <m:t>𝐹𝑋𝑌𝑖</m:t>
                        </m:r>
                      </m:e>
                    </m:func>
                  </m:oMath>
                </a14:m>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endParaRPr lang="en-US" altLang="zh-CN" dirty="0"/>
              </a:p>
              <a:p>
                <a:r>
                  <a:rPr lang="zh-CN" altLang="en-US" dirty="0"/>
                  <a:t>算法实现由一个</a:t>
                </a:r>
                <a:r>
                  <a:rPr lang="en-US" altLang="zh-CN" dirty="0"/>
                  <a:t>train </a:t>
                </a:r>
                <a:r>
                  <a:rPr lang="en-US" altLang="zh-CN" dirty="0" err="1"/>
                  <a:t>mapreduce</a:t>
                </a:r>
                <a:r>
                  <a:rPr lang="zh-CN" altLang="en-US" dirty="0"/>
                  <a:t>和一个</a:t>
                </a:r>
                <a:r>
                  <a:rPr lang="en-US" altLang="zh-CN" dirty="0"/>
                  <a:t>test </a:t>
                </a:r>
                <a:r>
                  <a:rPr lang="en-US" altLang="zh-CN" dirty="0" err="1"/>
                  <a:t>mapreduce</a:t>
                </a:r>
                <a:r>
                  <a:rPr lang="zh-CN" altLang="en-US" dirty="0"/>
                  <a:t>构成</a:t>
                </a:r>
                <a:endParaRPr lang="en-US" altLang="zh-CN" dirty="0"/>
              </a:p>
              <a:p>
                <a:r>
                  <a:rPr lang="zh-CN" altLang="en-US" dirty="0"/>
                  <a:t>其中</a:t>
                </a:r>
                <a:r>
                  <a:rPr lang="en-US" altLang="zh-CN" dirty="0" err="1"/>
                  <a:t>testjob</a:t>
                </a:r>
                <a:r>
                  <a:rPr lang="zh-CN" altLang="en-US" dirty="0"/>
                  <a:t>读取</a:t>
                </a:r>
                <a:r>
                  <a:rPr lang="en-US" altLang="zh-CN" dirty="0"/>
                  <a:t>train</a:t>
                </a:r>
                <a:r>
                  <a:rPr lang="zh-CN" altLang="en-US" dirty="0"/>
                  <a:t>的结果作为全局文件</a:t>
                </a:r>
              </a:p>
            </p:txBody>
          </p:sp>
        </mc:Choice>
        <mc:Fallback>
          <p:sp>
            <p:nvSpPr>
              <p:cNvPr id="3" name="内容占位符 2">
                <a:extLst>
                  <a:ext uri="{FF2B5EF4-FFF2-40B4-BE49-F238E27FC236}">
                    <a16:creationId xmlns:a16="http://schemas.microsoft.com/office/drawing/2014/main" id="{045EB8BB-4F80-4C8F-96C8-0C7E18FECD16}"/>
                  </a:ext>
                </a:extLst>
              </p:cNvPr>
              <p:cNvSpPr>
                <a:spLocks noGrp="1" noRot="1" noChangeAspect="1" noMove="1" noResize="1" noEditPoints="1" noAdjustHandles="1" noChangeArrowheads="1" noChangeShapeType="1" noTextEdit="1"/>
              </p:cNvSpPr>
              <p:nvPr>
                <p:ph idx="1"/>
              </p:nvPr>
            </p:nvSpPr>
            <p:spPr>
              <a:blipFill>
                <a:blip r:embed="rId2"/>
                <a:stretch>
                  <a:fillRect l="-3697" t="-1667" r="-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471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51EED-FFC6-45B1-AB41-2EEE2C2CE1FA}"/>
              </a:ext>
            </a:extLst>
          </p:cNvPr>
          <p:cNvSpPr>
            <a:spLocks noGrp="1"/>
          </p:cNvSpPr>
          <p:nvPr>
            <p:ph type="title"/>
          </p:nvPr>
        </p:nvSpPr>
        <p:spPr/>
        <p:txBody>
          <a:bodyPr/>
          <a:lstStyle/>
          <a:p>
            <a:r>
              <a:rPr lang="en-US" altLang="zh-CN" dirty="0" err="1"/>
              <a:t>NaiveBayes</a:t>
            </a:r>
            <a:r>
              <a:rPr lang="zh-CN" altLang="en-US" dirty="0"/>
              <a:t> </a:t>
            </a:r>
            <a:r>
              <a:rPr lang="en-US" altLang="zh-CN" dirty="0" err="1"/>
              <a:t>trainjob</a:t>
            </a:r>
            <a:endParaRPr lang="zh-CN" altLang="en-US" dirty="0"/>
          </a:p>
        </p:txBody>
      </p:sp>
      <p:sp>
        <p:nvSpPr>
          <p:cNvPr id="3" name="内容占位符 2">
            <a:extLst>
              <a:ext uri="{FF2B5EF4-FFF2-40B4-BE49-F238E27FC236}">
                <a16:creationId xmlns:a16="http://schemas.microsoft.com/office/drawing/2014/main" id="{6E352102-944B-4D97-8652-9485C033C942}"/>
              </a:ext>
            </a:extLst>
          </p:cNvPr>
          <p:cNvSpPr>
            <a:spLocks noGrp="1"/>
          </p:cNvSpPr>
          <p:nvPr>
            <p:ph idx="1"/>
          </p:nvPr>
        </p:nvSpPr>
        <p:spPr/>
        <p:txBody>
          <a:bodyPr/>
          <a:lstStyle/>
          <a:p>
            <a:r>
              <a:rPr lang="en-US" altLang="zh-CN" dirty="0"/>
              <a:t>train</a:t>
            </a:r>
            <a:r>
              <a:rPr lang="zh-CN" altLang="en-US" dirty="0"/>
              <a:t>实现根据训练集计算所有</a:t>
            </a:r>
            <a:r>
              <a:rPr lang="en-US" altLang="zh-CN" dirty="0" err="1"/>
              <a:t>Fyi</a:t>
            </a:r>
            <a:r>
              <a:rPr lang="zh-CN" altLang="en-US" dirty="0"/>
              <a:t>和</a:t>
            </a:r>
            <a:r>
              <a:rPr lang="en-US" altLang="zh-CN" dirty="0" err="1"/>
              <a:t>FxYij</a:t>
            </a:r>
            <a:r>
              <a:rPr lang="zh-CN" altLang="en-US" dirty="0"/>
              <a:t>的功能。总体结构上类似于</a:t>
            </a:r>
            <a:r>
              <a:rPr lang="en-US" altLang="zh-CN" dirty="0"/>
              <a:t>wordcount</a:t>
            </a:r>
            <a:r>
              <a:rPr lang="zh-CN" altLang="en-US" dirty="0"/>
              <a:t>程序</a:t>
            </a:r>
          </a:p>
          <a:p>
            <a:endParaRPr lang="en-US" altLang="zh-CN" dirty="0"/>
          </a:p>
          <a:p>
            <a:r>
              <a:rPr lang="en-US" altLang="zh-CN" dirty="0"/>
              <a:t>Map</a:t>
            </a:r>
            <a:r>
              <a:rPr lang="zh-CN" altLang="en-US" dirty="0"/>
              <a:t>根据读入的数据可以得到一个</a:t>
            </a:r>
            <a:r>
              <a:rPr lang="en-US" altLang="zh-CN" dirty="0"/>
              <a:t>X</a:t>
            </a:r>
            <a:r>
              <a:rPr lang="zh-CN" altLang="en-US" dirty="0"/>
              <a:t>和</a:t>
            </a:r>
            <a:r>
              <a:rPr lang="en-US" altLang="zh-CN" dirty="0"/>
              <a:t>Yi</a:t>
            </a:r>
            <a:r>
              <a:rPr lang="zh-CN" altLang="en-US" dirty="0"/>
              <a:t>，由此输出</a:t>
            </a:r>
            <a:r>
              <a:rPr lang="en-US" altLang="zh-CN" dirty="0"/>
              <a:t>&lt;Yi,1&gt;</a:t>
            </a:r>
          </a:p>
          <a:p>
            <a:r>
              <a:rPr lang="zh-CN" altLang="en-US" dirty="0"/>
              <a:t>遍历</a:t>
            </a:r>
            <a:r>
              <a:rPr lang="en-US" altLang="zh-CN" dirty="0"/>
              <a:t>X</a:t>
            </a:r>
            <a:r>
              <a:rPr lang="zh-CN" altLang="en-US" dirty="0"/>
              <a:t>的每一个属性，输出</a:t>
            </a:r>
            <a:r>
              <a:rPr lang="en-US" altLang="zh-CN" dirty="0"/>
              <a:t>&lt;</a:t>
            </a:r>
            <a:r>
              <a:rPr lang="en-US" altLang="zh-CN" dirty="0" err="1"/>
              <a:t>Yi#xname#xvalue</a:t>
            </a:r>
            <a:r>
              <a:rPr lang="zh-CN" altLang="en-US" dirty="0"/>
              <a:t>，</a:t>
            </a:r>
            <a:r>
              <a:rPr lang="en-US" altLang="zh-CN" dirty="0"/>
              <a:t>1&gt;</a:t>
            </a:r>
            <a:r>
              <a:rPr lang="zh-CN" altLang="en-US" dirty="0"/>
              <a:t>。</a:t>
            </a:r>
          </a:p>
          <a:p>
            <a:endParaRPr lang="en-US" altLang="zh-CN" dirty="0"/>
          </a:p>
          <a:p>
            <a:r>
              <a:rPr lang="en-US" altLang="zh-CN" dirty="0"/>
              <a:t>Reduce</a:t>
            </a:r>
            <a:r>
              <a:rPr lang="zh-CN" altLang="en-US" dirty="0"/>
              <a:t>对</a:t>
            </a:r>
            <a:r>
              <a:rPr lang="en-US" altLang="zh-CN" dirty="0"/>
              <a:t>map</a:t>
            </a:r>
            <a:r>
              <a:rPr lang="zh-CN" altLang="en-US" dirty="0"/>
              <a:t>中的值进行求和。</a:t>
            </a:r>
          </a:p>
          <a:p>
            <a:endParaRPr lang="zh-CN" altLang="en-US" dirty="0"/>
          </a:p>
        </p:txBody>
      </p:sp>
    </p:spTree>
    <p:extLst>
      <p:ext uri="{BB962C8B-B14F-4D97-AF65-F5344CB8AC3E}">
        <p14:creationId xmlns:p14="http://schemas.microsoft.com/office/powerpoint/2010/main" val="49157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6BE13-C07A-4A88-829A-2F8D78D0DAC5}"/>
              </a:ext>
            </a:extLst>
          </p:cNvPr>
          <p:cNvSpPr>
            <a:spLocks noGrp="1"/>
          </p:cNvSpPr>
          <p:nvPr>
            <p:ph type="title"/>
          </p:nvPr>
        </p:nvSpPr>
        <p:spPr/>
        <p:txBody>
          <a:bodyPr/>
          <a:lstStyle/>
          <a:p>
            <a:r>
              <a:rPr lang="en-US" altLang="zh-CN" dirty="0" err="1"/>
              <a:t>NaiveBayes</a:t>
            </a:r>
            <a:r>
              <a:rPr lang="en-US" altLang="zh-CN" dirty="0"/>
              <a:t> </a:t>
            </a:r>
            <a:r>
              <a:rPr lang="en-US" altLang="zh-CN" dirty="0" err="1"/>
              <a:t>testjob</a:t>
            </a:r>
            <a:endParaRPr lang="zh-CN" altLang="en-US" dirty="0"/>
          </a:p>
        </p:txBody>
      </p:sp>
      <p:sp>
        <p:nvSpPr>
          <p:cNvPr id="3" name="内容占位符 2">
            <a:extLst>
              <a:ext uri="{FF2B5EF4-FFF2-40B4-BE49-F238E27FC236}">
                <a16:creationId xmlns:a16="http://schemas.microsoft.com/office/drawing/2014/main" id="{8A97C4FD-1CE5-4522-88C2-155816330E39}"/>
              </a:ext>
            </a:extLst>
          </p:cNvPr>
          <p:cNvSpPr>
            <a:spLocks noGrp="1"/>
          </p:cNvSpPr>
          <p:nvPr>
            <p:ph idx="1"/>
          </p:nvPr>
        </p:nvSpPr>
        <p:spPr/>
        <p:txBody>
          <a:bodyPr/>
          <a:lstStyle/>
          <a:p>
            <a:r>
              <a:rPr lang="zh-CN" altLang="en-US" dirty="0"/>
              <a:t>首先通过</a:t>
            </a:r>
            <a:r>
              <a:rPr lang="en-US" altLang="zh-CN" dirty="0" err="1"/>
              <a:t>gettrainF</a:t>
            </a:r>
            <a:r>
              <a:rPr lang="zh-CN" altLang="en-US" dirty="0"/>
              <a:t>函数得到</a:t>
            </a:r>
            <a:r>
              <a:rPr lang="en-US" altLang="zh-CN" dirty="0"/>
              <a:t>train</a:t>
            </a:r>
            <a:r>
              <a:rPr lang="zh-CN" altLang="en-US" dirty="0"/>
              <a:t>中的结果，根据有无</a:t>
            </a:r>
            <a:r>
              <a:rPr lang="en-US" altLang="zh-CN" dirty="0"/>
              <a:t>#</a:t>
            </a:r>
            <a:r>
              <a:rPr lang="zh-CN" altLang="en-US" dirty="0"/>
              <a:t>划分为两个数据集</a:t>
            </a:r>
            <a:r>
              <a:rPr lang="en-US" altLang="zh-CN" dirty="0" err="1"/>
              <a:t>Fy</a:t>
            </a:r>
            <a:r>
              <a:rPr lang="zh-CN" altLang="en-US" dirty="0"/>
              <a:t>和</a:t>
            </a:r>
            <a:r>
              <a:rPr lang="en-US" altLang="zh-CN" dirty="0"/>
              <a:t>FXY</a:t>
            </a:r>
            <a:r>
              <a:rPr lang="zh-CN" altLang="en-US" dirty="0"/>
              <a:t>，设置为全局文件。并在</a:t>
            </a:r>
            <a:r>
              <a:rPr lang="en-US" altLang="zh-CN" dirty="0"/>
              <a:t>Mapper</a:t>
            </a:r>
            <a:r>
              <a:rPr lang="zh-CN" altLang="en-US" dirty="0"/>
              <a:t>的</a:t>
            </a:r>
            <a:r>
              <a:rPr lang="en-US" altLang="zh-CN" dirty="0"/>
              <a:t>setup</a:t>
            </a:r>
            <a:r>
              <a:rPr lang="zh-CN" altLang="en-US" dirty="0"/>
              <a:t>方法中将数据处理为适当的类型便于计算。</a:t>
            </a:r>
            <a:endParaRPr lang="en-US" altLang="zh-CN" dirty="0"/>
          </a:p>
          <a:p>
            <a:r>
              <a:rPr lang="en-US" altLang="zh-CN" dirty="0"/>
              <a:t>Map</a:t>
            </a:r>
            <a:r>
              <a:rPr lang="zh-CN" altLang="en-US" dirty="0"/>
              <a:t>阶段</a:t>
            </a:r>
            <a:endParaRPr lang="en-US" altLang="zh-CN" dirty="0"/>
          </a:p>
          <a:p>
            <a:r>
              <a:rPr lang="zh-CN" altLang="en-US" dirty="0"/>
              <a:t>对每个</a:t>
            </a:r>
            <a:r>
              <a:rPr lang="en-US" altLang="zh-CN" dirty="0"/>
              <a:t>Yi</a:t>
            </a:r>
            <a:r>
              <a:rPr lang="zh-CN" altLang="en-US" dirty="0"/>
              <a:t>，找到</a:t>
            </a:r>
            <a:r>
              <a:rPr lang="en-US" altLang="zh-CN" dirty="0" err="1"/>
              <a:t>Fyi</a:t>
            </a:r>
            <a:endParaRPr lang="en-US" altLang="zh-CN" dirty="0"/>
          </a:p>
          <a:p>
            <a:r>
              <a:rPr lang="en-US" altLang="zh-CN" dirty="0"/>
              <a:t>	</a:t>
            </a:r>
            <a:r>
              <a:rPr lang="zh-CN" altLang="en-US" dirty="0"/>
              <a:t>对每个</a:t>
            </a:r>
            <a:r>
              <a:rPr lang="en-US" altLang="zh-CN" dirty="0" err="1"/>
              <a:t>xj</a:t>
            </a:r>
            <a:r>
              <a:rPr lang="zh-CN" altLang="en-US" dirty="0"/>
              <a:t>，找到</a:t>
            </a:r>
            <a:r>
              <a:rPr lang="en-US" altLang="zh-CN" dirty="0" err="1"/>
              <a:t>FxYij</a:t>
            </a:r>
            <a:r>
              <a:rPr lang="zh-CN" altLang="en-US" dirty="0"/>
              <a:t>，若没有对应的</a:t>
            </a:r>
            <a:r>
              <a:rPr lang="en-US" altLang="zh-CN" dirty="0" err="1"/>
              <a:t>Yi#xname#xvalue</a:t>
            </a:r>
            <a:r>
              <a:rPr lang="zh-CN" altLang="en-US" dirty="0"/>
              <a:t>则</a:t>
            </a:r>
            <a:r>
              <a:rPr lang="en-US" altLang="zh-CN" dirty="0" err="1"/>
              <a:t>FxYij</a:t>
            </a:r>
            <a:r>
              <a:rPr lang="en-US" altLang="zh-CN" dirty="0"/>
              <a:t>=0</a:t>
            </a:r>
          </a:p>
          <a:p>
            <a:r>
              <a:rPr lang="en-US" altLang="zh-CN" dirty="0"/>
              <a:t>		</a:t>
            </a:r>
            <a:r>
              <a:rPr lang="zh-CN" altLang="en-US" dirty="0"/>
              <a:t>计算</a:t>
            </a:r>
            <a:r>
              <a:rPr lang="en-US" altLang="zh-CN" dirty="0" err="1"/>
              <a:t>FxYij</a:t>
            </a:r>
            <a:r>
              <a:rPr lang="zh-CN" altLang="en-US" dirty="0"/>
              <a:t>的积</a:t>
            </a:r>
          </a:p>
          <a:p>
            <a:r>
              <a:rPr lang="zh-CN" altLang="en-US" dirty="0"/>
              <a:t>	计算指标</a:t>
            </a:r>
            <a:r>
              <a:rPr lang="en-US" altLang="zh-CN" dirty="0" err="1"/>
              <a:t>Fyi</a:t>
            </a:r>
            <a:r>
              <a:rPr lang="en-US" altLang="zh-CN" dirty="0"/>
              <a:t>*</a:t>
            </a:r>
            <a:r>
              <a:rPr lang="en-US" altLang="zh-CN" dirty="0" err="1"/>
              <a:t>FXYi</a:t>
            </a:r>
            <a:endParaRPr lang="en-US" altLang="zh-CN" dirty="0"/>
          </a:p>
          <a:p>
            <a:r>
              <a:rPr lang="zh-CN" altLang="en-US" dirty="0"/>
              <a:t>选出最大的指标对应的</a:t>
            </a:r>
            <a:r>
              <a:rPr lang="en-US" altLang="zh-CN" dirty="0" err="1"/>
              <a:t>i</a:t>
            </a:r>
            <a:r>
              <a:rPr lang="zh-CN" altLang="en-US" dirty="0"/>
              <a:t>，得到情感，输出</a:t>
            </a:r>
            <a:r>
              <a:rPr lang="en-US" altLang="zh-CN" dirty="0"/>
              <a:t>&lt;</a:t>
            </a:r>
            <a:r>
              <a:rPr lang="zh-CN" altLang="en-US" dirty="0"/>
              <a:t>新闻</a:t>
            </a:r>
            <a:r>
              <a:rPr lang="en-US" altLang="zh-CN" dirty="0"/>
              <a:t>,</a:t>
            </a:r>
            <a:r>
              <a:rPr lang="zh-CN" altLang="en-US" dirty="0"/>
              <a:t>情感</a:t>
            </a:r>
            <a:r>
              <a:rPr lang="en-US" altLang="zh-CN" dirty="0"/>
              <a:t>&gt;</a:t>
            </a:r>
          </a:p>
          <a:p>
            <a:r>
              <a:rPr lang="zh-CN" altLang="en-US" dirty="0"/>
              <a:t>无需</a:t>
            </a:r>
            <a:r>
              <a:rPr lang="en-US" altLang="zh-CN" dirty="0"/>
              <a:t>reduce</a:t>
            </a:r>
            <a:endParaRPr lang="zh-CN" altLang="en-US" dirty="0"/>
          </a:p>
        </p:txBody>
      </p:sp>
    </p:spTree>
    <p:extLst>
      <p:ext uri="{BB962C8B-B14F-4D97-AF65-F5344CB8AC3E}">
        <p14:creationId xmlns:p14="http://schemas.microsoft.com/office/powerpoint/2010/main" val="381562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A5947-8D9A-4FAF-BDED-1C7CBAC0756F}"/>
              </a:ext>
            </a:extLst>
          </p:cNvPr>
          <p:cNvSpPr>
            <a:spLocks noGrp="1"/>
          </p:cNvSpPr>
          <p:nvPr>
            <p:ph type="title"/>
          </p:nvPr>
        </p:nvSpPr>
        <p:spPr/>
        <p:txBody>
          <a:bodyPr/>
          <a:lstStyle/>
          <a:p>
            <a:r>
              <a:rPr lang="zh-CN" altLang="en-US" dirty="0"/>
              <a:t>运行结果</a:t>
            </a:r>
          </a:p>
        </p:txBody>
      </p:sp>
      <p:pic>
        <p:nvPicPr>
          <p:cNvPr id="4" name="内容占位符 3">
            <a:extLst>
              <a:ext uri="{FF2B5EF4-FFF2-40B4-BE49-F238E27FC236}">
                <a16:creationId xmlns:a16="http://schemas.microsoft.com/office/drawing/2014/main" id="{B1B8742D-6C95-4587-A410-31B257D9A086}"/>
              </a:ext>
            </a:extLst>
          </p:cNvPr>
          <p:cNvPicPr>
            <a:picLocks noGrp="1" noChangeAspect="1"/>
          </p:cNvPicPr>
          <p:nvPr>
            <p:ph idx="1"/>
          </p:nvPr>
        </p:nvPicPr>
        <p:blipFill>
          <a:blip r:embed="rId2"/>
          <a:stretch>
            <a:fillRect/>
          </a:stretch>
        </p:blipFill>
        <p:spPr>
          <a:xfrm>
            <a:off x="1232885" y="1849726"/>
            <a:ext cx="5273497" cy="1444877"/>
          </a:xfrm>
          <a:prstGeom prst="rect">
            <a:avLst/>
          </a:prstGeom>
        </p:spPr>
      </p:pic>
      <p:sp>
        <p:nvSpPr>
          <p:cNvPr id="5" name="文本框 4">
            <a:extLst>
              <a:ext uri="{FF2B5EF4-FFF2-40B4-BE49-F238E27FC236}">
                <a16:creationId xmlns:a16="http://schemas.microsoft.com/office/drawing/2014/main" id="{FB7DEF65-C12D-4A78-B773-88AE552862F7}"/>
              </a:ext>
            </a:extLst>
          </p:cNvPr>
          <p:cNvSpPr txBox="1"/>
          <p:nvPr/>
        </p:nvSpPr>
        <p:spPr>
          <a:xfrm>
            <a:off x="7195930" y="2345635"/>
            <a:ext cx="603050" cy="369332"/>
          </a:xfrm>
          <a:prstGeom prst="rect">
            <a:avLst/>
          </a:prstGeom>
          <a:noFill/>
        </p:spPr>
        <p:txBody>
          <a:bodyPr wrap="none" rtlCol="0">
            <a:spAutoFit/>
          </a:bodyPr>
          <a:lstStyle/>
          <a:p>
            <a:r>
              <a:rPr lang="en-US" altLang="zh-CN" dirty="0"/>
              <a:t>KNN</a:t>
            </a:r>
            <a:endParaRPr lang="zh-CN" altLang="en-US" dirty="0"/>
          </a:p>
        </p:txBody>
      </p:sp>
      <p:pic>
        <p:nvPicPr>
          <p:cNvPr id="7" name="图片 6">
            <a:extLst>
              <a:ext uri="{FF2B5EF4-FFF2-40B4-BE49-F238E27FC236}">
                <a16:creationId xmlns:a16="http://schemas.microsoft.com/office/drawing/2014/main" id="{3E4B0D5D-B2D7-46E2-ADE9-AEBB43601479}"/>
              </a:ext>
            </a:extLst>
          </p:cNvPr>
          <p:cNvPicPr>
            <a:picLocks noChangeAspect="1"/>
          </p:cNvPicPr>
          <p:nvPr/>
        </p:nvPicPr>
        <p:blipFill>
          <a:blip r:embed="rId3"/>
          <a:stretch>
            <a:fillRect/>
          </a:stretch>
        </p:blipFill>
        <p:spPr>
          <a:xfrm>
            <a:off x="1232886" y="3563398"/>
            <a:ext cx="5870280" cy="2439837"/>
          </a:xfrm>
          <a:prstGeom prst="rect">
            <a:avLst/>
          </a:prstGeom>
        </p:spPr>
      </p:pic>
      <p:sp>
        <p:nvSpPr>
          <p:cNvPr id="8" name="文本框 7">
            <a:extLst>
              <a:ext uri="{FF2B5EF4-FFF2-40B4-BE49-F238E27FC236}">
                <a16:creationId xmlns:a16="http://schemas.microsoft.com/office/drawing/2014/main" id="{2AAAA35B-9D4E-4586-B136-09BA1BA09EEB}"/>
              </a:ext>
            </a:extLst>
          </p:cNvPr>
          <p:cNvSpPr txBox="1"/>
          <p:nvPr/>
        </p:nvSpPr>
        <p:spPr>
          <a:xfrm>
            <a:off x="8150087" y="4744278"/>
            <a:ext cx="1252522" cy="369332"/>
          </a:xfrm>
          <a:prstGeom prst="rect">
            <a:avLst/>
          </a:prstGeom>
          <a:noFill/>
        </p:spPr>
        <p:txBody>
          <a:bodyPr wrap="none" rtlCol="0">
            <a:spAutoFit/>
          </a:bodyPr>
          <a:lstStyle/>
          <a:p>
            <a:r>
              <a:rPr lang="en-US" altLang="zh-CN" dirty="0" err="1"/>
              <a:t>NaiveBayes</a:t>
            </a:r>
            <a:endParaRPr lang="zh-CN" altLang="en-US" dirty="0"/>
          </a:p>
        </p:txBody>
      </p:sp>
    </p:spTree>
    <p:extLst>
      <p:ext uri="{BB962C8B-B14F-4D97-AF65-F5344CB8AC3E}">
        <p14:creationId xmlns:p14="http://schemas.microsoft.com/office/powerpoint/2010/main" val="719922242"/>
      </p:ext>
    </p:extLst>
  </p:cSld>
  <p:clrMapOvr>
    <a:masterClrMapping/>
  </p:clrMapOvr>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74</TotalTime>
  <Words>822</Words>
  <Application>Microsoft Office PowerPoint</Application>
  <PresentationFormat>宽屏</PresentationFormat>
  <Paragraphs>64</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Calibri</vt:lpstr>
      <vt:lpstr>Calibri Light</vt:lpstr>
      <vt:lpstr>Cambria Math</vt:lpstr>
      <vt:lpstr>回顾</vt:lpstr>
      <vt:lpstr>金融大数据处理技术实验4</vt:lpstr>
      <vt:lpstr>总体思路</vt:lpstr>
      <vt:lpstr>训练集处理</vt:lpstr>
      <vt:lpstr>待测试集处理</vt:lpstr>
      <vt:lpstr>KNN</vt:lpstr>
      <vt:lpstr>NaiveBayes</vt:lpstr>
      <vt:lpstr>NaiveBayes trainjob</vt:lpstr>
      <vt:lpstr>NaiveBayes testjob</vt:lpstr>
      <vt:lpstr>运行结果</vt:lpstr>
      <vt:lpstr>结果分析及改进</vt:lpstr>
      <vt:lpstr>进一步改进思路</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金融大数据处理技术实验4</dc:title>
  <dc:creator>扬 肖</dc:creator>
  <cp:lastModifiedBy>扬 肖</cp:lastModifiedBy>
  <cp:revision>8</cp:revision>
  <dcterms:created xsi:type="dcterms:W3CDTF">2018-12-26T02:14:25Z</dcterms:created>
  <dcterms:modified xsi:type="dcterms:W3CDTF">2018-12-26T03:28:29Z</dcterms:modified>
</cp:coreProperties>
</file>