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6ABF4-C2FE-4B43-A211-FD6AC4E080B8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43805-E568-4729-8B11-187BC2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9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6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BEAB-AD2D-468E-B659-826281012DFD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817F-3A35-471A-9257-5AC5E1381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71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BEAB-AD2D-468E-B659-826281012DFD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817F-3A35-471A-9257-5AC5E1381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BEAB-AD2D-468E-B659-826281012DFD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817F-3A35-471A-9257-5AC5E1381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58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 userDrawn="1"/>
        </p:nvSpPr>
        <p:spPr>
          <a:xfrm>
            <a:off x="1614675" y="1"/>
            <a:ext cx="107972" cy="6858000"/>
          </a:xfrm>
          <a:prstGeom prst="rect">
            <a:avLst/>
          </a:prstGeom>
          <a:solidFill>
            <a:srgbClr val="FFFFFF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3" tIns="45702" rIns="91403" bIns="45702" rtlCol="0" anchor="ctr"/>
          <a:lstStyle/>
          <a:p>
            <a:pPr algn="ctr" defTabSz="913996"/>
            <a:endParaRPr lang="zh-CN" altLang="en-US" sz="1699">
              <a:solidFill>
                <a:prstClr val="white"/>
              </a:solidFill>
            </a:endParaRPr>
          </a:p>
        </p:txBody>
      </p:sp>
      <p:sp>
        <p:nvSpPr>
          <p:cNvPr id="14" name="TextBox 15"/>
          <p:cNvSpPr txBox="1"/>
          <p:nvPr userDrawn="1"/>
        </p:nvSpPr>
        <p:spPr>
          <a:xfrm>
            <a:off x="1272720" y="452234"/>
            <a:ext cx="791882" cy="353931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pPr algn="ctr" defTabSz="913996"/>
            <a:fld id="{2EEF1883-7A0E-4F66-9932-E581691AD397}" type="slidenum">
              <a:rPr lang="zh-CN" altLang="en-US" sz="1699">
                <a:solidFill>
                  <a:prstClr val="white"/>
                </a:solidFill>
                <a:latin typeface="Impact" pitchFamily="34" charset="0"/>
              </a:rPr>
              <a:pPr algn="ctr" defTabSz="913996"/>
              <a:t>‹#›</a:t>
            </a:fld>
            <a:r>
              <a:rPr lang="zh-CN" altLang="en-US" sz="1699" dirty="0">
                <a:solidFill>
                  <a:prstClr val="white"/>
                </a:solidFill>
                <a:latin typeface="Impact" pitchFamily="34" charset="0"/>
              </a:rPr>
              <a:t> </a:t>
            </a:r>
            <a:endParaRPr lang="zh-CN" altLang="en-US" sz="1699" dirty="0">
              <a:solidFill>
                <a:prstClr val="white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78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76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80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204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82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BEAB-AD2D-468E-B659-826281012DFD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817F-3A35-471A-9257-5AC5E1381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2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BEAB-AD2D-468E-B659-826281012DFD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817F-3A35-471A-9257-5AC5E1381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4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BEAB-AD2D-468E-B659-826281012DFD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817F-3A35-471A-9257-5AC5E1381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BEAB-AD2D-468E-B659-826281012DFD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817F-3A35-471A-9257-5AC5E1381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4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BEAB-AD2D-468E-B659-826281012DFD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817F-3A35-471A-9257-5AC5E1381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0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BEAB-AD2D-468E-B659-826281012DFD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817F-3A35-471A-9257-5AC5E1381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2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BEAB-AD2D-468E-B659-826281012DFD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817F-3A35-471A-9257-5AC5E1381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4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BEAB-AD2D-468E-B659-826281012DFD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817F-3A35-471A-9257-5AC5E1381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2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BEAB-AD2D-468E-B659-826281012DFD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817F-3A35-471A-9257-5AC5E1381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4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04656" y="1997191"/>
            <a:ext cx="4895269" cy="431936"/>
            <a:chOff x="3779912" y="1777380"/>
            <a:chExt cx="4896544" cy="432048"/>
          </a:xfrm>
        </p:grpSpPr>
        <p:sp>
          <p:nvSpPr>
            <p:cNvPr id="3" name="矩形 2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799" kern="0">
                <a:solidFill>
                  <a:sysClr val="window" lastClr="FFFFFF"/>
                </a:solidFill>
                <a:ea typeface="微软雅黑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1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5" name="TextBox 37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996">
                <a:defRPr/>
              </a:pPr>
              <a:r>
                <a:rPr lang="zh-CN" altLang="en-US" sz="1799" b="1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系统基本功能及</a:t>
              </a:r>
              <a:r>
                <a:rPr lang="en-US" altLang="zh-CN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UI</a:t>
              </a:r>
              <a:endParaRPr lang="zh-CN" altLang="en-US" sz="1799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04656" y="2810410"/>
            <a:ext cx="4895269" cy="431936"/>
            <a:chOff x="3779912" y="1777380"/>
            <a:chExt cx="4896544" cy="432048"/>
          </a:xfrm>
        </p:grpSpPr>
        <p:sp>
          <p:nvSpPr>
            <p:cNvPr id="19" name="矩形 18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799" kern="0">
                <a:solidFill>
                  <a:sysClr val="window" lastClr="FFFFFF"/>
                </a:solidFill>
                <a:ea typeface="微软雅黑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21" name="TextBox 37"/>
            <p:cNvSpPr txBox="1"/>
            <p:nvPr/>
          </p:nvSpPr>
          <p:spPr>
            <a:xfrm>
              <a:off x="4382368" y="1824127"/>
              <a:ext cx="407806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1699" b="1" kern="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工作过程</a:t>
              </a:r>
              <a:endParaRPr lang="zh-CN" altLang="en-US" sz="1699" b="1" kern="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04656" y="3623629"/>
            <a:ext cx="4895269" cy="431936"/>
            <a:chOff x="3779912" y="1777380"/>
            <a:chExt cx="4896544" cy="432048"/>
          </a:xfrm>
        </p:grpSpPr>
        <p:sp>
          <p:nvSpPr>
            <p:cNvPr id="23" name="矩形 22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799" kern="0">
                <a:solidFill>
                  <a:sysClr val="window" lastClr="FFFFFF"/>
                </a:solidFill>
                <a:ea typeface="微软雅黑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25" name="TextBox 37"/>
            <p:cNvSpPr txBox="1"/>
            <p:nvPr/>
          </p:nvSpPr>
          <p:spPr>
            <a:xfrm>
              <a:off x="4382368" y="1824127"/>
              <a:ext cx="407806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1699" b="1" kern="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人员分工</a:t>
              </a:r>
              <a:endParaRPr lang="zh-CN" altLang="en-US" sz="1699" b="1" kern="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04656" y="4436849"/>
            <a:ext cx="4895269" cy="431936"/>
            <a:chOff x="3779912" y="1777380"/>
            <a:chExt cx="4896544" cy="432048"/>
          </a:xfrm>
        </p:grpSpPr>
        <p:sp>
          <p:nvSpPr>
            <p:cNvPr id="27" name="矩形 26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799" kern="0">
                <a:solidFill>
                  <a:sysClr val="window" lastClr="FFFFFF"/>
                </a:solidFill>
                <a:ea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29" name="TextBox 37"/>
            <p:cNvSpPr txBox="1"/>
            <p:nvPr/>
          </p:nvSpPr>
          <p:spPr>
            <a:xfrm>
              <a:off x="4382368" y="1824127"/>
              <a:ext cx="407806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1699" b="1" kern="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成失之处</a:t>
              </a:r>
              <a:endParaRPr lang="zh-CN" altLang="en-US" sz="1699" b="1" kern="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912774" y="893"/>
            <a:ext cx="1342675" cy="685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r>
              <a:rPr lang="zh-CN" altLang="en-US" sz="2799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6514"/>
            <a:ext cx="12188826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009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7" y="874301"/>
            <a:ext cx="6989290" cy="57666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59287" y="2493140"/>
            <a:ext cx="3888432" cy="7918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996"/>
            <a:r>
              <a:rPr lang="en-US" altLang="zh-CN" sz="1699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99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99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生动有趣</a:t>
            </a:r>
            <a:endParaRPr lang="zh-CN" altLang="en-US" sz="16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59287" y="3361670"/>
            <a:ext cx="3888432" cy="7918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996"/>
            <a:r>
              <a:rPr lang="en-US" altLang="zh-CN" sz="1699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99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、与官网同步</a:t>
            </a:r>
            <a:endParaRPr lang="zh-CN" altLang="en-US" sz="16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65048" y="4230201"/>
            <a:ext cx="3888432" cy="7918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996"/>
            <a:r>
              <a:rPr lang="en-US" altLang="zh-CN" sz="1699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99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、实时统计赛况</a:t>
            </a:r>
            <a:endParaRPr lang="zh-CN" altLang="en-US" sz="16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2774" y="7787"/>
            <a:ext cx="2159678" cy="685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r>
              <a:rPr lang="zh-CN" altLang="en-US" sz="2799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文字直播</a:t>
            </a:r>
            <a:endParaRPr lang="zh-CN" altLang="en-US" sz="27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0" y="693408"/>
            <a:ext cx="12188826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07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037" y="2389908"/>
            <a:ext cx="76684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solidFill>
                  <a:schemeClr val="accent1">
                    <a:lumMod val="75000"/>
                  </a:schemeClr>
                </a:solidFill>
              </a:rPr>
              <a:t>工作过程</a:t>
            </a:r>
            <a:endParaRPr lang="zh-CN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12774" y="1356696"/>
            <a:ext cx="9685953" cy="4938318"/>
            <a:chOff x="1612465" y="1161187"/>
            <a:chExt cx="6838137" cy="3640496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013342" y="4467949"/>
              <a:ext cx="610393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3996">
                <a:defRPr/>
              </a:pPr>
              <a:endParaRPr lang="zh-CN" altLang="en-US" sz="1699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rot="16200000">
              <a:off x="359167" y="2815362"/>
              <a:ext cx="330835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3996">
                <a:defRPr/>
              </a:pPr>
              <a:endParaRPr lang="zh-CN" altLang="en-US" sz="1699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V="1">
              <a:off x="2016517" y="1330215"/>
              <a:ext cx="5876171" cy="31297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3996">
                <a:defRPr/>
              </a:pPr>
              <a:endParaRPr lang="zh-CN" altLang="en-US" sz="1699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6509572" y="1627912"/>
              <a:ext cx="605563" cy="593725"/>
              <a:chOff x="0" y="0"/>
              <a:chExt cx="300" cy="294"/>
            </a:xfrm>
          </p:grpSpPr>
          <p:grpSp>
            <p:nvGrpSpPr>
              <p:cNvPr id="33" name="Group 35"/>
              <p:cNvGrpSpPr>
                <a:grpSpLocks/>
              </p:cNvGrpSpPr>
              <p:nvPr/>
            </p:nvGrpSpPr>
            <p:grpSpPr bwMode="auto">
              <a:xfrm>
                <a:off x="0" y="0"/>
                <a:ext cx="300" cy="294"/>
                <a:chOff x="0" y="0"/>
                <a:chExt cx="1035" cy="1019"/>
              </a:xfrm>
            </p:grpSpPr>
            <p:sp>
              <p:nvSpPr>
                <p:cNvPr id="35" name="Oval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3996">
                    <a:defRPr/>
                  </a:pPr>
                  <a:endParaRPr lang="zh-CN" altLang="en-US" sz="3199" b="1" kern="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36" name="Picture 39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6" y="32"/>
                  <a:ext cx="823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4" name="WordArt 40"/>
              <p:cNvSpPr>
                <a:spLocks noChangeArrowheads="1" noChangeShapeType="1"/>
              </p:cNvSpPr>
              <p:nvPr/>
            </p:nvSpPr>
            <p:spPr bwMode="auto">
              <a:xfrm>
                <a:off x="111" y="87"/>
                <a:ext cx="78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defTabSz="913996">
                  <a:defRPr/>
                </a:pPr>
                <a:r>
                  <a:rPr lang="en-US" altLang="zh-CN" sz="2399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Impact" pitchFamily="34" charset="0"/>
                    <a:ea typeface="微软雅黑" pitchFamily="34" charset="-122"/>
                  </a:rPr>
                  <a:t>3</a:t>
                </a:r>
                <a:endParaRPr lang="zh-CN" altLang="en-US" sz="2399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13" name="Text Box 52"/>
            <p:cNvSpPr txBox="1">
              <a:spLocks noChangeArrowheads="1"/>
            </p:cNvSpPr>
            <p:nvPr/>
          </p:nvSpPr>
          <p:spPr bwMode="auto">
            <a:xfrm>
              <a:off x="1612465" y="1187790"/>
              <a:ext cx="446147" cy="746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1" i="0" kern="0">
                  <a:solidFill>
                    <a:srgbClr val="8CC60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defRPr i="1"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latin typeface="Arial" charset="0"/>
                  <a:ea typeface="华文细黑" pitchFamily="2" charset="-122"/>
                </a:defRPr>
              </a:lvl9pPr>
            </a:lstStyle>
            <a:p>
              <a:pPr defTabSz="913996"/>
              <a:r>
                <a:rPr lang="zh-CN" altLang="en-US" dirty="0">
                  <a:solidFill>
                    <a:srgbClr val="1F497D"/>
                  </a:solidFill>
                </a:rPr>
                <a:t>里程碑</a:t>
              </a:r>
              <a:endParaRPr lang="zh-CN" altLang="en-US" dirty="0">
                <a:solidFill>
                  <a:srgbClr val="1F497D"/>
                </a:solidFill>
              </a:endParaRPr>
            </a:p>
          </p:txBody>
        </p:sp>
        <p:sp>
          <p:nvSpPr>
            <p:cNvPr id="14" name="Text Box 53"/>
            <p:cNvSpPr txBox="1">
              <a:spLocks noChangeArrowheads="1"/>
            </p:cNvSpPr>
            <p:nvPr/>
          </p:nvSpPr>
          <p:spPr bwMode="auto">
            <a:xfrm>
              <a:off x="2848954" y="4482099"/>
              <a:ext cx="958965" cy="30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defTabSz="913996" eaLnBrk="1" hangingPunct="1">
                <a:spcBef>
                  <a:spcPct val="50000"/>
                </a:spcBef>
                <a:defRPr/>
              </a:pPr>
              <a:r>
                <a:rPr lang="en-US" altLang="zh-CN" sz="1600" b="1" i="0" kern="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i="0" kern="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600" b="1" i="0" kern="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r>
                <a:rPr lang="zh-CN" altLang="en-US" sz="1600" b="1" i="0" kern="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日</a:t>
              </a:r>
              <a:endParaRPr lang="en-US" altLang="zh-CN" sz="1600" b="1" i="0" kern="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55"/>
            <p:cNvSpPr txBox="1">
              <a:spLocks noChangeArrowheads="1"/>
            </p:cNvSpPr>
            <p:nvPr/>
          </p:nvSpPr>
          <p:spPr bwMode="auto">
            <a:xfrm>
              <a:off x="4604168" y="4497835"/>
              <a:ext cx="936682" cy="30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1" i="0" u="none" strike="noStrike" kern="0" cap="none" spc="0" normalizeH="0" baseline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i="1"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latin typeface="Arial" charset="0"/>
                  <a:ea typeface="华文细黑" pitchFamily="2" charset="-122"/>
                </a:defRPr>
              </a:lvl9pPr>
            </a:lstStyle>
            <a:p>
              <a:pPr defTabSz="913996"/>
              <a:r>
                <a:rPr lang="en-US" altLang="zh-CN" sz="1600" dirty="0" smtClean="0">
                  <a:solidFill>
                    <a:srgbClr val="1F497D"/>
                  </a:solidFill>
                  <a:latin typeface="微软雅黑" pitchFamily="34" charset="-122"/>
                </a:rPr>
                <a:t>5</a:t>
              </a:r>
              <a:r>
                <a:rPr lang="zh-CN" altLang="en-US" sz="1600" dirty="0" smtClean="0">
                  <a:solidFill>
                    <a:srgbClr val="1F497D"/>
                  </a:solidFill>
                  <a:latin typeface="微软雅黑" pitchFamily="34" charset="-122"/>
                </a:rPr>
                <a:t>月</a:t>
              </a:r>
              <a:r>
                <a:rPr lang="en-US" altLang="zh-CN" sz="1600" dirty="0" smtClean="0">
                  <a:solidFill>
                    <a:srgbClr val="1F497D"/>
                  </a:solidFill>
                  <a:latin typeface="微软雅黑" pitchFamily="34" charset="-122"/>
                </a:rPr>
                <a:t>20</a:t>
              </a:r>
              <a:r>
                <a:rPr lang="zh-CN" altLang="en-US" sz="1600" dirty="0" smtClean="0">
                  <a:solidFill>
                    <a:srgbClr val="1F497D"/>
                  </a:solidFill>
                  <a:latin typeface="微软雅黑" pitchFamily="34" charset="-122"/>
                </a:rPr>
                <a:t>日</a:t>
              </a:r>
              <a:endParaRPr lang="en-US" altLang="zh-CN" sz="1600" dirty="0">
                <a:solidFill>
                  <a:srgbClr val="1F497D"/>
                </a:solidFill>
                <a:latin typeface="微软雅黑" pitchFamily="34" charset="-122"/>
              </a:endParaRPr>
            </a:p>
          </p:txBody>
        </p:sp>
        <p:sp>
          <p:nvSpPr>
            <p:cNvPr id="16" name="Text Box 56"/>
            <p:cNvSpPr txBox="1">
              <a:spLocks noChangeArrowheads="1"/>
            </p:cNvSpPr>
            <p:nvPr/>
          </p:nvSpPr>
          <p:spPr bwMode="auto">
            <a:xfrm>
              <a:off x="6562001" y="4482236"/>
              <a:ext cx="1076123" cy="30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1" i="0" u="none" strike="noStrike" kern="0" cap="none" spc="0" normalizeH="0" baseline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i="1"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latin typeface="Arial" charset="0"/>
                  <a:ea typeface="华文细黑" pitchFamily="2" charset="-122"/>
                </a:defRPr>
              </a:lvl9pPr>
            </a:lstStyle>
            <a:p>
              <a:pPr defTabSz="913996"/>
              <a:r>
                <a:rPr lang="en-US" altLang="zh-CN" sz="1600" dirty="0" smtClean="0">
                  <a:solidFill>
                    <a:srgbClr val="1F497D"/>
                  </a:solidFill>
                  <a:latin typeface="微软雅黑" pitchFamily="34" charset="-122"/>
                </a:rPr>
                <a:t>6</a:t>
              </a:r>
              <a:r>
                <a:rPr lang="zh-CN" altLang="en-US" sz="1600" dirty="0" smtClean="0">
                  <a:solidFill>
                    <a:srgbClr val="1F497D"/>
                  </a:solidFill>
                  <a:latin typeface="微软雅黑" pitchFamily="34" charset="-122"/>
                </a:rPr>
                <a:t>月</a:t>
              </a:r>
              <a:r>
                <a:rPr lang="en-US" altLang="zh-CN" sz="1600" dirty="0" smtClean="0">
                  <a:solidFill>
                    <a:srgbClr val="1F497D"/>
                  </a:solidFill>
                  <a:latin typeface="微软雅黑" pitchFamily="34" charset="-122"/>
                </a:rPr>
                <a:t>10</a:t>
              </a:r>
              <a:r>
                <a:rPr lang="zh-CN" altLang="en-US" sz="1600" dirty="0" smtClean="0">
                  <a:solidFill>
                    <a:srgbClr val="1F497D"/>
                  </a:solidFill>
                  <a:latin typeface="微软雅黑" pitchFamily="34" charset="-122"/>
                </a:rPr>
                <a:t>日</a:t>
              </a:r>
              <a:endParaRPr lang="en-US" altLang="zh-CN" sz="1600" dirty="0">
                <a:solidFill>
                  <a:srgbClr val="1F497D"/>
                </a:solidFill>
                <a:latin typeface="微软雅黑" pitchFamily="34" charset="-122"/>
              </a:endParaRPr>
            </a:p>
          </p:txBody>
        </p:sp>
        <p:grpSp>
          <p:nvGrpSpPr>
            <p:cNvPr id="17" name="Group 34"/>
            <p:cNvGrpSpPr>
              <a:grpSpLocks/>
            </p:cNvGrpSpPr>
            <p:nvPr/>
          </p:nvGrpSpPr>
          <p:grpSpPr bwMode="auto">
            <a:xfrm>
              <a:off x="4597315" y="2518498"/>
              <a:ext cx="605563" cy="593725"/>
              <a:chOff x="0" y="0"/>
              <a:chExt cx="300" cy="294"/>
            </a:xfrm>
          </p:grpSpPr>
          <p:grpSp>
            <p:nvGrpSpPr>
              <p:cNvPr id="29" name="Group 35"/>
              <p:cNvGrpSpPr>
                <a:grpSpLocks/>
              </p:cNvGrpSpPr>
              <p:nvPr/>
            </p:nvGrpSpPr>
            <p:grpSpPr bwMode="auto">
              <a:xfrm>
                <a:off x="0" y="0"/>
                <a:ext cx="300" cy="294"/>
                <a:chOff x="0" y="0"/>
                <a:chExt cx="1035" cy="1019"/>
              </a:xfrm>
            </p:grpSpPr>
            <p:sp>
              <p:nvSpPr>
                <p:cNvPr id="31" name="Oval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3996">
                    <a:defRPr/>
                  </a:pPr>
                  <a:endParaRPr lang="zh-CN" altLang="en-US" sz="3199" b="1" kern="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32" name="Picture 39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6" y="32"/>
                  <a:ext cx="823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0" name="WordArt 40"/>
              <p:cNvSpPr>
                <a:spLocks noChangeArrowheads="1" noChangeShapeType="1"/>
              </p:cNvSpPr>
              <p:nvPr/>
            </p:nvSpPr>
            <p:spPr bwMode="auto">
              <a:xfrm>
                <a:off x="111" y="87"/>
                <a:ext cx="78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defTabSz="913996">
                  <a:defRPr/>
                </a:pPr>
                <a:r>
                  <a:rPr lang="en-US" altLang="zh-CN" sz="2399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Impact" pitchFamily="34" charset="0"/>
                    <a:ea typeface="微软雅黑" pitchFamily="34" charset="-122"/>
                  </a:rPr>
                  <a:t>2</a:t>
                </a:r>
                <a:endParaRPr lang="zh-CN" altLang="en-US" sz="2399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18" name="Group 34"/>
            <p:cNvGrpSpPr>
              <a:grpSpLocks/>
            </p:cNvGrpSpPr>
            <p:nvPr/>
          </p:nvGrpSpPr>
          <p:grpSpPr bwMode="auto">
            <a:xfrm>
              <a:off x="2909121" y="3363049"/>
              <a:ext cx="605563" cy="593725"/>
              <a:chOff x="0" y="0"/>
              <a:chExt cx="300" cy="294"/>
            </a:xfrm>
          </p:grpSpPr>
          <p:grpSp>
            <p:nvGrpSpPr>
              <p:cNvPr id="25" name="Group 35"/>
              <p:cNvGrpSpPr>
                <a:grpSpLocks/>
              </p:cNvGrpSpPr>
              <p:nvPr/>
            </p:nvGrpSpPr>
            <p:grpSpPr bwMode="auto">
              <a:xfrm>
                <a:off x="0" y="0"/>
                <a:ext cx="300" cy="294"/>
                <a:chOff x="0" y="0"/>
                <a:chExt cx="1035" cy="1019"/>
              </a:xfrm>
            </p:grpSpPr>
            <p:sp>
              <p:nvSpPr>
                <p:cNvPr id="27" name="Oval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3996">
                    <a:defRPr/>
                  </a:pPr>
                  <a:endParaRPr lang="zh-CN" altLang="en-US" sz="3199" b="1" kern="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28" name="Picture 39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6" y="32"/>
                  <a:ext cx="823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6" name="WordArt 40"/>
              <p:cNvSpPr>
                <a:spLocks noChangeArrowheads="1" noChangeShapeType="1"/>
              </p:cNvSpPr>
              <p:nvPr/>
            </p:nvSpPr>
            <p:spPr bwMode="auto">
              <a:xfrm>
                <a:off x="111" y="87"/>
                <a:ext cx="78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defTabSz="913996">
                  <a:defRPr/>
                </a:pPr>
                <a:r>
                  <a:rPr lang="en-US" altLang="zh-CN" sz="2399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Impact" pitchFamily="34" charset="0"/>
                    <a:ea typeface="微软雅黑" pitchFamily="34" charset="-122"/>
                  </a:rPr>
                  <a:t>1</a:t>
                </a:r>
                <a:endParaRPr lang="zh-CN" altLang="en-US" sz="2399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19" name="Text Box 52"/>
            <p:cNvSpPr txBox="1">
              <a:spLocks noChangeArrowheads="1"/>
            </p:cNvSpPr>
            <p:nvPr/>
          </p:nvSpPr>
          <p:spPr bwMode="auto">
            <a:xfrm>
              <a:off x="7638123" y="4480446"/>
              <a:ext cx="812479" cy="30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1" i="0" u="none" strike="noStrike" kern="0" cap="none" spc="0" normalizeH="0" baseline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i="1"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latin typeface="Arial" charset="0"/>
                  <a:ea typeface="华文细黑" pitchFamily="2" charset="-122"/>
                </a:defRPr>
              </a:lvl9pPr>
            </a:lstStyle>
            <a:p>
              <a:pPr defTabSz="913996"/>
              <a:r>
                <a:rPr lang="zh-CN" altLang="en-US" sz="1600" dirty="0">
                  <a:solidFill>
                    <a:srgbClr val="1F497D"/>
                  </a:solidFill>
                  <a:latin typeface="微软雅黑" pitchFamily="34" charset="-122"/>
                </a:rPr>
                <a:t>时间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rot="16200000" flipV="1">
              <a:off x="5745415" y="3332721"/>
              <a:ext cx="2197498" cy="6937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3996">
                <a:defRPr/>
              </a:pPr>
              <a:endParaRPr lang="zh-CN" altLang="en-US" sz="1699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rot="16200000" flipV="1">
              <a:off x="4169498" y="3764096"/>
              <a:ext cx="1322716" cy="18967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3996">
                <a:defRPr/>
              </a:pPr>
              <a:endParaRPr lang="zh-CN" altLang="en-US" sz="1699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rot="16200000" flipV="1">
              <a:off x="2836558" y="4171756"/>
              <a:ext cx="561562" cy="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3996">
                <a:defRPr/>
              </a:pPr>
              <a:endParaRPr lang="zh-CN" altLang="en-US" sz="1699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025020" y="3825855"/>
            <a:ext cx="1313211" cy="353839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pPr defTabSz="913996"/>
            <a:endParaRPr lang="zh-CN" altLang="en-US" sz="1699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32977" y="1551971"/>
            <a:ext cx="2156744" cy="615260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pPr algn="ctr" defTabSz="913996"/>
            <a:r>
              <a:rPr lang="zh-CN" altLang="en-US" sz="1699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测试以及系统用例系统级别</a:t>
            </a:r>
            <a:endParaRPr lang="zh-CN" altLang="en-US" sz="1699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28451" y="2950905"/>
            <a:ext cx="2202277" cy="353839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pPr algn="ctr" defTabSz="913996"/>
            <a:r>
              <a:rPr lang="zh-CN" altLang="en-US" sz="1699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项目界面原型</a:t>
            </a:r>
            <a:endParaRPr lang="zh-CN" altLang="en-US" sz="1699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51843" y="3772415"/>
            <a:ext cx="2202277" cy="615260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pPr algn="ctr" defTabSz="913996"/>
            <a:r>
              <a:rPr lang="zh-CN" altLang="en-US" sz="1699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通过初审的</a:t>
            </a:r>
            <a:r>
              <a:rPr lang="en-US" altLang="zh-CN" sz="1699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699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需求规格说明</a:t>
            </a:r>
            <a:r>
              <a:rPr lang="en-US" altLang="zh-CN" sz="1699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1699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12774" y="893"/>
            <a:ext cx="2159678" cy="685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r>
              <a:rPr lang="zh-CN" altLang="en-US" sz="2799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工作过程</a:t>
            </a:r>
            <a:endParaRPr lang="zh-CN" altLang="en-US" sz="27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0" y="686514"/>
            <a:ext cx="12188826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1"/>
          <p:cNvSpPr txBox="1"/>
          <p:nvPr/>
        </p:nvSpPr>
        <p:spPr>
          <a:xfrm>
            <a:off x="3467515" y="4185431"/>
            <a:ext cx="2202277" cy="615260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pPr algn="ctr" defTabSz="913996"/>
            <a:r>
              <a:rPr lang="zh-CN" altLang="en-US" sz="1699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界面原型制作</a:t>
            </a:r>
            <a:endParaRPr lang="en-US" altLang="zh-CN" sz="1699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3996"/>
            <a:r>
              <a:rPr lang="zh-CN" altLang="en-US" sz="1699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爬数据，入库</a:t>
            </a:r>
            <a:endParaRPr lang="zh-CN" altLang="en-US" sz="1699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1"/>
          <p:cNvSpPr txBox="1"/>
          <p:nvPr/>
        </p:nvSpPr>
        <p:spPr>
          <a:xfrm>
            <a:off x="5717563" y="2852109"/>
            <a:ext cx="2202277" cy="615260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pPr algn="ctr" defTabSz="913996"/>
            <a:r>
              <a:rPr lang="zh-CN" altLang="en-US" sz="1699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逻辑层实现，</a:t>
            </a:r>
            <a:endParaRPr lang="en-US" altLang="zh-CN" sz="1699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3996"/>
            <a:r>
              <a:rPr lang="en-US" altLang="zh-CN" sz="1699" dirty="0" err="1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99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接口实现</a:t>
            </a:r>
            <a:endParaRPr lang="zh-CN" altLang="en-US" sz="1699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3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1436" y="727363"/>
            <a:ext cx="76684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solidFill>
                  <a:schemeClr val="accent1">
                    <a:lumMod val="75000"/>
                  </a:schemeClr>
                </a:solidFill>
              </a:rPr>
              <a:t>人员分工</a:t>
            </a:r>
            <a:endParaRPr lang="zh-CN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1436" y="2930236"/>
            <a:ext cx="77100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dirty="0">
                <a:solidFill>
                  <a:schemeClr val="accent1">
                    <a:lumMod val="75000"/>
                  </a:schemeClr>
                </a:solidFill>
              </a:rPr>
              <a:t>界面层：袁睿，张冠炜</a:t>
            </a:r>
          </a:p>
          <a:p>
            <a:r>
              <a:rPr lang="zh-CN" altLang="zh-CN" sz="4400" dirty="0">
                <a:solidFill>
                  <a:schemeClr val="accent1">
                    <a:lumMod val="75000"/>
                  </a:schemeClr>
                </a:solidFill>
              </a:rPr>
              <a:t>逻辑层和数据层：陈元亮，李嘉麒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7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1436" y="379432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solidFill>
                  <a:schemeClr val="accent1">
                    <a:lumMod val="75000"/>
                  </a:schemeClr>
                </a:solidFill>
              </a:rPr>
              <a:t>最成功的地方</a:t>
            </a:r>
            <a:endParaRPr lang="zh-CN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1435" y="1949092"/>
            <a:ext cx="1068185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zh-CN" sz="4400" dirty="0" smtClean="0">
                <a:solidFill>
                  <a:schemeClr val="accent1">
                    <a:lumMod val="75000"/>
                  </a:schemeClr>
                </a:solidFill>
              </a:rPr>
              <a:t>界面</a:t>
            </a:r>
            <a:r>
              <a:rPr lang="zh-CN" altLang="zh-CN" sz="4400" dirty="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zh-CN" altLang="zh-CN" sz="4400" dirty="0" smtClean="0">
                <a:solidFill>
                  <a:schemeClr val="accent1">
                    <a:lumMod val="75000"/>
                  </a:schemeClr>
                </a:solidFill>
              </a:rPr>
              <a:t>风格</a:t>
            </a:r>
            <a:endParaRPr lang="en-US" altLang="zh-CN" sz="4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zh-CN" sz="4400" dirty="0" smtClean="0">
                <a:solidFill>
                  <a:schemeClr val="accent1">
                    <a:lumMod val="75000"/>
                  </a:schemeClr>
                </a:solidFill>
              </a:rPr>
              <a:t>分工</a:t>
            </a:r>
            <a:r>
              <a:rPr lang="zh-CN" altLang="zh-CN" sz="4400" dirty="0">
                <a:solidFill>
                  <a:schemeClr val="accent1">
                    <a:lumMod val="75000"/>
                  </a:schemeClr>
                </a:solidFill>
              </a:rPr>
              <a:t>明确</a:t>
            </a:r>
            <a:endParaRPr lang="en-US" altLang="zh-CN" sz="4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zh-CN" sz="4400" dirty="0" smtClean="0">
                <a:solidFill>
                  <a:schemeClr val="accent1">
                    <a:lumMod val="75000"/>
                  </a:schemeClr>
                </a:solidFill>
              </a:rPr>
              <a:t>定时</a:t>
            </a:r>
            <a:r>
              <a:rPr lang="zh-CN" altLang="zh-CN" sz="4400" dirty="0">
                <a:solidFill>
                  <a:schemeClr val="accent1">
                    <a:lumMod val="75000"/>
                  </a:schemeClr>
                </a:solidFill>
              </a:rPr>
              <a:t>开会</a:t>
            </a:r>
            <a:r>
              <a:rPr lang="zh-CN" altLang="zh-CN" sz="4400" dirty="0" smtClean="0">
                <a:solidFill>
                  <a:schemeClr val="accent1">
                    <a:lumMod val="75000"/>
                  </a:schemeClr>
                </a:solidFill>
              </a:rPr>
              <a:t>讨论</a:t>
            </a:r>
            <a:endParaRPr lang="en-US" altLang="zh-CN" sz="4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1">
                    <a:lumMod val="75000"/>
                  </a:schemeClr>
                </a:solidFill>
              </a:rPr>
              <a:t>灵活的两套接口</a:t>
            </a:r>
            <a:endParaRPr lang="en-US" altLang="zh-CN" sz="4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1">
                    <a:lumMod val="75000"/>
                  </a:schemeClr>
                </a:solidFill>
              </a:rPr>
              <a:t>定制的统计图表</a:t>
            </a:r>
            <a:endParaRPr lang="en-US" altLang="zh-CN" sz="4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1">
                    <a:lumMod val="75000"/>
                  </a:schemeClr>
                </a:solidFill>
              </a:rPr>
              <a:t>数据库优化好，数据涵盖所有历史赛季</a:t>
            </a:r>
            <a:endParaRPr lang="zh-CN" altLang="zh-CN" sz="4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9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1436" y="379432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solidFill>
                  <a:srgbClr val="C00000"/>
                </a:solidFill>
              </a:rPr>
              <a:t>不足之处</a:t>
            </a:r>
            <a:endParaRPr lang="zh-CN" altLang="en-US" sz="9600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1435" y="1949092"/>
            <a:ext cx="106818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rgbClr val="C00000"/>
                </a:solidFill>
              </a:rPr>
              <a:t>接口参数命名规范不一</a:t>
            </a:r>
            <a:endParaRPr lang="en-US" altLang="zh-CN" sz="4400" dirty="0" smtClean="0">
              <a:solidFill>
                <a:srgbClr val="C0000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rgbClr val="C00000"/>
                </a:solidFill>
              </a:rPr>
              <a:t>数据采集源头不一导致大量数据清洗工作</a:t>
            </a:r>
            <a:endParaRPr lang="en-US" altLang="zh-CN" sz="4400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7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94604" y="2655607"/>
            <a:ext cx="55431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  <a:endParaRPr lang="zh-CN" altLang="en-US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5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9585" y="1727087"/>
            <a:ext cx="460851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3996">
              <a:lnSpc>
                <a:spcPct val="250000"/>
              </a:lnSpc>
              <a:buAutoNum type="arabicPeriod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全赛季数据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3996">
              <a:lnSpc>
                <a:spcPct val="250000"/>
              </a:lnSpc>
              <a:buAutoNum type="arabicPeriod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条件过滤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3996">
              <a:lnSpc>
                <a:spcPct val="250000"/>
              </a:lnSpc>
              <a:buAutoNum type="arabicPeriod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任意属性排序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3996">
              <a:lnSpc>
                <a:spcPct val="250000"/>
              </a:lnSpc>
              <a:buAutoNum type="arabicPeriod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精美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3996">
              <a:lnSpc>
                <a:spcPct val="250000"/>
              </a:lnSpc>
              <a:buAutoNum type="arabicPeriod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点击可查看详细信息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2774" y="893"/>
            <a:ext cx="2159678" cy="685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r>
              <a:rPr lang="zh-CN" altLang="en-US" sz="2799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球员总览</a:t>
            </a:r>
            <a:endParaRPr lang="zh-CN" altLang="en-US" sz="27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686514"/>
            <a:ext cx="12188826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84" y="1647322"/>
            <a:ext cx="7097053" cy="36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23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9585" y="1727087"/>
            <a:ext cx="460851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3996">
              <a:lnSpc>
                <a:spcPct val="250000"/>
              </a:lnSpc>
              <a:buAutoNum type="arabicPeriod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全赛季数据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3996">
              <a:lnSpc>
                <a:spcPct val="250000"/>
              </a:lnSpc>
              <a:buAutoNum type="arabicPeriod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条件过滤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3996">
              <a:lnSpc>
                <a:spcPct val="250000"/>
              </a:lnSpc>
              <a:buAutoNum type="arabicPeriod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任意属性排序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3996">
              <a:lnSpc>
                <a:spcPct val="250000"/>
              </a:lnSpc>
              <a:buAutoNum type="arabicPeriod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精美队标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3996">
              <a:lnSpc>
                <a:spcPct val="250000"/>
              </a:lnSpc>
              <a:buFontTx/>
              <a:buAutoNum type="arabicPeriod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点击可查看详细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2774" y="893"/>
            <a:ext cx="2159678" cy="685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r>
              <a:rPr lang="zh-CN" altLang="en-US" sz="2799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球队总览</a:t>
            </a:r>
            <a:endParaRPr lang="zh-CN" altLang="en-US" sz="27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686514"/>
            <a:ext cx="12188826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81" y="1372136"/>
            <a:ext cx="7786253" cy="43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11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2774" y="893"/>
            <a:ext cx="2159678" cy="685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r>
              <a:rPr lang="zh-CN" altLang="en-US" sz="2799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球员对比</a:t>
            </a:r>
            <a:endParaRPr lang="zh-CN" altLang="en-US" sz="27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686514"/>
            <a:ext cx="12188826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28742" y="2119670"/>
            <a:ext cx="2524828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 defTabSz="913996">
              <a:buClr>
                <a:srgbClr val="1F497D"/>
              </a:buClr>
              <a:buFont typeface="Wingdings" panose="05000000000000000000" pitchFamily="2" charset="2"/>
              <a:buChar char="p"/>
            </a:pPr>
            <a:r>
              <a:rPr lang="zh-CN" altLang="en-US" sz="1999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999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属性对比</a:t>
            </a:r>
            <a:endParaRPr lang="zh-CN" altLang="en-US" sz="1999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8742" y="4188274"/>
            <a:ext cx="2524828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Clr>
                <a:schemeClr val="tx2"/>
              </a:buClr>
              <a:buFont typeface="Wingdings" panose="05000000000000000000" pitchFamily="2" charset="2"/>
              <a:buChar char="p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996">
              <a:buClr>
                <a:srgbClr val="1F497D"/>
              </a:buClr>
            </a:pPr>
            <a:r>
              <a:rPr lang="zh-CN" altLang="en-US" sz="1999" dirty="0" smtClean="0">
                <a:solidFill>
                  <a:srgbClr val="1F497D"/>
                </a:solidFill>
              </a:rPr>
              <a:t>详细数据浏览</a:t>
            </a:r>
            <a:endParaRPr lang="zh-CN" altLang="en-US" sz="1999" dirty="0">
              <a:solidFill>
                <a:srgbClr val="1F497D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28742" y="3141043"/>
            <a:ext cx="2524828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Clr>
                <a:schemeClr val="tx2"/>
              </a:buClr>
              <a:buFont typeface="Wingdings" panose="05000000000000000000" pitchFamily="2" charset="2"/>
              <a:buChar char="p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996">
              <a:buClr>
                <a:srgbClr val="1F497D"/>
              </a:buClr>
            </a:pPr>
            <a:r>
              <a:rPr lang="zh-CN" altLang="en-US" sz="1999" dirty="0">
                <a:solidFill>
                  <a:srgbClr val="1F497D"/>
                </a:solidFill>
              </a:rPr>
              <a:t>高亮显示</a:t>
            </a:r>
            <a:endParaRPr lang="zh-CN" altLang="en-US" sz="1999" dirty="0">
              <a:solidFill>
                <a:srgbClr val="1F497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54" y="1719393"/>
            <a:ext cx="6477000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46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3" y="1889564"/>
            <a:ext cx="7058890" cy="3970626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912774" y="6524538"/>
            <a:ext cx="10231363" cy="0"/>
          </a:xfrm>
          <a:prstGeom prst="line">
            <a:avLst/>
          </a:prstGeom>
          <a:solidFill>
            <a:srgbClr val="99CC00">
              <a:alpha val="20000"/>
            </a:srgbClr>
          </a:solidFill>
          <a:ln w="12700" cap="rnd" algn="ctr">
            <a:solidFill>
              <a:schemeClr val="tx2"/>
            </a:solidFill>
            <a:prstDash val="sysDash"/>
            <a:round/>
            <a:headEnd type="oval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tangle 31"/>
          <p:cNvSpPr/>
          <p:nvPr/>
        </p:nvSpPr>
        <p:spPr bwMode="auto">
          <a:xfrm>
            <a:off x="5952268" y="2220460"/>
            <a:ext cx="5182980" cy="522665"/>
          </a:xfrm>
          <a:prstGeom prst="rect">
            <a:avLst/>
          </a:prstGeom>
          <a:solidFill>
            <a:schemeClr val="tx2">
              <a:alpha val="83922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399" tIns="45699" rIns="91399" bIns="45699" numCol="1" rtlCol="0" anchor="ctr" anchorCtr="0" compatLnSpc="1">
            <a:prstTxWarp prst="textNoShape">
              <a:avLst/>
            </a:prstTxWarp>
          </a:bodyPr>
          <a:lstStyle/>
          <a:p>
            <a:pPr defTabSz="684986">
              <a:defRPr/>
            </a:pPr>
            <a:r>
              <a:rPr lang="zh-CN" altLang="en-US" sz="1699" b="1" kern="0" dirty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     </a:t>
            </a:r>
            <a:r>
              <a:rPr lang="en-US" altLang="zh-CN" sz="1699" b="1" kern="0" dirty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1</a:t>
            </a:r>
            <a:r>
              <a:rPr lang="zh-CN" altLang="en-US" sz="1699" b="1" kern="0" dirty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、 </a:t>
            </a:r>
            <a:r>
              <a:rPr lang="zh-CN" altLang="en-US" sz="1699" b="1" kern="0" dirty="0" smtClean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精美大气</a:t>
            </a:r>
            <a:endParaRPr lang="en-US" sz="1699" b="1" kern="0" dirty="0">
              <a:solidFill>
                <a:prstClr val="white">
                  <a:alpha val="99000"/>
                </a:prstClr>
              </a:solidFill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" name="Rectangle 31"/>
          <p:cNvSpPr/>
          <p:nvPr/>
        </p:nvSpPr>
        <p:spPr bwMode="auto">
          <a:xfrm>
            <a:off x="5935823" y="3258579"/>
            <a:ext cx="5182980" cy="522665"/>
          </a:xfrm>
          <a:prstGeom prst="rect">
            <a:avLst/>
          </a:prstGeom>
          <a:solidFill>
            <a:schemeClr val="tx2">
              <a:alpha val="83922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399" tIns="45699" rIns="91399" bIns="45699" numCol="1" rtlCol="0" anchor="ctr" anchorCtr="0" compatLnSpc="1">
            <a:prstTxWarp prst="textNoShape">
              <a:avLst/>
            </a:prstTxWarp>
          </a:bodyPr>
          <a:lstStyle/>
          <a:p>
            <a:pPr defTabSz="684986"/>
            <a:r>
              <a:rPr lang="zh-CN" altLang="en-US" sz="1699" b="1" kern="0" dirty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      </a:t>
            </a:r>
            <a:r>
              <a:rPr lang="en-US" altLang="zh-CN" sz="1699" b="1" kern="0" dirty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2</a:t>
            </a:r>
            <a:r>
              <a:rPr lang="zh-CN" altLang="en-US" sz="1699" b="1" kern="0" dirty="0" smtClean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、高亮预览显示</a:t>
            </a:r>
            <a:endParaRPr lang="en-US" sz="1699" b="1" kern="0" dirty="0">
              <a:solidFill>
                <a:prstClr val="white">
                  <a:alpha val="99000"/>
                </a:prstClr>
              </a:solidFill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8" name="Rectangle 31"/>
          <p:cNvSpPr/>
          <p:nvPr/>
        </p:nvSpPr>
        <p:spPr bwMode="auto">
          <a:xfrm>
            <a:off x="5935138" y="4296698"/>
            <a:ext cx="5182980" cy="522665"/>
          </a:xfrm>
          <a:prstGeom prst="rect">
            <a:avLst/>
          </a:prstGeom>
          <a:solidFill>
            <a:schemeClr val="tx2">
              <a:alpha val="83922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399" tIns="45699" rIns="91399" bIns="45699" numCol="1" rtlCol="0" anchor="ctr" anchorCtr="0" compatLnSpc="1">
            <a:prstTxWarp prst="textNoShape">
              <a:avLst/>
            </a:prstTxWarp>
          </a:bodyPr>
          <a:lstStyle/>
          <a:p>
            <a:pPr defTabSz="684986"/>
            <a:r>
              <a:rPr lang="zh-CN" altLang="en-US" sz="1699" b="1" kern="0" dirty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      </a:t>
            </a:r>
            <a:r>
              <a:rPr lang="en-US" altLang="zh-CN" sz="1699" b="1" kern="0" dirty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3</a:t>
            </a:r>
            <a:r>
              <a:rPr lang="zh-CN" altLang="en-US" sz="1699" b="1" kern="0" dirty="0" smtClean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、点击查看详细信息</a:t>
            </a:r>
            <a:endParaRPr lang="en-US" sz="1699" b="1" kern="0" dirty="0">
              <a:solidFill>
                <a:prstClr val="white">
                  <a:alpha val="99000"/>
                </a:prstClr>
              </a:solidFill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2774" y="893"/>
            <a:ext cx="2159678" cy="685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r>
              <a:rPr lang="zh-CN" altLang="en-US" sz="2799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球队选择</a:t>
            </a:r>
            <a:endParaRPr lang="zh-CN" altLang="en-US" sz="27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86514"/>
            <a:ext cx="12188826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58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029"/>
            <a:ext cx="8056418" cy="45317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59287" y="2493140"/>
            <a:ext cx="3888432" cy="7918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996"/>
            <a:r>
              <a:rPr lang="en-US" altLang="zh-CN" sz="1699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99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99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实时计算</a:t>
            </a:r>
            <a:endParaRPr lang="zh-CN" altLang="en-US" sz="16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59287" y="3361670"/>
            <a:ext cx="3888432" cy="7918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996"/>
            <a:r>
              <a:rPr lang="en-US" altLang="zh-CN" sz="1699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99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99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动态刷新</a:t>
            </a:r>
            <a:endParaRPr lang="zh-CN" altLang="en-US" sz="16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65048" y="4230201"/>
            <a:ext cx="3888432" cy="7918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996"/>
            <a:r>
              <a:rPr lang="en-US" altLang="zh-CN" sz="1699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99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、历史</a:t>
            </a:r>
            <a:r>
              <a:rPr lang="zh-CN" altLang="en-US" sz="1699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全赛季数据支撑</a:t>
            </a:r>
            <a:endParaRPr lang="zh-CN" altLang="en-US" sz="16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2774" y="7787"/>
            <a:ext cx="2159678" cy="685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r>
              <a:rPr lang="zh-CN" altLang="en-US" sz="2799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赛季数据王</a:t>
            </a:r>
            <a:endParaRPr lang="zh-CN" altLang="en-US" sz="27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0" y="693408"/>
            <a:ext cx="12188826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7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90" y="1816934"/>
            <a:ext cx="7287491" cy="4099213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632665" y="6118355"/>
            <a:ext cx="5190320" cy="18208"/>
          </a:xfrm>
          <a:prstGeom prst="line">
            <a:avLst/>
          </a:prstGeom>
          <a:solidFill>
            <a:srgbClr val="99CC00">
              <a:alpha val="20000"/>
            </a:srgbClr>
          </a:solidFill>
          <a:ln w="12700" cap="rnd" algn="ctr">
            <a:solidFill>
              <a:schemeClr val="tx2"/>
            </a:solidFill>
            <a:prstDash val="sysDash"/>
            <a:round/>
            <a:headEnd type="oval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31"/>
          <p:cNvSpPr/>
          <p:nvPr/>
        </p:nvSpPr>
        <p:spPr bwMode="auto">
          <a:xfrm>
            <a:off x="1012085" y="2192923"/>
            <a:ext cx="5182980" cy="522665"/>
          </a:xfrm>
          <a:prstGeom prst="rect">
            <a:avLst/>
          </a:prstGeom>
          <a:solidFill>
            <a:schemeClr val="tx2">
              <a:alpha val="83922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399" tIns="45699" rIns="91399" bIns="45699" numCol="1" rtlCol="0" anchor="ctr" anchorCtr="0" compatLnSpc="1">
            <a:prstTxWarp prst="textNoShape">
              <a:avLst/>
            </a:prstTxWarp>
          </a:bodyPr>
          <a:lstStyle/>
          <a:p>
            <a:pPr defTabSz="684986">
              <a:defRPr/>
            </a:pPr>
            <a:r>
              <a:rPr lang="en-US" altLang="zh-CN" sz="1699" b="1" kern="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zh-CN" altLang="en-US" sz="1699" b="1" kern="0" dirty="0" smtClean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、</a:t>
            </a:r>
            <a:r>
              <a:rPr lang="zh-CN" altLang="en-US" sz="1699" b="1" kern="0" dirty="0" smtClean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实时计算</a:t>
            </a:r>
            <a:endParaRPr lang="en-US" sz="1699" b="1" kern="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31"/>
          <p:cNvSpPr/>
          <p:nvPr/>
        </p:nvSpPr>
        <p:spPr bwMode="auto">
          <a:xfrm>
            <a:off x="1012085" y="3186256"/>
            <a:ext cx="5182980" cy="522665"/>
          </a:xfrm>
          <a:prstGeom prst="rect">
            <a:avLst/>
          </a:prstGeom>
          <a:solidFill>
            <a:schemeClr val="tx2">
              <a:alpha val="83922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399" tIns="45699" rIns="91399" bIns="45699" numCol="1" rtlCol="0" anchor="ctr" anchorCtr="0" compatLnSpc="1">
            <a:prstTxWarp prst="textNoShape">
              <a:avLst/>
            </a:prstTxWarp>
          </a:bodyPr>
          <a:lstStyle/>
          <a:p>
            <a:pPr defTabSz="684986">
              <a:defRPr/>
            </a:pPr>
            <a:r>
              <a:rPr lang="en-US" altLang="zh-CN" sz="1699" b="1" kern="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  <a:r>
              <a:rPr lang="zh-CN" altLang="en-US" sz="1699" b="1" kern="0" dirty="0" smtClean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、</a:t>
            </a:r>
            <a:r>
              <a:rPr lang="zh-CN" altLang="en-US" sz="1699" b="1" kern="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精美动画效果</a:t>
            </a:r>
            <a:endParaRPr lang="en-US" sz="1699" b="1" kern="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31"/>
          <p:cNvSpPr/>
          <p:nvPr/>
        </p:nvSpPr>
        <p:spPr bwMode="auto">
          <a:xfrm>
            <a:off x="1012085" y="4188765"/>
            <a:ext cx="5182980" cy="522665"/>
          </a:xfrm>
          <a:prstGeom prst="rect">
            <a:avLst/>
          </a:prstGeom>
          <a:solidFill>
            <a:schemeClr val="tx2">
              <a:alpha val="83922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399" tIns="45699" rIns="91399" bIns="45699" numCol="1" rtlCol="0" anchor="ctr" anchorCtr="0" compatLnSpc="1">
            <a:prstTxWarp prst="textNoShape">
              <a:avLst/>
            </a:prstTxWarp>
          </a:bodyPr>
          <a:lstStyle/>
          <a:p>
            <a:pPr defTabSz="684986">
              <a:defRPr/>
            </a:pPr>
            <a:r>
              <a:rPr lang="en-US" altLang="zh-CN" sz="1699" b="1" kern="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altLang="zh-CN" sz="1699" b="1" kern="0" dirty="0" smtClean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zh-CN" altLang="en-US" sz="1699" b="1" kern="0" dirty="0" smtClean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、精美定制图表</a:t>
            </a:r>
            <a:endParaRPr lang="en-US" sz="1699" b="1" kern="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31"/>
          <p:cNvSpPr/>
          <p:nvPr/>
        </p:nvSpPr>
        <p:spPr bwMode="auto">
          <a:xfrm>
            <a:off x="1012085" y="5191274"/>
            <a:ext cx="5182980" cy="522665"/>
          </a:xfrm>
          <a:prstGeom prst="rect">
            <a:avLst/>
          </a:prstGeom>
          <a:solidFill>
            <a:schemeClr val="tx2">
              <a:alpha val="83922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399" tIns="45699" rIns="91399" bIns="45699" numCol="1" rtlCol="0" anchor="ctr" anchorCtr="0" compatLnSpc="1">
            <a:prstTxWarp prst="textNoShape">
              <a:avLst/>
            </a:prstTxWarp>
          </a:bodyPr>
          <a:lstStyle/>
          <a:p>
            <a:pPr defTabSz="684986">
              <a:defRPr/>
            </a:pPr>
            <a:r>
              <a:rPr lang="en-US" altLang="zh-CN" sz="1699" b="1" kern="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4</a:t>
            </a:r>
            <a:r>
              <a:rPr lang="zh-CN" altLang="en-US" sz="1699" b="1" kern="0" dirty="0" smtClean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、任意球队对比选择</a:t>
            </a:r>
            <a:endParaRPr lang="en-US" sz="1699" b="1" kern="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2774" y="7787"/>
            <a:ext cx="2159678" cy="685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r>
              <a:rPr lang="zh-CN" altLang="en-US" sz="2799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球队对比</a:t>
            </a:r>
            <a:endParaRPr lang="zh-CN" altLang="en-US" sz="27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0" y="693408"/>
            <a:ext cx="12188826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62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04" y="1531209"/>
            <a:ext cx="8187296" cy="4605354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632665" y="6118355"/>
            <a:ext cx="5190320" cy="18208"/>
          </a:xfrm>
          <a:prstGeom prst="line">
            <a:avLst/>
          </a:prstGeom>
          <a:solidFill>
            <a:srgbClr val="99CC00">
              <a:alpha val="20000"/>
            </a:srgbClr>
          </a:solidFill>
          <a:ln w="12700" cap="rnd" algn="ctr">
            <a:solidFill>
              <a:schemeClr val="tx2"/>
            </a:solidFill>
            <a:prstDash val="sysDash"/>
            <a:round/>
            <a:headEnd type="oval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31"/>
          <p:cNvSpPr/>
          <p:nvPr/>
        </p:nvSpPr>
        <p:spPr bwMode="auto">
          <a:xfrm>
            <a:off x="1012085" y="2192923"/>
            <a:ext cx="5182980" cy="522665"/>
          </a:xfrm>
          <a:prstGeom prst="rect">
            <a:avLst/>
          </a:prstGeom>
          <a:solidFill>
            <a:schemeClr val="tx2">
              <a:alpha val="83922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399" tIns="45699" rIns="91399" bIns="45699" numCol="1" rtlCol="0" anchor="ctr" anchorCtr="0" compatLnSpc="1">
            <a:prstTxWarp prst="textNoShape">
              <a:avLst/>
            </a:prstTxWarp>
          </a:bodyPr>
          <a:lstStyle/>
          <a:p>
            <a:pPr defTabSz="684986">
              <a:defRPr/>
            </a:pPr>
            <a:r>
              <a:rPr lang="en-US" altLang="zh-CN" sz="1699" b="1" kern="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zh-CN" altLang="en-US" sz="1699" b="1" kern="0" dirty="0" smtClean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、</a:t>
            </a:r>
            <a:r>
              <a:rPr lang="zh-CN" altLang="en-US" sz="1699" b="1" kern="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高亮</a:t>
            </a:r>
            <a:r>
              <a:rPr lang="zh-CN" altLang="en-US" sz="1699" b="1" kern="0" dirty="0" smtClean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显示数据较优队</a:t>
            </a:r>
            <a:endParaRPr lang="en-US" sz="1699" b="1" kern="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31"/>
          <p:cNvSpPr/>
          <p:nvPr/>
        </p:nvSpPr>
        <p:spPr bwMode="auto">
          <a:xfrm>
            <a:off x="1012085" y="3186256"/>
            <a:ext cx="5182980" cy="522665"/>
          </a:xfrm>
          <a:prstGeom prst="rect">
            <a:avLst/>
          </a:prstGeom>
          <a:solidFill>
            <a:schemeClr val="tx2">
              <a:alpha val="83922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399" tIns="45699" rIns="91399" bIns="45699" numCol="1" rtlCol="0" anchor="ctr" anchorCtr="0" compatLnSpc="1">
            <a:prstTxWarp prst="textNoShape">
              <a:avLst/>
            </a:prstTxWarp>
          </a:bodyPr>
          <a:lstStyle/>
          <a:p>
            <a:pPr defTabSz="684986">
              <a:defRPr/>
            </a:pPr>
            <a:r>
              <a:rPr lang="en-US" altLang="zh-CN" sz="1699" b="1" kern="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  <a:r>
              <a:rPr lang="zh-CN" altLang="en-US" sz="1699" b="1" kern="0" dirty="0" smtClean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、最近五场及赛季平均表现展示</a:t>
            </a:r>
            <a:endParaRPr lang="en-US" sz="1699" b="1" kern="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31"/>
          <p:cNvSpPr/>
          <p:nvPr/>
        </p:nvSpPr>
        <p:spPr bwMode="auto">
          <a:xfrm>
            <a:off x="1012085" y="4188765"/>
            <a:ext cx="5182980" cy="522665"/>
          </a:xfrm>
          <a:prstGeom prst="rect">
            <a:avLst/>
          </a:prstGeom>
          <a:solidFill>
            <a:schemeClr val="tx2">
              <a:alpha val="83922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399" tIns="45699" rIns="91399" bIns="45699" numCol="1" rtlCol="0" anchor="ctr" anchorCtr="0" compatLnSpc="1">
            <a:prstTxWarp prst="textNoShape">
              <a:avLst/>
            </a:prstTxWarp>
          </a:bodyPr>
          <a:lstStyle/>
          <a:p>
            <a:pPr defTabSz="684986">
              <a:defRPr/>
            </a:pPr>
            <a:r>
              <a:rPr lang="en-US" altLang="zh-CN" sz="1699" b="1" kern="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altLang="zh-CN" sz="1699" b="1" kern="0" dirty="0" smtClean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zh-CN" altLang="en-US" sz="1699" b="1" kern="0" dirty="0" smtClean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、排版精美</a:t>
            </a:r>
            <a:endParaRPr lang="en-US" sz="1699" b="1" kern="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2774" y="7787"/>
            <a:ext cx="2159678" cy="685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r>
              <a:rPr lang="zh-CN" altLang="en-US" sz="2799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热区</a:t>
            </a:r>
            <a:r>
              <a:rPr lang="zh-CN" altLang="en-US" sz="2799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7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0" y="693408"/>
            <a:ext cx="12188826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7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1372135"/>
            <a:ext cx="7474527" cy="420442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912774" y="6524538"/>
            <a:ext cx="10231363" cy="0"/>
          </a:xfrm>
          <a:prstGeom prst="line">
            <a:avLst/>
          </a:prstGeom>
          <a:solidFill>
            <a:srgbClr val="99CC00">
              <a:alpha val="20000"/>
            </a:srgbClr>
          </a:solidFill>
          <a:ln w="12700" cap="rnd" algn="ctr">
            <a:solidFill>
              <a:schemeClr val="tx2"/>
            </a:solidFill>
            <a:prstDash val="sysDash"/>
            <a:round/>
            <a:headEnd type="oval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tangle 31"/>
          <p:cNvSpPr/>
          <p:nvPr/>
        </p:nvSpPr>
        <p:spPr bwMode="auto">
          <a:xfrm>
            <a:off x="5952268" y="2220460"/>
            <a:ext cx="5182980" cy="522665"/>
          </a:xfrm>
          <a:prstGeom prst="rect">
            <a:avLst/>
          </a:prstGeom>
          <a:solidFill>
            <a:schemeClr val="tx2">
              <a:alpha val="83922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399" tIns="45699" rIns="91399" bIns="45699" numCol="1" rtlCol="0" anchor="ctr" anchorCtr="0" compatLnSpc="1">
            <a:prstTxWarp prst="textNoShape">
              <a:avLst/>
            </a:prstTxWarp>
          </a:bodyPr>
          <a:lstStyle/>
          <a:p>
            <a:pPr defTabSz="684986">
              <a:defRPr/>
            </a:pPr>
            <a:r>
              <a:rPr lang="zh-CN" altLang="en-US" sz="1699" b="1" kern="0" dirty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     </a:t>
            </a:r>
            <a:r>
              <a:rPr lang="en-US" altLang="zh-CN" sz="1699" b="1" kern="0" dirty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1</a:t>
            </a:r>
            <a:r>
              <a:rPr lang="zh-CN" altLang="en-US" sz="1699" b="1" kern="0" dirty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、 </a:t>
            </a:r>
            <a:r>
              <a:rPr lang="zh-CN" altLang="en-US" sz="1699" b="1" kern="0" dirty="0" smtClean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胜率预测准确性最高达</a:t>
            </a:r>
            <a:r>
              <a:rPr lang="en-US" altLang="zh-CN" sz="1699" b="1" kern="0" dirty="0" smtClean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80%</a:t>
            </a:r>
            <a:r>
              <a:rPr lang="zh-CN" altLang="en-US" sz="1699" b="1" kern="0" dirty="0" smtClean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以上</a:t>
            </a:r>
            <a:endParaRPr lang="en-US" sz="1699" b="1" kern="0" dirty="0">
              <a:solidFill>
                <a:prstClr val="white">
                  <a:alpha val="99000"/>
                </a:prstClr>
              </a:solidFill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7" name="Rectangle 31"/>
          <p:cNvSpPr/>
          <p:nvPr/>
        </p:nvSpPr>
        <p:spPr bwMode="auto">
          <a:xfrm>
            <a:off x="5935823" y="3258579"/>
            <a:ext cx="5182980" cy="522665"/>
          </a:xfrm>
          <a:prstGeom prst="rect">
            <a:avLst/>
          </a:prstGeom>
          <a:solidFill>
            <a:schemeClr val="tx2">
              <a:alpha val="83922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399" tIns="45699" rIns="91399" bIns="45699" numCol="1" rtlCol="0" anchor="ctr" anchorCtr="0" compatLnSpc="1">
            <a:prstTxWarp prst="textNoShape">
              <a:avLst/>
            </a:prstTxWarp>
          </a:bodyPr>
          <a:lstStyle/>
          <a:p>
            <a:pPr defTabSz="684986"/>
            <a:r>
              <a:rPr lang="zh-CN" altLang="en-US" sz="1699" b="1" kern="0" dirty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      </a:t>
            </a:r>
            <a:r>
              <a:rPr lang="en-US" altLang="zh-CN" sz="1699" b="1" kern="0" dirty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2</a:t>
            </a:r>
            <a:r>
              <a:rPr lang="zh-CN" altLang="en-US" sz="1699" b="1" kern="0" dirty="0" smtClean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、各属性过滤展示</a:t>
            </a:r>
            <a:endParaRPr lang="en-US" sz="1699" b="1" kern="0" dirty="0">
              <a:solidFill>
                <a:prstClr val="white">
                  <a:alpha val="99000"/>
                </a:prstClr>
              </a:solidFill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8" name="Rectangle 31"/>
          <p:cNvSpPr/>
          <p:nvPr/>
        </p:nvSpPr>
        <p:spPr bwMode="auto">
          <a:xfrm>
            <a:off x="5935138" y="4296698"/>
            <a:ext cx="5182980" cy="522665"/>
          </a:xfrm>
          <a:prstGeom prst="rect">
            <a:avLst/>
          </a:prstGeom>
          <a:solidFill>
            <a:schemeClr val="tx2">
              <a:alpha val="83922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399" tIns="45699" rIns="91399" bIns="45699" numCol="1" rtlCol="0" anchor="ctr" anchorCtr="0" compatLnSpc="1">
            <a:prstTxWarp prst="textNoShape">
              <a:avLst/>
            </a:prstTxWarp>
          </a:bodyPr>
          <a:lstStyle/>
          <a:p>
            <a:pPr defTabSz="684986"/>
            <a:r>
              <a:rPr lang="zh-CN" altLang="en-US" sz="1699" b="1" kern="0" dirty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      </a:t>
            </a:r>
            <a:r>
              <a:rPr lang="en-US" altLang="zh-CN" sz="1699" b="1" kern="0" dirty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3</a:t>
            </a:r>
            <a:r>
              <a:rPr lang="zh-CN" altLang="en-US" sz="1699" b="1" kern="0" dirty="0" smtClean="0">
                <a:solidFill>
                  <a:prstClr val="white">
                    <a:alpha val="99000"/>
                  </a:prst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、高亮较优方</a:t>
            </a:r>
            <a:endParaRPr lang="en-US" sz="1699" b="1" kern="0" dirty="0">
              <a:solidFill>
                <a:prstClr val="white">
                  <a:alpha val="99000"/>
                </a:prstClr>
              </a:solidFill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2774" y="893"/>
            <a:ext cx="2159678" cy="685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r>
              <a:rPr lang="zh-CN" altLang="en-US" sz="2799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对阵预测</a:t>
            </a:r>
            <a:endParaRPr lang="zh-CN" altLang="en-US" sz="27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86514"/>
            <a:ext cx="12188826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57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313</Words>
  <Application>Microsoft Office PowerPoint</Application>
  <PresentationFormat>宽屏</PresentationFormat>
  <Paragraphs>83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宋体</vt:lpstr>
      <vt:lpstr>微软雅黑</vt:lpstr>
      <vt:lpstr>Arial</vt:lpstr>
      <vt:lpstr>Broadway</vt:lpstr>
      <vt:lpstr>Calibri</vt:lpstr>
      <vt:lpstr>Calibri Light</vt:lpstr>
      <vt:lpstr>Impact</vt:lpstr>
      <vt:lpstr>Segoe UI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lionel233 li</dc:creator>
  <cp:lastModifiedBy>lionel233 li</cp:lastModifiedBy>
  <cp:revision>5</cp:revision>
  <dcterms:created xsi:type="dcterms:W3CDTF">2015-06-17T14:39:23Z</dcterms:created>
  <dcterms:modified xsi:type="dcterms:W3CDTF">2015-06-17T15:13:51Z</dcterms:modified>
</cp:coreProperties>
</file>