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64" r:id="rId4"/>
    <p:sldId id="258" r:id="rId5"/>
    <p:sldId id="265" r:id="rId6"/>
    <p:sldId id="266" r:id="rId7"/>
    <p:sldId id="267" r:id="rId8"/>
    <p:sldId id="268" r:id="rId9"/>
    <p:sldId id="269" r:id="rId10"/>
    <p:sldId id="270" r:id="rId11"/>
    <p:sldId id="271" r:id="rId12"/>
    <p:sldId id="272" r:id="rId13"/>
    <p:sldId id="259" r:id="rId14"/>
    <p:sldId id="262" r:id="rId15"/>
    <p:sldId id="273"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p:restoredTop sz="94633"/>
  </p:normalViewPr>
  <p:slideViewPr>
    <p:cSldViewPr snapToGrid="0" snapToObjects="1">
      <p:cViewPr>
        <p:scale>
          <a:sx n="100" d="100"/>
          <a:sy n="100" d="100"/>
        </p:scale>
        <p:origin x="146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0" y="1052736"/>
            <a:ext cx="9144000" cy="1470025"/>
          </a:xfrm>
        </p:spPr>
        <p:txBody>
          <a:bodyPr/>
          <a:lstStyle>
            <a:lvl1pPr>
              <a:defRPr b="1" i="0">
                <a:latin typeface="+mj-lt"/>
                <a:ea typeface="+mj-ea"/>
                <a:cs typeface="Helvetica" charset="0"/>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708920"/>
            <a:ext cx="6400800" cy="2929880"/>
          </a:xfrm>
        </p:spPr>
        <p:txBody>
          <a:bodyPr/>
          <a:lstStyle>
            <a:lvl1pPr marL="0" indent="0" algn="ctr">
              <a:buNone/>
              <a:defRPr b="0" i="0">
                <a:solidFill>
                  <a:schemeClr val="tx1"/>
                </a:solidFill>
                <a:latin typeface="+mn-ea"/>
                <a:ea typeface="+mn-ea"/>
                <a:cs typeface="Helvetica"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a:latin typeface="DengXian" charset="-122"/>
                <a:ea typeface="DengXian" charset="-122"/>
                <a:cs typeface="DengXian" charset="-122"/>
              </a:defRPr>
            </a:lvl1pPr>
          </a:lstStyle>
          <a:p>
            <a:fld id="{4B5B4EBD-E418-482E-90F8-EA5F57C849CF}" type="datetime1">
              <a:rPr lang="zh-CN" altLang="en-US" smtClean="0">
                <a:solidFill>
                  <a:prstClr val="black">
                    <a:tint val="75000"/>
                  </a:prstClr>
                </a:solidFill>
              </a:rPr>
              <a:pPr/>
              <a:t>2017/5/5</a:t>
            </a:fld>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atin typeface="DengXian" charset="-122"/>
                <a:ea typeface="DengXian" charset="-122"/>
                <a:cs typeface="DengXian"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atin typeface="DengXian" charset="-122"/>
                <a:ea typeface="DengXian" charset="-122"/>
                <a:cs typeface="DengXian" charset="-122"/>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8217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39E9757-2567-416D-B5EE-28EA98E1BC2A}" type="datetime1">
              <a:rPr lang="zh-CN" altLang="en-US" smtClean="0">
                <a:solidFill>
                  <a:prstClr val="black">
                    <a:tint val="75000"/>
                  </a:prstClr>
                </a:solidFill>
              </a:rPr>
              <a:pPr/>
              <a:t>2017/5/5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499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B623D94-3BAD-4C69-A0C6-8613BA005A0E}" type="datetime1">
              <a:rPr lang="zh-CN" altLang="en-US" smtClean="0">
                <a:solidFill>
                  <a:prstClr val="black">
                    <a:tint val="75000"/>
                  </a:prstClr>
                </a:solidFill>
              </a:rPr>
              <a:pPr/>
              <a:t>2017/5/5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8921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j-lt"/>
                <a:ea typeface="+mj-ea"/>
                <a:cs typeface="Helvetica"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baseline="0">
                <a:latin typeface="Calibri" charset="0"/>
                <a:ea typeface="+mn-ea"/>
                <a:cs typeface="Helvetica" charset="0"/>
              </a:defRPr>
            </a:lvl1pPr>
            <a:lvl2pPr>
              <a:defRPr baseline="0">
                <a:latin typeface="Calibri" charset="0"/>
                <a:ea typeface="+mn-ea"/>
                <a:cs typeface="Helvetica" charset="0"/>
              </a:defRPr>
            </a:lvl2pPr>
            <a:lvl3pPr>
              <a:defRPr baseline="0">
                <a:latin typeface="Calibri" charset="0"/>
                <a:ea typeface="+mn-ea"/>
                <a:cs typeface="Helvetica" charset="0"/>
              </a:defRPr>
            </a:lvl3pPr>
            <a:lvl4pPr>
              <a:defRPr baseline="0">
                <a:latin typeface="Calibri" charset="0"/>
                <a:ea typeface="+mn-ea"/>
                <a:cs typeface="Helvetica" charset="0"/>
              </a:defRPr>
            </a:lvl4pPr>
            <a:lvl5pPr>
              <a:defRPr baseline="0">
                <a:latin typeface="Calibri" charset="0"/>
                <a:ea typeface="+mn-ea"/>
                <a:cs typeface="Helvetica"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atin typeface="DengXian" charset="-122"/>
                <a:ea typeface="DengXian" charset="-122"/>
                <a:cs typeface="DengXian" charset="-122"/>
              </a:defRPr>
            </a:lvl1pPr>
          </a:lstStyle>
          <a:p>
            <a:fld id="{6B3C1F88-4297-4FBB-A407-1D896C7232E8}" type="datetime1">
              <a:rPr lang="zh-CN" altLang="en-US" smtClean="0">
                <a:solidFill>
                  <a:prstClr val="black">
                    <a:tint val="75000"/>
                  </a:prstClr>
                </a:solidFill>
              </a:rPr>
              <a:pPr/>
              <a:t>2017/5/5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atin typeface="DengXian" charset="-122"/>
                <a:ea typeface="DengXian" charset="-122"/>
                <a:cs typeface="DengXian"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atin typeface="DengXian" charset="-122"/>
                <a:ea typeface="DengXian" charset="-122"/>
                <a:cs typeface="DengXian" charset="-122"/>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1313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0" i="0" cap="all">
                <a:latin typeface="Helvetica" charset="0"/>
                <a:ea typeface="Helvetica" charset="0"/>
                <a:cs typeface="Helvetica" charset="0"/>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Helvetica" charset="0"/>
                <a:ea typeface="Helvetica" charset="0"/>
                <a:cs typeface="Helvetica"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
        <p:nvSpPr>
          <p:cNvPr id="4" name="日期占位符 3"/>
          <p:cNvSpPr>
            <a:spLocks noGrp="1"/>
          </p:cNvSpPr>
          <p:nvPr>
            <p:ph type="dt" sz="half" idx="10"/>
          </p:nvPr>
        </p:nvSpPr>
        <p:spPr/>
        <p:txBody>
          <a:bodyPr/>
          <a:lstStyle>
            <a:lvl1pPr>
              <a:defRPr>
                <a:latin typeface="DengXian" charset="-122"/>
                <a:ea typeface="DengXian" charset="-122"/>
                <a:cs typeface="DengXian" charset="-122"/>
              </a:defRPr>
            </a:lvl1pPr>
          </a:lstStyle>
          <a:p>
            <a:fld id="{E489B765-A0E3-4C6C-A731-B1E50F21CC68}" type="datetime1">
              <a:rPr lang="zh-CN" altLang="en-US" smtClean="0">
                <a:solidFill>
                  <a:prstClr val="black">
                    <a:tint val="75000"/>
                  </a:prstClr>
                </a:solidFill>
              </a:rPr>
              <a:pPr/>
              <a:t>2017/5/5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atin typeface="DengXian" charset="-122"/>
                <a:ea typeface="DengXian" charset="-122"/>
                <a:cs typeface="DengXian"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atin typeface="DengXian" charset="-122"/>
                <a:ea typeface="DengXian" charset="-122"/>
                <a:cs typeface="DengXian" charset="-122"/>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75335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566FBE9-D5FD-495F-9738-0DAAC8A93436}" type="datetime1">
              <a:rPr lang="zh-CN" altLang="en-US" smtClean="0">
                <a:solidFill>
                  <a:prstClr val="black">
                    <a:tint val="75000"/>
                  </a:prstClr>
                </a:solidFill>
              </a:rPr>
              <a:pPr/>
              <a:t>2017/5/5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12862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0143D0D-6117-49C0-A512-BD1CDDAF6F85}" type="datetime1">
              <a:rPr lang="zh-CN" altLang="en-US" smtClean="0">
                <a:solidFill>
                  <a:prstClr val="black">
                    <a:tint val="75000"/>
                  </a:prstClr>
                </a:solidFill>
              </a:rPr>
              <a:pPr/>
              <a:t>2017/5/5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7311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Helvetica" charset="0"/>
                <a:ea typeface="Helvetica" charset="0"/>
                <a:cs typeface="Helvetica" charset="0"/>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lvl1pPr>
              <a:defRPr>
                <a:latin typeface="DengXian" charset="-122"/>
                <a:ea typeface="DengXian" charset="-122"/>
                <a:cs typeface="DengXian" charset="-122"/>
              </a:defRPr>
            </a:lvl1pPr>
          </a:lstStyle>
          <a:p>
            <a:fld id="{4D272D84-1BE5-47A7-B31C-4059CFC027F1}" type="datetime1">
              <a:rPr lang="zh-CN" altLang="en-US" smtClean="0">
                <a:solidFill>
                  <a:prstClr val="black">
                    <a:tint val="75000"/>
                  </a:prstClr>
                </a:solidFill>
              </a:rPr>
              <a:pPr/>
              <a:t>2017/5/5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lvl1pPr>
              <a:defRPr>
                <a:latin typeface="DengXian" charset="-122"/>
                <a:ea typeface="DengXian" charset="-122"/>
                <a:cs typeface="DengXian" charset="-122"/>
              </a:defRPr>
            </a:lvl1p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lvl1pPr>
              <a:defRPr>
                <a:latin typeface="DengXian" charset="-122"/>
                <a:ea typeface="DengXian" charset="-122"/>
                <a:cs typeface="DengXian" charset="-122"/>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32813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4890AE-D20D-4F4F-8FC1-25A97E138ACF}" type="datetime1">
              <a:rPr lang="zh-CN" altLang="en-US" smtClean="0">
                <a:solidFill>
                  <a:prstClr val="black">
                    <a:tint val="75000"/>
                  </a:prstClr>
                </a:solidFill>
              </a:rPr>
              <a:pPr/>
              <a:t>2017/5/5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88549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5804AF7-01CE-42F7-80FE-170C52B6F368}" type="datetime1">
              <a:rPr lang="zh-CN" altLang="en-US" smtClean="0">
                <a:solidFill>
                  <a:prstClr val="black">
                    <a:tint val="75000"/>
                  </a:prstClr>
                </a:solidFill>
              </a:rPr>
              <a:pPr/>
              <a:t>2017/5/5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28568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E49E4FB-464C-41D8-B4E2-7960D986AECE}" type="datetime1">
              <a:rPr lang="zh-CN" altLang="en-US" smtClean="0">
                <a:solidFill>
                  <a:prstClr val="black">
                    <a:tint val="75000"/>
                  </a:prstClr>
                </a:solidFill>
              </a:rPr>
              <a:pPr/>
              <a:t>2017/5/5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3795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0" y="0"/>
            <a:ext cx="9144000" cy="836712"/>
          </a:xfrm>
          <a:prstGeom prst="rect">
            <a:avLst/>
          </a:prstGeom>
          <a:solidFill>
            <a:schemeClr val="accent4">
              <a:lumMod val="60000"/>
              <a:lumOff val="40000"/>
            </a:schemeClr>
          </a:solidFill>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07504" y="980728"/>
            <a:ext cx="8928992" cy="547260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107504" y="6520259"/>
            <a:ext cx="2133600" cy="365125"/>
          </a:xfrm>
          <a:prstGeom prst="rect">
            <a:avLst/>
          </a:prstGeom>
        </p:spPr>
        <p:txBody>
          <a:bodyPr vert="horz" lIns="91440" tIns="45720" rIns="91440" bIns="45720" rtlCol="0" anchor="ctr"/>
          <a:lstStyle>
            <a:lvl1pPr algn="l">
              <a:defRPr sz="1200">
                <a:solidFill>
                  <a:schemeClr val="tx1">
                    <a:tint val="75000"/>
                  </a:schemeClr>
                </a:solidFill>
                <a:latin typeface="Helvetica" charset="0"/>
                <a:ea typeface="Helvetica" charset="0"/>
                <a:cs typeface="Helvetica" charset="0"/>
              </a:defRPr>
            </a:lvl1pPr>
          </a:lstStyle>
          <a:p>
            <a:fld id="{9E3B0408-2C4B-4D71-B497-AE5B2D8BE725}" type="datetime1">
              <a:rPr lang="zh-CN" altLang="en-US" smtClean="0">
                <a:solidFill>
                  <a:prstClr val="black">
                    <a:tint val="75000"/>
                  </a:prstClr>
                </a:solidFill>
              </a:rPr>
              <a:pPr/>
              <a:t>2017/5/5</a:t>
            </a:fld>
            <a:endParaRPr lang="zh-CN" altLang="en-US" dirty="0">
              <a:solidFill>
                <a:prstClr val="black">
                  <a:tint val="75000"/>
                </a:prstClr>
              </a:solidFill>
            </a:endParaRPr>
          </a:p>
        </p:txBody>
      </p:sp>
      <p:sp>
        <p:nvSpPr>
          <p:cNvPr id="5" name="页脚占位符 4"/>
          <p:cNvSpPr>
            <a:spLocks noGrp="1"/>
          </p:cNvSpPr>
          <p:nvPr>
            <p:ph type="ftr" sz="quarter" idx="3"/>
          </p:nvPr>
        </p:nvSpPr>
        <p:spPr>
          <a:xfrm>
            <a:off x="3124200" y="6520259"/>
            <a:ext cx="2895600" cy="365125"/>
          </a:xfrm>
          <a:prstGeom prst="rect">
            <a:avLst/>
          </a:prstGeom>
        </p:spPr>
        <p:txBody>
          <a:bodyPr vert="horz" lIns="91440" tIns="45720" rIns="91440" bIns="45720" rtlCol="0" anchor="ctr"/>
          <a:lstStyle>
            <a:lvl1pPr algn="ctr">
              <a:defRPr sz="1200">
                <a:solidFill>
                  <a:schemeClr val="tx1">
                    <a:tint val="75000"/>
                  </a:schemeClr>
                </a:solidFill>
                <a:latin typeface="Helvetica" charset="0"/>
                <a:ea typeface="Helvetica" charset="0"/>
                <a:cs typeface="Helvetica" charset="0"/>
              </a:defRPr>
            </a:lvl1pPr>
          </a:lstStyle>
          <a:p>
            <a:endParaRPr lang="zh-CN" altLang="en-US" dirty="0">
              <a:solidFill>
                <a:prstClr val="black">
                  <a:tint val="75000"/>
                </a:prstClr>
              </a:solidFill>
            </a:endParaRPr>
          </a:p>
        </p:txBody>
      </p:sp>
      <p:sp>
        <p:nvSpPr>
          <p:cNvPr id="6" name="灯片编号占位符 5"/>
          <p:cNvSpPr>
            <a:spLocks noGrp="1"/>
          </p:cNvSpPr>
          <p:nvPr>
            <p:ph type="sldNum" sz="quarter" idx="4"/>
          </p:nvPr>
        </p:nvSpPr>
        <p:spPr>
          <a:xfrm>
            <a:off x="6902896" y="6520259"/>
            <a:ext cx="2133600" cy="365125"/>
          </a:xfrm>
          <a:prstGeom prst="rect">
            <a:avLst/>
          </a:prstGeom>
        </p:spPr>
        <p:txBody>
          <a:bodyPr vert="horz" lIns="91440" tIns="45720" rIns="91440" bIns="45720" rtlCol="0" anchor="ctr"/>
          <a:lstStyle>
            <a:lvl1pPr algn="r">
              <a:defRPr sz="1200">
                <a:solidFill>
                  <a:schemeClr val="tx1">
                    <a:tint val="75000"/>
                  </a:schemeClr>
                </a:solidFill>
                <a:latin typeface="Helvetica" charset="0"/>
                <a:ea typeface="Helvetica" charset="0"/>
                <a:cs typeface="Helvetica" charset="0"/>
              </a:defRPr>
            </a:lvl1pPr>
          </a:lstStyle>
          <a:p>
            <a:fld id="{0C913308-F349-4B6D-A68A-DD1791B4A57B}"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16007001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b="1" i="0" kern="1200" baseline="0">
          <a:solidFill>
            <a:schemeClr val="tx1"/>
          </a:solidFill>
          <a:latin typeface="Calibri" charset="0"/>
          <a:ea typeface="+mj-ea"/>
          <a:cs typeface="Helvetica" charset="0"/>
        </a:defRPr>
      </a:lvl1pPr>
    </p:titleStyle>
    <p:bodyStyle>
      <a:lvl1pPr marL="342900" indent="-342900" algn="l" defTabSz="914400" rtl="0" eaLnBrk="1" latinLnBrk="0" hangingPunct="1">
        <a:spcBef>
          <a:spcPct val="20000"/>
        </a:spcBef>
        <a:buFont typeface="Arial" pitchFamily="34" charset="0"/>
        <a:buChar char="•"/>
        <a:defRPr sz="3200" b="0" i="0" kern="1200" baseline="0">
          <a:solidFill>
            <a:schemeClr val="tx1"/>
          </a:solidFill>
          <a:latin typeface="Calibri" charset="0"/>
          <a:ea typeface="+mn-ea"/>
          <a:cs typeface="Helvetica" charset="0"/>
        </a:defRPr>
      </a:lvl1pPr>
      <a:lvl2pPr marL="742950" indent="-285750" algn="l" defTabSz="914400" rtl="0" eaLnBrk="1" latinLnBrk="0" hangingPunct="1">
        <a:spcBef>
          <a:spcPct val="20000"/>
        </a:spcBef>
        <a:buFont typeface="Arial" pitchFamily="34" charset="0"/>
        <a:buChar char="–"/>
        <a:defRPr sz="2800" b="0" i="0" kern="1200" baseline="0">
          <a:solidFill>
            <a:schemeClr val="tx1"/>
          </a:solidFill>
          <a:latin typeface="Calibri" charset="0"/>
          <a:ea typeface="+mn-ea"/>
          <a:cs typeface="Helvetica" charset="0"/>
        </a:defRPr>
      </a:lvl2pPr>
      <a:lvl3pPr marL="1143000" indent="-228600" algn="l" defTabSz="914400" rtl="0" eaLnBrk="1" latinLnBrk="0" hangingPunct="1">
        <a:spcBef>
          <a:spcPct val="20000"/>
        </a:spcBef>
        <a:buFont typeface="Arial" pitchFamily="34" charset="0"/>
        <a:buChar char="•"/>
        <a:defRPr sz="2400" b="0" i="0" kern="1200" baseline="0">
          <a:solidFill>
            <a:schemeClr val="tx1"/>
          </a:solidFill>
          <a:latin typeface="Calibri" charset="0"/>
          <a:ea typeface="+mn-ea"/>
          <a:cs typeface="Helvetica" charset="0"/>
        </a:defRPr>
      </a:lvl3pPr>
      <a:lvl4pPr marL="1600200" indent="-228600" algn="l" defTabSz="914400" rtl="0" eaLnBrk="1" latinLnBrk="0" hangingPunct="1">
        <a:spcBef>
          <a:spcPct val="20000"/>
        </a:spcBef>
        <a:buFont typeface="Arial" pitchFamily="34" charset="0"/>
        <a:buChar char="–"/>
        <a:defRPr sz="2000" b="0" i="0" kern="1200" baseline="0">
          <a:solidFill>
            <a:schemeClr val="tx1"/>
          </a:solidFill>
          <a:latin typeface="Calibri" charset="0"/>
          <a:ea typeface="+mn-ea"/>
          <a:cs typeface="Helvetica" charset="0"/>
        </a:defRPr>
      </a:lvl4pPr>
      <a:lvl5pPr marL="2057400" indent="-228600" algn="l" defTabSz="914400" rtl="0" eaLnBrk="1" latinLnBrk="0" hangingPunct="1">
        <a:spcBef>
          <a:spcPct val="20000"/>
        </a:spcBef>
        <a:buFont typeface="Arial" pitchFamily="34" charset="0"/>
        <a:buChar char="»"/>
        <a:defRPr sz="2000" b="0" i="0" kern="1200" baseline="0">
          <a:solidFill>
            <a:schemeClr val="tx1"/>
          </a:solidFill>
          <a:latin typeface="Calibri" charset="0"/>
          <a:ea typeface="+mn-ea"/>
          <a:cs typeface="Helvetica"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slabcms.nju.edu.c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498386"/>
            <a:ext cx="9144000" cy="1470025"/>
          </a:xfrm>
        </p:spPr>
        <p:txBody>
          <a:bodyPr>
            <a:normAutofit/>
          </a:bodyPr>
          <a:lstStyle/>
          <a:p>
            <a:r>
              <a:rPr kumimoji="1" lang="zh-CN" altLang="en-US" sz="4000" b="1" dirty="0" smtClean="0">
                <a:latin typeface="思源黑体 CN Regular" panose="020B0500000000000000" pitchFamily="34" charset="-122"/>
                <a:ea typeface="思源黑体 CN Regular" panose="020B0500000000000000" pitchFamily="34" charset="-122"/>
                <a:cs typeface="DengXian" charset="-122"/>
              </a:rPr>
              <a:t>实验三  中间代码生成</a:t>
            </a:r>
            <a:endParaRPr kumimoji="1" lang="zh-CN" altLang="en-US" sz="4000" b="1" dirty="0">
              <a:latin typeface="思源黑体 CN Regular" panose="020B0500000000000000" pitchFamily="34" charset="-122"/>
              <a:ea typeface="思源黑体 CN Regular" panose="020B0500000000000000" pitchFamily="34" charset="-122"/>
              <a:cs typeface="DengXian" charset="-122"/>
            </a:endParaRPr>
          </a:p>
        </p:txBody>
      </p:sp>
      <p:sp>
        <p:nvSpPr>
          <p:cNvPr id="3" name="副标题 2"/>
          <p:cNvSpPr>
            <a:spLocks noGrp="1"/>
          </p:cNvSpPr>
          <p:nvPr>
            <p:ph type="subTitle" idx="1"/>
          </p:nvPr>
        </p:nvSpPr>
        <p:spPr>
          <a:xfrm>
            <a:off x="1384852" y="4392710"/>
            <a:ext cx="6400800" cy="1729794"/>
          </a:xfrm>
        </p:spPr>
        <p:txBody>
          <a:bodyPr>
            <a:normAutofit/>
          </a:bodyPr>
          <a:lstStyle/>
          <a:p>
            <a:r>
              <a:rPr kumimoji="1" lang="zh-CN" altLang="en-US" sz="2800" dirty="0" smtClean="0">
                <a:cs typeface="DengXian" charset="-122"/>
              </a:rPr>
              <a:t>任课老师：戴新宇 </a:t>
            </a:r>
            <a:endParaRPr kumimoji="1" lang="en-US" altLang="zh-CN" sz="2800" dirty="0" smtClean="0">
              <a:cs typeface="DengXian" charset="-122"/>
            </a:endParaRPr>
          </a:p>
          <a:p>
            <a:r>
              <a:rPr kumimoji="1" lang="zh-CN" altLang="en-US" sz="2800" dirty="0" smtClean="0">
                <a:cs typeface="DengXian" charset="-122"/>
              </a:rPr>
              <a:t>助教：宁天昊，邱丰羽</a:t>
            </a:r>
            <a:endParaRPr kumimoji="1" lang="en-US" altLang="zh-CN" sz="2800" dirty="0" smtClean="0">
              <a:cs typeface="DengXian" charset="-122"/>
            </a:endParaRPr>
          </a:p>
          <a:p>
            <a:r>
              <a:rPr kumimoji="1" lang="en-US" altLang="zh-CN" sz="2800" dirty="0" smtClean="0">
                <a:latin typeface="+mj-lt"/>
                <a:ea typeface="DengXian" charset="-122"/>
                <a:cs typeface="DengXian" charset="-122"/>
              </a:rPr>
              <a:t>{</a:t>
            </a:r>
            <a:r>
              <a:rPr kumimoji="1" lang="en-US" altLang="zh-CN" sz="2800" dirty="0" err="1" smtClean="0">
                <a:latin typeface="+mj-lt"/>
                <a:ea typeface="DengXian" charset="-122"/>
                <a:cs typeface="DengXian" charset="-122"/>
              </a:rPr>
              <a:t>ningth</a:t>
            </a:r>
            <a:r>
              <a:rPr kumimoji="1" lang="en-US" altLang="zh-CN" sz="2800" dirty="0" smtClean="0">
                <a:latin typeface="+mj-lt"/>
                <a:ea typeface="DengXian" charset="-122"/>
                <a:cs typeface="DengXian" charset="-122"/>
              </a:rPr>
              <a:t>,</a:t>
            </a:r>
            <a:r>
              <a:rPr kumimoji="1" lang="zh-CN" altLang="en-US" sz="2800" dirty="0" smtClean="0">
                <a:latin typeface="+mj-lt"/>
                <a:ea typeface="DengXian" charset="-122"/>
                <a:cs typeface="DengXian" charset="-122"/>
              </a:rPr>
              <a:t> </a:t>
            </a:r>
            <a:r>
              <a:rPr kumimoji="1" lang="en-US" altLang="zh-CN" sz="2800" dirty="0" err="1" smtClean="0">
                <a:latin typeface="+mj-lt"/>
                <a:ea typeface="DengXian" charset="-122"/>
                <a:cs typeface="DengXian" charset="-122"/>
              </a:rPr>
              <a:t>qiufy</a:t>
            </a:r>
            <a:r>
              <a:rPr kumimoji="1" lang="en-US" altLang="zh-CN" sz="2800" dirty="0" smtClean="0">
                <a:latin typeface="+mj-lt"/>
                <a:ea typeface="DengXian" charset="-122"/>
                <a:cs typeface="DengXian" charset="-122"/>
              </a:rPr>
              <a:t>}@</a:t>
            </a:r>
            <a:r>
              <a:rPr kumimoji="1" lang="en-US" altLang="zh-CN" sz="2800" dirty="0" err="1" smtClean="0">
                <a:latin typeface="+mj-lt"/>
                <a:ea typeface="DengXian" charset="-122"/>
                <a:cs typeface="DengXian" charset="-122"/>
              </a:rPr>
              <a:t>nlp.nju.edu.cn</a:t>
            </a:r>
            <a:endParaRPr kumimoji="1" lang="en-US" altLang="zh-CN" sz="2800" dirty="0" smtClean="0">
              <a:latin typeface="+mj-lt"/>
              <a:ea typeface="DengXian" charset="-122"/>
              <a:cs typeface="DengXian" charset="-122"/>
            </a:endParaRPr>
          </a:p>
        </p:txBody>
      </p:sp>
      <p:grpSp>
        <p:nvGrpSpPr>
          <p:cNvPr id="8" name="组 7"/>
          <p:cNvGrpSpPr/>
          <p:nvPr/>
        </p:nvGrpSpPr>
        <p:grpSpPr>
          <a:xfrm>
            <a:off x="915057" y="288567"/>
            <a:ext cx="1785520" cy="1785520"/>
            <a:chOff x="702365" y="155503"/>
            <a:chExt cx="1987826" cy="1987826"/>
          </a:xfrm>
        </p:grpSpPr>
        <p:sp>
          <p:nvSpPr>
            <p:cNvPr id="6" name="椭圆 5"/>
            <p:cNvSpPr/>
            <p:nvPr/>
          </p:nvSpPr>
          <p:spPr>
            <a:xfrm>
              <a:off x="702365" y="155503"/>
              <a:ext cx="1987826" cy="198782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951" y="302224"/>
              <a:ext cx="1606933" cy="1694384"/>
            </a:xfrm>
            <a:prstGeom prst="rect">
              <a:avLst/>
            </a:prstGeom>
          </p:spPr>
        </p:pic>
      </p:gr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r="65583"/>
          <a:stretch/>
        </p:blipFill>
        <p:spPr>
          <a:xfrm>
            <a:off x="5511750" y="530053"/>
            <a:ext cx="1277670" cy="1302547"/>
          </a:xfrm>
          <a:prstGeom prst="rect">
            <a:avLst/>
          </a:prstGeom>
        </p:spPr>
      </p:pic>
      <p:sp>
        <p:nvSpPr>
          <p:cNvPr id="4" name="文本框 3"/>
          <p:cNvSpPr txBox="1"/>
          <p:nvPr/>
        </p:nvSpPr>
        <p:spPr>
          <a:xfrm>
            <a:off x="6629400" y="661183"/>
            <a:ext cx="2080260" cy="1040285"/>
          </a:xfrm>
          <a:prstGeom prst="rect">
            <a:avLst/>
          </a:prstGeom>
          <a:noFill/>
        </p:spPr>
        <p:txBody>
          <a:bodyPr wrap="square" rtlCol="0">
            <a:spAutoFit/>
          </a:bodyPr>
          <a:lstStyle/>
          <a:p>
            <a:pPr algn="r">
              <a:lnSpc>
                <a:spcPct val="110000"/>
              </a:lnSpc>
            </a:pPr>
            <a:r>
              <a:rPr kumimoji="1" lang="zh-CN" altLang="en-US" sz="2800" dirty="0" smtClean="0">
                <a:solidFill>
                  <a:schemeClr val="bg1">
                    <a:lumMod val="50000"/>
                  </a:schemeClr>
                </a:solidFill>
                <a:latin typeface="FZSuXinShiLiuKaiS-R-GB" charset="-122"/>
                <a:ea typeface="FZSuXinShiLiuKaiS-R-GB" charset="-122"/>
                <a:cs typeface="FZSuXinShiLiuKaiS-R-GB" charset="-122"/>
              </a:rPr>
              <a:t>计算机科学</a:t>
            </a:r>
            <a:endParaRPr kumimoji="1" lang="en-US" altLang="zh-CN" sz="2800" dirty="0" smtClean="0">
              <a:solidFill>
                <a:schemeClr val="bg1">
                  <a:lumMod val="50000"/>
                </a:schemeClr>
              </a:solidFill>
              <a:latin typeface="FZSuXinShiLiuKaiS-R-GB" charset="-122"/>
              <a:ea typeface="FZSuXinShiLiuKaiS-R-GB" charset="-122"/>
              <a:cs typeface="FZSuXinShiLiuKaiS-R-GB" charset="-122"/>
            </a:endParaRPr>
          </a:p>
          <a:p>
            <a:pPr algn="r">
              <a:lnSpc>
                <a:spcPct val="110000"/>
              </a:lnSpc>
            </a:pPr>
            <a:r>
              <a:rPr kumimoji="1" lang="zh-CN" altLang="en-US" sz="2800" dirty="0">
                <a:solidFill>
                  <a:schemeClr val="bg1">
                    <a:lumMod val="50000"/>
                  </a:schemeClr>
                </a:solidFill>
                <a:latin typeface="FZSuXinShiLiuKaiS-R-GB" charset="-122"/>
                <a:ea typeface="FZSuXinShiLiuKaiS-R-GB" charset="-122"/>
                <a:cs typeface="FZSuXinShiLiuKaiS-R-GB" charset="-122"/>
              </a:rPr>
              <a:t> </a:t>
            </a:r>
            <a:r>
              <a:rPr kumimoji="1" lang="zh-CN" altLang="en-US" sz="2800" dirty="0" smtClean="0">
                <a:solidFill>
                  <a:schemeClr val="bg1">
                    <a:lumMod val="50000"/>
                  </a:schemeClr>
                </a:solidFill>
                <a:latin typeface="FZSuXinShiLiuKaiS-R-GB" charset="-122"/>
                <a:ea typeface="FZSuXinShiLiuKaiS-R-GB" charset="-122"/>
                <a:cs typeface="FZSuXinShiLiuKaiS-R-GB" charset="-122"/>
              </a:rPr>
              <a:t> 与技术系</a:t>
            </a:r>
            <a:endParaRPr kumimoji="1" lang="zh-CN" altLang="en-US" sz="2800" dirty="0">
              <a:solidFill>
                <a:schemeClr val="bg1">
                  <a:lumMod val="50000"/>
                </a:schemeClr>
              </a:solidFill>
              <a:latin typeface="FZSuXinShiLiuKaiS-R-GB" charset="-122"/>
              <a:ea typeface="FZSuXinShiLiuKaiS-R-GB" charset="-122"/>
              <a:cs typeface="FZSuXinShiLiuKaiS-R-GB" charset="-122"/>
            </a:endParaRPr>
          </a:p>
        </p:txBody>
      </p:sp>
    </p:spTree>
    <p:extLst>
      <p:ext uri="{BB962C8B-B14F-4D97-AF65-F5344CB8AC3E}">
        <p14:creationId xmlns:p14="http://schemas.microsoft.com/office/powerpoint/2010/main" val="1462946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 </a:t>
            </a:r>
            <a:r>
              <a:rPr lang="en-US" altLang="zh-CN" dirty="0" smtClean="0"/>
              <a:t>read</a:t>
            </a:r>
            <a:r>
              <a:rPr lang="zh-CN" altLang="en-US" dirty="0" smtClean="0"/>
              <a:t> 和 </a:t>
            </a:r>
            <a:r>
              <a:rPr lang="en-US" altLang="zh-CN" dirty="0" smtClean="0"/>
              <a:t>write</a:t>
            </a:r>
            <a:endParaRPr kumimoji="1" lang="zh-CN" altLang="en-US" dirty="0"/>
          </a:p>
        </p:txBody>
      </p:sp>
      <p:sp>
        <p:nvSpPr>
          <p:cNvPr id="3" name="内容占位符 2"/>
          <p:cNvSpPr>
            <a:spLocks noGrp="1"/>
          </p:cNvSpPr>
          <p:nvPr>
            <p:ph idx="1"/>
          </p:nvPr>
        </p:nvSpPr>
        <p:spPr/>
        <p:txBody>
          <a:bodyPr/>
          <a:lstStyle/>
          <a:p>
            <a:pPr>
              <a:lnSpc>
                <a:spcPct val="130000"/>
              </a:lnSpc>
            </a:pPr>
            <a:r>
              <a:rPr lang="zh-CN" altLang="en-US" dirty="0"/>
              <a:t>输入输出</a:t>
            </a:r>
            <a:r>
              <a:rPr lang="zh-CN" altLang="en-US" dirty="0" smtClean="0"/>
              <a:t>语句 </a:t>
            </a:r>
            <a:r>
              <a:rPr lang="en-US" altLang="zh-CN" dirty="0" smtClean="0"/>
              <a:t>READ</a:t>
            </a:r>
            <a:r>
              <a:rPr lang="zh-CN" altLang="en-US" dirty="0" smtClean="0"/>
              <a:t> 和 </a:t>
            </a:r>
            <a:r>
              <a:rPr lang="en-US" altLang="zh-CN" dirty="0" smtClean="0"/>
              <a:t>WRITE</a:t>
            </a:r>
            <a:r>
              <a:rPr lang="zh-CN" altLang="en-US" dirty="0" smtClean="0"/>
              <a:t> 用于</a:t>
            </a:r>
            <a:r>
              <a:rPr lang="zh-CN" altLang="en-US" dirty="0"/>
              <a:t>和控制台进行</a:t>
            </a:r>
            <a:r>
              <a:rPr lang="zh-CN" altLang="en-US" dirty="0" smtClean="0"/>
              <a:t>交互</a:t>
            </a:r>
            <a:endParaRPr lang="en-US" altLang="zh-CN" dirty="0"/>
          </a:p>
          <a:p>
            <a:pPr>
              <a:lnSpc>
                <a:spcPct val="130000"/>
              </a:lnSpc>
            </a:pPr>
            <a:r>
              <a:rPr lang="en-US" altLang="zh-CN" dirty="0" smtClean="0"/>
              <a:t>READ</a:t>
            </a:r>
            <a:r>
              <a:rPr lang="zh-CN" altLang="en-US" dirty="0" smtClean="0"/>
              <a:t> 语句</a:t>
            </a:r>
            <a:r>
              <a:rPr lang="zh-CN" altLang="en-US" dirty="0"/>
              <a:t>可以从控制台读入一个整型变量</a:t>
            </a:r>
            <a:endParaRPr lang="en-US" altLang="zh-CN" dirty="0"/>
          </a:p>
          <a:p>
            <a:pPr>
              <a:lnSpc>
                <a:spcPct val="130000"/>
              </a:lnSpc>
            </a:pPr>
            <a:r>
              <a:rPr lang="en-US" altLang="zh-CN" dirty="0" smtClean="0"/>
              <a:t>WRITE</a:t>
            </a:r>
            <a:r>
              <a:rPr lang="zh-CN" altLang="en-US" dirty="0" smtClean="0"/>
              <a:t> 语句将</a:t>
            </a:r>
            <a:r>
              <a:rPr lang="zh-CN" altLang="en-US" dirty="0"/>
              <a:t>一个整型变量的值写到控制台</a:t>
            </a:r>
            <a:r>
              <a:rPr lang="zh-CN" altLang="en-US" dirty="0" smtClean="0"/>
              <a:t>上</a:t>
            </a:r>
            <a:endParaRPr lang="en-US" altLang="zh-CN" dirty="0"/>
          </a:p>
          <a:p>
            <a:pPr>
              <a:lnSpc>
                <a:spcPct val="130000"/>
              </a:lnSpc>
            </a:pPr>
            <a:r>
              <a:rPr lang="zh-CN" altLang="en-US" dirty="0">
                <a:solidFill>
                  <a:srgbClr val="FF0000"/>
                </a:solidFill>
              </a:rPr>
              <a:t>程序初始化时，向符号表中预先</a:t>
            </a:r>
            <a:r>
              <a:rPr lang="zh-CN" altLang="en-US" dirty="0" smtClean="0">
                <a:solidFill>
                  <a:srgbClr val="FF0000"/>
                </a:solidFill>
              </a:rPr>
              <a:t>添加 </a:t>
            </a:r>
            <a:r>
              <a:rPr lang="en-US" altLang="zh-CN" dirty="0" smtClean="0">
                <a:solidFill>
                  <a:srgbClr val="FF0000"/>
                </a:solidFill>
              </a:rPr>
              <a:t>read</a:t>
            </a:r>
            <a:r>
              <a:rPr lang="zh-CN" altLang="en-US" dirty="0" smtClean="0">
                <a:solidFill>
                  <a:srgbClr val="FF0000"/>
                </a:solidFill>
              </a:rPr>
              <a:t> 和</a:t>
            </a:r>
            <a:r>
              <a:rPr lang="en-US" altLang="zh-CN" dirty="0" smtClean="0">
                <a:solidFill>
                  <a:srgbClr val="FF0000"/>
                </a:solidFill>
              </a:rPr>
              <a:t>write</a:t>
            </a:r>
            <a:r>
              <a:rPr lang="zh-CN" altLang="en-US" dirty="0" smtClean="0">
                <a:solidFill>
                  <a:srgbClr val="FF0000"/>
                </a:solidFill>
              </a:rPr>
              <a:t> 两</a:t>
            </a:r>
            <a:r>
              <a:rPr lang="zh-CN" altLang="en-US" dirty="0">
                <a:solidFill>
                  <a:srgbClr val="FF0000"/>
                </a:solidFill>
              </a:rPr>
              <a:t>个函数条目</a:t>
            </a:r>
            <a:endParaRPr lang="en-US" altLang="zh-CN" dirty="0">
              <a:solidFill>
                <a:srgbClr val="FF0000"/>
              </a:solidFill>
            </a:endParaRPr>
          </a:p>
          <a:p>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10</a:t>
            </a:fld>
            <a:endParaRPr lang="zh-CN" altLang="en-US">
              <a:solidFill>
                <a:prstClr val="black">
                  <a:tint val="75000"/>
                </a:prstClr>
              </a:solidFill>
            </a:endParaRPr>
          </a:p>
        </p:txBody>
      </p:sp>
    </p:spTree>
    <p:extLst>
      <p:ext uri="{BB962C8B-B14F-4D97-AF65-F5344CB8AC3E}">
        <p14:creationId xmlns:p14="http://schemas.microsoft.com/office/powerpoint/2010/main" val="1932835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内容占位符 2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0581" y="1063438"/>
            <a:ext cx="6580438" cy="5159848"/>
          </a:xfrm>
        </p:spPr>
      </p:pic>
      <p:sp>
        <p:nvSpPr>
          <p:cNvPr id="2" name="标题 1"/>
          <p:cNvSpPr>
            <a:spLocks noGrp="1"/>
          </p:cNvSpPr>
          <p:nvPr>
            <p:ph type="title"/>
          </p:nvPr>
        </p:nvSpPr>
        <p:spPr/>
        <p:txBody>
          <a:bodyPr/>
          <a:lstStyle/>
          <a:p>
            <a:r>
              <a:rPr lang="en-US" altLang="zh-CN" dirty="0"/>
              <a:t>IR </a:t>
            </a:r>
            <a:r>
              <a:rPr lang="en-US" altLang="zh-CN" dirty="0" smtClean="0"/>
              <a:t>Simulator</a:t>
            </a:r>
            <a:r>
              <a:rPr lang="zh-CN" altLang="en-US" dirty="0" smtClean="0"/>
              <a:t> 中间</a:t>
            </a:r>
            <a:r>
              <a:rPr lang="zh-CN" altLang="en-US" dirty="0"/>
              <a:t>代码解释器</a:t>
            </a:r>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11</a:t>
            </a:fld>
            <a:endParaRPr lang="zh-CN" altLang="en-US">
              <a:solidFill>
                <a:prstClr val="black">
                  <a:tint val="75000"/>
                </a:prstClr>
              </a:solidFill>
            </a:endParaRPr>
          </a:p>
        </p:txBody>
      </p:sp>
      <p:sp>
        <p:nvSpPr>
          <p:cNvPr id="7" name="矩形 6"/>
          <p:cNvSpPr/>
          <p:nvPr/>
        </p:nvSpPr>
        <p:spPr>
          <a:xfrm>
            <a:off x="1143001" y="1616529"/>
            <a:ext cx="3151383" cy="4266112"/>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9" name="直线箭头连接符 8"/>
          <p:cNvCxnSpPr/>
          <p:nvPr/>
        </p:nvCxnSpPr>
        <p:spPr>
          <a:xfrm flipH="1">
            <a:off x="629328" y="3715476"/>
            <a:ext cx="1624015" cy="4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93296" y="2976812"/>
            <a:ext cx="506186" cy="1477328"/>
          </a:xfrm>
          <a:prstGeom prst="rect">
            <a:avLst/>
          </a:prstGeom>
          <a:noFill/>
        </p:spPr>
        <p:txBody>
          <a:bodyPr wrap="square" rtlCol="0">
            <a:spAutoFit/>
          </a:bodyPr>
          <a:lstStyle/>
          <a:p>
            <a:r>
              <a:rPr kumimoji="1" lang="zh-CN" altLang="en-US" dirty="0" smtClean="0"/>
              <a:t>中间代码区</a:t>
            </a:r>
            <a:endParaRPr kumimoji="1" lang="zh-CN" altLang="en-US" dirty="0"/>
          </a:p>
        </p:txBody>
      </p:sp>
      <p:sp>
        <p:nvSpPr>
          <p:cNvPr id="13" name="矩形 12"/>
          <p:cNvSpPr/>
          <p:nvPr/>
        </p:nvSpPr>
        <p:spPr>
          <a:xfrm>
            <a:off x="4477323" y="1622038"/>
            <a:ext cx="3020757" cy="2034311"/>
          </a:xfrm>
          <a:prstGeom prst="rect">
            <a:avLst/>
          </a:prstGeom>
          <a:no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14" name="直线箭头连接符 13"/>
          <p:cNvCxnSpPr/>
          <p:nvPr/>
        </p:nvCxnSpPr>
        <p:spPr>
          <a:xfrm flipV="1">
            <a:off x="7004267" y="2347637"/>
            <a:ext cx="1415142" cy="649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6" name="文本框 15"/>
          <p:cNvSpPr txBox="1"/>
          <p:nvPr/>
        </p:nvSpPr>
        <p:spPr>
          <a:xfrm>
            <a:off x="8419409" y="1885972"/>
            <a:ext cx="506186" cy="923330"/>
          </a:xfrm>
          <a:prstGeom prst="rect">
            <a:avLst/>
          </a:prstGeom>
          <a:noFill/>
        </p:spPr>
        <p:txBody>
          <a:bodyPr wrap="square" rtlCol="0">
            <a:spAutoFit/>
          </a:bodyPr>
          <a:lstStyle/>
          <a:p>
            <a:r>
              <a:rPr kumimoji="1" lang="zh-CN" altLang="en-US" smtClean="0"/>
              <a:t>变量区</a:t>
            </a:r>
            <a:endParaRPr kumimoji="1" lang="zh-CN" altLang="en-US"/>
          </a:p>
        </p:txBody>
      </p:sp>
      <p:sp>
        <p:nvSpPr>
          <p:cNvPr id="17" name="矩形 16"/>
          <p:cNvSpPr/>
          <p:nvPr/>
        </p:nvSpPr>
        <p:spPr>
          <a:xfrm>
            <a:off x="4477324" y="3865054"/>
            <a:ext cx="3020756" cy="2017587"/>
          </a:xfrm>
          <a:prstGeom prst="rect">
            <a:avLst/>
          </a:prstGeom>
          <a:no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18" name="直线箭头连接符 17"/>
          <p:cNvCxnSpPr/>
          <p:nvPr/>
        </p:nvCxnSpPr>
        <p:spPr>
          <a:xfrm flipV="1">
            <a:off x="7004267" y="4684431"/>
            <a:ext cx="1415142" cy="6491"/>
          </a:xfrm>
          <a:prstGeom prst="straightConnector1">
            <a:avLst/>
          </a:prstGeom>
          <a:ln>
            <a:solidFill>
              <a:schemeClr val="accent4"/>
            </a:solidFill>
            <a:tailEnd type="triangle"/>
          </a:ln>
        </p:spPr>
        <p:style>
          <a:lnRef idx="1">
            <a:schemeClr val="accent3"/>
          </a:lnRef>
          <a:fillRef idx="0">
            <a:schemeClr val="accent3"/>
          </a:fillRef>
          <a:effectRef idx="0">
            <a:schemeClr val="accent3"/>
          </a:effectRef>
          <a:fontRef idx="minor">
            <a:schemeClr val="tx1"/>
          </a:fontRef>
        </p:style>
      </p:cxnSp>
      <p:sp>
        <p:nvSpPr>
          <p:cNvPr id="19" name="文本框 18"/>
          <p:cNvSpPr txBox="1"/>
          <p:nvPr/>
        </p:nvSpPr>
        <p:spPr>
          <a:xfrm>
            <a:off x="8419409" y="4222765"/>
            <a:ext cx="506186" cy="923330"/>
          </a:xfrm>
          <a:prstGeom prst="rect">
            <a:avLst/>
          </a:prstGeom>
          <a:noFill/>
        </p:spPr>
        <p:txBody>
          <a:bodyPr wrap="square" rtlCol="0">
            <a:spAutoFit/>
          </a:bodyPr>
          <a:lstStyle/>
          <a:p>
            <a:r>
              <a:rPr kumimoji="1" lang="zh-CN" altLang="en-US" dirty="0" smtClean="0"/>
              <a:t>控制台</a:t>
            </a:r>
            <a:endParaRPr kumimoji="1" lang="zh-CN" altLang="en-US" dirty="0"/>
          </a:p>
        </p:txBody>
      </p:sp>
      <p:sp>
        <p:nvSpPr>
          <p:cNvPr id="23" name="矩形 22"/>
          <p:cNvSpPr/>
          <p:nvPr/>
        </p:nvSpPr>
        <p:spPr>
          <a:xfrm>
            <a:off x="2100283" y="4155981"/>
            <a:ext cx="2282366" cy="1106899"/>
          </a:xfrm>
          <a:prstGeom prst="rect">
            <a:avLst/>
          </a:prstGeom>
          <a:no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24" name="直线箭头连接符 23"/>
          <p:cNvCxnSpPr/>
          <p:nvPr/>
        </p:nvCxnSpPr>
        <p:spPr>
          <a:xfrm flipH="1">
            <a:off x="629327" y="5192804"/>
            <a:ext cx="1624015" cy="4558"/>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93295" y="4590360"/>
            <a:ext cx="506186" cy="1200329"/>
          </a:xfrm>
          <a:prstGeom prst="rect">
            <a:avLst/>
          </a:prstGeom>
          <a:noFill/>
        </p:spPr>
        <p:txBody>
          <a:bodyPr wrap="square" rtlCol="0">
            <a:spAutoFit/>
          </a:bodyPr>
          <a:lstStyle/>
          <a:p>
            <a:r>
              <a:rPr kumimoji="1" lang="zh-CN" altLang="en-US" dirty="0" smtClean="0"/>
              <a:t>运行结果</a:t>
            </a:r>
            <a:endParaRPr kumimoji="1" lang="zh-CN" altLang="en-US" dirty="0"/>
          </a:p>
        </p:txBody>
      </p:sp>
    </p:spTree>
    <p:extLst>
      <p:ext uri="{BB962C8B-B14F-4D97-AF65-F5344CB8AC3E}">
        <p14:creationId xmlns:p14="http://schemas.microsoft.com/office/powerpoint/2010/main" val="2355867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IR Simulator</a:t>
            </a:r>
            <a:r>
              <a:rPr lang="zh-CN" altLang="en-US" dirty="0"/>
              <a:t> 中间代码解释器</a:t>
            </a:r>
            <a:endParaRPr kumimoji="1" lang="zh-CN" altLang="en-US" dirty="0"/>
          </a:p>
        </p:txBody>
      </p:sp>
      <p:sp>
        <p:nvSpPr>
          <p:cNvPr id="3" name="内容占位符 2"/>
          <p:cNvSpPr>
            <a:spLocks noGrp="1"/>
          </p:cNvSpPr>
          <p:nvPr>
            <p:ph idx="1"/>
          </p:nvPr>
        </p:nvSpPr>
        <p:spPr/>
        <p:txBody>
          <a:bodyPr/>
          <a:lstStyle/>
          <a:p>
            <a:r>
              <a:rPr kumimoji="1" lang="zh-CN" altLang="en-US" dirty="0" smtClean="0"/>
              <a:t>运行环境：</a:t>
            </a:r>
            <a:r>
              <a:rPr kumimoji="1" lang="en-US" altLang="zh-CN" dirty="0" smtClean="0"/>
              <a:t>python2.7</a:t>
            </a:r>
            <a:r>
              <a:rPr kumimoji="1" lang="zh-CN" altLang="en-US" dirty="0" smtClean="0"/>
              <a:t> </a:t>
            </a:r>
            <a:r>
              <a:rPr kumimoji="1" lang="en-US" altLang="zh-CN" dirty="0" smtClean="0"/>
              <a:t>+</a:t>
            </a:r>
            <a:r>
              <a:rPr kumimoji="1" lang="zh-CN" altLang="en-US" dirty="0" smtClean="0"/>
              <a:t> </a:t>
            </a:r>
            <a:r>
              <a:rPr kumimoji="1" lang="en-US" altLang="zh-CN" dirty="0" smtClean="0"/>
              <a:t>pyqt4</a:t>
            </a:r>
          </a:p>
          <a:p>
            <a:pPr lvl="1"/>
            <a:r>
              <a:rPr lang="zh-CN" altLang="en-US" dirty="0"/>
              <a:t>若环境不兼容可提供 </a:t>
            </a:r>
            <a:r>
              <a:rPr lang="en-US" altLang="zh-CN" dirty="0"/>
              <a:t>python3.5/3.6</a:t>
            </a:r>
            <a:r>
              <a:rPr lang="zh-CN" altLang="en-US" dirty="0"/>
              <a:t> </a:t>
            </a:r>
            <a:r>
              <a:rPr lang="en-US" altLang="zh-CN" dirty="0"/>
              <a:t>+</a:t>
            </a:r>
            <a:r>
              <a:rPr lang="zh-CN" altLang="en-US" dirty="0"/>
              <a:t> </a:t>
            </a:r>
            <a:r>
              <a:rPr lang="en-US" altLang="zh-CN" dirty="0"/>
              <a:t>pyqt5</a:t>
            </a:r>
            <a:r>
              <a:rPr lang="zh-CN" altLang="en-US" dirty="0"/>
              <a:t> </a:t>
            </a:r>
            <a:r>
              <a:rPr lang="zh-CN" altLang="en-US" dirty="0" smtClean="0"/>
              <a:t>版本</a:t>
            </a:r>
            <a:endParaRPr lang="en-US" altLang="zh-CN" dirty="0" smtClean="0"/>
          </a:p>
          <a:p>
            <a:r>
              <a:rPr lang="zh-CN" altLang="en-US" dirty="0" smtClean="0"/>
              <a:t>将三个 </a:t>
            </a:r>
            <a:r>
              <a:rPr lang="en-US" altLang="zh-CN" dirty="0" err="1" smtClean="0"/>
              <a:t>pyc</a:t>
            </a:r>
            <a:r>
              <a:rPr lang="zh-CN" altLang="en-US" dirty="0" smtClean="0"/>
              <a:t> 文件放在当前目录，在命令行运行命令</a:t>
            </a:r>
            <a:r>
              <a:rPr lang="en-US" altLang="zh-CN" dirty="0" smtClean="0"/>
              <a:t>python </a:t>
            </a:r>
            <a:r>
              <a:rPr lang="en-US" altLang="zh-CN" dirty="0" err="1" smtClean="0"/>
              <a:t>irsim.pyc</a:t>
            </a:r>
            <a:r>
              <a:rPr lang="zh-CN" altLang="en-US" dirty="0" smtClean="0"/>
              <a:t>，载入</a:t>
            </a:r>
            <a:r>
              <a:rPr lang="en-US" altLang="zh-CN" dirty="0" smtClean="0"/>
              <a:t>*.</a:t>
            </a:r>
            <a:r>
              <a:rPr lang="en-US" altLang="zh-CN" dirty="0" err="1" smtClean="0"/>
              <a:t>ir</a:t>
            </a:r>
            <a:r>
              <a:rPr lang="zh-CN" altLang="en-US" dirty="0" smtClean="0"/>
              <a:t> 中间代码文件，即可执行，支持用户输入</a:t>
            </a:r>
          </a:p>
          <a:p>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12</a:t>
            </a:fld>
            <a:endParaRPr lang="zh-CN" altLang="en-US" dirty="0">
              <a:solidFill>
                <a:prstClr val="black">
                  <a:tint val="75000"/>
                </a:prstClr>
              </a:solidFill>
            </a:endParaRPr>
          </a:p>
        </p:txBody>
      </p: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916"/>
          <a:stretch/>
        </p:blipFill>
        <p:spPr>
          <a:xfrm>
            <a:off x="994953" y="3697844"/>
            <a:ext cx="4282683" cy="2693580"/>
          </a:xfrm>
          <a:prstGeom prst="rect">
            <a:avLst/>
          </a:prstGeom>
        </p:spPr>
      </p:pic>
      <p:sp>
        <p:nvSpPr>
          <p:cNvPr id="8" name="文本框 7"/>
          <p:cNvSpPr txBox="1"/>
          <p:nvPr/>
        </p:nvSpPr>
        <p:spPr>
          <a:xfrm>
            <a:off x="5823186" y="4305970"/>
            <a:ext cx="2850914" cy="1477328"/>
          </a:xfrm>
          <a:prstGeom prst="rect">
            <a:avLst/>
          </a:prstGeom>
          <a:noFill/>
        </p:spPr>
        <p:txBody>
          <a:bodyPr wrap="square" rtlCol="0">
            <a:spAutoFit/>
          </a:bodyPr>
          <a:lstStyle/>
          <a:p>
            <a:pPr>
              <a:lnSpc>
                <a:spcPct val="120000"/>
              </a:lnSpc>
            </a:pPr>
            <a:r>
              <a:rPr lang="zh-CN" altLang="en-US" sz="2000" b="1" dirty="0" smtClean="0">
                <a:solidFill>
                  <a:schemeClr val="tx2"/>
                </a:solidFill>
              </a:rPr>
              <a:t>注意 </a:t>
            </a:r>
            <a:r>
              <a:rPr lang="en-US" altLang="zh-CN" sz="2000" b="1" dirty="0">
                <a:solidFill>
                  <a:schemeClr val="tx2"/>
                </a:solidFill>
              </a:rPr>
              <a:t>.</a:t>
            </a:r>
            <a:r>
              <a:rPr lang="en-US" altLang="zh-CN" sz="2000" b="1" dirty="0" err="1">
                <a:solidFill>
                  <a:schemeClr val="tx2"/>
                </a:solidFill>
              </a:rPr>
              <a:t>ir</a:t>
            </a:r>
            <a:r>
              <a:rPr lang="zh-CN" altLang="en-US" sz="2000" b="1" dirty="0">
                <a:solidFill>
                  <a:schemeClr val="tx2"/>
                </a:solidFill>
              </a:rPr>
              <a:t>文件的格式要求即</a:t>
            </a:r>
            <a:r>
              <a:rPr lang="zh-CN" altLang="en-US" sz="2000" b="1" dirty="0" smtClean="0">
                <a:solidFill>
                  <a:schemeClr val="tx2"/>
                </a:solidFill>
              </a:rPr>
              <a:t>可，不合法的中间代码文件将会加载失败！</a:t>
            </a:r>
            <a:endParaRPr lang="zh-CN" altLang="en-US" sz="2000" b="1" dirty="0">
              <a:solidFill>
                <a:schemeClr val="tx2"/>
              </a:solidFill>
            </a:endParaRPr>
          </a:p>
          <a:p>
            <a:endParaRPr kumimoji="1" lang="zh-CN" altLang="en-US" dirty="0"/>
          </a:p>
        </p:txBody>
      </p:sp>
    </p:spTree>
    <p:extLst>
      <p:ext uri="{BB962C8B-B14F-4D97-AF65-F5344CB8AC3E}">
        <p14:creationId xmlns:p14="http://schemas.microsoft.com/office/powerpoint/2010/main" val="10849226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实验提交说明</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提交平台：</a:t>
            </a:r>
            <a:r>
              <a:rPr kumimoji="1" lang="en-US" altLang="zh-CN" dirty="0" smtClean="0">
                <a:hlinkClick r:id="rId2"/>
              </a:rPr>
              <a:t>http://cslabcms.nju.edu.cn</a:t>
            </a:r>
            <a:endParaRPr kumimoji="1" lang="en-US" altLang="zh-CN" dirty="0" smtClean="0"/>
          </a:p>
          <a:p>
            <a:pPr lvl="1"/>
            <a:r>
              <a:rPr kumimoji="1" lang="zh-CN" altLang="en-US" dirty="0" smtClean="0"/>
              <a:t>独立完成，以个人为小组单位提交</a:t>
            </a:r>
            <a:endParaRPr kumimoji="1" lang="en-US" altLang="zh-CN" dirty="0" smtClean="0"/>
          </a:p>
          <a:p>
            <a:pPr lvl="1"/>
            <a:r>
              <a:rPr kumimoji="1" lang="zh-CN" altLang="en-US" dirty="0" smtClean="0"/>
              <a:t>无特殊情况不接受其他提交方式</a:t>
            </a:r>
            <a:endParaRPr kumimoji="1" lang="en-US" altLang="zh-CN" dirty="0" smtClean="0"/>
          </a:p>
          <a:p>
            <a:r>
              <a:rPr kumimoji="1" lang="zh-CN" altLang="en-US" dirty="0" smtClean="0"/>
              <a:t>提交第</a:t>
            </a:r>
            <a:r>
              <a:rPr kumimoji="1" lang="en-US" altLang="zh-CN" dirty="0" smtClean="0"/>
              <a:t> 11 </a:t>
            </a:r>
            <a:r>
              <a:rPr kumimoji="1" lang="zh-CN" altLang="en-US" dirty="0" smtClean="0"/>
              <a:t>周的项目作业</a:t>
            </a:r>
            <a:endParaRPr kumimoji="1" lang="en-US" altLang="zh-CN" dirty="0" smtClean="0"/>
          </a:p>
          <a:p>
            <a:pPr lvl="1"/>
            <a:r>
              <a:rPr kumimoji="1" lang="en-US" altLang="zh-CN" dirty="0" smtClean="0"/>
              <a:t>Project 3</a:t>
            </a:r>
            <a:r>
              <a:rPr kumimoji="1" lang="zh-CN" altLang="en-US" dirty="0" smtClean="0"/>
              <a:t> </a:t>
            </a:r>
            <a:r>
              <a:rPr kumimoji="1" lang="mr-IN" altLang="zh-CN" dirty="0" smtClean="0"/>
              <a:t>–</a:t>
            </a:r>
            <a:r>
              <a:rPr kumimoji="1" lang="zh-CN" altLang="en-US" dirty="0" smtClean="0"/>
              <a:t> 中间代码生成</a:t>
            </a:r>
            <a:endParaRPr kumimoji="1" lang="en-US" altLang="zh-CN" dirty="0" smtClean="0"/>
          </a:p>
          <a:p>
            <a:pPr lvl="1"/>
            <a:r>
              <a:rPr kumimoji="1" lang="zh-CN" altLang="en-US" dirty="0"/>
              <a:t>所有内容打包并</a:t>
            </a:r>
            <a:r>
              <a:rPr kumimoji="1" lang="zh-CN" altLang="en-US" dirty="0" smtClean="0"/>
              <a:t>压缩，命名为学号</a:t>
            </a:r>
            <a:r>
              <a:rPr kumimoji="1" lang="en-US" altLang="zh-CN" dirty="0"/>
              <a:t>+”_”+</a:t>
            </a:r>
            <a:r>
              <a:rPr kumimoji="1" lang="en-US" altLang="zh-CN" dirty="0" smtClean="0"/>
              <a:t>lab3.</a:t>
            </a:r>
            <a:r>
              <a:rPr kumimoji="1" lang="en-US" altLang="zh-CN" b="1" dirty="0" smtClean="0"/>
              <a:t>zip</a:t>
            </a:r>
            <a:r>
              <a:rPr kumimoji="1" lang="en-US" altLang="zh-CN" dirty="0" smtClean="0"/>
              <a:t>/</a:t>
            </a:r>
            <a:r>
              <a:rPr kumimoji="1" lang="zh-CN" altLang="en-US" dirty="0" smtClean="0"/>
              <a:t> </a:t>
            </a:r>
            <a:r>
              <a:rPr kumimoji="1" lang="en-US" altLang="zh-CN" b="1" dirty="0" err="1" smtClean="0"/>
              <a:t>tar.gz</a:t>
            </a:r>
            <a:r>
              <a:rPr kumimoji="1" lang="zh-CN" altLang="en-US" dirty="0" smtClean="0"/>
              <a:t>，</a:t>
            </a:r>
            <a:r>
              <a:rPr kumimoji="1" lang="zh-CN" altLang="en-US" dirty="0"/>
              <a:t>如</a:t>
            </a:r>
            <a:r>
              <a:rPr kumimoji="1" lang="en-US" altLang="zh-CN" dirty="0" smtClean="0"/>
              <a:t>141220001_lab3.zip</a:t>
            </a:r>
          </a:p>
          <a:p>
            <a:pPr lvl="1"/>
            <a:r>
              <a:rPr kumimoji="1" lang="zh-CN" altLang="en-US" dirty="0" smtClean="0"/>
              <a:t>其他要求与实验一相同</a:t>
            </a:r>
            <a:endParaRPr kumimoji="1" lang="en-US" altLang="zh-CN" dirty="0" smtClean="0"/>
          </a:p>
          <a:p>
            <a:r>
              <a:rPr kumimoji="1" lang="zh-CN" altLang="en-US" b="1" dirty="0" smtClean="0">
                <a:solidFill>
                  <a:srgbClr val="FF0000"/>
                </a:solidFill>
              </a:rPr>
              <a:t>截止日期：</a:t>
            </a:r>
            <a:r>
              <a:rPr kumimoji="1" lang="en-US" altLang="zh-CN" b="1" dirty="0" smtClean="0">
                <a:solidFill>
                  <a:srgbClr val="FF0000"/>
                </a:solidFill>
              </a:rPr>
              <a:t>6</a:t>
            </a:r>
            <a:r>
              <a:rPr kumimoji="1" lang="zh-CN" altLang="en-US" b="1" dirty="0" smtClean="0">
                <a:solidFill>
                  <a:srgbClr val="FF0000"/>
                </a:solidFill>
              </a:rPr>
              <a:t>月</a:t>
            </a:r>
            <a:r>
              <a:rPr kumimoji="1" lang="en-US" altLang="zh-CN" b="1" dirty="0">
                <a:solidFill>
                  <a:srgbClr val="FF0000"/>
                </a:solidFill>
              </a:rPr>
              <a:t>4</a:t>
            </a:r>
            <a:r>
              <a:rPr kumimoji="1" lang="zh-CN" altLang="en-US" b="1" dirty="0" smtClean="0">
                <a:solidFill>
                  <a:srgbClr val="FF0000"/>
                </a:solidFill>
              </a:rPr>
              <a:t>日，</a:t>
            </a:r>
            <a:r>
              <a:rPr kumimoji="1" lang="en-US" altLang="zh-CN" b="1" dirty="0" smtClean="0">
                <a:solidFill>
                  <a:srgbClr val="FF0000"/>
                </a:solidFill>
              </a:rPr>
              <a:t>23:59:59</a:t>
            </a:r>
            <a:r>
              <a:rPr kumimoji="1" lang="zh-CN" altLang="en-US" dirty="0" smtClean="0"/>
              <a:t>，请尽量不要在此之前的几分钟提交，网络有风险</a:t>
            </a:r>
            <a:endParaRPr kumimoji="1" lang="en-US" altLang="zh-CN" dirty="0"/>
          </a:p>
          <a:p>
            <a:pPr lvl="1"/>
            <a:endParaRPr kumimoji="1" lang="en-US" altLang="zh-CN" dirty="0" smtClean="0"/>
          </a:p>
          <a:p>
            <a:pPr lvl="1"/>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13</a:t>
            </a:fld>
            <a:endParaRPr lang="zh-CN" altLang="en-US">
              <a:solidFill>
                <a:prstClr val="black">
                  <a:tint val="75000"/>
                </a:prstClr>
              </a:solidFill>
            </a:endParaRPr>
          </a:p>
        </p:txBody>
      </p:sp>
    </p:spTree>
    <p:extLst>
      <p:ext uri="{BB962C8B-B14F-4D97-AF65-F5344CB8AC3E}">
        <p14:creationId xmlns:p14="http://schemas.microsoft.com/office/powerpoint/2010/main" val="1480562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实验检查要求</a:t>
            </a:r>
            <a:endParaRPr kumimoji="1" lang="zh-CN" altLang="en-US" dirty="0"/>
          </a:p>
        </p:txBody>
      </p:sp>
      <p:sp>
        <p:nvSpPr>
          <p:cNvPr id="3" name="内容占位符 2"/>
          <p:cNvSpPr>
            <a:spLocks noGrp="1"/>
          </p:cNvSpPr>
          <p:nvPr>
            <p:ph idx="1"/>
          </p:nvPr>
        </p:nvSpPr>
        <p:spPr/>
        <p:txBody>
          <a:bodyPr>
            <a:normAutofit fontScale="92500" lnSpcReduction="10000"/>
          </a:bodyPr>
          <a:lstStyle/>
          <a:p>
            <a:pPr>
              <a:lnSpc>
                <a:spcPct val="110000"/>
              </a:lnSpc>
            </a:pPr>
            <a:r>
              <a:rPr kumimoji="1" lang="zh-CN" altLang="en-US" b="1" dirty="0" smtClean="0">
                <a:solidFill>
                  <a:srgbClr val="FF0000"/>
                </a:solidFill>
              </a:rPr>
              <a:t>必做部分（</a:t>
            </a:r>
            <a:r>
              <a:rPr kumimoji="1" lang="en-US" altLang="zh-CN" b="1" dirty="0" smtClean="0">
                <a:solidFill>
                  <a:srgbClr val="FF0000"/>
                </a:solidFill>
              </a:rPr>
              <a:t>85%</a:t>
            </a:r>
            <a:r>
              <a:rPr kumimoji="1" lang="zh-CN" altLang="en-US" b="1" dirty="0" smtClean="0">
                <a:solidFill>
                  <a:srgbClr val="FF0000"/>
                </a:solidFill>
              </a:rPr>
              <a:t>）</a:t>
            </a:r>
            <a:endParaRPr kumimoji="1" lang="en-US" altLang="zh-CN" b="1" dirty="0" smtClean="0">
              <a:solidFill>
                <a:srgbClr val="FF0000"/>
              </a:solidFill>
            </a:endParaRPr>
          </a:p>
          <a:p>
            <a:pPr lvl="1">
              <a:lnSpc>
                <a:spcPct val="110000"/>
              </a:lnSpc>
            </a:pPr>
            <a:r>
              <a:rPr lang="zh-CN" altLang="en-US" sz="2400" dirty="0" smtClean="0"/>
              <a:t>提交的源程序必须</a:t>
            </a:r>
            <a:r>
              <a:rPr lang="zh-CN" altLang="en-US" sz="2400" dirty="0"/>
              <a:t>能通过</a:t>
            </a:r>
            <a:r>
              <a:rPr lang="zh-CN" altLang="en-US" sz="2400" dirty="0" smtClean="0"/>
              <a:t>编译，否则将扣分</a:t>
            </a:r>
            <a:endParaRPr lang="en-US" altLang="zh-CN" sz="2600" b="1" dirty="0" smtClean="0"/>
          </a:p>
          <a:p>
            <a:pPr lvl="1">
              <a:lnSpc>
                <a:spcPct val="110000"/>
              </a:lnSpc>
            </a:pPr>
            <a:r>
              <a:rPr lang="zh-CN" altLang="en-US" sz="2600" b="1" dirty="0" smtClean="0"/>
              <a:t>输出</a:t>
            </a:r>
            <a:r>
              <a:rPr lang="zh-CN" altLang="en-US" sz="2600" b="1" dirty="0"/>
              <a:t>要求：</a:t>
            </a:r>
            <a:r>
              <a:rPr lang="en-US" altLang="zh-CN" sz="2600" b="1" dirty="0">
                <a:solidFill>
                  <a:srgbClr val="FF0000"/>
                </a:solidFill>
              </a:rPr>
              <a:t> ./parser test1.c test1output.ir</a:t>
            </a:r>
          </a:p>
          <a:p>
            <a:pPr lvl="1">
              <a:lnSpc>
                <a:spcPct val="110000"/>
              </a:lnSpc>
            </a:pPr>
            <a:r>
              <a:rPr lang="zh-CN" altLang="en-US" sz="2600" b="1" dirty="0">
                <a:solidFill>
                  <a:srgbClr val="FF0000"/>
                </a:solidFill>
              </a:rPr>
              <a:t>把生成的中间代码逐行</a:t>
            </a:r>
            <a:r>
              <a:rPr lang="zh-CN" altLang="en-US" sz="2600" b="1" dirty="0" smtClean="0">
                <a:solidFill>
                  <a:srgbClr val="FF0000"/>
                </a:solidFill>
              </a:rPr>
              <a:t>写入 </a:t>
            </a:r>
            <a:r>
              <a:rPr lang="en-US" altLang="zh-CN" sz="2600" b="1" dirty="0" smtClean="0">
                <a:solidFill>
                  <a:srgbClr val="FF0000"/>
                </a:solidFill>
              </a:rPr>
              <a:t>test1output.ir</a:t>
            </a:r>
            <a:r>
              <a:rPr lang="zh-CN" altLang="en-US" sz="2600" b="1" dirty="0" smtClean="0">
                <a:solidFill>
                  <a:srgbClr val="FF0000"/>
                </a:solidFill>
              </a:rPr>
              <a:t> 文件</a:t>
            </a:r>
            <a:r>
              <a:rPr lang="zh-CN" altLang="en-US" sz="2600" b="1" dirty="0" smtClean="0">
                <a:solidFill>
                  <a:srgbClr val="FF0000"/>
                </a:solidFill>
              </a:rPr>
              <a:t>中</a:t>
            </a:r>
            <a:endParaRPr lang="en-US" altLang="zh-CN" sz="2600" b="1" dirty="0" smtClean="0">
              <a:solidFill>
                <a:srgbClr val="FF0000"/>
              </a:solidFill>
            </a:endParaRPr>
          </a:p>
          <a:p>
            <a:pPr>
              <a:lnSpc>
                <a:spcPct val="110000"/>
              </a:lnSpc>
            </a:pPr>
            <a:r>
              <a:rPr kumimoji="1" lang="zh-CN" altLang="en-US" b="1" dirty="0" smtClean="0"/>
              <a:t>实验</a:t>
            </a:r>
            <a:r>
              <a:rPr kumimoji="1" lang="zh-CN" altLang="en-US" b="1" dirty="0" smtClean="0"/>
              <a:t>报告及代码风格、实现方式等（</a:t>
            </a:r>
            <a:r>
              <a:rPr kumimoji="1" lang="en-US" altLang="zh-CN" b="1" dirty="0" smtClean="0"/>
              <a:t>15%</a:t>
            </a:r>
            <a:r>
              <a:rPr kumimoji="1" lang="zh-CN" altLang="en-US" b="1" dirty="0" smtClean="0"/>
              <a:t>）</a:t>
            </a:r>
            <a:endParaRPr kumimoji="1" lang="en-US" altLang="zh-CN" b="1" dirty="0" smtClean="0"/>
          </a:p>
          <a:p>
            <a:pPr>
              <a:lnSpc>
                <a:spcPct val="110000"/>
              </a:lnSpc>
            </a:pPr>
            <a:r>
              <a:rPr kumimoji="1" lang="zh-CN" altLang="en-US" dirty="0" smtClean="0">
                <a:solidFill>
                  <a:srgbClr val="0070C0"/>
                </a:solidFill>
              </a:rPr>
              <a:t>选做部分</a:t>
            </a:r>
            <a:endParaRPr kumimoji="1" lang="en-US" altLang="zh-CN" dirty="0" smtClean="0">
              <a:solidFill>
                <a:srgbClr val="0070C0"/>
              </a:solidFill>
            </a:endParaRPr>
          </a:p>
          <a:p>
            <a:pPr lvl="1">
              <a:lnSpc>
                <a:spcPct val="110000"/>
              </a:lnSpc>
            </a:pPr>
            <a:r>
              <a:rPr kumimoji="1" lang="zh-CN" altLang="en-US" sz="2600" dirty="0" smtClean="0">
                <a:solidFill>
                  <a:srgbClr val="0070C0"/>
                </a:solidFill>
              </a:rPr>
              <a:t>多维数组和结构体相关中间代码</a:t>
            </a:r>
            <a:r>
              <a:rPr kumimoji="1" lang="zh-CN" altLang="en-US" sz="2600" dirty="0" smtClean="0">
                <a:solidFill>
                  <a:srgbClr val="0070C0"/>
                </a:solidFill>
              </a:rPr>
              <a:t>生成，</a:t>
            </a:r>
            <a:r>
              <a:rPr kumimoji="1" lang="zh-CN" altLang="en-US" sz="2600" dirty="0" smtClean="0">
                <a:solidFill>
                  <a:srgbClr val="7030A0"/>
                </a:solidFill>
              </a:rPr>
              <a:t>以及简单的中间代码优化，</a:t>
            </a:r>
            <a:r>
              <a:rPr lang="zh-CN" altLang="en-US" sz="2600" dirty="0">
                <a:solidFill>
                  <a:srgbClr val="7030A0"/>
                </a:solidFill>
              </a:rPr>
              <a:t>虚拟机小程序将以总共执行过的中间代码条数为标准来衡量你的编译器所输出的中间代码的运行</a:t>
            </a:r>
            <a:r>
              <a:rPr lang="zh-CN" altLang="en-US" sz="2600" dirty="0" smtClean="0">
                <a:solidFill>
                  <a:srgbClr val="7030A0"/>
                </a:solidFill>
              </a:rPr>
              <a:t>效率。</a:t>
            </a:r>
            <a:endParaRPr lang="en-US" altLang="zh-CN" sz="2600" dirty="0" smtClean="0">
              <a:solidFill>
                <a:srgbClr val="7030A0"/>
              </a:solidFill>
            </a:endParaRPr>
          </a:p>
          <a:p>
            <a:pPr>
              <a:lnSpc>
                <a:spcPct val="110000"/>
              </a:lnSpc>
            </a:pPr>
            <a:r>
              <a:rPr kumimoji="1" lang="zh-CN" altLang="en-US" b="1" dirty="0" smtClean="0">
                <a:solidFill>
                  <a:schemeClr val="accent2"/>
                </a:solidFill>
              </a:rPr>
              <a:t>代码</a:t>
            </a:r>
            <a:r>
              <a:rPr kumimoji="1" lang="zh-CN" altLang="en-US" b="1" dirty="0">
                <a:solidFill>
                  <a:schemeClr val="accent2"/>
                </a:solidFill>
              </a:rPr>
              <a:t>查</a:t>
            </a:r>
            <a:r>
              <a:rPr kumimoji="1" lang="zh-CN" altLang="en-US" b="1" dirty="0" smtClean="0">
                <a:solidFill>
                  <a:schemeClr val="accent2"/>
                </a:solidFill>
              </a:rPr>
              <a:t>重</a:t>
            </a:r>
            <a:endParaRPr kumimoji="1" lang="en-US" altLang="zh-CN" b="1" dirty="0" smtClean="0">
              <a:solidFill>
                <a:schemeClr val="accent2"/>
              </a:solidFill>
            </a:endParaRPr>
          </a:p>
          <a:p>
            <a:pPr lvl="1">
              <a:lnSpc>
                <a:spcPct val="110000"/>
              </a:lnSpc>
            </a:pPr>
            <a:r>
              <a:rPr kumimoji="1" lang="zh-CN" altLang="en-US" b="1" dirty="0" smtClean="0">
                <a:solidFill>
                  <a:schemeClr val="accent2"/>
                </a:solidFill>
              </a:rPr>
              <a:t>教学平台提供，请注重学术诚信，一旦抄袭，即为</a:t>
            </a:r>
            <a:r>
              <a:rPr kumimoji="1" lang="en-US" altLang="zh-CN" b="1" dirty="0" smtClean="0">
                <a:solidFill>
                  <a:schemeClr val="accent2"/>
                </a:solidFill>
              </a:rPr>
              <a:t>0</a:t>
            </a:r>
            <a:r>
              <a:rPr kumimoji="1" lang="zh-CN" altLang="en-US" b="1" dirty="0" smtClean="0">
                <a:solidFill>
                  <a:schemeClr val="accent2"/>
                </a:solidFill>
              </a:rPr>
              <a:t>分！</a:t>
            </a:r>
            <a:endParaRPr kumimoji="1" lang="en-US" altLang="zh-CN" b="1" dirty="0" smtClean="0">
              <a:solidFill>
                <a:schemeClr val="accent2"/>
              </a:solidFill>
            </a:endParaRPr>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14</a:t>
            </a:fld>
            <a:endParaRPr lang="zh-CN" altLang="en-US">
              <a:solidFill>
                <a:prstClr val="black">
                  <a:tint val="75000"/>
                </a:prstClr>
              </a:solidFill>
            </a:endParaRPr>
          </a:p>
        </p:txBody>
      </p:sp>
    </p:spTree>
    <p:extLst>
      <p:ext uri="{BB962C8B-B14F-4D97-AF65-F5344CB8AC3E}">
        <p14:creationId xmlns:p14="http://schemas.microsoft.com/office/powerpoint/2010/main" val="8622505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15</a:t>
            </a:fld>
            <a:endParaRPr lang="zh-CN" altLang="en-US">
              <a:solidFill>
                <a:prstClr val="black">
                  <a:tint val="75000"/>
                </a:prstClr>
              </a:solidFill>
            </a:endParaRPr>
          </a:p>
        </p:txBody>
      </p:sp>
      <p:sp>
        <p:nvSpPr>
          <p:cNvPr id="5" name="矩形 4"/>
          <p:cNvSpPr/>
          <p:nvPr/>
        </p:nvSpPr>
        <p:spPr>
          <a:xfrm>
            <a:off x="1856193" y="2318689"/>
            <a:ext cx="5046703" cy="1938992"/>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6000" b="1" cap="none" spc="0" dirty="0" smtClean="0">
                <a:ln/>
                <a:solidFill>
                  <a:schemeClr val="accent3"/>
                </a:solidFill>
                <a:effectLst/>
              </a:rPr>
              <a:t>Thank</a:t>
            </a:r>
            <a:r>
              <a:rPr lang="zh-CN" altLang="en-US" sz="6000" b="1" cap="none" spc="0" dirty="0" smtClean="0">
                <a:ln/>
                <a:solidFill>
                  <a:schemeClr val="accent3"/>
                </a:solidFill>
                <a:effectLst/>
              </a:rPr>
              <a:t> </a:t>
            </a:r>
            <a:r>
              <a:rPr lang="en-US" altLang="zh-CN" sz="6000" b="1" cap="none" spc="0" dirty="0" smtClean="0">
                <a:ln/>
                <a:solidFill>
                  <a:schemeClr val="accent3"/>
                </a:solidFill>
                <a:effectLst/>
              </a:rPr>
              <a:t>you!</a:t>
            </a:r>
          </a:p>
          <a:p>
            <a:pPr algn="ctr"/>
            <a:r>
              <a:rPr lang="en-US" altLang="zh-CN" sz="6000" b="1" dirty="0" smtClean="0">
                <a:ln/>
                <a:solidFill>
                  <a:schemeClr val="accent3"/>
                </a:solidFill>
              </a:rPr>
              <a:t>Any</a:t>
            </a:r>
            <a:r>
              <a:rPr lang="zh-CN" altLang="en-US" sz="6000" b="1" dirty="0" smtClean="0">
                <a:ln/>
                <a:solidFill>
                  <a:schemeClr val="accent3"/>
                </a:solidFill>
              </a:rPr>
              <a:t> </a:t>
            </a:r>
            <a:r>
              <a:rPr lang="en-US" altLang="zh-CN" sz="6000" b="1" dirty="0" smtClean="0">
                <a:ln/>
                <a:solidFill>
                  <a:schemeClr val="accent3"/>
                </a:solidFill>
              </a:rPr>
              <a:t>questions?</a:t>
            </a:r>
            <a:endParaRPr lang="zh-CN" altLang="en-US" sz="6000" b="1" cap="none" spc="0" dirty="0">
              <a:ln/>
              <a:solidFill>
                <a:schemeClr val="accent3"/>
              </a:solidFill>
              <a:effectLst/>
            </a:endParaRPr>
          </a:p>
        </p:txBody>
      </p:sp>
    </p:spTree>
    <p:extLst>
      <p:ext uri="{BB962C8B-B14F-4D97-AF65-F5344CB8AC3E}">
        <p14:creationId xmlns:p14="http://schemas.microsoft.com/office/powerpoint/2010/main" val="1745643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latin typeface="+mj-ea"/>
                <a:cs typeface="DengXian" charset="-122"/>
              </a:rPr>
              <a:t>概要</a:t>
            </a:r>
            <a:endParaRPr kumimoji="1" lang="zh-CN" altLang="en-US" b="1" dirty="0">
              <a:latin typeface="+mj-ea"/>
              <a:cs typeface="DengXian" charset="-122"/>
            </a:endParaRPr>
          </a:p>
        </p:txBody>
      </p:sp>
      <p:sp>
        <p:nvSpPr>
          <p:cNvPr id="3" name="内容占位符 2"/>
          <p:cNvSpPr>
            <a:spLocks noGrp="1"/>
          </p:cNvSpPr>
          <p:nvPr>
            <p:ph idx="1"/>
          </p:nvPr>
        </p:nvSpPr>
        <p:spPr/>
        <p:txBody>
          <a:bodyPr/>
          <a:lstStyle/>
          <a:p>
            <a:r>
              <a:rPr kumimoji="1" lang="zh-CN" altLang="en-US" dirty="0" smtClean="0"/>
              <a:t>实验任务</a:t>
            </a:r>
            <a:endParaRPr kumimoji="1" lang="en-US" altLang="zh-CN" dirty="0" smtClean="0"/>
          </a:p>
          <a:p>
            <a:r>
              <a:rPr kumimoji="1" lang="zh-CN" altLang="en-US" dirty="0" smtClean="0"/>
              <a:t>实验示例</a:t>
            </a:r>
            <a:endParaRPr kumimoji="1" lang="en-US" altLang="zh-CN" dirty="0" smtClean="0"/>
          </a:p>
          <a:p>
            <a:r>
              <a:rPr kumimoji="1" lang="zh-CN" altLang="en-US" dirty="0" smtClean="0"/>
              <a:t>实验攻略</a:t>
            </a:r>
            <a:endParaRPr kumimoji="1" lang="en-US" altLang="zh-CN" dirty="0" smtClean="0"/>
          </a:p>
          <a:p>
            <a:r>
              <a:rPr kumimoji="1" lang="en-US" altLang="zh-CN" dirty="0" smtClean="0"/>
              <a:t>IR</a:t>
            </a:r>
            <a:r>
              <a:rPr kumimoji="1" lang="zh-CN" altLang="en-US" dirty="0" smtClean="0"/>
              <a:t> </a:t>
            </a:r>
            <a:r>
              <a:rPr kumimoji="1" lang="en-US" altLang="zh-CN" dirty="0" smtClean="0"/>
              <a:t>Simulator</a:t>
            </a:r>
          </a:p>
          <a:p>
            <a:r>
              <a:rPr kumimoji="1" lang="zh-CN" altLang="en-US" dirty="0"/>
              <a:t>实验</a:t>
            </a:r>
            <a:r>
              <a:rPr kumimoji="1" lang="zh-CN" altLang="en-US" dirty="0" smtClean="0"/>
              <a:t>提交</a:t>
            </a:r>
            <a:endParaRPr kumimoji="1" lang="en-US" altLang="zh-CN" dirty="0" smtClean="0"/>
          </a:p>
          <a:p>
            <a:r>
              <a:rPr kumimoji="1" lang="zh-CN" altLang="en-US" dirty="0" smtClean="0"/>
              <a:t>实验检查</a:t>
            </a:r>
            <a:endParaRPr kumimoji="1" lang="en-US" altLang="zh-CN" dirty="0" smtClean="0"/>
          </a:p>
          <a:p>
            <a:endParaRPr kumimoji="1" lang="en-US" altLang="zh-CN" dirty="0" smtClean="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2</a:t>
            </a:fld>
            <a:endParaRPr lang="zh-CN" altLang="en-US">
              <a:solidFill>
                <a:prstClr val="black">
                  <a:tint val="75000"/>
                </a:prstClr>
              </a:solidFill>
            </a:endParaRPr>
          </a:p>
        </p:txBody>
      </p:sp>
      <p:grpSp>
        <p:nvGrpSpPr>
          <p:cNvPr id="46" name="组 45"/>
          <p:cNvGrpSpPr/>
          <p:nvPr/>
        </p:nvGrpSpPr>
        <p:grpSpPr>
          <a:xfrm>
            <a:off x="3679559" y="1178875"/>
            <a:ext cx="4396154" cy="4999220"/>
            <a:chOff x="3568130" y="503584"/>
            <a:chExt cx="4396154" cy="4999220"/>
          </a:xfrm>
        </p:grpSpPr>
        <p:grpSp>
          <p:nvGrpSpPr>
            <p:cNvPr id="24" name="组 23"/>
            <p:cNvGrpSpPr/>
            <p:nvPr/>
          </p:nvGrpSpPr>
          <p:grpSpPr>
            <a:xfrm>
              <a:off x="3568130" y="503584"/>
              <a:ext cx="4396154" cy="4999220"/>
              <a:chOff x="1670487" y="504330"/>
              <a:chExt cx="9239949" cy="6054728"/>
            </a:xfrm>
          </p:grpSpPr>
          <p:sp>
            <p:nvSpPr>
              <p:cNvPr id="25" name="矩形 24"/>
              <p:cNvSpPr/>
              <p:nvPr/>
            </p:nvSpPr>
            <p:spPr>
              <a:xfrm>
                <a:off x="1670487" y="504330"/>
                <a:ext cx="9239949" cy="60547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6" name="矩形 25"/>
              <p:cNvSpPr/>
              <p:nvPr/>
            </p:nvSpPr>
            <p:spPr>
              <a:xfrm>
                <a:off x="2718089" y="2077158"/>
                <a:ext cx="1818741" cy="93610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smtClean="0"/>
                  <a:t>词法分析</a:t>
                </a:r>
                <a:endParaRPr lang="zh-CN" altLang="en-US" sz="2400" b="1" dirty="0"/>
              </a:p>
            </p:txBody>
          </p:sp>
          <p:sp>
            <p:nvSpPr>
              <p:cNvPr id="27" name="矩形 26"/>
              <p:cNvSpPr/>
              <p:nvPr/>
            </p:nvSpPr>
            <p:spPr>
              <a:xfrm>
                <a:off x="5472116" y="2077158"/>
                <a:ext cx="1929100" cy="93610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smtClean="0"/>
                  <a:t>语法分析</a:t>
                </a:r>
                <a:endParaRPr lang="zh-CN" altLang="en-US" sz="2400" b="1" dirty="0"/>
              </a:p>
            </p:txBody>
          </p:sp>
          <p:cxnSp>
            <p:nvCxnSpPr>
              <p:cNvPr id="28" name="直接箭头连接符 26"/>
              <p:cNvCxnSpPr/>
              <p:nvPr/>
            </p:nvCxnSpPr>
            <p:spPr>
              <a:xfrm flipV="1">
                <a:off x="1926002" y="2545211"/>
                <a:ext cx="792088" cy="4646"/>
              </a:xfrm>
              <a:prstGeom prst="straightConnector1">
                <a:avLst/>
              </a:prstGeom>
              <a:ln w="28575">
                <a:tailEnd type="arrow"/>
              </a:ln>
            </p:spPr>
            <p:style>
              <a:lnRef idx="3">
                <a:schemeClr val="dk1"/>
              </a:lnRef>
              <a:fillRef idx="0">
                <a:schemeClr val="dk1"/>
              </a:fillRef>
              <a:effectRef idx="2">
                <a:schemeClr val="dk1"/>
              </a:effectRef>
              <a:fontRef idx="minor">
                <a:schemeClr val="tx1"/>
              </a:fontRef>
            </p:style>
          </p:cxnSp>
          <p:cxnSp>
            <p:nvCxnSpPr>
              <p:cNvPr id="29" name="直接箭头连接符 28"/>
              <p:cNvCxnSpPr/>
              <p:nvPr/>
            </p:nvCxnSpPr>
            <p:spPr>
              <a:xfrm>
                <a:off x="4536831" y="2545211"/>
                <a:ext cx="930461" cy="0"/>
              </a:xfrm>
              <a:prstGeom prst="straightConnector1">
                <a:avLst/>
              </a:prstGeom>
              <a:ln w="28575">
                <a:tailEnd type="arrow"/>
              </a:ln>
            </p:spPr>
            <p:style>
              <a:lnRef idx="3">
                <a:schemeClr val="dk1"/>
              </a:lnRef>
              <a:fillRef idx="0">
                <a:schemeClr val="dk1"/>
              </a:fillRef>
              <a:effectRef idx="2">
                <a:schemeClr val="dk1"/>
              </a:effectRef>
              <a:fontRef idx="minor">
                <a:schemeClr val="tx1"/>
              </a:fontRef>
            </p:style>
          </p:cxnSp>
          <p:sp>
            <p:nvSpPr>
              <p:cNvPr id="30" name="TextBox 17"/>
              <p:cNvSpPr txBox="1"/>
              <p:nvPr/>
            </p:nvSpPr>
            <p:spPr>
              <a:xfrm>
                <a:off x="2380211" y="3685562"/>
                <a:ext cx="2395577" cy="484587"/>
              </a:xfrm>
              <a:prstGeom prst="rect">
                <a:avLst/>
              </a:prstGeom>
              <a:noFill/>
            </p:spPr>
            <p:txBody>
              <a:bodyPr wrap="square" rtlCol="0">
                <a:spAutoFit/>
              </a:bodyPr>
              <a:lstStyle/>
              <a:p>
                <a:r>
                  <a:rPr lang="zh-CN" altLang="en-US" sz="2000" b="1" dirty="0" smtClean="0">
                    <a:solidFill>
                      <a:srgbClr val="C00000"/>
                    </a:solidFill>
                    <a:effectLst>
                      <a:outerShdw blurRad="38100" dist="38100" dir="2700000" algn="tl">
                        <a:srgbClr val="000000">
                          <a:alpha val="43137"/>
                        </a:srgbClr>
                      </a:outerShdw>
                    </a:effectLst>
                  </a:rPr>
                  <a:t>语法树</a:t>
                </a:r>
                <a:endParaRPr lang="zh-CN" altLang="en-US" sz="2000" b="1" dirty="0">
                  <a:solidFill>
                    <a:srgbClr val="C00000"/>
                  </a:solidFill>
                  <a:effectLst>
                    <a:outerShdw blurRad="38100" dist="38100" dir="2700000" algn="tl">
                      <a:srgbClr val="000000">
                        <a:alpha val="43137"/>
                      </a:srgbClr>
                    </a:outerShdw>
                  </a:effectLst>
                </a:endParaRPr>
              </a:p>
            </p:txBody>
          </p:sp>
          <p:cxnSp>
            <p:nvCxnSpPr>
              <p:cNvPr id="31" name="直接箭头连接符 31"/>
              <p:cNvCxnSpPr/>
              <p:nvPr/>
            </p:nvCxnSpPr>
            <p:spPr>
              <a:xfrm>
                <a:off x="7401216" y="2545211"/>
                <a:ext cx="734632" cy="0"/>
              </a:xfrm>
              <a:prstGeom prst="straightConnector1">
                <a:avLst/>
              </a:prstGeom>
              <a:ln w="28575">
                <a:tailEnd type="arrow"/>
              </a:ln>
            </p:spPr>
            <p:style>
              <a:lnRef idx="3">
                <a:schemeClr val="dk1"/>
              </a:lnRef>
              <a:fillRef idx="0">
                <a:schemeClr val="dk1"/>
              </a:fillRef>
              <a:effectRef idx="2">
                <a:schemeClr val="dk1"/>
              </a:effectRef>
              <a:fontRef idx="minor">
                <a:schemeClr val="tx1"/>
              </a:fontRef>
            </p:style>
          </p:cxnSp>
          <p:sp>
            <p:nvSpPr>
              <p:cNvPr id="32" name="矩形 31"/>
              <p:cNvSpPr/>
              <p:nvPr/>
            </p:nvSpPr>
            <p:spPr>
              <a:xfrm>
                <a:off x="8135848" y="2077158"/>
                <a:ext cx="1867249" cy="9361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smtClean="0"/>
                  <a:t>语义分析</a:t>
                </a:r>
                <a:endParaRPr lang="zh-CN" altLang="en-US" sz="2400" b="1" dirty="0"/>
              </a:p>
            </p:txBody>
          </p:sp>
          <p:sp>
            <p:nvSpPr>
              <p:cNvPr id="33" name="矩形 32"/>
              <p:cNvSpPr/>
              <p:nvPr/>
            </p:nvSpPr>
            <p:spPr>
              <a:xfrm>
                <a:off x="4600203" y="3659629"/>
                <a:ext cx="2990036" cy="99454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800" b="1" dirty="0" smtClean="0"/>
                  <a:t>中间代码生成</a:t>
                </a:r>
                <a:endParaRPr lang="zh-CN" altLang="en-US" sz="2800" b="1" dirty="0"/>
              </a:p>
            </p:txBody>
          </p:sp>
          <p:sp>
            <p:nvSpPr>
              <p:cNvPr id="34" name="矩形 33"/>
              <p:cNvSpPr/>
              <p:nvPr/>
            </p:nvSpPr>
            <p:spPr>
              <a:xfrm>
                <a:off x="5257722" y="5269246"/>
                <a:ext cx="2088231"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机器</a:t>
                </a:r>
                <a:r>
                  <a:rPr lang="zh-CN" altLang="en-US" dirty="0" smtClean="0"/>
                  <a:t>代码生成</a:t>
                </a:r>
                <a:endParaRPr lang="zh-CN" altLang="en-US" dirty="0"/>
              </a:p>
            </p:txBody>
          </p:sp>
          <p:cxnSp>
            <p:nvCxnSpPr>
              <p:cNvPr id="36" name="直接箭头连接符 36"/>
              <p:cNvCxnSpPr/>
              <p:nvPr/>
            </p:nvCxnSpPr>
            <p:spPr>
              <a:xfrm>
                <a:off x="2322045" y="4156901"/>
                <a:ext cx="2278158" cy="0"/>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sp>
            <p:nvSpPr>
              <p:cNvPr id="38" name="TextBox 44"/>
              <p:cNvSpPr txBox="1"/>
              <p:nvPr/>
            </p:nvSpPr>
            <p:spPr>
              <a:xfrm>
                <a:off x="7415451" y="5233586"/>
                <a:ext cx="1531365" cy="970571"/>
              </a:xfrm>
              <a:prstGeom prst="rect">
                <a:avLst/>
              </a:prstGeom>
              <a:noFill/>
            </p:spPr>
            <p:txBody>
              <a:bodyPr wrap="square" rtlCol="0">
                <a:spAutoFit/>
              </a:bodyPr>
              <a:lstStyle/>
              <a:p>
                <a:pPr>
                  <a:lnSpc>
                    <a:spcPct val="120000"/>
                  </a:lnSpc>
                </a:pPr>
                <a:r>
                  <a:rPr lang="zh-CN" altLang="en-US" sz="2000" b="1" i="1" dirty="0" smtClean="0">
                    <a:solidFill>
                      <a:srgbClr val="00B050"/>
                    </a:solidFill>
                  </a:rPr>
                  <a:t>汇编代码</a:t>
                </a:r>
                <a:endParaRPr lang="zh-CN" altLang="en-US" sz="2000" b="1" i="1" dirty="0">
                  <a:solidFill>
                    <a:srgbClr val="00B050"/>
                  </a:solidFill>
                </a:endParaRPr>
              </a:p>
            </p:txBody>
          </p:sp>
          <p:cxnSp>
            <p:nvCxnSpPr>
              <p:cNvPr id="39" name="直接箭头连接符 38"/>
              <p:cNvCxnSpPr/>
              <p:nvPr/>
            </p:nvCxnSpPr>
            <p:spPr>
              <a:xfrm>
                <a:off x="7345952" y="5737298"/>
                <a:ext cx="2077432" cy="0"/>
              </a:xfrm>
              <a:prstGeom prst="straightConnector1">
                <a:avLst/>
              </a:prstGeom>
              <a:ln w="28575">
                <a:tailEnd type="arrow"/>
              </a:ln>
            </p:spPr>
            <p:style>
              <a:lnRef idx="3">
                <a:schemeClr val="dk1"/>
              </a:lnRef>
              <a:fillRef idx="0">
                <a:schemeClr val="dk1"/>
              </a:fillRef>
              <a:effectRef idx="2">
                <a:schemeClr val="dk1"/>
              </a:effectRef>
              <a:fontRef idx="minor">
                <a:schemeClr val="tx1"/>
              </a:fontRef>
            </p:style>
          </p:cxnSp>
          <p:sp>
            <p:nvSpPr>
              <p:cNvPr id="40" name="TextBox 17"/>
              <p:cNvSpPr txBox="1"/>
              <p:nvPr/>
            </p:nvSpPr>
            <p:spPr>
              <a:xfrm>
                <a:off x="7865769" y="3681319"/>
                <a:ext cx="1797065" cy="970571"/>
              </a:xfrm>
              <a:prstGeom prst="rect">
                <a:avLst/>
              </a:prstGeom>
              <a:noFill/>
            </p:spPr>
            <p:txBody>
              <a:bodyPr wrap="square" rtlCol="0">
                <a:spAutoFit/>
              </a:bodyPr>
              <a:lstStyle/>
              <a:p>
                <a:pPr>
                  <a:lnSpc>
                    <a:spcPct val="120000"/>
                  </a:lnSpc>
                </a:pPr>
                <a:r>
                  <a:rPr lang="zh-CN" altLang="en-US" sz="2000" b="1" dirty="0">
                    <a:solidFill>
                      <a:srgbClr val="C00000"/>
                    </a:solidFill>
                    <a:effectLst>
                      <a:outerShdw blurRad="38100" dist="38100" dir="2700000" algn="tl">
                        <a:srgbClr val="000000">
                          <a:alpha val="43137"/>
                        </a:srgbClr>
                      </a:outerShdw>
                    </a:effectLst>
                  </a:rPr>
                  <a:t>中间代码</a:t>
                </a:r>
              </a:p>
            </p:txBody>
          </p:sp>
          <p:cxnSp>
            <p:nvCxnSpPr>
              <p:cNvPr id="41" name="直接箭头连接符 39"/>
              <p:cNvCxnSpPr/>
              <p:nvPr/>
            </p:nvCxnSpPr>
            <p:spPr>
              <a:xfrm flipV="1">
                <a:off x="3461123" y="5758326"/>
                <a:ext cx="1796599" cy="5621"/>
              </a:xfrm>
              <a:prstGeom prst="straightConnector1">
                <a:avLst/>
              </a:prstGeom>
              <a:ln w="28575">
                <a:tailEnd type="arrow"/>
              </a:ln>
            </p:spPr>
            <p:style>
              <a:lnRef idx="3">
                <a:schemeClr val="dk1"/>
              </a:lnRef>
              <a:fillRef idx="0">
                <a:schemeClr val="dk1"/>
              </a:fillRef>
              <a:effectRef idx="2">
                <a:schemeClr val="dk1"/>
              </a:effectRef>
              <a:fontRef idx="minor">
                <a:schemeClr val="tx1"/>
              </a:fontRef>
            </p:style>
          </p:cxnSp>
          <p:sp>
            <p:nvSpPr>
              <p:cNvPr id="43" name="TextBox 17"/>
              <p:cNvSpPr txBox="1"/>
              <p:nvPr/>
            </p:nvSpPr>
            <p:spPr>
              <a:xfrm>
                <a:off x="2410984" y="4186666"/>
                <a:ext cx="2563225" cy="484587"/>
              </a:xfrm>
              <a:prstGeom prst="rect">
                <a:avLst/>
              </a:prstGeom>
              <a:noFill/>
            </p:spPr>
            <p:txBody>
              <a:bodyPr wrap="square" rtlCol="0">
                <a:spAutoFit/>
              </a:bodyPr>
              <a:lstStyle/>
              <a:p>
                <a:r>
                  <a:rPr lang="zh-CN" altLang="en-US" sz="2000" b="1" dirty="0">
                    <a:solidFill>
                      <a:srgbClr val="C00000"/>
                    </a:solidFill>
                    <a:effectLst>
                      <a:outerShdw blurRad="38100" dist="38100" dir="2700000" algn="tl">
                        <a:srgbClr val="000000">
                          <a:alpha val="43137"/>
                        </a:srgbClr>
                      </a:outerShdw>
                    </a:effectLst>
                  </a:rPr>
                  <a:t>符号表</a:t>
                </a:r>
              </a:p>
            </p:txBody>
          </p:sp>
        </p:grpSp>
        <p:cxnSp>
          <p:nvCxnSpPr>
            <p:cNvPr id="45" name="直接箭头连接符 31"/>
            <p:cNvCxnSpPr/>
            <p:nvPr/>
          </p:nvCxnSpPr>
          <p:spPr>
            <a:xfrm>
              <a:off x="7532593" y="2188682"/>
              <a:ext cx="349521" cy="0"/>
            </a:xfrm>
            <a:prstGeom prst="straightConnector1">
              <a:avLst/>
            </a:prstGeom>
            <a:ln w="28575">
              <a:tailEnd type="arrow"/>
            </a:ln>
          </p:spPr>
          <p:style>
            <a:lnRef idx="3">
              <a:schemeClr val="dk1"/>
            </a:lnRef>
            <a:fillRef idx="0">
              <a:schemeClr val="dk1"/>
            </a:fillRef>
            <a:effectRef idx="2">
              <a:schemeClr val="dk1"/>
            </a:effectRef>
            <a:fontRef idx="minor">
              <a:schemeClr val="tx1"/>
            </a:fontRef>
          </p:style>
        </p:cxnSp>
        <p:cxnSp>
          <p:nvCxnSpPr>
            <p:cNvPr id="12" name="直线箭头连接符 11"/>
            <p:cNvCxnSpPr/>
            <p:nvPr/>
          </p:nvCxnSpPr>
          <p:spPr>
            <a:xfrm>
              <a:off x="6400800" y="3525078"/>
              <a:ext cx="1131793" cy="0"/>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grpSp>
      <p:sp>
        <p:nvSpPr>
          <p:cNvPr id="49" name="矩形 48"/>
          <p:cNvSpPr/>
          <p:nvPr/>
        </p:nvSpPr>
        <p:spPr>
          <a:xfrm>
            <a:off x="4238790" y="1271029"/>
            <a:ext cx="3277692" cy="923330"/>
          </a:xfrm>
          <a:prstGeom prst="rect">
            <a:avLst/>
          </a:prstGeom>
          <a:noFill/>
        </p:spPr>
        <p:txBody>
          <a:bodyPr wrap="none" lIns="91440" tIns="45720" rIns="91440" bIns="45720">
            <a:spAutoFit/>
          </a:bodyPr>
          <a:lstStyle/>
          <a:p>
            <a:pPr algn="ctr"/>
            <a:r>
              <a:rPr lang="en-US" altLang="zh-CN" sz="5400" b="1" i="1" cap="none" spc="0" dirty="0" smtClean="0">
                <a:ln w="6600">
                  <a:solidFill>
                    <a:schemeClr val="accent2"/>
                  </a:solidFill>
                  <a:prstDash val="solid"/>
                </a:ln>
                <a:solidFill>
                  <a:srgbClr val="FFFFFF"/>
                </a:solidFill>
                <a:effectLst>
                  <a:outerShdw dist="38100" dir="2700000" algn="tl" rotWithShape="0">
                    <a:schemeClr val="accent2"/>
                  </a:outerShdw>
                </a:effectLst>
              </a:rPr>
              <a:t>ROADMAP</a:t>
            </a:r>
            <a:endParaRPr lang="zh-CN" altLang="en-US" sz="5400" b="1" i="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8253902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t>实验任务</a:t>
            </a:r>
            <a:endParaRPr kumimoji="1" lang="zh-CN" altLang="en-US" b="1" dirty="0"/>
          </a:p>
        </p:txBody>
      </p:sp>
      <p:sp>
        <p:nvSpPr>
          <p:cNvPr id="3" name="内容占位符 2"/>
          <p:cNvSpPr>
            <a:spLocks noGrp="1"/>
          </p:cNvSpPr>
          <p:nvPr>
            <p:ph idx="1"/>
          </p:nvPr>
        </p:nvSpPr>
        <p:spPr/>
        <p:txBody>
          <a:bodyPr>
            <a:normAutofit/>
          </a:bodyPr>
          <a:lstStyle/>
          <a:p>
            <a:pPr>
              <a:lnSpc>
                <a:spcPct val="110000"/>
              </a:lnSpc>
            </a:pPr>
            <a:r>
              <a:rPr kumimoji="1" lang="zh-CN" altLang="en-US" b="1" dirty="0" smtClean="0"/>
              <a:t>预备工作</a:t>
            </a:r>
            <a:endParaRPr kumimoji="1" lang="en-US" altLang="zh-CN" b="1" dirty="0" smtClean="0"/>
          </a:p>
          <a:p>
            <a:pPr lvl="1">
              <a:lnSpc>
                <a:spcPct val="110000"/>
              </a:lnSpc>
            </a:pPr>
            <a:r>
              <a:rPr kumimoji="1" lang="zh-CN" altLang="en-US" dirty="0" smtClean="0"/>
              <a:t>实验一、二全部必做内容</a:t>
            </a:r>
            <a:endParaRPr kumimoji="1" lang="en-US" altLang="zh-CN" dirty="0" smtClean="0"/>
          </a:p>
          <a:p>
            <a:pPr lvl="1">
              <a:lnSpc>
                <a:spcPct val="110000"/>
              </a:lnSpc>
            </a:pPr>
            <a:r>
              <a:rPr kumimoji="1" lang="zh-CN" altLang="en-US" dirty="0" smtClean="0"/>
              <a:t>本次实验的测试样例中不会包含之前的任何词法、语法、语义错误</a:t>
            </a:r>
            <a:endParaRPr kumimoji="1" lang="en-US" altLang="zh-CN" dirty="0" smtClean="0"/>
          </a:p>
          <a:p>
            <a:r>
              <a:rPr lang="zh-CN" altLang="en-US" b="1" dirty="0"/>
              <a:t>中间代码生成</a:t>
            </a:r>
            <a:endParaRPr lang="en-US" altLang="zh-CN" b="1" dirty="0"/>
          </a:p>
          <a:p>
            <a:pPr lvl="1"/>
            <a:r>
              <a:rPr lang="zh-CN" altLang="en-US" dirty="0"/>
              <a:t>根据生成的语法树产生中间代码</a:t>
            </a:r>
            <a:endParaRPr lang="en-US" altLang="zh-CN" dirty="0"/>
          </a:p>
          <a:p>
            <a:pPr lvl="1"/>
            <a:r>
              <a:rPr lang="zh-CN" altLang="en-US" dirty="0"/>
              <a:t>将中间代码按照输出格式输出到文件中</a:t>
            </a:r>
            <a:endParaRPr lang="en-US" altLang="zh-CN" dirty="0"/>
          </a:p>
          <a:p>
            <a:r>
              <a:rPr lang="zh-CN" altLang="en-US" b="1" dirty="0"/>
              <a:t>基本方案</a:t>
            </a:r>
            <a:endParaRPr lang="en-US" altLang="zh-CN" b="1" dirty="0"/>
          </a:p>
          <a:p>
            <a:pPr lvl="1"/>
            <a:r>
              <a:rPr lang="zh-CN" altLang="en-US" dirty="0"/>
              <a:t>依次递归遍历整个语法树</a:t>
            </a:r>
            <a:endParaRPr lang="en-US" altLang="zh-CN" dirty="0"/>
          </a:p>
          <a:p>
            <a:pPr lvl="1"/>
            <a:r>
              <a:rPr lang="zh-CN" altLang="en-US" dirty="0"/>
              <a:t>将生成的中间代码使用链表拼接起来</a:t>
            </a:r>
            <a:endParaRPr lang="en-US" altLang="zh-CN" dirty="0"/>
          </a:p>
          <a:p>
            <a:pPr lvl="1">
              <a:lnSpc>
                <a:spcPct val="110000"/>
              </a:lnSpc>
            </a:pPr>
            <a:endParaRPr kumimoji="1" lang="en-US" altLang="zh-CN" dirty="0" smtClean="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3</a:t>
            </a:fld>
            <a:endParaRPr lang="zh-CN" altLang="en-US">
              <a:solidFill>
                <a:prstClr val="black">
                  <a:tint val="75000"/>
                </a:prstClr>
              </a:solidFill>
            </a:endParaRPr>
          </a:p>
        </p:txBody>
      </p:sp>
    </p:spTree>
    <p:extLst>
      <p:ext uri="{BB962C8B-B14F-4D97-AF65-F5344CB8AC3E}">
        <p14:creationId xmlns:p14="http://schemas.microsoft.com/office/powerpoint/2010/main" val="3824092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中间代码形式及操作规范</a:t>
            </a:r>
            <a:endParaRPr kumimoji="1" lang="zh-CN" altLang="en-US" b="1"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1577" y="981075"/>
            <a:ext cx="7260846" cy="5472113"/>
          </a:xfrm>
        </p:spPr>
      </p:pic>
      <p:sp>
        <p:nvSpPr>
          <p:cNvPr id="4" name="幻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4</a:t>
            </a:fld>
            <a:endParaRPr lang="zh-CN" altLang="en-US">
              <a:solidFill>
                <a:prstClr val="black">
                  <a:tint val="75000"/>
                </a:prstClr>
              </a:solidFill>
            </a:endParaRPr>
          </a:p>
        </p:txBody>
      </p:sp>
    </p:spTree>
    <p:extLst>
      <p:ext uri="{BB962C8B-B14F-4D97-AF65-F5344CB8AC3E}">
        <p14:creationId xmlns:p14="http://schemas.microsoft.com/office/powerpoint/2010/main" val="41017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一个“简单”的示例</a:t>
            </a:r>
            <a:endParaRPr lang="zh-CN" altLang="en-US" dirty="0"/>
          </a:p>
        </p:txBody>
      </p:sp>
      <p:sp>
        <p:nvSpPr>
          <p:cNvPr id="8" name="文本占位符 7"/>
          <p:cNvSpPr>
            <a:spLocks noGrp="1"/>
          </p:cNvSpPr>
          <p:nvPr>
            <p:ph type="body" idx="1"/>
          </p:nvPr>
        </p:nvSpPr>
        <p:spPr>
          <a:xfrm>
            <a:off x="457200" y="978528"/>
            <a:ext cx="4040188" cy="639762"/>
          </a:xfrm>
        </p:spPr>
        <p:txBody>
          <a:bodyPr/>
          <a:lstStyle/>
          <a:p>
            <a:r>
              <a:rPr kumimoji="1" lang="en-US" altLang="zh-CN" dirty="0" smtClean="0"/>
              <a:t>C</a:t>
            </a:r>
            <a:r>
              <a:rPr kumimoji="1" lang="zh-CN" altLang="en-US" dirty="0" smtClean="0"/>
              <a:t> </a:t>
            </a:r>
            <a:r>
              <a:rPr kumimoji="1" lang="mr-IN" altLang="zh-CN" dirty="0" smtClean="0"/>
              <a:t>--</a:t>
            </a:r>
            <a:r>
              <a:rPr kumimoji="1" lang="zh-CN" altLang="en-US" dirty="0" smtClean="0"/>
              <a:t> 源码</a:t>
            </a:r>
            <a:endParaRPr kumimoji="1" lang="zh-CN" altLang="en-US" dirty="0"/>
          </a:p>
        </p:txBody>
      </p:sp>
      <p:sp>
        <p:nvSpPr>
          <p:cNvPr id="9" name="文本占位符 8"/>
          <p:cNvSpPr>
            <a:spLocks noGrp="1"/>
          </p:cNvSpPr>
          <p:nvPr>
            <p:ph type="body" sz="quarter" idx="3"/>
          </p:nvPr>
        </p:nvSpPr>
        <p:spPr>
          <a:xfrm>
            <a:off x="3419061" y="978528"/>
            <a:ext cx="5267739" cy="639762"/>
          </a:xfrm>
        </p:spPr>
        <p:txBody>
          <a:bodyPr/>
          <a:lstStyle/>
          <a:p>
            <a:r>
              <a:rPr kumimoji="1" lang="zh-CN" altLang="en-US" dirty="0" smtClean="0"/>
              <a:t>生成的中间代码</a:t>
            </a:r>
            <a:endParaRPr kumimoji="1"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5</a:t>
            </a:fld>
            <a:endParaRPr lang="zh-CN" altLang="en-US">
              <a:solidFill>
                <a:prstClr val="black">
                  <a:tint val="75000"/>
                </a:prstClr>
              </a:solidFill>
            </a:endParaRPr>
          </a:p>
        </p:txBody>
      </p:sp>
      <p:sp>
        <p:nvSpPr>
          <p:cNvPr id="12" name="文本框 11"/>
          <p:cNvSpPr txBox="1"/>
          <p:nvPr/>
        </p:nvSpPr>
        <p:spPr>
          <a:xfrm>
            <a:off x="457200" y="1664231"/>
            <a:ext cx="2710070" cy="3693319"/>
          </a:xfrm>
          <a:prstGeom prst="rect">
            <a:avLst/>
          </a:prstGeom>
          <a:noFill/>
        </p:spPr>
        <p:txBody>
          <a:bodyPr wrap="square" rtlCol="0">
            <a:spAutoFit/>
          </a:bodyPr>
          <a:lstStyle/>
          <a:p>
            <a:pPr>
              <a:lnSpc>
                <a:spcPct val="120000"/>
              </a:lnSpc>
            </a:pPr>
            <a:r>
              <a:rPr lang="en-US" altLang="zh-CN" sz="2000" dirty="0" err="1">
                <a:ea typeface="Consolas" charset="0"/>
                <a:cs typeface="Consolas" charset="0"/>
              </a:rPr>
              <a:t>int</a:t>
            </a:r>
            <a:r>
              <a:rPr lang="en-US" altLang="zh-CN" sz="2000" dirty="0">
                <a:ea typeface="Consolas" charset="0"/>
                <a:cs typeface="Consolas" charset="0"/>
              </a:rPr>
              <a:t> main()</a:t>
            </a:r>
          </a:p>
          <a:p>
            <a:pPr>
              <a:lnSpc>
                <a:spcPct val="120000"/>
              </a:lnSpc>
            </a:pPr>
            <a:r>
              <a:rPr lang="en-US" altLang="zh-CN" sz="2000" dirty="0">
                <a:ea typeface="Consolas" charset="0"/>
                <a:cs typeface="Consolas" charset="0"/>
              </a:rPr>
              <a:t>{</a:t>
            </a:r>
          </a:p>
          <a:p>
            <a:pPr>
              <a:lnSpc>
                <a:spcPct val="120000"/>
              </a:lnSpc>
            </a:pPr>
            <a:r>
              <a:rPr lang="en-US" altLang="zh-CN" sz="2000" dirty="0">
                <a:ea typeface="Consolas" charset="0"/>
                <a:cs typeface="Consolas" charset="0"/>
              </a:rPr>
              <a:t>    </a:t>
            </a:r>
            <a:r>
              <a:rPr lang="en-US" altLang="zh-CN" sz="2000" dirty="0" err="1">
                <a:ea typeface="Consolas" charset="0"/>
                <a:cs typeface="Consolas" charset="0"/>
              </a:rPr>
              <a:t>int</a:t>
            </a:r>
            <a:r>
              <a:rPr lang="en-US" altLang="zh-CN" sz="2000" dirty="0">
                <a:ea typeface="Consolas" charset="0"/>
                <a:cs typeface="Consolas" charset="0"/>
              </a:rPr>
              <a:t> n;</a:t>
            </a:r>
          </a:p>
          <a:p>
            <a:pPr>
              <a:lnSpc>
                <a:spcPct val="120000"/>
              </a:lnSpc>
            </a:pPr>
            <a:r>
              <a:rPr lang="en-US" altLang="zh-CN" sz="2000" dirty="0">
                <a:ea typeface="Consolas" charset="0"/>
                <a:cs typeface="Consolas" charset="0"/>
              </a:rPr>
              <a:t>    </a:t>
            </a:r>
            <a:r>
              <a:rPr lang="en-US" altLang="zh-CN" sz="2000" dirty="0">
                <a:solidFill>
                  <a:srgbClr val="FF0000"/>
                </a:solidFill>
                <a:ea typeface="Consolas" charset="0"/>
                <a:cs typeface="Consolas" charset="0"/>
              </a:rPr>
              <a:t>n = read();</a:t>
            </a:r>
          </a:p>
          <a:p>
            <a:pPr>
              <a:lnSpc>
                <a:spcPct val="120000"/>
              </a:lnSpc>
            </a:pPr>
            <a:r>
              <a:rPr lang="en-US" altLang="zh-CN" sz="2000" dirty="0">
                <a:ea typeface="Consolas" charset="0"/>
                <a:cs typeface="Consolas" charset="0"/>
              </a:rPr>
              <a:t>    </a:t>
            </a:r>
            <a:r>
              <a:rPr lang="en-US" altLang="zh-CN" sz="2000" dirty="0">
                <a:solidFill>
                  <a:schemeClr val="accent5"/>
                </a:solidFill>
                <a:ea typeface="Consolas" charset="0"/>
                <a:cs typeface="Consolas" charset="0"/>
              </a:rPr>
              <a:t>if (n&gt;0) </a:t>
            </a:r>
            <a:r>
              <a:rPr lang="en-US" altLang="zh-CN" sz="2000" dirty="0">
                <a:solidFill>
                  <a:schemeClr val="accent6"/>
                </a:solidFill>
                <a:ea typeface="Consolas" charset="0"/>
                <a:cs typeface="Consolas" charset="0"/>
              </a:rPr>
              <a:t>write(1);</a:t>
            </a:r>
          </a:p>
          <a:p>
            <a:pPr>
              <a:lnSpc>
                <a:spcPct val="120000"/>
              </a:lnSpc>
            </a:pPr>
            <a:r>
              <a:rPr lang="en-US" altLang="zh-CN" sz="2000" dirty="0">
                <a:ea typeface="Consolas" charset="0"/>
                <a:cs typeface="Consolas" charset="0"/>
              </a:rPr>
              <a:t>    </a:t>
            </a:r>
            <a:r>
              <a:rPr lang="en-US" altLang="zh-CN" sz="2000" dirty="0">
                <a:solidFill>
                  <a:srgbClr val="C00000"/>
                </a:solidFill>
                <a:ea typeface="Consolas" charset="0"/>
                <a:cs typeface="Consolas" charset="0"/>
              </a:rPr>
              <a:t>else if (n&lt;0) </a:t>
            </a:r>
            <a:r>
              <a:rPr lang="en-US" altLang="zh-CN" sz="2000" dirty="0">
                <a:solidFill>
                  <a:srgbClr val="00B050"/>
                </a:solidFill>
                <a:ea typeface="Consolas" charset="0"/>
                <a:cs typeface="Consolas" charset="0"/>
              </a:rPr>
              <a:t>write(-1);</a:t>
            </a:r>
          </a:p>
          <a:p>
            <a:pPr>
              <a:lnSpc>
                <a:spcPct val="120000"/>
              </a:lnSpc>
            </a:pPr>
            <a:r>
              <a:rPr lang="en-US" altLang="zh-CN" sz="2000" dirty="0">
                <a:ea typeface="Consolas" charset="0"/>
                <a:cs typeface="Consolas" charset="0"/>
              </a:rPr>
              <a:t>   </a:t>
            </a:r>
            <a:r>
              <a:rPr lang="en-US" altLang="zh-CN" sz="2000" dirty="0">
                <a:solidFill>
                  <a:schemeClr val="accent4">
                    <a:lumMod val="60000"/>
                    <a:lumOff val="40000"/>
                  </a:schemeClr>
                </a:solidFill>
                <a:ea typeface="Consolas" charset="0"/>
                <a:cs typeface="Consolas" charset="0"/>
              </a:rPr>
              <a:t> else </a:t>
            </a:r>
            <a:r>
              <a:rPr lang="en-US" altLang="zh-CN" sz="2000" dirty="0">
                <a:solidFill>
                  <a:srgbClr val="00B0F0"/>
                </a:solidFill>
                <a:ea typeface="Consolas" charset="0"/>
                <a:cs typeface="Consolas" charset="0"/>
              </a:rPr>
              <a:t>write(0);</a:t>
            </a:r>
          </a:p>
          <a:p>
            <a:pPr>
              <a:lnSpc>
                <a:spcPct val="120000"/>
              </a:lnSpc>
            </a:pPr>
            <a:r>
              <a:rPr lang="en-US" altLang="zh-CN" sz="2000" dirty="0">
                <a:ea typeface="Consolas" charset="0"/>
                <a:cs typeface="Consolas" charset="0"/>
              </a:rPr>
              <a:t>    </a:t>
            </a:r>
            <a:r>
              <a:rPr lang="en-US" altLang="zh-CN" sz="2000" dirty="0">
                <a:solidFill>
                  <a:srgbClr val="7030A0"/>
                </a:solidFill>
                <a:ea typeface="Consolas" charset="0"/>
                <a:cs typeface="Consolas" charset="0"/>
              </a:rPr>
              <a:t>return 0;</a:t>
            </a:r>
          </a:p>
          <a:p>
            <a:pPr>
              <a:lnSpc>
                <a:spcPct val="120000"/>
              </a:lnSpc>
            </a:pPr>
            <a:r>
              <a:rPr lang="en-US" altLang="zh-CN" sz="2000" dirty="0">
                <a:ea typeface="Consolas" charset="0"/>
                <a:cs typeface="Consolas" charset="0"/>
              </a:rPr>
              <a:t>}</a:t>
            </a:r>
            <a:endParaRPr lang="zh-CN" altLang="en-US" sz="2000" dirty="0">
              <a:ea typeface="Consolas" charset="0"/>
              <a:cs typeface="Consolas" charset="0"/>
            </a:endParaRPr>
          </a:p>
          <a:p>
            <a:endParaRPr kumimoji="1" lang="zh-CN" altLang="en-US" dirty="0">
              <a:latin typeface="Consolas" charset="0"/>
              <a:ea typeface="Consolas" charset="0"/>
              <a:cs typeface="Consolas" charset="0"/>
            </a:endParaRPr>
          </a:p>
        </p:txBody>
      </p:sp>
      <p:sp>
        <p:nvSpPr>
          <p:cNvPr id="13" name="文本框 12"/>
          <p:cNvSpPr txBox="1"/>
          <p:nvPr/>
        </p:nvSpPr>
        <p:spPr>
          <a:xfrm>
            <a:off x="3419061" y="1673215"/>
            <a:ext cx="2955235" cy="4708981"/>
          </a:xfrm>
          <a:prstGeom prst="rect">
            <a:avLst/>
          </a:prstGeom>
          <a:noFill/>
        </p:spPr>
        <p:txBody>
          <a:bodyPr wrap="square" rtlCol="0">
            <a:spAutoFit/>
          </a:bodyPr>
          <a:lstStyle/>
          <a:p>
            <a:r>
              <a:rPr lang="en-US" altLang="zh-CN" sz="2000" dirty="0"/>
              <a:t>1 FUNCTION main : </a:t>
            </a:r>
          </a:p>
          <a:p>
            <a:r>
              <a:rPr lang="en-US" altLang="zh-CN" sz="2000" dirty="0">
                <a:solidFill>
                  <a:srgbClr val="FF0000"/>
                </a:solidFill>
              </a:rPr>
              <a:t>2 READ t1 </a:t>
            </a:r>
          </a:p>
          <a:p>
            <a:r>
              <a:rPr lang="en-US" altLang="zh-CN" sz="2000" dirty="0">
                <a:solidFill>
                  <a:srgbClr val="FF0000"/>
                </a:solidFill>
              </a:rPr>
              <a:t>3 v1 := t1 </a:t>
            </a:r>
          </a:p>
          <a:p>
            <a:r>
              <a:rPr lang="en-US" altLang="zh-CN" sz="2000" dirty="0">
                <a:solidFill>
                  <a:schemeClr val="accent5"/>
                </a:solidFill>
              </a:rPr>
              <a:t>4 t2 := #0 </a:t>
            </a:r>
          </a:p>
          <a:p>
            <a:r>
              <a:rPr lang="en-US" altLang="zh-CN" sz="2000" dirty="0">
                <a:solidFill>
                  <a:schemeClr val="accent5"/>
                </a:solidFill>
              </a:rPr>
              <a:t>5 IF v1 &gt; t2 GOTO label1 </a:t>
            </a:r>
          </a:p>
          <a:p>
            <a:r>
              <a:rPr lang="en-US" altLang="zh-CN" sz="2000" dirty="0">
                <a:solidFill>
                  <a:schemeClr val="accent5"/>
                </a:solidFill>
              </a:rPr>
              <a:t>6 GOTO label2 </a:t>
            </a:r>
          </a:p>
          <a:p>
            <a:r>
              <a:rPr lang="en-US" altLang="zh-CN" sz="2000" dirty="0">
                <a:solidFill>
                  <a:schemeClr val="accent5"/>
                </a:solidFill>
              </a:rPr>
              <a:t>7 LABEL label1 : </a:t>
            </a:r>
          </a:p>
          <a:p>
            <a:r>
              <a:rPr lang="en-US" altLang="zh-CN" sz="2000" dirty="0">
                <a:solidFill>
                  <a:schemeClr val="accent6"/>
                </a:solidFill>
              </a:rPr>
              <a:t>8 t3 := #1 </a:t>
            </a:r>
          </a:p>
          <a:p>
            <a:r>
              <a:rPr lang="en-US" altLang="zh-CN" sz="2000" dirty="0">
                <a:solidFill>
                  <a:schemeClr val="accent6"/>
                </a:solidFill>
              </a:rPr>
              <a:t>9 WRITE t3 </a:t>
            </a:r>
          </a:p>
          <a:p>
            <a:r>
              <a:rPr lang="en-US" altLang="zh-CN" sz="2000" dirty="0">
                <a:solidFill>
                  <a:schemeClr val="accent5"/>
                </a:solidFill>
              </a:rPr>
              <a:t>10 GOTO label3 </a:t>
            </a:r>
          </a:p>
          <a:p>
            <a:r>
              <a:rPr lang="en-US" altLang="zh-CN" sz="2000" dirty="0">
                <a:solidFill>
                  <a:schemeClr val="accent5"/>
                </a:solidFill>
              </a:rPr>
              <a:t>11 LABEL label2 : </a:t>
            </a:r>
          </a:p>
          <a:p>
            <a:r>
              <a:rPr lang="en-US" altLang="zh-CN" sz="2000" dirty="0">
                <a:solidFill>
                  <a:srgbClr val="C00000"/>
                </a:solidFill>
              </a:rPr>
              <a:t>12 t4 := #0 </a:t>
            </a:r>
          </a:p>
          <a:p>
            <a:r>
              <a:rPr lang="en-US" altLang="zh-CN" sz="2000" dirty="0">
                <a:solidFill>
                  <a:srgbClr val="C00000"/>
                </a:solidFill>
              </a:rPr>
              <a:t>13 IF v1 &lt; t4 GOTO label4 </a:t>
            </a:r>
          </a:p>
          <a:p>
            <a:r>
              <a:rPr lang="en-US" altLang="zh-CN" sz="2000" dirty="0" smtClean="0">
                <a:solidFill>
                  <a:srgbClr val="C00000"/>
                </a:solidFill>
              </a:rPr>
              <a:t>14 GOTO label5 </a:t>
            </a:r>
          </a:p>
          <a:p>
            <a:r>
              <a:rPr lang="en-US" altLang="zh-CN" sz="2000" dirty="0" smtClean="0">
                <a:solidFill>
                  <a:srgbClr val="C00000"/>
                </a:solidFill>
              </a:rPr>
              <a:t>15 LABEL label4 : </a:t>
            </a:r>
          </a:p>
        </p:txBody>
      </p:sp>
      <p:sp>
        <p:nvSpPr>
          <p:cNvPr id="14" name="矩形 13"/>
          <p:cNvSpPr/>
          <p:nvPr/>
        </p:nvSpPr>
        <p:spPr>
          <a:xfrm>
            <a:off x="6374296" y="1664231"/>
            <a:ext cx="2400300" cy="3477875"/>
          </a:xfrm>
          <a:prstGeom prst="rect">
            <a:avLst/>
          </a:prstGeom>
        </p:spPr>
        <p:txBody>
          <a:bodyPr wrap="square">
            <a:spAutoFit/>
          </a:bodyPr>
          <a:lstStyle/>
          <a:p>
            <a:r>
              <a:rPr lang="en-US" altLang="zh-CN" sz="2000" dirty="0">
                <a:solidFill>
                  <a:srgbClr val="00B050"/>
                </a:solidFill>
              </a:rPr>
              <a:t>16 t5 := #1 </a:t>
            </a:r>
          </a:p>
          <a:p>
            <a:r>
              <a:rPr lang="en-US" altLang="zh-CN" sz="2000" dirty="0">
                <a:solidFill>
                  <a:srgbClr val="00B050"/>
                </a:solidFill>
              </a:rPr>
              <a:t>17 t6 := #0 - t5 </a:t>
            </a:r>
          </a:p>
          <a:p>
            <a:r>
              <a:rPr lang="en-US" altLang="zh-CN" sz="2000" dirty="0">
                <a:solidFill>
                  <a:srgbClr val="00B050"/>
                </a:solidFill>
              </a:rPr>
              <a:t>18 WRITE t6 </a:t>
            </a:r>
          </a:p>
          <a:p>
            <a:r>
              <a:rPr lang="en-US" altLang="zh-CN" sz="2000" dirty="0">
                <a:solidFill>
                  <a:srgbClr val="C00000"/>
                </a:solidFill>
              </a:rPr>
              <a:t>19 GOTO label6 </a:t>
            </a:r>
          </a:p>
          <a:p>
            <a:r>
              <a:rPr lang="en-US" altLang="zh-CN" sz="2000" dirty="0">
                <a:solidFill>
                  <a:srgbClr val="C00000"/>
                </a:solidFill>
              </a:rPr>
              <a:t>20 LABEL label5 : </a:t>
            </a:r>
          </a:p>
          <a:p>
            <a:r>
              <a:rPr lang="en-US" altLang="zh-CN" sz="2000" dirty="0">
                <a:solidFill>
                  <a:srgbClr val="00B0F0"/>
                </a:solidFill>
              </a:rPr>
              <a:t>21 t7 := #0 </a:t>
            </a:r>
          </a:p>
          <a:p>
            <a:r>
              <a:rPr lang="en-US" altLang="zh-CN" sz="2000" dirty="0">
                <a:solidFill>
                  <a:srgbClr val="00B0F0"/>
                </a:solidFill>
              </a:rPr>
              <a:t>22 WRITE t7 </a:t>
            </a:r>
          </a:p>
          <a:p>
            <a:r>
              <a:rPr lang="en-US" altLang="zh-CN" sz="2000" dirty="0">
                <a:solidFill>
                  <a:srgbClr val="C00000"/>
                </a:solidFill>
              </a:rPr>
              <a:t>23 LABEL label6 : </a:t>
            </a:r>
          </a:p>
          <a:p>
            <a:r>
              <a:rPr lang="en-US" altLang="zh-CN" sz="2000" dirty="0">
                <a:solidFill>
                  <a:schemeClr val="accent5"/>
                </a:solidFill>
              </a:rPr>
              <a:t>24 LABEL label3 : </a:t>
            </a:r>
          </a:p>
          <a:p>
            <a:r>
              <a:rPr lang="en-US" altLang="zh-CN" sz="2000" dirty="0">
                <a:solidFill>
                  <a:srgbClr val="7030A0"/>
                </a:solidFill>
              </a:rPr>
              <a:t>25 t8 := #0 </a:t>
            </a:r>
          </a:p>
          <a:p>
            <a:r>
              <a:rPr lang="en-US" altLang="zh-CN" sz="2000" dirty="0">
                <a:solidFill>
                  <a:srgbClr val="7030A0"/>
                </a:solidFill>
              </a:rPr>
              <a:t>26 RETURN t8 </a:t>
            </a:r>
            <a:endParaRPr lang="zh-CN" altLang="en-US" sz="2000" dirty="0">
              <a:solidFill>
                <a:srgbClr val="7030A0"/>
              </a:solidFill>
            </a:endParaRPr>
          </a:p>
        </p:txBody>
      </p:sp>
    </p:spTree>
    <p:extLst>
      <p:ext uri="{BB962C8B-B14F-4D97-AF65-F5344CB8AC3E}">
        <p14:creationId xmlns:p14="http://schemas.microsoft.com/office/powerpoint/2010/main" val="891948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实验攻略</a:t>
            </a:r>
            <a:endParaRPr lang="zh-CN" altLang="en-US" dirty="0"/>
          </a:p>
        </p:txBody>
      </p:sp>
      <p:sp>
        <p:nvSpPr>
          <p:cNvPr id="3" name="内容占位符 2"/>
          <p:cNvSpPr>
            <a:spLocks noGrp="1"/>
          </p:cNvSpPr>
          <p:nvPr>
            <p:ph idx="1"/>
          </p:nvPr>
        </p:nvSpPr>
        <p:spPr/>
        <p:txBody>
          <a:bodyPr>
            <a:normAutofit lnSpcReduction="10000"/>
          </a:bodyPr>
          <a:lstStyle/>
          <a:p>
            <a:pPr>
              <a:lnSpc>
                <a:spcPct val="110000"/>
              </a:lnSpc>
            </a:pPr>
            <a:r>
              <a:rPr lang="zh-CN" altLang="en-US" b="1" dirty="0" smtClean="0"/>
              <a:t>操作数数据结构</a:t>
            </a:r>
            <a:endParaRPr lang="en-US" altLang="zh-CN" b="1" dirty="0" smtClean="0"/>
          </a:p>
          <a:p>
            <a:pPr>
              <a:lnSpc>
                <a:spcPct val="110000"/>
              </a:lnSpc>
            </a:pPr>
            <a:r>
              <a:rPr lang="zh-CN" altLang="en-US" b="1" dirty="0" smtClean="0"/>
              <a:t>中间</a:t>
            </a:r>
            <a:r>
              <a:rPr lang="zh-CN" altLang="en-US" b="1" dirty="0"/>
              <a:t>代码数据</a:t>
            </a:r>
            <a:r>
              <a:rPr lang="zh-CN" altLang="en-US" b="1" dirty="0" smtClean="0"/>
              <a:t>结构</a:t>
            </a:r>
            <a:endParaRPr lang="en-US" altLang="zh-CN" b="1" dirty="0" smtClean="0"/>
          </a:p>
          <a:p>
            <a:pPr lvl="1"/>
            <a:r>
              <a:rPr lang="zh-CN" altLang="en-US" dirty="0" smtClean="0"/>
              <a:t>使用（双向）链表</a:t>
            </a:r>
            <a:r>
              <a:rPr lang="zh-CN" altLang="en-US" dirty="0"/>
              <a:t>存储中间代码</a:t>
            </a:r>
            <a:endParaRPr lang="en-US" altLang="zh-CN" dirty="0"/>
          </a:p>
          <a:p>
            <a:pPr lvl="1"/>
            <a:r>
              <a:rPr lang="zh-CN" altLang="en-US" dirty="0"/>
              <a:t>每行中间代码存于一个中间代码结构体中</a:t>
            </a:r>
          </a:p>
          <a:p>
            <a:r>
              <a:rPr lang="en-US" altLang="zh-CN" b="1" dirty="0" err="1"/>
              <a:t>struct</a:t>
            </a:r>
            <a:r>
              <a:rPr lang="en-US" altLang="zh-CN" b="1" dirty="0"/>
              <a:t> </a:t>
            </a:r>
            <a:r>
              <a:rPr lang="en-US" altLang="zh-CN" b="1" dirty="0" err="1"/>
              <a:t>InterCode</a:t>
            </a:r>
            <a:r>
              <a:rPr lang="zh-CN" altLang="en-US" b="1" dirty="0"/>
              <a:t>需包含内容</a:t>
            </a:r>
            <a:endParaRPr lang="en-US" altLang="zh-CN" b="1" dirty="0"/>
          </a:p>
          <a:p>
            <a:pPr lvl="1"/>
            <a:r>
              <a:rPr lang="zh-CN" altLang="en-US" dirty="0" smtClean="0"/>
              <a:t>中间代码类型：</a:t>
            </a:r>
            <a:r>
              <a:rPr lang="en-US" altLang="zh-CN" dirty="0" err="1" smtClean="0"/>
              <a:t>enum</a:t>
            </a:r>
            <a:r>
              <a:rPr lang="en-US" altLang="zh-CN" dirty="0" smtClean="0"/>
              <a:t> </a:t>
            </a:r>
            <a:r>
              <a:rPr lang="en-US" altLang="zh-CN" dirty="0"/>
              <a:t>kind (ASSIGN, ADD, </a:t>
            </a:r>
            <a:r>
              <a:rPr lang="en-US" altLang="zh-CN" dirty="0" smtClean="0"/>
              <a:t>SUB, MUL, DIV_, ETURN</a:t>
            </a:r>
            <a:r>
              <a:rPr lang="en-US" altLang="zh-CN" dirty="0"/>
              <a:t>_, LABEL_CODE, LABEL_TRUE,  LABEL_GOTO, READ, WRITE, CALLFUNC, FUNCTION, ARG, PARAM, REFASSIGN, </a:t>
            </a:r>
            <a:r>
              <a:rPr lang="en-US" altLang="zh-CN" dirty="0" smtClean="0"/>
              <a:t>DEC,</a:t>
            </a:r>
            <a:r>
              <a:rPr lang="zh-CN" altLang="en-US" dirty="0" smtClean="0"/>
              <a:t> </a:t>
            </a:r>
            <a:r>
              <a:rPr lang="mr-IN" altLang="zh-CN" dirty="0" smtClean="0"/>
              <a:t>…</a:t>
            </a:r>
            <a:r>
              <a:rPr lang="en-US" altLang="zh-CN" dirty="0" smtClean="0"/>
              <a:t>)</a:t>
            </a:r>
            <a:endParaRPr lang="en-US" altLang="zh-CN" dirty="0"/>
          </a:p>
          <a:p>
            <a:pPr lvl="1"/>
            <a:r>
              <a:rPr lang="zh-CN" altLang="en-US" dirty="0" smtClean="0"/>
              <a:t>操作数相关：</a:t>
            </a:r>
            <a:r>
              <a:rPr lang="en-US" altLang="zh-CN" dirty="0" smtClean="0"/>
              <a:t>union u</a:t>
            </a:r>
            <a:r>
              <a:rPr lang="zh-CN" altLang="en-US" dirty="0" smtClean="0"/>
              <a:t> </a:t>
            </a:r>
            <a:r>
              <a:rPr lang="en-US" altLang="zh-CN" dirty="0" smtClean="0"/>
              <a:t>(</a:t>
            </a:r>
            <a:r>
              <a:rPr lang="en-US" altLang="zh-CN" dirty="0"/>
              <a:t>assign</a:t>
            </a:r>
            <a:r>
              <a:rPr lang="en-US" altLang="zh-CN" dirty="0" smtClean="0"/>
              <a:t>,</a:t>
            </a:r>
            <a:r>
              <a:rPr lang="zh-CN" altLang="en-US" dirty="0" smtClean="0"/>
              <a:t> </a:t>
            </a:r>
            <a:r>
              <a:rPr lang="en-US" altLang="zh-CN" dirty="0" smtClean="0"/>
              <a:t>add,</a:t>
            </a:r>
            <a:r>
              <a:rPr lang="zh-CN" altLang="en-US" dirty="0" smtClean="0"/>
              <a:t> </a:t>
            </a:r>
            <a:r>
              <a:rPr lang="en-US" altLang="zh-CN" dirty="0" smtClean="0"/>
              <a:t>call,</a:t>
            </a:r>
            <a:r>
              <a:rPr lang="zh-CN" altLang="en-US" dirty="0" smtClean="0"/>
              <a:t> </a:t>
            </a:r>
            <a:r>
              <a:rPr lang="en-US" altLang="zh-CN" dirty="0" err="1" smtClean="0"/>
              <a:t>func</a:t>
            </a:r>
            <a:r>
              <a:rPr lang="en-US" altLang="zh-CN" dirty="0" smtClean="0"/>
              <a:t>,</a:t>
            </a:r>
            <a:r>
              <a:rPr lang="zh-CN" altLang="en-US" dirty="0" smtClean="0"/>
              <a:t> </a:t>
            </a:r>
            <a:r>
              <a:rPr lang="en-US" altLang="zh-CN" dirty="0" err="1" smtClean="0"/>
              <a:t>arg</a:t>
            </a:r>
            <a:r>
              <a:rPr lang="en-US" altLang="zh-CN" dirty="0" smtClean="0"/>
              <a:t>…) </a:t>
            </a:r>
            <a:endParaRPr lang="en-US" altLang="zh-CN" dirty="0"/>
          </a:p>
          <a:p>
            <a:pPr lvl="1"/>
            <a:r>
              <a:rPr lang="en-US" altLang="zh-CN" dirty="0"/>
              <a:t>…</a:t>
            </a:r>
          </a:p>
          <a:p>
            <a:pPr lvl="1">
              <a:lnSpc>
                <a:spcPct val="110000"/>
              </a:lnSpc>
            </a:pPr>
            <a:endParaRPr lang="en-US" altLang="zh-CN" b="1" dirty="0" smtClean="0"/>
          </a:p>
          <a:p>
            <a:pPr>
              <a:lnSpc>
                <a:spcPct val="110000"/>
              </a:lnSpc>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6</a:t>
            </a:fld>
            <a:endParaRPr lang="zh-CN" altLang="en-US">
              <a:solidFill>
                <a:prstClr val="black">
                  <a:tint val="75000"/>
                </a:prstClr>
              </a:solidFill>
            </a:endParaRPr>
          </a:p>
        </p:txBody>
      </p:sp>
    </p:spTree>
    <p:extLst>
      <p:ext uri="{BB962C8B-B14F-4D97-AF65-F5344CB8AC3E}">
        <p14:creationId xmlns:p14="http://schemas.microsoft.com/office/powerpoint/2010/main" val="2679823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简单 </a:t>
            </a:r>
            <a:r>
              <a:rPr kumimoji="1" lang="en-US" altLang="zh-CN" dirty="0" err="1" smtClean="0"/>
              <a:t>Exp</a:t>
            </a:r>
            <a:r>
              <a:rPr kumimoji="1" lang="zh-CN" altLang="en-US" dirty="0" smtClean="0"/>
              <a:t> 表达式翻译</a:t>
            </a:r>
            <a:endParaRPr kumimoji="1" lang="zh-CN" altLang="en-US" dirty="0"/>
          </a:p>
        </p:txBody>
      </p:sp>
      <p:sp>
        <p:nvSpPr>
          <p:cNvPr id="3" name="内容占位符 2"/>
          <p:cNvSpPr>
            <a:spLocks noGrp="1"/>
          </p:cNvSpPr>
          <p:nvPr>
            <p:ph idx="1"/>
          </p:nvPr>
        </p:nvSpPr>
        <p:spPr/>
        <p:txBody>
          <a:bodyPr/>
          <a:lstStyle/>
          <a:p>
            <a:r>
              <a:rPr lang="en-US" altLang="zh-CN" b="1" dirty="0" err="1">
                <a:solidFill>
                  <a:srgbClr val="002060"/>
                </a:solidFill>
              </a:rPr>
              <a:t>Exp</a:t>
            </a:r>
            <a:r>
              <a:rPr lang="en-US" altLang="zh-CN" b="1" dirty="0">
                <a:solidFill>
                  <a:srgbClr val="002060"/>
                </a:solidFill>
              </a:rPr>
              <a:t> </a:t>
            </a:r>
            <a:r>
              <a:rPr lang="zh-CN" altLang="en-US" b="1" dirty="0" smtClean="0">
                <a:solidFill>
                  <a:srgbClr val="002060"/>
                </a:solidFill>
              </a:rPr>
              <a:t>→ </a:t>
            </a:r>
            <a:r>
              <a:rPr lang="en-US" altLang="zh-CN" b="1" dirty="0" smtClean="0">
                <a:solidFill>
                  <a:srgbClr val="002060"/>
                </a:solidFill>
                <a:sym typeface="Wingdings" panose="05000000000000000000" pitchFamily="2" charset="2"/>
              </a:rPr>
              <a:t>Exp1 </a:t>
            </a:r>
            <a:r>
              <a:rPr lang="en-US" altLang="zh-CN" b="1" dirty="0">
                <a:solidFill>
                  <a:srgbClr val="002060"/>
                </a:solidFill>
                <a:sym typeface="Wingdings" panose="05000000000000000000" pitchFamily="2" charset="2"/>
              </a:rPr>
              <a:t>STAR Exp2</a:t>
            </a:r>
          </a:p>
          <a:p>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7</a:t>
            </a:fld>
            <a:endParaRPr lang="zh-CN" altLang="en-US">
              <a:solidFill>
                <a:prstClr val="black">
                  <a:tint val="75000"/>
                </a:prstClr>
              </a:solidFill>
            </a:endParaRPr>
          </a:p>
        </p:txBody>
      </p:sp>
      <p:sp>
        <p:nvSpPr>
          <p:cNvPr id="5" name="文本框 4"/>
          <p:cNvSpPr txBox="1"/>
          <p:nvPr/>
        </p:nvSpPr>
        <p:spPr>
          <a:xfrm>
            <a:off x="309363" y="2285871"/>
            <a:ext cx="5296308" cy="2862322"/>
          </a:xfrm>
          <a:prstGeom prst="rect">
            <a:avLst/>
          </a:prstGeom>
          <a:noFill/>
        </p:spPr>
        <p:txBody>
          <a:bodyPr wrap="square" rtlCol="0">
            <a:spAutoFit/>
          </a:bodyPr>
          <a:lstStyle/>
          <a:p>
            <a:r>
              <a:rPr lang="fr-FR" altLang="zh-CN" sz="2000" dirty="0" err="1" smtClean="0"/>
              <a:t>InterCodes</a:t>
            </a:r>
            <a:r>
              <a:rPr lang="fr-FR" altLang="zh-CN" sz="2000" dirty="0"/>
              <a:t>* code1 = </a:t>
            </a:r>
            <a:r>
              <a:rPr lang="fr-FR" altLang="zh-CN" sz="2000" dirty="0" smtClean="0"/>
              <a:t>translate_Exp(Exp1</a:t>
            </a:r>
            <a:r>
              <a:rPr lang="en-US" altLang="zh-CN" sz="2000" dirty="0" smtClean="0"/>
              <a:t>,op1</a:t>
            </a:r>
            <a:r>
              <a:rPr lang="fr-FR" altLang="zh-CN" sz="2000" dirty="0" smtClean="0"/>
              <a:t>);</a:t>
            </a:r>
          </a:p>
          <a:p>
            <a:r>
              <a:rPr lang="fr-FR" altLang="zh-CN" sz="2000" dirty="0" err="1" smtClean="0"/>
              <a:t>InterCodes</a:t>
            </a:r>
            <a:r>
              <a:rPr lang="fr-FR" altLang="zh-CN" sz="2000" dirty="0"/>
              <a:t>* </a:t>
            </a:r>
            <a:r>
              <a:rPr lang="fr-FR" altLang="zh-CN" sz="2000" dirty="0" smtClean="0"/>
              <a:t>code2 </a:t>
            </a:r>
            <a:r>
              <a:rPr lang="fr-FR" altLang="zh-CN" sz="2000" dirty="0"/>
              <a:t>= </a:t>
            </a:r>
            <a:r>
              <a:rPr lang="fr-FR" altLang="zh-CN" sz="2000" dirty="0" smtClean="0"/>
              <a:t>translate_Exp(Exp2,op2);</a:t>
            </a:r>
            <a:endParaRPr lang="zh-CN" altLang="en-US" sz="2000" dirty="0"/>
          </a:p>
          <a:p>
            <a:r>
              <a:rPr lang="en-US" altLang="zh-CN" sz="2000" dirty="0" err="1" smtClean="0"/>
              <a:t>InterCodes</a:t>
            </a:r>
            <a:r>
              <a:rPr lang="en-US" altLang="zh-CN" sz="2000" dirty="0"/>
              <a:t>* code3 = </a:t>
            </a:r>
            <a:endParaRPr lang="en-US" altLang="zh-CN" sz="2000" dirty="0" smtClean="0"/>
          </a:p>
          <a:p>
            <a:r>
              <a:rPr lang="zh-CN" altLang="en-US" sz="2000" dirty="0" smtClean="0"/>
              <a:t>    </a:t>
            </a:r>
            <a:r>
              <a:rPr lang="en-US" altLang="zh-CN" sz="2000" dirty="0" smtClean="0"/>
              <a:t>(</a:t>
            </a:r>
            <a:r>
              <a:rPr lang="en-US" altLang="zh-CN" sz="2000" dirty="0" err="1" smtClean="0"/>
              <a:t>InterCodes</a:t>
            </a:r>
            <a:r>
              <a:rPr lang="en-US" altLang="zh-CN" sz="2000" dirty="0"/>
              <a:t>*)</a:t>
            </a:r>
            <a:r>
              <a:rPr lang="en-US" altLang="zh-CN" sz="2000" dirty="0" err="1" smtClean="0"/>
              <a:t>malloc</a:t>
            </a:r>
            <a:r>
              <a:rPr lang="en-US" altLang="zh-CN" sz="2000" dirty="0" smtClean="0"/>
              <a:t>(</a:t>
            </a:r>
            <a:r>
              <a:rPr lang="en-US" altLang="zh-CN" sz="2000" dirty="0" err="1" smtClean="0"/>
              <a:t>sizeof</a:t>
            </a:r>
            <a:r>
              <a:rPr lang="en-US" altLang="zh-CN" sz="2000" dirty="0" smtClean="0"/>
              <a:t>(</a:t>
            </a:r>
            <a:r>
              <a:rPr lang="en-US" altLang="zh-CN" sz="2000" dirty="0" err="1" smtClean="0"/>
              <a:t>InterCodes</a:t>
            </a:r>
            <a:r>
              <a:rPr lang="en-US" altLang="zh-CN" sz="2000" dirty="0" smtClean="0"/>
              <a:t>));</a:t>
            </a:r>
          </a:p>
          <a:p>
            <a:r>
              <a:rPr lang="en-US" altLang="zh-CN" sz="2000" dirty="0" smtClean="0"/>
              <a:t>code3-&gt;</a:t>
            </a:r>
            <a:r>
              <a:rPr lang="en-US" altLang="zh-CN" sz="2000" dirty="0" err="1" smtClean="0"/>
              <a:t>code.kind</a:t>
            </a:r>
            <a:r>
              <a:rPr lang="en-US" altLang="zh-CN" sz="2000" dirty="0" smtClean="0"/>
              <a:t> = MUL;</a:t>
            </a:r>
          </a:p>
          <a:p>
            <a:r>
              <a:rPr lang="en-US" altLang="zh-CN" sz="2000" dirty="0" smtClean="0"/>
              <a:t>code3-&gt;code.u.binop.op1 = op1;</a:t>
            </a:r>
          </a:p>
          <a:p>
            <a:r>
              <a:rPr lang="en-US" altLang="zh-CN" sz="2000" dirty="0"/>
              <a:t>code3-&gt;</a:t>
            </a:r>
            <a:r>
              <a:rPr lang="en-US" altLang="zh-CN" sz="2000" dirty="0" smtClean="0"/>
              <a:t>code.u.binop.op2 </a:t>
            </a:r>
            <a:r>
              <a:rPr lang="en-US" altLang="zh-CN" sz="2000" dirty="0"/>
              <a:t>= </a:t>
            </a:r>
            <a:r>
              <a:rPr lang="en-US" altLang="zh-CN" sz="2000" dirty="0" smtClean="0"/>
              <a:t>op2;</a:t>
            </a:r>
          </a:p>
          <a:p>
            <a:r>
              <a:rPr lang="en-US" altLang="zh-CN" sz="2000" dirty="0" smtClean="0"/>
              <a:t>…</a:t>
            </a:r>
            <a:r>
              <a:rPr lang="zh-CN" altLang="en-US" sz="2000" dirty="0" smtClean="0"/>
              <a:t>  </a:t>
            </a:r>
            <a:r>
              <a:rPr lang="en-US" altLang="zh-CN" sz="2000" dirty="0" smtClean="0"/>
              <a:t>//</a:t>
            </a:r>
            <a:r>
              <a:rPr lang="zh-CN" altLang="en-US" sz="2000" dirty="0" smtClean="0"/>
              <a:t> 初始化</a:t>
            </a:r>
            <a:r>
              <a:rPr lang="en-US" altLang="zh-CN" sz="2000" dirty="0" smtClean="0"/>
              <a:t>code3</a:t>
            </a:r>
            <a:r>
              <a:rPr lang="zh-CN" altLang="en-US" sz="2000" dirty="0" smtClean="0"/>
              <a:t>的其他信息</a:t>
            </a:r>
            <a:endParaRPr lang="en-US" altLang="zh-CN" sz="2000" dirty="0" smtClean="0"/>
          </a:p>
          <a:p>
            <a:r>
              <a:rPr lang="en-US" altLang="zh-CN" sz="2000" dirty="0"/>
              <a:t>return </a:t>
            </a:r>
            <a:r>
              <a:rPr lang="en-US" altLang="zh-CN" sz="2000" dirty="0" err="1"/>
              <a:t>bindCode</a:t>
            </a:r>
            <a:r>
              <a:rPr lang="en-US" altLang="zh-CN" sz="2000" dirty="0"/>
              <a:t>(</a:t>
            </a:r>
            <a:r>
              <a:rPr lang="en-US" altLang="zh-CN" sz="2000" dirty="0" err="1"/>
              <a:t>bindCode</a:t>
            </a:r>
            <a:r>
              <a:rPr lang="en-US" altLang="zh-CN" sz="2000" dirty="0"/>
              <a:t>(code1,code2),code3);</a:t>
            </a:r>
            <a:endParaRPr lang="zh-CN" altLang="en-US" sz="2000" dirty="0"/>
          </a:p>
        </p:txBody>
      </p:sp>
      <p:grpSp>
        <p:nvGrpSpPr>
          <p:cNvPr id="6" name="组 5"/>
          <p:cNvGrpSpPr/>
          <p:nvPr/>
        </p:nvGrpSpPr>
        <p:grpSpPr>
          <a:xfrm>
            <a:off x="5698435" y="2131482"/>
            <a:ext cx="2906892" cy="3094007"/>
            <a:chOff x="7182809" y="1943305"/>
            <a:chExt cx="4170991" cy="3402786"/>
          </a:xfrm>
        </p:grpSpPr>
        <p:sp>
          <p:nvSpPr>
            <p:cNvPr id="7" name="矩形 6"/>
            <p:cNvSpPr/>
            <p:nvPr/>
          </p:nvSpPr>
          <p:spPr>
            <a:xfrm>
              <a:off x="9242367" y="1943305"/>
              <a:ext cx="2111433" cy="1198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exp1</a:t>
              </a:r>
              <a:endParaRPr lang="zh-CN" altLang="en-US" dirty="0"/>
            </a:p>
          </p:txBody>
        </p:sp>
        <p:sp>
          <p:nvSpPr>
            <p:cNvPr id="8" name="矩形 7"/>
            <p:cNvSpPr/>
            <p:nvPr/>
          </p:nvSpPr>
          <p:spPr>
            <a:xfrm>
              <a:off x="9242367" y="1943305"/>
              <a:ext cx="2111433" cy="28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10"/>
            <p:cNvCxnSpPr/>
            <p:nvPr/>
          </p:nvCxnSpPr>
          <p:spPr>
            <a:xfrm>
              <a:off x="8246225" y="2109034"/>
              <a:ext cx="9961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182809" y="1966782"/>
              <a:ext cx="1137538" cy="25697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400" dirty="0" smtClean="0"/>
                <a:t>code1</a:t>
              </a:r>
              <a:endParaRPr lang="zh-CN" altLang="en-US" sz="2000" dirty="0"/>
            </a:p>
          </p:txBody>
        </p:sp>
        <p:sp>
          <p:nvSpPr>
            <p:cNvPr id="11" name="矩形 10"/>
            <p:cNvSpPr/>
            <p:nvPr/>
          </p:nvSpPr>
          <p:spPr>
            <a:xfrm>
              <a:off x="9242367" y="3493418"/>
              <a:ext cx="2111433" cy="1198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exp2</a:t>
              </a:r>
              <a:endParaRPr lang="zh-CN" altLang="en-US" dirty="0"/>
            </a:p>
          </p:txBody>
        </p:sp>
        <p:sp>
          <p:nvSpPr>
            <p:cNvPr id="12" name="矩形 11"/>
            <p:cNvSpPr/>
            <p:nvPr/>
          </p:nvSpPr>
          <p:spPr>
            <a:xfrm>
              <a:off x="9242367" y="3493418"/>
              <a:ext cx="2111433" cy="28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 name="直接箭头连接符 15"/>
            <p:cNvCxnSpPr/>
            <p:nvPr/>
          </p:nvCxnSpPr>
          <p:spPr>
            <a:xfrm>
              <a:off x="8246225" y="3659147"/>
              <a:ext cx="9961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182809" y="3516894"/>
              <a:ext cx="1137538" cy="26103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400" dirty="0" smtClean="0"/>
                <a:t>code2</a:t>
              </a:r>
              <a:endParaRPr lang="zh-CN" altLang="en-US" dirty="0"/>
            </a:p>
          </p:txBody>
        </p:sp>
        <p:sp>
          <p:nvSpPr>
            <p:cNvPr id="15" name="矩形 14"/>
            <p:cNvSpPr/>
            <p:nvPr/>
          </p:nvSpPr>
          <p:spPr>
            <a:xfrm>
              <a:off x="9242366" y="5061585"/>
              <a:ext cx="2111434" cy="28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o</a:t>
              </a:r>
              <a:r>
                <a:rPr lang="en-US" altLang="zh-CN" sz="1400" dirty="0" smtClean="0"/>
                <a:t>p3 =op1*op2 </a:t>
              </a:r>
              <a:endParaRPr lang="zh-CN" altLang="en-US" sz="1400" dirty="0"/>
            </a:p>
          </p:txBody>
        </p:sp>
        <p:sp>
          <p:nvSpPr>
            <p:cNvPr id="16" name="矩形 15"/>
            <p:cNvSpPr/>
            <p:nvPr/>
          </p:nvSpPr>
          <p:spPr>
            <a:xfrm>
              <a:off x="7182809" y="5061585"/>
              <a:ext cx="1137538" cy="28450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400" dirty="0" smtClean="0"/>
                <a:t>code3</a:t>
              </a:r>
              <a:endParaRPr lang="zh-CN" altLang="en-US" sz="1400" dirty="0"/>
            </a:p>
          </p:txBody>
        </p:sp>
        <p:cxnSp>
          <p:nvCxnSpPr>
            <p:cNvPr id="17" name="直接箭头连接符 19"/>
            <p:cNvCxnSpPr/>
            <p:nvPr/>
          </p:nvCxnSpPr>
          <p:spPr>
            <a:xfrm>
              <a:off x="8346326" y="5203838"/>
              <a:ext cx="8960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2387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条件语句翻译</a:t>
            </a:r>
            <a:endParaRPr kumimoji="1" lang="zh-CN" altLang="en-US" dirty="0"/>
          </a:p>
        </p:txBody>
      </p:sp>
      <p:sp>
        <p:nvSpPr>
          <p:cNvPr id="3" name="内容占位符 2"/>
          <p:cNvSpPr>
            <a:spLocks noGrp="1"/>
          </p:cNvSpPr>
          <p:nvPr>
            <p:ph idx="1"/>
          </p:nvPr>
        </p:nvSpPr>
        <p:spPr/>
        <p:txBody>
          <a:bodyPr/>
          <a:lstStyle/>
          <a:p>
            <a:r>
              <a:rPr lang="en-US" altLang="zh-CN" b="1" dirty="0" err="1" smtClean="0">
                <a:solidFill>
                  <a:srgbClr val="002060"/>
                </a:solidFill>
              </a:rPr>
              <a:t>Stmt</a:t>
            </a:r>
            <a:r>
              <a:rPr lang="en-US" altLang="zh-CN" b="1" dirty="0" smtClean="0">
                <a:solidFill>
                  <a:srgbClr val="002060"/>
                </a:solidFill>
              </a:rPr>
              <a:t> </a:t>
            </a:r>
            <a:r>
              <a:rPr lang="zh-CN" altLang="en-US" b="1" dirty="0" smtClean="0">
                <a:solidFill>
                  <a:srgbClr val="002060"/>
                </a:solidFill>
              </a:rPr>
              <a:t>→ </a:t>
            </a:r>
            <a:r>
              <a:rPr lang="en-US" altLang="zh-CN" b="1" dirty="0">
                <a:solidFill>
                  <a:srgbClr val="002060"/>
                </a:solidFill>
              </a:rPr>
              <a:t>IF LP </a:t>
            </a:r>
            <a:r>
              <a:rPr lang="en-US" altLang="zh-CN" b="1" dirty="0" err="1">
                <a:solidFill>
                  <a:srgbClr val="002060"/>
                </a:solidFill>
              </a:rPr>
              <a:t>Exp</a:t>
            </a:r>
            <a:r>
              <a:rPr lang="en-US" altLang="zh-CN" b="1" dirty="0">
                <a:solidFill>
                  <a:srgbClr val="002060"/>
                </a:solidFill>
              </a:rPr>
              <a:t> RP </a:t>
            </a:r>
            <a:r>
              <a:rPr lang="en-US" altLang="zh-CN" b="1" dirty="0" smtClean="0">
                <a:solidFill>
                  <a:srgbClr val="002060"/>
                </a:solidFill>
              </a:rPr>
              <a:t>Stmt1</a:t>
            </a:r>
            <a:endParaRPr lang="zh-CN" altLang="en-US" sz="2000" b="1"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8</a:t>
            </a:fld>
            <a:endParaRPr lang="zh-CN" altLang="en-US">
              <a:solidFill>
                <a:prstClr val="black">
                  <a:tint val="75000"/>
                </a:prstClr>
              </a:solidFill>
            </a:endParaRPr>
          </a:p>
        </p:txBody>
      </p:sp>
      <p:pic>
        <p:nvPicPr>
          <p:cNvPr id="18" name="图片 17"/>
          <p:cNvPicPr>
            <a:picLocks noChangeAspect="1"/>
          </p:cNvPicPr>
          <p:nvPr/>
        </p:nvPicPr>
        <p:blipFill>
          <a:blip r:embed="rId2"/>
          <a:stretch>
            <a:fillRect/>
          </a:stretch>
        </p:blipFill>
        <p:spPr>
          <a:xfrm>
            <a:off x="160512" y="1815547"/>
            <a:ext cx="5897907" cy="4105395"/>
          </a:xfrm>
          <a:prstGeom prst="rect">
            <a:avLst/>
          </a:prstGeom>
        </p:spPr>
      </p:pic>
      <p:grpSp>
        <p:nvGrpSpPr>
          <p:cNvPr id="19" name="组 18"/>
          <p:cNvGrpSpPr/>
          <p:nvPr/>
        </p:nvGrpSpPr>
        <p:grpSpPr>
          <a:xfrm>
            <a:off x="5617113" y="1606185"/>
            <a:ext cx="3142573" cy="4593266"/>
            <a:chOff x="6865161" y="444969"/>
            <a:chExt cx="4801906" cy="5394702"/>
          </a:xfrm>
        </p:grpSpPr>
        <p:sp>
          <p:nvSpPr>
            <p:cNvPr id="20" name="矩形 19"/>
            <p:cNvSpPr/>
            <p:nvPr/>
          </p:nvSpPr>
          <p:spPr>
            <a:xfrm>
              <a:off x="9155081" y="591626"/>
              <a:ext cx="2511986" cy="1497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t>Exp</a:t>
              </a:r>
              <a:endParaRPr lang="en-US" altLang="zh-CN" sz="1600" dirty="0" smtClean="0"/>
            </a:p>
            <a:p>
              <a:pPr algn="ctr"/>
              <a:endParaRPr lang="zh-CN" altLang="en-US" sz="1600" dirty="0"/>
            </a:p>
          </p:txBody>
        </p:sp>
        <p:sp>
          <p:nvSpPr>
            <p:cNvPr id="21" name="矩形 20"/>
            <p:cNvSpPr/>
            <p:nvPr/>
          </p:nvSpPr>
          <p:spPr>
            <a:xfrm>
              <a:off x="9155081" y="444969"/>
              <a:ext cx="2511986" cy="431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cxnSp>
          <p:nvCxnSpPr>
            <p:cNvPr id="22" name="直接箭头连接符 9"/>
            <p:cNvCxnSpPr>
              <a:stCxn id="30" idx="3"/>
              <a:endCxn id="21" idx="1"/>
            </p:cNvCxnSpPr>
            <p:nvPr/>
          </p:nvCxnSpPr>
          <p:spPr>
            <a:xfrm>
              <a:off x="8525295" y="658961"/>
              <a:ext cx="629786" cy="1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9155078" y="3950899"/>
              <a:ext cx="2511986" cy="1017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Stmt1</a:t>
              </a:r>
              <a:endParaRPr lang="zh-CN" altLang="en-US" sz="1600" dirty="0"/>
            </a:p>
          </p:txBody>
        </p:sp>
        <p:sp>
          <p:nvSpPr>
            <p:cNvPr id="24" name="矩形 23"/>
            <p:cNvSpPr/>
            <p:nvPr/>
          </p:nvSpPr>
          <p:spPr>
            <a:xfrm>
              <a:off x="9155080" y="3559939"/>
              <a:ext cx="2511987" cy="437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cxnSp>
          <p:nvCxnSpPr>
            <p:cNvPr id="25" name="直接箭头连接符 13"/>
            <p:cNvCxnSpPr>
              <a:stCxn id="29" idx="3"/>
              <a:endCxn id="24" idx="1"/>
            </p:cNvCxnSpPr>
            <p:nvPr/>
          </p:nvCxnSpPr>
          <p:spPr>
            <a:xfrm flipV="1">
              <a:off x="8632392" y="3778930"/>
              <a:ext cx="5226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9155080" y="5389207"/>
              <a:ext cx="2511987" cy="450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LABEL label2 </a:t>
              </a:r>
              <a:endParaRPr lang="zh-CN" altLang="en-US" sz="1600" dirty="0"/>
            </a:p>
          </p:txBody>
        </p:sp>
        <p:sp>
          <p:nvSpPr>
            <p:cNvPr id="27" name="矩形 26"/>
            <p:cNvSpPr/>
            <p:nvPr/>
          </p:nvSpPr>
          <p:spPr>
            <a:xfrm>
              <a:off x="6928672" y="5389207"/>
              <a:ext cx="1717727" cy="45046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600" dirty="0" smtClean="0"/>
                <a:t>labelcode2</a:t>
              </a:r>
              <a:endParaRPr lang="zh-CN" altLang="en-US" sz="1600" dirty="0"/>
            </a:p>
          </p:txBody>
        </p:sp>
        <p:cxnSp>
          <p:nvCxnSpPr>
            <p:cNvPr id="28" name="直接箭头连接符 17"/>
            <p:cNvCxnSpPr>
              <a:stCxn id="27" idx="3"/>
              <a:endCxn id="26" idx="1"/>
            </p:cNvCxnSpPr>
            <p:nvPr/>
          </p:nvCxnSpPr>
          <p:spPr>
            <a:xfrm>
              <a:off x="8646398" y="5614440"/>
              <a:ext cx="508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6928674" y="3559939"/>
              <a:ext cx="1703718" cy="43798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600" dirty="0" smtClean="0"/>
                <a:t>code2</a:t>
              </a:r>
              <a:endParaRPr lang="zh-CN" altLang="en-US" sz="1600" dirty="0"/>
            </a:p>
          </p:txBody>
        </p:sp>
        <p:sp>
          <p:nvSpPr>
            <p:cNvPr id="30" name="矩形 29"/>
            <p:cNvSpPr/>
            <p:nvPr/>
          </p:nvSpPr>
          <p:spPr>
            <a:xfrm>
              <a:off x="6865161" y="444969"/>
              <a:ext cx="1660134" cy="42798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600" dirty="0" smtClean="0"/>
                <a:t>code1</a:t>
              </a:r>
              <a:endParaRPr lang="zh-CN" altLang="en-US" sz="1600" dirty="0"/>
            </a:p>
          </p:txBody>
        </p:sp>
        <p:sp>
          <p:nvSpPr>
            <p:cNvPr id="31" name="矩形 30"/>
            <p:cNvSpPr/>
            <p:nvPr/>
          </p:nvSpPr>
          <p:spPr>
            <a:xfrm>
              <a:off x="9155078" y="2745575"/>
              <a:ext cx="2511986" cy="473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LABEL  label1: </a:t>
              </a:r>
              <a:endParaRPr lang="zh-CN" altLang="en-US" sz="1600" dirty="0"/>
            </a:p>
          </p:txBody>
        </p:sp>
        <p:sp>
          <p:nvSpPr>
            <p:cNvPr id="32" name="矩形 31"/>
            <p:cNvSpPr/>
            <p:nvPr/>
          </p:nvSpPr>
          <p:spPr>
            <a:xfrm>
              <a:off x="6928672" y="2745575"/>
              <a:ext cx="1676719" cy="4733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600" dirty="0" smtClean="0"/>
                <a:t>labelcode1</a:t>
              </a:r>
              <a:endParaRPr lang="zh-CN" altLang="en-US" sz="1600" dirty="0"/>
            </a:p>
          </p:txBody>
        </p:sp>
        <p:cxnSp>
          <p:nvCxnSpPr>
            <p:cNvPr id="33" name="直接箭头连接符 22"/>
            <p:cNvCxnSpPr>
              <a:stCxn id="32" idx="3"/>
              <a:endCxn id="31" idx="1"/>
            </p:cNvCxnSpPr>
            <p:nvPr/>
          </p:nvCxnSpPr>
          <p:spPr>
            <a:xfrm>
              <a:off x="8605391" y="2982251"/>
              <a:ext cx="549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9155080" y="1614315"/>
              <a:ext cx="2511986" cy="474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If XXXX GOTO label1</a:t>
              </a:r>
              <a:endParaRPr lang="zh-CN" altLang="en-US" sz="1400" dirty="0"/>
            </a:p>
          </p:txBody>
        </p:sp>
        <p:sp>
          <p:nvSpPr>
            <p:cNvPr id="35" name="矩形 34"/>
            <p:cNvSpPr/>
            <p:nvPr/>
          </p:nvSpPr>
          <p:spPr>
            <a:xfrm>
              <a:off x="9155079" y="2088595"/>
              <a:ext cx="2511985" cy="341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GOTO label2</a:t>
              </a:r>
              <a:endParaRPr lang="zh-CN" altLang="en-US" sz="1600" dirty="0"/>
            </a:p>
          </p:txBody>
        </p:sp>
      </p:grpSp>
    </p:spTree>
    <p:extLst>
      <p:ext uri="{BB962C8B-B14F-4D97-AF65-F5344CB8AC3E}">
        <p14:creationId xmlns:p14="http://schemas.microsoft.com/office/powerpoint/2010/main" val="97856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循环语句翻译</a:t>
            </a:r>
            <a:endParaRPr kumimoji="1" lang="zh-CN" altLang="en-US" dirty="0"/>
          </a:p>
        </p:txBody>
      </p:sp>
      <p:sp>
        <p:nvSpPr>
          <p:cNvPr id="3" name="内容占位符 2"/>
          <p:cNvSpPr>
            <a:spLocks noGrp="1"/>
          </p:cNvSpPr>
          <p:nvPr>
            <p:ph idx="1"/>
          </p:nvPr>
        </p:nvSpPr>
        <p:spPr/>
        <p:txBody>
          <a:bodyPr/>
          <a:lstStyle/>
          <a:p>
            <a:r>
              <a:rPr lang="en-US" altLang="zh-CN" b="1" dirty="0" err="1" smtClean="0">
                <a:solidFill>
                  <a:srgbClr val="002060"/>
                </a:solidFill>
              </a:rPr>
              <a:t>Stmt</a:t>
            </a:r>
            <a:r>
              <a:rPr lang="en-US" altLang="zh-CN" b="1" dirty="0" smtClean="0">
                <a:solidFill>
                  <a:srgbClr val="002060"/>
                </a:solidFill>
              </a:rPr>
              <a:t> </a:t>
            </a:r>
            <a:r>
              <a:rPr lang="zh-CN" altLang="en-US" b="1" dirty="0" smtClean="0">
                <a:solidFill>
                  <a:srgbClr val="002060"/>
                </a:solidFill>
              </a:rPr>
              <a:t>→ </a:t>
            </a:r>
            <a:r>
              <a:rPr lang="en-US" altLang="zh-CN" b="1" dirty="0">
                <a:solidFill>
                  <a:srgbClr val="002060"/>
                </a:solidFill>
              </a:rPr>
              <a:t>WHILE LP </a:t>
            </a:r>
            <a:r>
              <a:rPr lang="en-US" altLang="zh-CN" b="1" dirty="0" err="1">
                <a:solidFill>
                  <a:srgbClr val="002060"/>
                </a:solidFill>
              </a:rPr>
              <a:t>Exp</a:t>
            </a:r>
            <a:r>
              <a:rPr lang="en-US" altLang="zh-CN" b="1" dirty="0">
                <a:solidFill>
                  <a:srgbClr val="002060"/>
                </a:solidFill>
              </a:rPr>
              <a:t> RP Stmt1</a:t>
            </a:r>
            <a:endParaRPr lang="zh-CN" altLang="en-US" b="1" dirty="0"/>
          </a:p>
          <a:p>
            <a:endParaRPr lang="zh-CN" altLang="en-US" sz="2000" b="1"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9</a:t>
            </a:fld>
            <a:endParaRPr lang="zh-CN" altLang="en-US">
              <a:solidFill>
                <a:prstClr val="black">
                  <a:tint val="75000"/>
                </a:prstClr>
              </a:solidFill>
            </a:endParaRPr>
          </a:p>
        </p:txBody>
      </p:sp>
      <p:pic>
        <p:nvPicPr>
          <p:cNvPr id="36" name="图片 35"/>
          <p:cNvPicPr>
            <a:picLocks noChangeAspect="1"/>
          </p:cNvPicPr>
          <p:nvPr/>
        </p:nvPicPr>
        <p:blipFill rotWithShape="1">
          <a:blip r:embed="rId2"/>
          <a:srcRect t="2004" b="1"/>
          <a:stretch/>
        </p:blipFill>
        <p:spPr>
          <a:xfrm>
            <a:off x="246711" y="2061448"/>
            <a:ext cx="5272759" cy="3398284"/>
          </a:xfrm>
          <a:prstGeom prst="rect">
            <a:avLst/>
          </a:prstGeom>
        </p:spPr>
      </p:pic>
      <p:grpSp>
        <p:nvGrpSpPr>
          <p:cNvPr id="37" name="组 36"/>
          <p:cNvGrpSpPr/>
          <p:nvPr/>
        </p:nvGrpSpPr>
        <p:grpSpPr>
          <a:xfrm>
            <a:off x="5310069" y="1566469"/>
            <a:ext cx="3458374" cy="5087365"/>
            <a:chOff x="7106211" y="366813"/>
            <a:chExt cx="4454989" cy="6075823"/>
          </a:xfrm>
        </p:grpSpPr>
        <p:sp>
          <p:nvSpPr>
            <p:cNvPr id="38" name="矩形 37"/>
            <p:cNvSpPr/>
            <p:nvPr/>
          </p:nvSpPr>
          <p:spPr>
            <a:xfrm>
              <a:off x="9035963" y="1511148"/>
              <a:ext cx="2511985" cy="909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E</a:t>
              </a:r>
              <a:r>
                <a:rPr lang="en-US" altLang="zh-CN" sz="1400" dirty="0" err="1" smtClean="0"/>
                <a:t>xp</a:t>
              </a:r>
              <a:endParaRPr lang="zh-CN" altLang="en-US" sz="1400" dirty="0"/>
            </a:p>
          </p:txBody>
        </p:sp>
        <p:sp>
          <p:nvSpPr>
            <p:cNvPr id="39" name="矩形 38"/>
            <p:cNvSpPr/>
            <p:nvPr/>
          </p:nvSpPr>
          <p:spPr>
            <a:xfrm>
              <a:off x="9035965" y="1198166"/>
              <a:ext cx="2511985" cy="393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cxnSp>
          <p:nvCxnSpPr>
            <p:cNvPr id="40" name="直接箭头连接符 10"/>
            <p:cNvCxnSpPr>
              <a:stCxn id="54" idx="3"/>
              <a:endCxn id="45" idx="1"/>
            </p:cNvCxnSpPr>
            <p:nvPr/>
          </p:nvCxnSpPr>
          <p:spPr>
            <a:xfrm>
              <a:off x="8549077" y="1394828"/>
              <a:ext cx="486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9035963" y="4281965"/>
              <a:ext cx="2511985" cy="947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Stmt1</a:t>
              </a:r>
              <a:endParaRPr lang="zh-CN" altLang="en-US" sz="1400" dirty="0"/>
            </a:p>
          </p:txBody>
        </p:sp>
        <p:sp>
          <p:nvSpPr>
            <p:cNvPr id="42" name="矩形 41"/>
            <p:cNvSpPr/>
            <p:nvPr/>
          </p:nvSpPr>
          <p:spPr>
            <a:xfrm>
              <a:off x="9035963" y="3999947"/>
              <a:ext cx="2511985" cy="356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cxnSp>
          <p:nvCxnSpPr>
            <p:cNvPr id="43" name="直接箭头连接符 13"/>
            <p:cNvCxnSpPr>
              <a:stCxn id="53" idx="3"/>
              <a:endCxn id="48" idx="1"/>
            </p:cNvCxnSpPr>
            <p:nvPr/>
          </p:nvCxnSpPr>
          <p:spPr>
            <a:xfrm>
              <a:off x="8549077" y="4178397"/>
              <a:ext cx="4868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9035964" y="6052904"/>
              <a:ext cx="2511984" cy="389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LABEL label3 </a:t>
              </a:r>
              <a:endParaRPr lang="zh-CN" altLang="en-US" sz="1400" dirty="0"/>
            </a:p>
          </p:txBody>
        </p:sp>
        <p:sp>
          <p:nvSpPr>
            <p:cNvPr id="45" name="矩形 44"/>
            <p:cNvSpPr/>
            <p:nvPr/>
          </p:nvSpPr>
          <p:spPr>
            <a:xfrm>
              <a:off x="7106211" y="6052904"/>
              <a:ext cx="1442866" cy="3897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400" dirty="0" smtClean="0"/>
                <a:t>labelcode3</a:t>
              </a:r>
              <a:endParaRPr lang="zh-CN" altLang="en-US" sz="1400" dirty="0"/>
            </a:p>
          </p:txBody>
        </p:sp>
        <p:cxnSp>
          <p:nvCxnSpPr>
            <p:cNvPr id="46" name="直接箭头连接符 16"/>
            <p:cNvCxnSpPr>
              <a:stCxn id="51" idx="3"/>
              <a:endCxn id="50" idx="1"/>
            </p:cNvCxnSpPr>
            <p:nvPr/>
          </p:nvCxnSpPr>
          <p:spPr>
            <a:xfrm>
              <a:off x="8549077" y="6247770"/>
              <a:ext cx="486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7106211" y="3999947"/>
              <a:ext cx="1442866" cy="3569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400" dirty="0" smtClean="0"/>
                <a:t>code2</a:t>
              </a:r>
              <a:endParaRPr lang="zh-CN" altLang="en-US" sz="1400" dirty="0"/>
            </a:p>
          </p:txBody>
        </p:sp>
        <p:sp>
          <p:nvSpPr>
            <p:cNvPr id="48" name="矩形 47"/>
            <p:cNvSpPr/>
            <p:nvPr/>
          </p:nvSpPr>
          <p:spPr>
            <a:xfrm>
              <a:off x="7106212" y="1198166"/>
              <a:ext cx="1442865" cy="39332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400" dirty="0" smtClean="0"/>
                <a:t>code1</a:t>
              </a:r>
              <a:endParaRPr lang="zh-CN" altLang="en-US" sz="1400" dirty="0"/>
            </a:p>
          </p:txBody>
        </p:sp>
        <p:sp>
          <p:nvSpPr>
            <p:cNvPr id="49" name="矩形 48"/>
            <p:cNvSpPr/>
            <p:nvPr/>
          </p:nvSpPr>
          <p:spPr>
            <a:xfrm>
              <a:off x="9035963" y="3248532"/>
              <a:ext cx="2511985" cy="410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LABEL  label2: </a:t>
              </a:r>
              <a:endParaRPr lang="zh-CN" altLang="en-US" sz="1400" dirty="0"/>
            </a:p>
          </p:txBody>
        </p:sp>
        <p:sp>
          <p:nvSpPr>
            <p:cNvPr id="50" name="矩形 49"/>
            <p:cNvSpPr/>
            <p:nvPr/>
          </p:nvSpPr>
          <p:spPr>
            <a:xfrm>
              <a:off x="7106211" y="3248532"/>
              <a:ext cx="1442866" cy="4104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400" dirty="0" smtClean="0"/>
                <a:t>labelcode2</a:t>
              </a:r>
              <a:endParaRPr lang="zh-CN" altLang="en-US" sz="1400" dirty="0"/>
            </a:p>
          </p:txBody>
        </p:sp>
        <p:cxnSp>
          <p:nvCxnSpPr>
            <p:cNvPr id="51" name="直接箭头连接符 21"/>
            <p:cNvCxnSpPr>
              <a:stCxn id="56" idx="3"/>
              <a:endCxn id="55" idx="1"/>
            </p:cNvCxnSpPr>
            <p:nvPr/>
          </p:nvCxnSpPr>
          <p:spPr>
            <a:xfrm>
              <a:off x="8549077" y="3453734"/>
              <a:ext cx="4868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9035963" y="2395013"/>
              <a:ext cx="2511985" cy="405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If XXXX GOTO label2</a:t>
              </a:r>
              <a:endParaRPr lang="zh-CN" altLang="en-US" sz="1400" dirty="0"/>
            </a:p>
          </p:txBody>
        </p:sp>
        <p:sp>
          <p:nvSpPr>
            <p:cNvPr id="53" name="矩形 52"/>
            <p:cNvSpPr/>
            <p:nvPr/>
          </p:nvSpPr>
          <p:spPr>
            <a:xfrm>
              <a:off x="9035963" y="2787406"/>
              <a:ext cx="2511985" cy="354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GOTO label3</a:t>
              </a:r>
              <a:endParaRPr lang="zh-CN" altLang="en-US" sz="1400" dirty="0"/>
            </a:p>
          </p:txBody>
        </p:sp>
        <p:sp>
          <p:nvSpPr>
            <p:cNvPr id="54" name="矩形 53"/>
            <p:cNvSpPr/>
            <p:nvPr/>
          </p:nvSpPr>
          <p:spPr>
            <a:xfrm>
              <a:off x="9035963" y="366813"/>
              <a:ext cx="2525237" cy="420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LABEL label1 </a:t>
              </a:r>
              <a:endParaRPr lang="zh-CN" altLang="en-US" sz="1400" dirty="0"/>
            </a:p>
          </p:txBody>
        </p:sp>
        <p:sp>
          <p:nvSpPr>
            <p:cNvPr id="55" name="矩形 54"/>
            <p:cNvSpPr/>
            <p:nvPr/>
          </p:nvSpPr>
          <p:spPr>
            <a:xfrm>
              <a:off x="7106212" y="366813"/>
              <a:ext cx="1442865" cy="42044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400" dirty="0" smtClean="0"/>
                <a:t>labelcode1</a:t>
              </a:r>
              <a:endParaRPr lang="zh-CN" altLang="en-US" sz="1400" dirty="0"/>
            </a:p>
          </p:txBody>
        </p:sp>
        <p:cxnSp>
          <p:nvCxnSpPr>
            <p:cNvPr id="56" name="直接箭头连接符 26"/>
            <p:cNvCxnSpPr/>
            <p:nvPr/>
          </p:nvCxnSpPr>
          <p:spPr>
            <a:xfrm>
              <a:off x="8549077" y="577034"/>
              <a:ext cx="4868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9035964" y="5390776"/>
              <a:ext cx="2511984" cy="378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GOTO label1 </a:t>
              </a:r>
              <a:endParaRPr lang="zh-CN" altLang="en-US" sz="1400" dirty="0"/>
            </a:p>
          </p:txBody>
        </p:sp>
        <p:sp>
          <p:nvSpPr>
            <p:cNvPr id="58" name="矩形 57"/>
            <p:cNvSpPr/>
            <p:nvPr/>
          </p:nvSpPr>
          <p:spPr>
            <a:xfrm>
              <a:off x="7106211" y="5390776"/>
              <a:ext cx="1442866" cy="37487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400" dirty="0" err="1" smtClean="0"/>
                <a:t>labelgoto</a:t>
              </a:r>
              <a:endParaRPr lang="zh-CN" altLang="en-US" sz="1400" dirty="0"/>
            </a:p>
          </p:txBody>
        </p:sp>
        <p:cxnSp>
          <p:nvCxnSpPr>
            <p:cNvPr id="59" name="直接箭头连接符 34"/>
            <p:cNvCxnSpPr/>
            <p:nvPr/>
          </p:nvCxnSpPr>
          <p:spPr>
            <a:xfrm>
              <a:off x="8549077" y="5578213"/>
              <a:ext cx="486887" cy="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558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1305</TotalTime>
  <Words>884</Words>
  <Application>Microsoft Macintosh PowerPoint</Application>
  <PresentationFormat>全屏显示(4:3)</PresentationFormat>
  <Paragraphs>176</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Calibri</vt:lpstr>
      <vt:lpstr>Consolas</vt:lpstr>
      <vt:lpstr>DengXian</vt:lpstr>
      <vt:lpstr>FZSuXinShiLiuKaiS-R-GB</vt:lpstr>
      <vt:lpstr>Helvetica</vt:lpstr>
      <vt:lpstr>Wingdings</vt:lpstr>
      <vt:lpstr>思源黑体 CN Regular</vt:lpstr>
      <vt:lpstr>宋体</vt:lpstr>
      <vt:lpstr>Arial</vt:lpstr>
      <vt:lpstr>1_Office 主题</vt:lpstr>
      <vt:lpstr>实验三  中间代码生成</vt:lpstr>
      <vt:lpstr>概要</vt:lpstr>
      <vt:lpstr>实验任务</vt:lpstr>
      <vt:lpstr>中间代码形式及操作规范</vt:lpstr>
      <vt:lpstr>一个“简单”的示例</vt:lpstr>
      <vt:lpstr>实验攻略</vt:lpstr>
      <vt:lpstr>简单 Exp 表达式翻译</vt:lpstr>
      <vt:lpstr>条件语句翻译</vt:lpstr>
      <vt:lpstr>循环语句翻译</vt:lpstr>
      <vt:lpstr>函数 read 和 write</vt:lpstr>
      <vt:lpstr>IR Simulator 中间代码解释器</vt:lpstr>
      <vt:lpstr>IR Simulator 中间代码解释器</vt:lpstr>
      <vt:lpstr>实验提交说明</vt:lpstr>
      <vt:lpstr>实验检查要求</vt:lpstr>
      <vt:lpstr>PowerPoint 演示文稿</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邱丰羽</dc:creator>
  <cp:lastModifiedBy>邱丰羽</cp:lastModifiedBy>
  <cp:revision>237</cp:revision>
  <cp:lastPrinted>2016-12-06T13:24:18Z</cp:lastPrinted>
  <dcterms:created xsi:type="dcterms:W3CDTF">2016-11-29T16:00:16Z</dcterms:created>
  <dcterms:modified xsi:type="dcterms:W3CDTF">2017-05-04T16:48:00Z</dcterms:modified>
</cp:coreProperties>
</file>