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42" r:id="rId26"/>
    <p:sldId id="281" r:id="rId27"/>
    <p:sldId id="282" r:id="rId28"/>
    <p:sldId id="283" r:id="rId29"/>
    <p:sldId id="284" r:id="rId30"/>
    <p:sldId id="285" r:id="rId31"/>
    <p:sldId id="286" r:id="rId32"/>
    <p:sldId id="287" r:id="rId33"/>
    <p:sldId id="288" r:id="rId34"/>
    <p:sldId id="289" r:id="rId35"/>
    <p:sldId id="290" r:id="rId36"/>
    <p:sldId id="291"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53" r:id="rId56"/>
    <p:sldId id="354" r:id="rId57"/>
    <p:sldId id="355" r:id="rId58"/>
    <p:sldId id="356" r:id="rId59"/>
    <p:sldId id="357" r:id="rId60"/>
    <p:sldId id="358" r:id="rId61"/>
    <p:sldId id="318" r:id="rId62"/>
    <p:sldId id="319" r:id="rId63"/>
    <p:sldId id="320" r:id="rId64"/>
    <p:sldId id="321" r:id="rId65"/>
    <p:sldId id="322" r:id="rId66"/>
    <p:sldId id="323" r:id="rId67"/>
    <p:sldId id="324" r:id="rId68"/>
    <p:sldId id="325" r:id="rId69"/>
    <p:sldId id="344" r:id="rId70"/>
    <p:sldId id="326" r:id="rId71"/>
    <p:sldId id="359" r:id="rId72"/>
    <p:sldId id="360" r:id="rId73"/>
    <p:sldId id="361" r:id="rId74"/>
    <p:sldId id="362" r:id="rId75"/>
    <p:sldId id="363" r:id="rId76"/>
    <p:sldId id="364" r:id="rId77"/>
    <p:sldId id="365" r:id="rId78"/>
    <p:sldId id="328" r:id="rId79"/>
    <p:sldId id="329" r:id="rId80"/>
    <p:sldId id="327" r:id="rId81"/>
    <p:sldId id="366" r:id="rId82"/>
    <p:sldId id="331" r:id="rId83"/>
    <p:sldId id="332" r:id="rId84"/>
    <p:sldId id="339" r:id="rId85"/>
    <p:sldId id="340" r:id="rId86"/>
    <p:sldId id="341"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1274" autoAdjust="0"/>
  </p:normalViewPr>
  <p:slideViewPr>
    <p:cSldViewPr>
      <p:cViewPr varScale="1">
        <p:scale>
          <a:sx n="64" d="100"/>
          <a:sy n="64" d="100"/>
        </p:scale>
        <p:origin x="84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7DDEF1-8D34-4201-926C-EBC341956866}" type="datetimeFigureOut">
              <a:rPr lang="zh-CN" altLang="en-US" smtClean="0"/>
              <a:pPr/>
              <a:t>2017/2/24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0C187F-4A18-4308-9B6E-41C30057DFB2}" type="slidenum">
              <a:rPr lang="zh-CN" altLang="en-US" smtClean="0"/>
              <a:pPr/>
              <a:t>‹#›</a:t>
            </a:fld>
            <a:endParaRPr lang="zh-CN" altLang="en-US"/>
          </a:p>
        </p:txBody>
      </p:sp>
    </p:spTree>
    <p:extLst>
      <p:ext uri="{BB962C8B-B14F-4D97-AF65-F5344CB8AC3E}">
        <p14:creationId xmlns:p14="http://schemas.microsoft.com/office/powerpoint/2010/main" val="559556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注释、空白词法分析阶段就扔掉了</a:t>
            </a:r>
            <a:endParaRPr kumimoji="1" lang="en-US" altLang="zh-CN" dirty="0" smtClean="0"/>
          </a:p>
          <a:p>
            <a:r>
              <a:rPr kumimoji="1" lang="zh-CN" altLang="en-US" dirty="0" smtClean="0"/>
              <a:t>缓冲技术可以更高效</a:t>
            </a:r>
            <a:endParaRPr kumimoji="1" lang="en-US" altLang="zh-CN" dirty="0" smtClean="0"/>
          </a:p>
          <a:p>
            <a:r>
              <a:rPr kumimoji="1" lang="zh-CN" altLang="en-US" dirty="0" smtClean="0"/>
              <a:t>输入设备相关的特殊性被限制在句法分析过程中</a:t>
            </a:r>
            <a:endParaRPr kumimoji="1" lang="zh-CN" altLang="en-US" dirty="0"/>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4</a:t>
            </a:fld>
            <a:endParaRPr lang="zh-CN" altLang="en-US"/>
          </a:p>
        </p:txBody>
      </p:sp>
    </p:spTree>
    <p:extLst>
      <p:ext uri="{BB962C8B-B14F-4D97-AF65-F5344CB8AC3E}">
        <p14:creationId xmlns:p14="http://schemas.microsoft.com/office/powerpoint/2010/main" val="370824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关键字，单个</a:t>
            </a:r>
            <a:endParaRPr kumimoji="1" lang="en-US" altLang="zh-CN" dirty="0" smtClean="0"/>
          </a:p>
          <a:p>
            <a:r>
              <a:rPr kumimoji="1" lang="zh-CN" altLang="en-US" dirty="0" smtClean="0"/>
              <a:t>和很多符号串匹配</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5</a:t>
            </a:fld>
            <a:endParaRPr lang="zh-CN" altLang="en-US"/>
          </a:p>
        </p:txBody>
      </p:sp>
    </p:spTree>
    <p:extLst>
      <p:ext uri="{BB962C8B-B14F-4D97-AF65-F5344CB8AC3E}">
        <p14:creationId xmlns:p14="http://schemas.microsoft.com/office/powerpoint/2010/main" val="94727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en-US" dirty="0" smtClean="0"/>
              <a:t>为避免递归定义。。。。</a:t>
            </a:r>
            <a:endParaRPr kumimoji="1" lang="zh-CN" altLang="en-US" dirty="0"/>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20</a:t>
            </a:fld>
            <a:endParaRPr lang="zh-CN" altLang="en-US"/>
          </a:p>
        </p:txBody>
      </p:sp>
    </p:spTree>
    <p:extLst>
      <p:ext uri="{BB962C8B-B14F-4D97-AF65-F5344CB8AC3E}">
        <p14:creationId xmlns:p14="http://schemas.microsoft.com/office/powerpoint/2010/main" val="387438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9F3072A-7A58-49A4-92F1-2FC3F96A8A97}" type="slidenum">
              <a:rPr lang="en-US" altLang="zh-CN">
                <a:ea typeface="宋体" pitchFamily="2" charset="-122"/>
              </a:rPr>
              <a:pPr/>
              <a:t>22</a:t>
            </a:fld>
            <a:endParaRPr lang="en-US" altLang="zh-CN">
              <a:ea typeface="宋体" pitchFamily="2" charset="-122"/>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p:spPr>
        <p:txBody>
          <a:bodyPr/>
          <a:lstStyle/>
          <a:p>
            <a:pPr algn="just" eaLnBrk="1" hangingPunct="1"/>
            <a:endParaRPr lang="zh-CN" altLang="zh-CN" smtClean="0">
              <a:ea typeface="宋体" pitchFamily="2" charset="-122"/>
            </a:endParaRPr>
          </a:p>
        </p:txBody>
      </p:sp>
    </p:spTree>
    <p:extLst>
      <p:ext uri="{BB962C8B-B14F-4D97-AF65-F5344CB8AC3E}">
        <p14:creationId xmlns:p14="http://schemas.microsoft.com/office/powerpoint/2010/main" val="721628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69697D-C4FA-4F40-BDC1-FCD409A54424}" type="slidenum">
              <a:rPr lang="en-US" altLang="zh-CN">
                <a:ea typeface="宋体" pitchFamily="2" charset="-122"/>
              </a:rPr>
              <a:pPr/>
              <a:t>23</a:t>
            </a:fld>
            <a:endParaRPr lang="en-US" altLang="zh-CN">
              <a:ea typeface="宋体" pitchFamily="2" charset="-122"/>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algn="just" eaLnBrk="1" hangingPunct="1"/>
            <a:endParaRPr lang="zh-CN" altLang="zh-CN" smtClean="0">
              <a:ea typeface="宋体" pitchFamily="2" charset="-122"/>
            </a:endParaRPr>
          </a:p>
        </p:txBody>
      </p:sp>
    </p:spTree>
    <p:extLst>
      <p:ext uri="{BB962C8B-B14F-4D97-AF65-F5344CB8AC3E}">
        <p14:creationId xmlns:p14="http://schemas.microsoft.com/office/powerpoint/2010/main" val="157438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30BEC64-924F-4628-BAC3-4E9AFBA9564A}" type="slidenum">
              <a:rPr lang="en-US" altLang="zh-CN">
                <a:ea typeface="宋体" pitchFamily="2" charset="-122"/>
              </a:rPr>
              <a:pPr/>
              <a:t>29</a:t>
            </a:fld>
            <a:endParaRPr lang="en-US" altLang="zh-CN">
              <a:ea typeface="宋体" pitchFamily="2" charset="-122"/>
            </a:endParaRPr>
          </a:p>
        </p:txBody>
      </p:sp>
      <p:sp>
        <p:nvSpPr>
          <p:cNvPr id="38915" name="幻灯片图像占位符 1"/>
          <p:cNvSpPr>
            <a:spLocks noGrp="1" noRot="1" noChangeAspect="1" noTextEdit="1"/>
          </p:cNvSpPr>
          <p:nvPr>
            <p:ph type="sldImg"/>
          </p:nvPr>
        </p:nvSpPr>
        <p:spPr>
          <a:ln/>
        </p:spPr>
      </p:sp>
      <p:sp>
        <p:nvSpPr>
          <p:cNvPr id="38916" name="备注占位符 2"/>
          <p:cNvSpPr>
            <a:spLocks noGrp="1"/>
          </p:cNvSpPr>
          <p:nvPr>
            <p:ph type="body" idx="1"/>
          </p:nvPr>
        </p:nvSpPr>
        <p:spPr>
          <a:noFill/>
          <a:ln/>
        </p:spPr>
        <p:txBody>
          <a:bodyPr/>
          <a:lstStyle/>
          <a:p>
            <a:pPr eaLnBrk="1" hangingPunct="1">
              <a:spcBef>
                <a:spcPct val="0"/>
              </a:spcBef>
            </a:pPr>
            <a:endParaRPr lang="zh-CN" altLang="zh-CN" smtClean="0">
              <a:ea typeface="宋体" pitchFamily="2" charset="-122"/>
            </a:endParaRPr>
          </a:p>
        </p:txBody>
      </p:sp>
      <p:sp>
        <p:nvSpPr>
          <p:cNvPr id="3891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D6ED5-5A08-4D67-B725-10EB84D5CE5C}" type="slidenum">
              <a:rPr lang="en-US" altLang="zh-CN" sz="1200" b="0">
                <a:latin typeface="Calibri" pitchFamily="34" charset="0"/>
              </a:rPr>
              <a:pPr algn="r"/>
              <a:t>29</a:t>
            </a:fld>
            <a:endParaRPr lang="en-US" altLang="zh-CN" sz="1200" b="0">
              <a:latin typeface="Calibri" pitchFamily="34" charset="0"/>
            </a:endParaRPr>
          </a:p>
        </p:txBody>
      </p:sp>
    </p:spTree>
    <p:extLst>
      <p:ext uri="{BB962C8B-B14F-4D97-AF65-F5344CB8AC3E}">
        <p14:creationId xmlns:p14="http://schemas.microsoft.com/office/powerpoint/2010/main" val="147708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需要将模式转换成流图，状态转换图。手工构造，自动构造。</a:t>
            </a:r>
            <a:endParaRPr kumimoji="1" lang="zh-CN" altLang="en-US" dirty="0"/>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30</a:t>
            </a:fld>
            <a:endParaRPr lang="zh-CN" altLang="en-US"/>
          </a:p>
        </p:txBody>
      </p:sp>
    </p:spTree>
    <p:extLst>
      <p:ext uri="{BB962C8B-B14F-4D97-AF65-F5344CB8AC3E}">
        <p14:creationId xmlns:p14="http://schemas.microsoft.com/office/powerpoint/2010/main" val="2135971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转换表每个表项只有一个状态，因此不再需要花括号。</a:t>
            </a:r>
            <a:endParaRPr kumimoji="1" lang="zh-CN" altLang="en-US" dirty="0"/>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44</a:t>
            </a:fld>
            <a:endParaRPr lang="zh-CN" altLang="en-US"/>
          </a:p>
        </p:txBody>
      </p:sp>
    </p:spTree>
    <p:extLst>
      <p:ext uri="{BB962C8B-B14F-4D97-AF65-F5344CB8AC3E}">
        <p14:creationId xmlns:p14="http://schemas.microsoft.com/office/powerpoint/2010/main" val="234210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初始划分，第</a:t>
            </a:r>
            <a:r>
              <a:rPr kumimoji="1" lang="en-US" altLang="zh-CN" dirty="0" err="1" smtClean="0"/>
              <a:t>i</a:t>
            </a:r>
            <a:r>
              <a:rPr kumimoji="1" lang="zh-CN" altLang="en-US" smtClean="0"/>
              <a:t>次被划分</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59</a:t>
            </a:fld>
            <a:endParaRPr lang="zh-CN" altLang="en-US"/>
          </a:p>
        </p:txBody>
      </p:sp>
    </p:spTree>
    <p:extLst>
      <p:ext uri="{BB962C8B-B14F-4D97-AF65-F5344CB8AC3E}">
        <p14:creationId xmlns:p14="http://schemas.microsoft.com/office/powerpoint/2010/main" val="263097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2017/2/24</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ASCII" TargetMode="External"/><Relationship Id="rId3" Type="http://schemas.openxmlformats.org/officeDocument/2006/relationships/hyperlink" Target="http://en.wikipedia.org/wiki/Unico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Regular_express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8.emf"/><Relationship Id="rId6"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 Id="rId3"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 Id="rId3"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wmf"/><Relationship Id="rId3" Type="http://schemas.openxmlformats.org/officeDocument/2006/relationships/image" Target="../media/image3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 Id="rId3" Type="http://schemas.openxmlformats.org/officeDocument/2006/relationships/image" Target="../media/image4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png"/><Relationship Id="rId3"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 Id="rId3" Type="http://schemas.openxmlformats.org/officeDocument/2006/relationships/image" Target="../media/image5.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 Id="rId3" Type="http://schemas.openxmlformats.org/officeDocument/2006/relationships/image" Target="../media/image5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第三章：词法分析</a:t>
            </a:r>
          </a:p>
        </p:txBody>
      </p:sp>
      <p:sp>
        <p:nvSpPr>
          <p:cNvPr id="3075" name="Rectangle 3"/>
          <p:cNvSpPr>
            <a:spLocks noGrp="1" noChangeArrowheads="1"/>
          </p:cNvSpPr>
          <p:nvPr>
            <p:ph type="subTitle" idx="1"/>
          </p:nvPr>
        </p:nvSpPr>
        <p:spPr>
          <a:xfrm>
            <a:off x="4800600" y="3581400"/>
            <a:ext cx="3657600" cy="1600200"/>
          </a:xfrm>
        </p:spPr>
        <p:txBody>
          <a:bodyPr/>
          <a:lstStyle/>
          <a:p>
            <a:pPr eaLnBrk="1" hangingPunct="1"/>
            <a:r>
              <a:rPr lang="zh-CN" altLang="en-US" dirty="0" smtClean="0"/>
              <a:t>戴新宇</a:t>
            </a:r>
            <a:endParaRPr lang="en-US" altLang="zh-CN" dirty="0" smtClean="0"/>
          </a:p>
          <a:p>
            <a:pPr eaLnBrk="1" hangingPunct="1"/>
            <a:r>
              <a:rPr lang="zh-CN" altLang="en-US" dirty="0" smtClean="0"/>
              <a:t>南京大学</a:t>
            </a:r>
            <a:endParaRPr lang="en-US" altLang="zh-CN" dirty="0" smtClean="0"/>
          </a:p>
          <a:p>
            <a:pPr eaLnBrk="1" hangingPunct="1"/>
            <a:r>
              <a:rPr lang="zh-CN" altLang="en-US" dirty="0" smtClean="0"/>
              <a:t>计算机科学与技术系</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Outline</a:t>
            </a:r>
          </a:p>
        </p:txBody>
      </p:sp>
      <p:sp>
        <p:nvSpPr>
          <p:cNvPr id="12291" name="Rectangle 3"/>
          <p:cNvSpPr>
            <a:spLocks noGrp="1" noChangeArrowheads="1"/>
          </p:cNvSpPr>
          <p:nvPr>
            <p:ph type="body" idx="1"/>
          </p:nvPr>
        </p:nvSpPr>
        <p:spPr/>
        <p:txBody>
          <a:bodyPr/>
          <a:lstStyle/>
          <a:p>
            <a:pPr eaLnBrk="1" hangingPunct="1"/>
            <a:r>
              <a:rPr lang="zh-CN" altLang="en-US" smtClean="0"/>
              <a:t>词法分析的作用</a:t>
            </a:r>
          </a:p>
          <a:p>
            <a:pPr eaLnBrk="1" hangingPunct="1"/>
            <a:r>
              <a:rPr lang="zh-CN" altLang="en-US" smtClean="0">
                <a:solidFill>
                  <a:schemeClr val="accent2"/>
                </a:solidFill>
              </a:rPr>
              <a:t>词法单元的规约（正则表达式）</a:t>
            </a:r>
          </a:p>
          <a:p>
            <a:pPr eaLnBrk="1" hangingPunct="1"/>
            <a:r>
              <a:rPr lang="zh-CN" altLang="en-US" smtClean="0"/>
              <a:t>词法单元的识别（状态转换图）</a:t>
            </a:r>
          </a:p>
          <a:p>
            <a:pPr eaLnBrk="1" hangingPunct="1"/>
            <a:r>
              <a:rPr lang="zh-CN" altLang="en-US" smtClean="0"/>
              <a:t>有穷自动机</a:t>
            </a:r>
          </a:p>
          <a:p>
            <a:pPr eaLnBrk="1" hangingPunct="1"/>
            <a:r>
              <a:rPr lang="zh-CN" altLang="en-US" smtClean="0"/>
              <a:t>词法分析器生成工具及设计</a:t>
            </a:r>
          </a:p>
          <a:p>
            <a:pPr eaLnBrk="1" hangingPunct="1"/>
            <a:endParaRPr lang="en-US"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相关概念</a:t>
            </a:r>
          </a:p>
        </p:txBody>
      </p:sp>
      <p:sp>
        <p:nvSpPr>
          <p:cNvPr id="13315" name="Rectangle 3"/>
          <p:cNvSpPr>
            <a:spLocks noGrp="1" noChangeArrowheads="1"/>
          </p:cNvSpPr>
          <p:nvPr>
            <p:ph type="body" idx="1"/>
          </p:nvPr>
        </p:nvSpPr>
        <p:spPr/>
        <p:txBody>
          <a:bodyPr/>
          <a:lstStyle/>
          <a:p>
            <a:pPr eaLnBrk="1" hangingPunct="1"/>
            <a:r>
              <a:rPr lang="zh-CN" altLang="en-US" sz="2600" dirty="0" smtClean="0"/>
              <a:t>字母表：一个有限的符号集合</a:t>
            </a:r>
          </a:p>
          <a:p>
            <a:pPr lvl="1" eaLnBrk="1" hangingPunct="1"/>
            <a:r>
              <a:rPr lang="zh-CN" altLang="en-US" sz="2200" dirty="0" smtClean="0"/>
              <a:t>二进制</a:t>
            </a:r>
            <a:r>
              <a:rPr lang="en-US" altLang="zh-CN" sz="2200" dirty="0" smtClean="0"/>
              <a:t>{0</a:t>
            </a:r>
            <a:r>
              <a:rPr lang="zh-CN" altLang="en-US" sz="2200" dirty="0" smtClean="0"/>
              <a:t>，</a:t>
            </a:r>
            <a:r>
              <a:rPr lang="en-US" altLang="zh-CN" sz="2200" dirty="0" smtClean="0"/>
              <a:t>1}</a:t>
            </a:r>
          </a:p>
          <a:p>
            <a:pPr lvl="1" eaLnBrk="1" hangingPunct="1"/>
            <a:r>
              <a:rPr lang="en-US" altLang="zh-CN" sz="2200" dirty="0" smtClean="0">
                <a:hlinkClick r:id="rId2"/>
              </a:rPr>
              <a:t>ASCII</a:t>
            </a:r>
            <a:endParaRPr lang="en-US" altLang="zh-CN" sz="2200" dirty="0" smtClean="0"/>
          </a:p>
          <a:p>
            <a:pPr lvl="1" eaLnBrk="1" hangingPunct="1"/>
            <a:r>
              <a:rPr lang="en-US" altLang="zh-CN" sz="2200" dirty="0" smtClean="0">
                <a:hlinkClick r:id="rId3"/>
              </a:rPr>
              <a:t>Unicode</a:t>
            </a:r>
            <a:endParaRPr lang="en-US" altLang="zh-CN" sz="2200" dirty="0" smtClean="0"/>
          </a:p>
          <a:p>
            <a:pPr lvl="1" eaLnBrk="1" hangingPunct="1"/>
            <a:r>
              <a:rPr lang="zh-CN" altLang="en-US" sz="2200" dirty="0" smtClean="0"/>
              <a:t>典型的字母表包括字母、数位和标点符号</a:t>
            </a:r>
          </a:p>
          <a:p>
            <a:pPr eaLnBrk="1" hangingPunct="1"/>
            <a:r>
              <a:rPr lang="zh-CN" altLang="en-US" sz="2600" dirty="0" smtClean="0"/>
              <a:t>串：字母表中符号</a:t>
            </a:r>
            <a:r>
              <a:rPr lang="zh-CN" altLang="en-US" dirty="0" smtClean="0"/>
              <a:t>组成</a:t>
            </a:r>
            <a:r>
              <a:rPr lang="zh-CN" altLang="en-US" sz="2600" dirty="0" smtClean="0"/>
              <a:t>的一个有穷序列</a:t>
            </a:r>
          </a:p>
          <a:p>
            <a:pPr lvl="1" eaLnBrk="1" hangingPunct="1"/>
            <a:r>
              <a:rPr lang="zh-CN" altLang="en-US" sz="2200" dirty="0" smtClean="0"/>
              <a:t>串</a:t>
            </a:r>
            <a:r>
              <a:rPr lang="en-US" altLang="zh-CN" sz="2200" i="1" dirty="0" smtClean="0"/>
              <a:t>s</a:t>
            </a:r>
            <a:r>
              <a:rPr lang="zh-CN" altLang="en-US" sz="2200" dirty="0" smtClean="0"/>
              <a:t>的长度 </a:t>
            </a:r>
            <a:r>
              <a:rPr lang="en-US" altLang="zh-CN" sz="2200" dirty="0" smtClean="0"/>
              <a:t>|</a:t>
            </a:r>
            <a:r>
              <a:rPr lang="en-US" altLang="zh-CN" sz="2200" i="1" dirty="0" smtClean="0"/>
              <a:t>s</a:t>
            </a:r>
            <a:r>
              <a:rPr lang="en-US" altLang="zh-CN" sz="2200" dirty="0" smtClean="0"/>
              <a:t>|</a:t>
            </a:r>
          </a:p>
          <a:p>
            <a:pPr lvl="1" eaLnBrk="1" hangingPunct="1"/>
            <a:r>
              <a:rPr lang="zh-CN" altLang="en-US" sz="2200" dirty="0" smtClean="0"/>
              <a:t>空串</a:t>
            </a:r>
            <a:r>
              <a:rPr lang="el-GR" altLang="zh-CN" sz="2200" dirty="0" smtClean="0"/>
              <a:t>ε</a:t>
            </a:r>
            <a:r>
              <a:rPr lang="zh-CN" altLang="en-US" sz="2200" dirty="0" smtClean="0"/>
              <a:t>，长度为</a:t>
            </a:r>
            <a:r>
              <a:rPr lang="en-US" altLang="zh-CN" sz="2200" dirty="0" smtClean="0"/>
              <a:t>0</a:t>
            </a:r>
            <a:r>
              <a:rPr lang="zh-CN" altLang="en-US" sz="2200" dirty="0" smtClean="0"/>
              <a:t>的串</a:t>
            </a:r>
            <a:endParaRPr lang="zh-CN" altLang="el-GR" sz="2200" dirty="0" smtClean="0"/>
          </a:p>
          <a:p>
            <a:pPr eaLnBrk="1" hangingPunct="1"/>
            <a:r>
              <a:rPr lang="zh-CN" altLang="en-US" sz="2600" dirty="0" smtClean="0"/>
              <a:t>语言：给定字母表上一个任意的可数的串的集合</a:t>
            </a:r>
          </a:p>
          <a:p>
            <a:pPr lvl="1" eaLnBrk="1" hangingPunct="1"/>
            <a:r>
              <a:rPr lang="zh-CN" altLang="en-US" sz="2200" dirty="0" smtClean="0"/>
              <a:t>语法正确的</a:t>
            </a:r>
            <a:r>
              <a:rPr lang="en-US" altLang="zh-CN" sz="2200" dirty="0" smtClean="0"/>
              <a:t>C</a:t>
            </a:r>
            <a:r>
              <a:rPr lang="zh-CN" altLang="en-US" sz="2200" dirty="0" smtClean="0"/>
              <a:t>程序的集合，英语，汉语</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p:txBody>
          <a:bodyPr anchor="ctr"/>
          <a:lstStyle/>
          <a:p>
            <a:pPr eaLnBrk="1" hangingPunct="1"/>
            <a:r>
              <a:rPr lang="zh-CN" altLang="en-US" smtClean="0"/>
              <a:t>相关概念（</a:t>
            </a:r>
            <a:r>
              <a:rPr lang="en-US" altLang="zh-CN" smtClean="0"/>
              <a:t>2</a:t>
            </a:r>
            <a:r>
              <a:rPr lang="zh-CN" altLang="en-US" smtClean="0"/>
              <a:t>）</a:t>
            </a:r>
          </a:p>
        </p:txBody>
      </p:sp>
      <p:sp>
        <p:nvSpPr>
          <p:cNvPr id="14339" name="内容占位符 2"/>
          <p:cNvSpPr>
            <a:spLocks noGrp="1"/>
          </p:cNvSpPr>
          <p:nvPr>
            <p:ph idx="4294967295"/>
          </p:nvPr>
        </p:nvSpPr>
        <p:spPr/>
        <p:txBody>
          <a:bodyPr/>
          <a:lstStyle/>
          <a:p>
            <a:pPr eaLnBrk="1" hangingPunct="1">
              <a:lnSpc>
                <a:spcPct val="90000"/>
              </a:lnSpc>
            </a:pPr>
            <a:r>
              <a:rPr lang="zh-CN" altLang="en-US" sz="2800" dirty="0" smtClean="0"/>
              <a:t>和串有关的术语（</a:t>
            </a:r>
            <a:r>
              <a:rPr lang="en-US" altLang="zh-CN" sz="2800" dirty="0" smtClean="0"/>
              <a:t>banana</a:t>
            </a:r>
            <a:r>
              <a:rPr lang="zh-CN" altLang="en-US" sz="2800" dirty="0" smtClean="0"/>
              <a:t>）</a:t>
            </a:r>
          </a:p>
          <a:p>
            <a:pPr lvl="1" eaLnBrk="1" hangingPunct="1">
              <a:lnSpc>
                <a:spcPct val="90000"/>
              </a:lnSpc>
            </a:pPr>
            <a:r>
              <a:rPr lang="zh-CN" altLang="en-US" sz="2300" dirty="0" smtClean="0"/>
              <a:t>前缀：从串的尾部删除</a:t>
            </a:r>
            <a:r>
              <a:rPr lang="en-US" altLang="zh-CN" sz="2300" dirty="0" smtClean="0"/>
              <a:t>0</a:t>
            </a:r>
            <a:r>
              <a:rPr lang="zh-CN" altLang="en-US" sz="2300" dirty="0" smtClean="0"/>
              <a:t>个或多个符号后得到的串。（</a:t>
            </a:r>
            <a:r>
              <a:rPr lang="en-US" altLang="zh-CN" sz="2300" dirty="0" smtClean="0">
                <a:solidFill>
                  <a:srgbClr val="FF0000"/>
                </a:solidFill>
              </a:rPr>
              <a:t>ban</a:t>
            </a:r>
            <a:r>
              <a:rPr lang="zh-CN" altLang="en-US" sz="2300" dirty="0" smtClean="0"/>
              <a:t>、</a:t>
            </a:r>
            <a:r>
              <a:rPr lang="en-US" altLang="zh-CN" sz="2300" dirty="0" smtClean="0"/>
              <a:t>banana</a:t>
            </a:r>
            <a:r>
              <a:rPr lang="zh-CN" altLang="en-US" sz="2300" dirty="0" smtClean="0"/>
              <a:t>、</a:t>
            </a:r>
            <a:r>
              <a:rPr lang="el-GR" altLang="zh-CN" sz="2300" dirty="0" smtClean="0">
                <a:latin typeface="Times New Roman" pitchFamily="18" charset="0"/>
                <a:cs typeface="Times New Roman" pitchFamily="18" charset="0"/>
              </a:rPr>
              <a:t> ε</a:t>
            </a:r>
            <a:r>
              <a:rPr lang="zh-CN" altLang="en-US" sz="2300" dirty="0" smtClean="0">
                <a:latin typeface="Times New Roman" pitchFamily="18" charset="0"/>
                <a:cs typeface="Times New Roman" pitchFamily="18" charset="0"/>
              </a:rPr>
              <a:t>）</a:t>
            </a:r>
            <a:endParaRPr lang="zh-CN" altLang="en-US" sz="2300" dirty="0" smtClean="0"/>
          </a:p>
          <a:p>
            <a:pPr lvl="1" eaLnBrk="1" hangingPunct="1">
              <a:lnSpc>
                <a:spcPct val="90000"/>
              </a:lnSpc>
            </a:pPr>
            <a:r>
              <a:rPr lang="zh-CN" altLang="en-US" sz="2300" dirty="0" smtClean="0"/>
              <a:t>后缀：从串的开始处删除</a:t>
            </a:r>
            <a:r>
              <a:rPr lang="en-US" altLang="zh-CN" sz="2300" dirty="0" smtClean="0"/>
              <a:t>0</a:t>
            </a:r>
            <a:r>
              <a:rPr lang="zh-CN" altLang="en-US" sz="2300" dirty="0" smtClean="0"/>
              <a:t>个或多个符号后得到的串。（</a:t>
            </a:r>
            <a:r>
              <a:rPr lang="en-US" altLang="zh-CN" sz="2300" dirty="0" smtClean="0">
                <a:solidFill>
                  <a:srgbClr val="FF0000"/>
                </a:solidFill>
              </a:rPr>
              <a:t>nana</a:t>
            </a:r>
            <a:r>
              <a:rPr lang="zh-CN" altLang="en-US" sz="2300" dirty="0" smtClean="0"/>
              <a:t>、</a:t>
            </a:r>
            <a:r>
              <a:rPr lang="en-US" altLang="zh-CN" sz="2300" dirty="0" smtClean="0"/>
              <a:t>banana</a:t>
            </a:r>
            <a:r>
              <a:rPr lang="zh-CN" altLang="en-US" sz="2300" dirty="0" smtClean="0"/>
              <a:t>、</a:t>
            </a:r>
            <a:r>
              <a:rPr lang="el-GR" altLang="zh-CN" sz="2300" dirty="0" smtClean="0">
                <a:latin typeface="Times New Roman" pitchFamily="18" charset="0"/>
                <a:cs typeface="Times New Roman" pitchFamily="18" charset="0"/>
              </a:rPr>
              <a:t>ε</a:t>
            </a:r>
            <a:r>
              <a:rPr lang="zh-CN" altLang="en-US" sz="2300" dirty="0" smtClean="0">
                <a:latin typeface="Times New Roman" pitchFamily="18" charset="0"/>
                <a:cs typeface="Times New Roman" pitchFamily="18" charset="0"/>
              </a:rPr>
              <a:t>）</a:t>
            </a:r>
            <a:endParaRPr lang="zh-CN" altLang="en-US" sz="2300" dirty="0" smtClean="0"/>
          </a:p>
          <a:p>
            <a:pPr lvl="1" eaLnBrk="1" hangingPunct="1">
              <a:lnSpc>
                <a:spcPct val="90000"/>
              </a:lnSpc>
            </a:pPr>
            <a:r>
              <a:rPr lang="zh-CN" altLang="en-US" sz="2300" dirty="0" smtClean="0"/>
              <a:t>子串：删除串的某个前缀和某个后缀得到的串。（</a:t>
            </a:r>
            <a:r>
              <a:rPr lang="en-US" altLang="zh-CN" sz="2300" dirty="0" smtClean="0"/>
              <a:t>banana</a:t>
            </a:r>
            <a:r>
              <a:rPr lang="zh-CN" altLang="en-US" sz="2300" dirty="0" smtClean="0"/>
              <a:t>、</a:t>
            </a:r>
            <a:r>
              <a:rPr lang="en-US" altLang="zh-CN" sz="2300" dirty="0" smtClean="0">
                <a:solidFill>
                  <a:srgbClr val="FF0000"/>
                </a:solidFill>
              </a:rPr>
              <a:t>nan</a:t>
            </a:r>
            <a:r>
              <a:rPr lang="zh-CN" altLang="en-US" sz="2300" dirty="0" smtClean="0"/>
              <a:t>、</a:t>
            </a:r>
            <a:r>
              <a:rPr lang="el-GR" altLang="zh-CN" sz="2300" dirty="0" smtClean="0">
                <a:latin typeface="Times New Roman" pitchFamily="18" charset="0"/>
                <a:cs typeface="Times New Roman" pitchFamily="18" charset="0"/>
              </a:rPr>
              <a:t> ε</a:t>
            </a:r>
            <a:r>
              <a:rPr lang="zh-CN" altLang="en-US" sz="2300" dirty="0" smtClean="0">
                <a:latin typeface="Times New Roman" pitchFamily="18" charset="0"/>
                <a:cs typeface="Times New Roman" pitchFamily="18" charset="0"/>
              </a:rPr>
              <a:t>）</a:t>
            </a:r>
            <a:endParaRPr lang="zh-CN" altLang="en-US" sz="2300" dirty="0" smtClean="0"/>
          </a:p>
          <a:p>
            <a:pPr lvl="1" eaLnBrk="1" hangingPunct="1">
              <a:lnSpc>
                <a:spcPct val="90000"/>
              </a:lnSpc>
            </a:pPr>
            <a:r>
              <a:rPr lang="zh-CN" altLang="en-US" sz="2300" dirty="0" smtClean="0"/>
              <a:t>真前缀、真后缀、真子串：既不等于原串，也不等于空串的前缀、后缀、子串。</a:t>
            </a:r>
          </a:p>
          <a:p>
            <a:pPr lvl="1" eaLnBrk="1" hangingPunct="1">
              <a:lnSpc>
                <a:spcPct val="90000"/>
              </a:lnSpc>
            </a:pPr>
            <a:r>
              <a:rPr lang="zh-CN" altLang="en-US" sz="2300" dirty="0" smtClean="0"/>
              <a:t>子序列：从原串中删除</a:t>
            </a:r>
            <a:r>
              <a:rPr lang="en-US" altLang="zh-CN" sz="2300" dirty="0" smtClean="0"/>
              <a:t>0</a:t>
            </a:r>
            <a:r>
              <a:rPr lang="zh-CN" altLang="en-US" sz="2300" dirty="0" smtClean="0"/>
              <a:t>个或者多个符号后得到的串。（</a:t>
            </a:r>
            <a:r>
              <a:rPr lang="en-US" altLang="zh-CN" sz="2300" dirty="0" err="1" smtClean="0"/>
              <a:t>baan</a:t>
            </a:r>
            <a:r>
              <a:rPr lang="zh-CN" altLang="en-US" sz="23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p:txBody>
          <a:bodyPr anchor="ctr"/>
          <a:lstStyle/>
          <a:p>
            <a:pPr eaLnBrk="1" hangingPunct="1"/>
            <a:r>
              <a:rPr lang="zh-CN" altLang="en-US" smtClean="0"/>
              <a:t>相关概念（</a:t>
            </a:r>
            <a:r>
              <a:rPr lang="en-US" altLang="zh-CN" smtClean="0"/>
              <a:t>3</a:t>
            </a:r>
            <a:r>
              <a:rPr lang="zh-CN" altLang="en-US" smtClean="0"/>
              <a:t>）</a:t>
            </a:r>
          </a:p>
        </p:txBody>
      </p:sp>
      <p:sp>
        <p:nvSpPr>
          <p:cNvPr id="15363" name="内容占位符 2"/>
          <p:cNvSpPr>
            <a:spLocks noGrp="1"/>
          </p:cNvSpPr>
          <p:nvPr>
            <p:ph idx="4294967295"/>
          </p:nvPr>
        </p:nvSpPr>
        <p:spPr/>
        <p:txBody>
          <a:bodyPr/>
          <a:lstStyle/>
          <a:p>
            <a:pPr eaLnBrk="1" hangingPunct="1"/>
            <a:r>
              <a:rPr lang="zh-CN" altLang="en-US" smtClean="0"/>
              <a:t>串的运算</a:t>
            </a:r>
          </a:p>
          <a:p>
            <a:pPr lvl="1" eaLnBrk="1" hangingPunct="1"/>
            <a:r>
              <a:rPr lang="zh-CN" altLang="en-US" smtClean="0"/>
              <a:t>连接</a:t>
            </a:r>
            <a:r>
              <a:rPr lang="en-US" altLang="zh-CN" smtClean="0"/>
              <a:t>(concatenation)</a:t>
            </a:r>
            <a:r>
              <a:rPr lang="zh-CN" altLang="en-US" smtClean="0"/>
              <a:t>：</a:t>
            </a:r>
            <a:r>
              <a:rPr lang="en-US" altLang="zh-CN" smtClean="0"/>
              <a:t>x</a:t>
            </a:r>
            <a:r>
              <a:rPr lang="zh-CN" altLang="en-US" smtClean="0"/>
              <a:t>和</a:t>
            </a:r>
            <a:r>
              <a:rPr lang="en-US" altLang="zh-CN" smtClean="0"/>
              <a:t>y</a:t>
            </a:r>
            <a:r>
              <a:rPr lang="zh-CN" altLang="en-US" smtClean="0"/>
              <a:t>的连接时把</a:t>
            </a:r>
            <a:r>
              <a:rPr lang="en-US" altLang="zh-CN" smtClean="0"/>
              <a:t>y</a:t>
            </a:r>
            <a:r>
              <a:rPr lang="zh-CN" altLang="en-US" smtClean="0"/>
              <a:t>附加到</a:t>
            </a:r>
            <a:r>
              <a:rPr lang="en-US" altLang="zh-CN" smtClean="0"/>
              <a:t>x</a:t>
            </a:r>
            <a:r>
              <a:rPr lang="zh-CN" altLang="en-US" smtClean="0"/>
              <a:t>的后面形成的串，记作</a:t>
            </a:r>
            <a:r>
              <a:rPr lang="en-US" altLang="zh-CN" smtClean="0"/>
              <a:t>xy</a:t>
            </a:r>
            <a:r>
              <a:rPr lang="zh-CN" altLang="en-US" smtClean="0"/>
              <a:t>。</a:t>
            </a:r>
          </a:p>
          <a:p>
            <a:pPr lvl="2" eaLnBrk="1" hangingPunct="1"/>
            <a:r>
              <a:rPr lang="en-US" altLang="zh-CN" smtClean="0"/>
              <a:t>x=dog</a:t>
            </a:r>
            <a:r>
              <a:rPr lang="zh-CN" altLang="en-US" smtClean="0"/>
              <a:t>，</a:t>
            </a:r>
            <a:r>
              <a:rPr lang="en-US" altLang="zh-CN" smtClean="0"/>
              <a:t>y=house</a:t>
            </a:r>
            <a:r>
              <a:rPr lang="zh-CN" altLang="en-US" smtClean="0"/>
              <a:t>，</a:t>
            </a:r>
            <a:r>
              <a:rPr lang="en-US" altLang="zh-CN" smtClean="0"/>
              <a:t>xy=doghouse</a:t>
            </a:r>
          </a:p>
          <a:p>
            <a:pPr lvl="1" eaLnBrk="1" hangingPunct="1"/>
            <a:r>
              <a:rPr lang="zh-CN" altLang="en-US" smtClean="0"/>
              <a:t>指数运算（幂运算）：</a:t>
            </a:r>
            <a:r>
              <a:rPr lang="en-US" altLang="zh-CN" smtClean="0"/>
              <a:t>s</a:t>
            </a:r>
            <a:r>
              <a:rPr lang="en-US" altLang="zh-CN" baseline="30000" smtClean="0"/>
              <a:t>0</a:t>
            </a:r>
            <a:r>
              <a:rPr lang="en-US" altLang="zh-CN" smtClean="0"/>
              <a:t>=</a:t>
            </a:r>
            <a:r>
              <a:rPr lang="el-GR" altLang="zh-CN" smtClean="0">
                <a:latin typeface="Times New Roman" pitchFamily="18" charset="0"/>
                <a:cs typeface="Times New Roman" pitchFamily="18" charset="0"/>
              </a:rPr>
              <a:t>ε</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s</a:t>
            </a:r>
            <a:r>
              <a:rPr lang="en-US" altLang="zh-CN" baseline="30000" smtClean="0">
                <a:latin typeface="Times New Roman" pitchFamily="18" charset="0"/>
                <a:cs typeface="Times New Roman" pitchFamily="18" charset="0"/>
              </a:rPr>
              <a:t>1</a:t>
            </a:r>
            <a:r>
              <a:rPr lang="en-US" altLang="zh-CN" smtClean="0">
                <a:latin typeface="Times New Roman" pitchFamily="18" charset="0"/>
                <a:cs typeface="Times New Roman" pitchFamily="18" charset="0"/>
              </a:rPr>
              <a:t>=s</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s</a:t>
            </a:r>
            <a:r>
              <a:rPr lang="en-US" altLang="zh-CN" baseline="30000"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=s</a:t>
            </a:r>
            <a:r>
              <a:rPr lang="en-US" altLang="zh-CN" baseline="30000" smtClean="0">
                <a:latin typeface="Times New Roman" pitchFamily="18" charset="0"/>
                <a:cs typeface="Times New Roman" pitchFamily="18" charset="0"/>
              </a:rPr>
              <a:t>i-1</a:t>
            </a:r>
            <a:r>
              <a:rPr lang="en-US" altLang="zh-CN" smtClean="0">
                <a:latin typeface="Times New Roman" pitchFamily="18" charset="0"/>
                <a:cs typeface="Times New Roman" pitchFamily="18" charset="0"/>
              </a:rPr>
              <a:t>s</a:t>
            </a:r>
            <a:r>
              <a:rPr lang="zh-CN" altLang="en-US" smtClean="0">
                <a:latin typeface="Times New Roman" pitchFamily="18" charset="0"/>
                <a:cs typeface="Times New Roman" pitchFamily="18" charset="0"/>
              </a:rPr>
              <a:t>；</a:t>
            </a:r>
          </a:p>
          <a:p>
            <a:pPr lvl="2" eaLnBrk="1" hangingPunct="1"/>
            <a:r>
              <a:rPr lang="en-US" altLang="zh-CN" smtClean="0">
                <a:latin typeface="Times New Roman" pitchFamily="18" charset="0"/>
                <a:cs typeface="Times New Roman" pitchFamily="18" charset="0"/>
              </a:rPr>
              <a:t>x=dog</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x</a:t>
            </a:r>
            <a:r>
              <a:rPr lang="en-US" altLang="zh-CN" baseline="30000" smtClean="0"/>
              <a:t>0</a:t>
            </a:r>
            <a:r>
              <a:rPr lang="en-US" altLang="zh-CN" smtClean="0"/>
              <a:t>=</a:t>
            </a:r>
            <a:r>
              <a:rPr lang="el-GR" altLang="zh-CN" smtClean="0">
                <a:latin typeface="Times New Roman" pitchFamily="18" charset="0"/>
                <a:cs typeface="Times New Roman" pitchFamily="18" charset="0"/>
              </a:rPr>
              <a:t>ε</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x</a:t>
            </a:r>
            <a:r>
              <a:rPr lang="en-US" altLang="zh-CN" baseline="30000" smtClean="0">
                <a:latin typeface="Times New Roman" pitchFamily="18" charset="0"/>
                <a:cs typeface="Times New Roman" pitchFamily="18" charset="0"/>
              </a:rPr>
              <a:t>1</a:t>
            </a:r>
            <a:r>
              <a:rPr lang="en-US" altLang="zh-CN" smtClean="0">
                <a:latin typeface="Times New Roman" pitchFamily="18" charset="0"/>
                <a:cs typeface="Times New Roman" pitchFamily="18" charset="0"/>
              </a:rPr>
              <a:t>=dog</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x</a:t>
            </a:r>
            <a:r>
              <a:rPr lang="en-US" altLang="zh-CN" baseline="30000" smtClean="0">
                <a:latin typeface="Times New Roman" pitchFamily="18" charset="0"/>
                <a:cs typeface="Times New Roman" pitchFamily="18" charset="0"/>
              </a:rPr>
              <a:t>3</a:t>
            </a:r>
            <a:r>
              <a:rPr lang="en-US" altLang="zh-CN" smtClean="0">
                <a:latin typeface="Times New Roman" pitchFamily="18" charset="0"/>
                <a:cs typeface="Times New Roman" pitchFamily="18" charset="0"/>
              </a:rPr>
              <a:t>=dogdogdog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相关概念（</a:t>
            </a:r>
            <a:r>
              <a:rPr lang="en-US" altLang="zh-CN" smtClean="0"/>
              <a:t>4</a:t>
            </a:r>
            <a:r>
              <a:rPr lang="zh-CN" altLang="en-US" smtClean="0"/>
              <a:t>）</a:t>
            </a:r>
          </a:p>
        </p:txBody>
      </p:sp>
      <p:sp>
        <p:nvSpPr>
          <p:cNvPr id="16387" name="Rectangle 3"/>
          <p:cNvSpPr>
            <a:spLocks noGrp="1" noChangeArrowheads="1"/>
          </p:cNvSpPr>
          <p:nvPr>
            <p:ph type="body" idx="1"/>
          </p:nvPr>
        </p:nvSpPr>
        <p:spPr/>
        <p:txBody>
          <a:bodyPr/>
          <a:lstStyle/>
          <a:p>
            <a:pPr eaLnBrk="1" hangingPunct="1"/>
            <a:r>
              <a:rPr lang="zh-CN" altLang="en-US" smtClean="0"/>
              <a:t>语言上的运算</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buFont typeface="Wingdings" pitchFamily="2" charset="2"/>
              <a:buNone/>
            </a:pPr>
            <a:endParaRPr lang="en-US" altLang="zh-CN" smtClean="0"/>
          </a:p>
        </p:txBody>
      </p:sp>
      <p:pic>
        <p:nvPicPr>
          <p:cNvPr id="16388" name="Picture 4"/>
          <p:cNvPicPr>
            <a:picLocks noChangeAspect="1" noChangeArrowheads="1"/>
          </p:cNvPicPr>
          <p:nvPr/>
        </p:nvPicPr>
        <p:blipFill>
          <a:blip r:embed="rId2" cstate="print"/>
          <a:srcRect/>
          <a:stretch>
            <a:fillRect/>
          </a:stretch>
        </p:blipFill>
        <p:spPr bwMode="auto">
          <a:xfrm>
            <a:off x="931863" y="2532063"/>
            <a:ext cx="7278687"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t>语言及其运算示</a:t>
            </a:r>
            <a:r>
              <a:rPr lang="zh-CN" altLang="en-US" dirty="0" smtClean="0"/>
              <a:t>例</a:t>
            </a:r>
            <a:r>
              <a:rPr lang="en-US" altLang="zh-CN" dirty="0" smtClean="0"/>
              <a:t>3.3 </a:t>
            </a:r>
          </a:p>
        </p:txBody>
      </p:sp>
      <p:sp>
        <p:nvSpPr>
          <p:cNvPr id="17411" name="Rectangle 3"/>
          <p:cNvSpPr>
            <a:spLocks noGrp="1" noChangeArrowheads="1"/>
          </p:cNvSpPr>
          <p:nvPr>
            <p:ph type="body" idx="1"/>
          </p:nvPr>
        </p:nvSpPr>
        <p:spPr/>
        <p:txBody>
          <a:bodyPr/>
          <a:lstStyle/>
          <a:p>
            <a:pPr lvl="1" eaLnBrk="1" hangingPunct="1">
              <a:lnSpc>
                <a:spcPct val="90000"/>
              </a:lnSpc>
              <a:buFont typeface="Wingdings" pitchFamily="2" charset="2"/>
              <a:buNone/>
            </a:pPr>
            <a:r>
              <a:rPr lang="en-US" altLang="zh-CN" dirty="0" smtClean="0"/>
              <a:t>L={A,B,</a:t>
            </a:r>
            <a:r>
              <a:rPr lang="en-US" altLang="zh-CN" dirty="0" smtClean="0">
                <a:latin typeface="Arial" charset="0"/>
              </a:rPr>
              <a:t>……</a:t>
            </a:r>
            <a:r>
              <a:rPr lang="en-US" altLang="zh-CN" dirty="0" smtClean="0"/>
              <a:t>,</a:t>
            </a:r>
            <a:r>
              <a:rPr lang="en-US" altLang="zh-CN" dirty="0" err="1" smtClean="0"/>
              <a:t>Z,a,b</a:t>
            </a:r>
            <a:r>
              <a:rPr lang="en-US" altLang="zh-CN" dirty="0" smtClean="0"/>
              <a:t>,</a:t>
            </a:r>
            <a:r>
              <a:rPr lang="en-US" altLang="zh-CN" dirty="0" smtClean="0">
                <a:latin typeface="Arial" charset="0"/>
              </a:rPr>
              <a:t>……</a:t>
            </a:r>
            <a:r>
              <a:rPr lang="en-US" altLang="zh-CN" dirty="0" smtClean="0"/>
              <a:t>,z}</a:t>
            </a:r>
          </a:p>
          <a:p>
            <a:pPr lvl="1" eaLnBrk="1" hangingPunct="1">
              <a:lnSpc>
                <a:spcPct val="90000"/>
              </a:lnSpc>
              <a:buFont typeface="Wingdings" pitchFamily="2" charset="2"/>
              <a:buNone/>
            </a:pPr>
            <a:r>
              <a:rPr lang="en-US" altLang="zh-CN" dirty="0" smtClean="0"/>
              <a:t>D={0,1,</a:t>
            </a:r>
            <a:r>
              <a:rPr lang="en-US" altLang="zh-CN" dirty="0" smtClean="0">
                <a:latin typeface="Arial" charset="0"/>
              </a:rPr>
              <a:t>……</a:t>
            </a:r>
            <a:r>
              <a:rPr lang="en-US" altLang="zh-CN" dirty="0" smtClean="0"/>
              <a:t>,9}</a:t>
            </a:r>
          </a:p>
          <a:p>
            <a:pPr lvl="1" eaLnBrk="1" hangingPunct="1">
              <a:lnSpc>
                <a:spcPct val="90000"/>
              </a:lnSpc>
              <a:buFont typeface="Wingdings" pitchFamily="2" charset="2"/>
              <a:buNone/>
            </a:pPr>
            <a:endParaRPr lang="en-US" altLang="zh-CN" dirty="0" smtClean="0"/>
          </a:p>
          <a:p>
            <a:pPr lvl="1" eaLnBrk="1" hangingPunct="1">
              <a:lnSpc>
                <a:spcPct val="90000"/>
              </a:lnSpc>
              <a:buFont typeface="Wingdings" pitchFamily="2" charset="2"/>
              <a:buNone/>
            </a:pPr>
            <a:r>
              <a:rPr lang="en-US" altLang="zh-CN" dirty="0" smtClean="0"/>
              <a:t>L U D: {A,B,</a:t>
            </a:r>
            <a:r>
              <a:rPr lang="en-US" altLang="zh-CN" dirty="0" smtClean="0">
                <a:latin typeface="Arial" charset="0"/>
              </a:rPr>
              <a:t>……</a:t>
            </a:r>
            <a:r>
              <a:rPr lang="en-US" altLang="zh-CN" dirty="0" smtClean="0"/>
              <a:t>,</a:t>
            </a:r>
            <a:r>
              <a:rPr lang="en-US" altLang="zh-CN" dirty="0" err="1" smtClean="0"/>
              <a:t>Z,a,b</a:t>
            </a:r>
            <a:r>
              <a:rPr lang="en-US" altLang="zh-CN" dirty="0" smtClean="0"/>
              <a:t>,</a:t>
            </a:r>
            <a:r>
              <a:rPr lang="en-US" altLang="zh-CN" dirty="0" smtClean="0">
                <a:latin typeface="Arial" charset="0"/>
              </a:rPr>
              <a:t>……</a:t>
            </a:r>
            <a:r>
              <a:rPr lang="en-US" altLang="zh-CN" dirty="0" smtClean="0"/>
              <a:t>,z,0,1,</a:t>
            </a:r>
            <a:r>
              <a:rPr lang="en-US" altLang="zh-CN" dirty="0" smtClean="0">
                <a:latin typeface="Arial" charset="0"/>
              </a:rPr>
              <a:t>……</a:t>
            </a:r>
            <a:r>
              <a:rPr lang="en-US" altLang="zh-CN" dirty="0" smtClean="0"/>
              <a:t>,9}</a:t>
            </a:r>
          </a:p>
          <a:p>
            <a:pPr lvl="1" eaLnBrk="1" hangingPunct="1">
              <a:lnSpc>
                <a:spcPct val="90000"/>
              </a:lnSpc>
              <a:buFont typeface="Wingdings" pitchFamily="2" charset="2"/>
              <a:buNone/>
            </a:pPr>
            <a:r>
              <a:rPr lang="en-US" altLang="zh-CN" dirty="0" smtClean="0"/>
              <a:t>LD</a:t>
            </a:r>
            <a:r>
              <a:rPr lang="zh-CN" altLang="en-US" dirty="0" smtClean="0"/>
              <a:t>：</a:t>
            </a:r>
            <a:r>
              <a:rPr lang="en-US" altLang="zh-CN" dirty="0" smtClean="0"/>
              <a:t>520</a:t>
            </a:r>
            <a:r>
              <a:rPr lang="zh-CN" altLang="en-US" dirty="0" smtClean="0"/>
              <a:t>个长度为</a:t>
            </a:r>
            <a:r>
              <a:rPr lang="en-US" altLang="zh-CN" dirty="0" smtClean="0"/>
              <a:t>2</a:t>
            </a:r>
            <a:r>
              <a:rPr lang="zh-CN" altLang="en-US" dirty="0" smtClean="0"/>
              <a:t>的串的集合</a:t>
            </a:r>
          </a:p>
          <a:p>
            <a:pPr lvl="1" eaLnBrk="1" hangingPunct="1">
              <a:lnSpc>
                <a:spcPct val="90000"/>
              </a:lnSpc>
              <a:buFont typeface="Wingdings" pitchFamily="2" charset="2"/>
              <a:buNone/>
            </a:pPr>
            <a:r>
              <a:rPr lang="en-US" altLang="zh-CN" dirty="0" smtClean="0"/>
              <a:t>L</a:t>
            </a:r>
            <a:r>
              <a:rPr lang="en-US" altLang="zh-CN" baseline="30000" dirty="0" smtClean="0"/>
              <a:t>4</a:t>
            </a:r>
            <a:r>
              <a:rPr lang="zh-CN" altLang="en-US" dirty="0" smtClean="0"/>
              <a:t>：所有由四个字母构成的串的集合</a:t>
            </a:r>
          </a:p>
          <a:p>
            <a:pPr lvl="1" eaLnBrk="1" hangingPunct="1">
              <a:lnSpc>
                <a:spcPct val="90000"/>
              </a:lnSpc>
              <a:buFont typeface="Wingdings" pitchFamily="2" charset="2"/>
              <a:buNone/>
            </a:pPr>
            <a:r>
              <a:rPr lang="en-US" altLang="zh-CN" dirty="0" smtClean="0"/>
              <a:t>L*</a:t>
            </a:r>
            <a:r>
              <a:rPr lang="zh-CN" altLang="en-US" dirty="0" smtClean="0"/>
              <a:t>：所有字母构成的集合，包括</a:t>
            </a:r>
            <a:r>
              <a:rPr lang="el-GR" altLang="zh-CN" dirty="0" smtClean="0">
                <a:latin typeface="Times New Roman" pitchFamily="18" charset="0"/>
                <a:cs typeface="Times New Roman" pitchFamily="18" charset="0"/>
              </a:rPr>
              <a:t>ε</a:t>
            </a:r>
            <a:r>
              <a:rPr lang="zh-CN" altLang="en-US" dirty="0" smtClean="0">
                <a:latin typeface="Times New Roman" pitchFamily="18" charset="0"/>
                <a:cs typeface="Times New Roman" pitchFamily="18" charset="0"/>
              </a:rPr>
              <a:t>。</a:t>
            </a:r>
          </a:p>
          <a:p>
            <a:pPr lvl="1" eaLnBrk="1" hangingPunct="1">
              <a:lnSpc>
                <a:spcPct val="90000"/>
              </a:lnSpc>
              <a:buFont typeface="Wingdings" pitchFamily="2" charset="2"/>
              <a:buNone/>
            </a:pPr>
            <a:r>
              <a:rPr lang="en-US" altLang="zh-CN" dirty="0" smtClean="0">
                <a:latin typeface="Times New Roman" pitchFamily="18" charset="0"/>
                <a:cs typeface="Times New Roman" pitchFamily="18" charset="0"/>
              </a:rPr>
              <a:t>L(L U D):</a:t>
            </a:r>
          </a:p>
          <a:p>
            <a:pPr lvl="1" eaLnBrk="1" hangingPunct="1">
              <a:lnSpc>
                <a:spcPct val="90000"/>
              </a:lnSpc>
              <a:buFont typeface="Wingdings" pitchFamily="2" charset="2"/>
              <a:buNone/>
            </a:pPr>
            <a:r>
              <a:rPr lang="en-US" altLang="zh-CN" dirty="0" smtClean="0">
                <a:latin typeface="Times New Roman" pitchFamily="18" charset="0"/>
                <a:cs typeface="Times New Roman" pitchFamily="18" charset="0"/>
              </a:rPr>
              <a:t>D</a:t>
            </a:r>
            <a:r>
              <a:rPr lang="en-US" altLang="zh-CN" baseline="300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400" dirty="0" smtClean="0">
                <a:hlinkClick r:id="rId2"/>
              </a:rPr>
              <a:t>正则表达式</a:t>
            </a:r>
            <a:r>
              <a:rPr lang="zh-CN" altLang="en-US" sz="3400" dirty="0" smtClean="0"/>
              <a:t>（</a:t>
            </a:r>
            <a:r>
              <a:rPr lang="en-US" altLang="zh-CN" sz="3400" dirty="0" smtClean="0"/>
              <a:t>Regular Expression, RE</a:t>
            </a:r>
            <a:r>
              <a:rPr lang="zh-CN" altLang="en-US" sz="3400" dirty="0" smtClean="0"/>
              <a:t>）</a:t>
            </a:r>
          </a:p>
        </p:txBody>
      </p:sp>
      <p:sp>
        <p:nvSpPr>
          <p:cNvPr id="18435" name="Rectangle 3"/>
          <p:cNvSpPr>
            <a:spLocks noGrp="1" noChangeArrowheads="1"/>
          </p:cNvSpPr>
          <p:nvPr>
            <p:ph type="body" idx="1"/>
          </p:nvPr>
        </p:nvSpPr>
        <p:spPr/>
        <p:txBody>
          <a:bodyPr/>
          <a:lstStyle/>
          <a:p>
            <a:pPr eaLnBrk="1" hangingPunct="1">
              <a:lnSpc>
                <a:spcPct val="90000"/>
              </a:lnSpc>
            </a:pPr>
            <a:r>
              <a:rPr lang="zh-CN" altLang="en-US" smtClean="0"/>
              <a:t>正则表达式可以高效、简洁地描述处理词法单元时用到的模式类型。</a:t>
            </a:r>
          </a:p>
          <a:p>
            <a:pPr eaLnBrk="1" hangingPunct="1">
              <a:lnSpc>
                <a:spcPct val="90000"/>
              </a:lnSpc>
            </a:pPr>
            <a:r>
              <a:rPr lang="zh-CN" altLang="en-US" smtClean="0"/>
              <a:t>可以描述所有通过对某个字母表上的符号应用运算符而得到的语言。其定义的集合叫做正则集合</a:t>
            </a:r>
            <a:r>
              <a:rPr lang="en-US" altLang="zh-CN" smtClean="0"/>
              <a:t>(regular set)</a:t>
            </a:r>
            <a:r>
              <a:rPr lang="zh-CN" altLang="en-US" smtClean="0"/>
              <a:t>。</a:t>
            </a:r>
          </a:p>
          <a:p>
            <a:pPr eaLnBrk="1" hangingPunct="1">
              <a:lnSpc>
                <a:spcPct val="90000"/>
              </a:lnSpc>
            </a:pPr>
            <a:r>
              <a:rPr lang="zh-CN" altLang="en-US" smtClean="0"/>
              <a:t>每个正则表达式</a:t>
            </a:r>
            <a:r>
              <a:rPr lang="en-US" altLang="zh-CN" smtClean="0"/>
              <a:t>r</a:t>
            </a:r>
            <a:r>
              <a:rPr lang="zh-CN" altLang="en-US" smtClean="0"/>
              <a:t>可以描述一个语言</a:t>
            </a:r>
            <a:r>
              <a:rPr lang="en-US" altLang="zh-CN" smtClean="0"/>
              <a:t>L(r)</a:t>
            </a:r>
            <a:r>
              <a:rPr lang="zh-CN" altLang="en-US" smtClean="0"/>
              <a:t>，也即其定义的正则集合。</a:t>
            </a:r>
          </a:p>
          <a:p>
            <a:pPr eaLnBrk="1" hangingPunct="1">
              <a:lnSpc>
                <a:spcPct val="90000"/>
              </a:lnSpc>
            </a:pPr>
            <a:r>
              <a:rPr lang="en-US" altLang="zh-CN" smtClean="0"/>
              <a:t>C</a:t>
            </a:r>
            <a:r>
              <a:rPr lang="zh-CN" altLang="en-US" smtClean="0"/>
              <a:t>语言标识符的语言，可以用如下正则表达式来表示：</a:t>
            </a:r>
            <a:r>
              <a:rPr lang="en-US" altLang="zh-CN" smtClean="0"/>
              <a:t>letter_(letter_|digit)*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574675" y="762000"/>
            <a:ext cx="8001000" cy="758825"/>
          </a:xfrm>
        </p:spPr>
        <p:txBody>
          <a:bodyPr anchor="ctr">
            <a:normAutofit fontScale="90000"/>
          </a:bodyPr>
          <a:lstStyle/>
          <a:p>
            <a:pPr eaLnBrk="1" hangingPunct="1"/>
            <a:r>
              <a:rPr lang="zh-CN" altLang="en-US" smtClean="0"/>
              <a:t>正则表达式</a:t>
            </a:r>
          </a:p>
        </p:txBody>
      </p:sp>
      <p:sp>
        <p:nvSpPr>
          <p:cNvPr id="19459" name="内容占位符 2"/>
          <p:cNvSpPr>
            <a:spLocks noGrp="1"/>
          </p:cNvSpPr>
          <p:nvPr>
            <p:ph idx="4294967295"/>
          </p:nvPr>
        </p:nvSpPr>
        <p:spPr/>
        <p:txBody>
          <a:bodyPr/>
          <a:lstStyle/>
          <a:p>
            <a:pPr eaLnBrk="1" hangingPunct="1">
              <a:lnSpc>
                <a:spcPct val="80000"/>
              </a:lnSpc>
            </a:pPr>
            <a:r>
              <a:rPr lang="zh-CN" altLang="en-US" sz="2400" smtClean="0">
                <a:latin typeface="Times New Roman" pitchFamily="18" charset="0"/>
                <a:cs typeface="Times New Roman" pitchFamily="18" charset="0"/>
              </a:rPr>
              <a:t>字母表</a:t>
            </a:r>
            <a:r>
              <a:rPr lang="el-GR" altLang="zh-CN" sz="2400" smtClean="0">
                <a:latin typeface="Times New Roman" pitchFamily="18" charset="0"/>
                <a:cs typeface="Times New Roman" pitchFamily="18" charset="0"/>
              </a:rPr>
              <a:t>Σ</a:t>
            </a:r>
            <a:r>
              <a:rPr lang="zh-CN" altLang="en-US" sz="2400" smtClean="0">
                <a:latin typeface="Times New Roman" pitchFamily="18" charset="0"/>
                <a:cs typeface="Times New Roman" pitchFamily="18" charset="0"/>
              </a:rPr>
              <a:t>上的正则表达式的定义</a:t>
            </a:r>
          </a:p>
          <a:p>
            <a:pPr eaLnBrk="1" hangingPunct="1">
              <a:lnSpc>
                <a:spcPct val="80000"/>
              </a:lnSpc>
            </a:pPr>
            <a:r>
              <a:rPr lang="zh-CN" altLang="en-US" sz="2400" smtClean="0">
                <a:latin typeface="Times New Roman" pitchFamily="18" charset="0"/>
                <a:cs typeface="Times New Roman" pitchFamily="18" charset="0"/>
              </a:rPr>
              <a:t>基本部分</a:t>
            </a:r>
          </a:p>
          <a:p>
            <a:pPr lvl="1" eaLnBrk="1" hangingPunct="1">
              <a:lnSpc>
                <a:spcPct val="80000"/>
              </a:lnSpc>
            </a:pPr>
            <a:r>
              <a:rPr lang="el-GR" altLang="zh-CN" sz="2200" smtClean="0">
                <a:latin typeface="Times New Roman" pitchFamily="18" charset="0"/>
                <a:cs typeface="Times New Roman" pitchFamily="18" charset="0"/>
              </a:rPr>
              <a:t>ε </a:t>
            </a:r>
            <a:r>
              <a:rPr lang="zh-CN" altLang="en-US" sz="2200" smtClean="0">
                <a:latin typeface="Times New Roman" pitchFamily="18" charset="0"/>
                <a:cs typeface="Times New Roman" pitchFamily="18" charset="0"/>
              </a:rPr>
              <a:t>是一个正则表达式，</a:t>
            </a:r>
            <a:r>
              <a:rPr lang="en-US" altLang="zh-CN" sz="2200" smtClean="0">
                <a:latin typeface="Times New Roman" pitchFamily="18" charset="0"/>
                <a:cs typeface="Times New Roman" pitchFamily="18" charset="0"/>
              </a:rPr>
              <a:t>L(</a:t>
            </a:r>
            <a:r>
              <a:rPr lang="el-GR" altLang="zh-CN" sz="2200" smtClean="0">
                <a:latin typeface="Times New Roman" pitchFamily="18" charset="0"/>
                <a:cs typeface="Times New Roman" pitchFamily="18" charset="0"/>
              </a:rPr>
              <a:t>ε</a:t>
            </a:r>
            <a:r>
              <a:rPr lang="en-US" altLang="zh-CN" sz="2200" smtClean="0">
                <a:latin typeface="Times New Roman" pitchFamily="18" charset="0"/>
                <a:cs typeface="Times New Roman" pitchFamily="18" charset="0"/>
              </a:rPr>
              <a:t>)={</a:t>
            </a:r>
            <a:r>
              <a:rPr lang="el-GR" altLang="zh-CN" sz="2200" smtClean="0">
                <a:latin typeface="Times New Roman" pitchFamily="18" charset="0"/>
                <a:cs typeface="Times New Roman" pitchFamily="18" charset="0"/>
              </a:rPr>
              <a:t>ε</a:t>
            </a:r>
            <a:r>
              <a:rPr lang="en-US" altLang="zh-CN" sz="2200" smtClean="0">
                <a:latin typeface="Times New Roman" pitchFamily="18" charset="0"/>
                <a:cs typeface="Times New Roman" pitchFamily="18" charset="0"/>
              </a:rPr>
              <a:t>}</a:t>
            </a:r>
          </a:p>
          <a:p>
            <a:pPr lvl="1" eaLnBrk="1" hangingPunct="1">
              <a:lnSpc>
                <a:spcPct val="80000"/>
              </a:lnSpc>
            </a:pPr>
            <a:r>
              <a:rPr lang="zh-CN" altLang="en-US" sz="2200" smtClean="0">
                <a:latin typeface="Times New Roman" pitchFamily="18" charset="0"/>
                <a:cs typeface="Times New Roman" pitchFamily="18" charset="0"/>
              </a:rPr>
              <a:t>如果</a:t>
            </a:r>
            <a:r>
              <a:rPr lang="en-US" altLang="zh-CN" sz="2200" smtClean="0">
                <a:latin typeface="Times New Roman" pitchFamily="18" charset="0"/>
                <a:cs typeface="Times New Roman" pitchFamily="18" charset="0"/>
              </a:rPr>
              <a:t>a</a:t>
            </a:r>
            <a:r>
              <a:rPr lang="zh-CN" altLang="en-US" sz="2200" smtClean="0">
                <a:latin typeface="Times New Roman" pitchFamily="18" charset="0"/>
                <a:cs typeface="Times New Roman" pitchFamily="18" charset="0"/>
              </a:rPr>
              <a:t>是</a:t>
            </a:r>
            <a:r>
              <a:rPr lang="el-GR" altLang="zh-CN" sz="2200" smtClean="0">
                <a:latin typeface="Times New Roman" pitchFamily="18" charset="0"/>
                <a:cs typeface="Times New Roman" pitchFamily="18" charset="0"/>
              </a:rPr>
              <a:t>Σ</a:t>
            </a:r>
            <a:r>
              <a:rPr lang="zh-CN" altLang="en-US" sz="2200" smtClean="0">
                <a:latin typeface="Times New Roman" pitchFamily="18" charset="0"/>
                <a:cs typeface="Times New Roman" pitchFamily="18" charset="0"/>
              </a:rPr>
              <a:t>上的一个符号，那么</a:t>
            </a:r>
            <a:r>
              <a:rPr lang="en-US" altLang="zh-CN" sz="2200" smtClean="0">
                <a:latin typeface="Times New Roman" pitchFamily="18" charset="0"/>
                <a:cs typeface="Times New Roman" pitchFamily="18" charset="0"/>
              </a:rPr>
              <a:t>a</a:t>
            </a:r>
            <a:r>
              <a:rPr lang="zh-CN" altLang="en-US" sz="2200" smtClean="0">
                <a:latin typeface="Times New Roman" pitchFamily="18" charset="0"/>
                <a:cs typeface="Times New Roman" pitchFamily="18" charset="0"/>
              </a:rPr>
              <a:t>是正则表达式，</a:t>
            </a:r>
            <a:r>
              <a:rPr lang="en-US" altLang="zh-CN" sz="2200" smtClean="0">
                <a:latin typeface="Times New Roman" pitchFamily="18" charset="0"/>
                <a:cs typeface="Times New Roman" pitchFamily="18" charset="0"/>
              </a:rPr>
              <a:t>L(a)={a}</a:t>
            </a:r>
          </a:p>
          <a:p>
            <a:pPr eaLnBrk="1" hangingPunct="1">
              <a:lnSpc>
                <a:spcPct val="80000"/>
              </a:lnSpc>
            </a:pPr>
            <a:r>
              <a:rPr lang="zh-CN" altLang="en-US" sz="2400" smtClean="0">
                <a:latin typeface="Times New Roman" pitchFamily="18" charset="0"/>
                <a:cs typeface="Times New Roman" pitchFamily="18" charset="0"/>
              </a:rPr>
              <a:t>归纳步骤：</a:t>
            </a:r>
          </a:p>
          <a:p>
            <a:pPr lvl="1" eaLnBrk="1" hangingPunct="1">
              <a:lnSpc>
                <a:spcPct val="80000"/>
              </a:lnSpc>
            </a:pPr>
            <a:r>
              <a:rPr lang="zh-CN" altLang="en-US" sz="2200" smtClean="0">
                <a:latin typeface="Times New Roman" pitchFamily="18" charset="0"/>
                <a:cs typeface="Times New Roman" pitchFamily="18" charset="0"/>
              </a:rPr>
              <a:t>选择：</a:t>
            </a:r>
            <a:r>
              <a:rPr lang="en-US" altLang="zh-CN" sz="2200" smtClean="0">
                <a:latin typeface="Times New Roman" pitchFamily="18" charset="0"/>
                <a:cs typeface="Times New Roman" pitchFamily="18" charset="0"/>
              </a:rPr>
              <a:t>(r) | (s)</a:t>
            </a:r>
            <a:r>
              <a:rPr lang="zh-CN" altLang="en-US" sz="2200" smtClean="0">
                <a:latin typeface="Times New Roman" pitchFamily="18" charset="0"/>
                <a:cs typeface="Times New Roman" pitchFamily="18" charset="0"/>
              </a:rPr>
              <a:t>，</a:t>
            </a:r>
            <a:r>
              <a:rPr lang="en-US" altLang="zh-CN" sz="2200" smtClean="0">
                <a:latin typeface="Times New Roman" pitchFamily="18" charset="0"/>
                <a:cs typeface="Times New Roman" pitchFamily="18" charset="0"/>
              </a:rPr>
              <a:t>L((r) | (s))=L(r) U L(s)</a:t>
            </a:r>
            <a:r>
              <a:rPr lang="zh-CN" altLang="en-US" sz="2200" smtClean="0">
                <a:latin typeface="Times New Roman" pitchFamily="18" charset="0"/>
                <a:cs typeface="Times New Roman" pitchFamily="18" charset="0"/>
              </a:rPr>
              <a:t>；</a:t>
            </a:r>
          </a:p>
          <a:p>
            <a:pPr lvl="1" eaLnBrk="1" hangingPunct="1">
              <a:lnSpc>
                <a:spcPct val="80000"/>
              </a:lnSpc>
            </a:pPr>
            <a:r>
              <a:rPr lang="zh-CN" altLang="en-US" sz="2200" smtClean="0">
                <a:latin typeface="Times New Roman" pitchFamily="18" charset="0"/>
                <a:cs typeface="Times New Roman" pitchFamily="18" charset="0"/>
              </a:rPr>
              <a:t>连接：</a:t>
            </a:r>
            <a:r>
              <a:rPr lang="en-US" altLang="zh-CN" sz="2200" smtClean="0">
                <a:latin typeface="Times New Roman" pitchFamily="18" charset="0"/>
                <a:cs typeface="Times New Roman" pitchFamily="18" charset="0"/>
              </a:rPr>
              <a:t>(r)(s)</a:t>
            </a:r>
            <a:r>
              <a:rPr lang="zh-CN" altLang="en-US" sz="2200" smtClean="0">
                <a:latin typeface="Times New Roman" pitchFamily="18" charset="0"/>
                <a:cs typeface="Times New Roman" pitchFamily="18" charset="0"/>
              </a:rPr>
              <a:t>，</a:t>
            </a:r>
            <a:r>
              <a:rPr lang="en-US" altLang="zh-CN" sz="2200" smtClean="0">
                <a:latin typeface="Times New Roman" pitchFamily="18" charset="0"/>
                <a:cs typeface="Times New Roman" pitchFamily="18" charset="0"/>
              </a:rPr>
              <a:t>L((r)(s))=L(r)L(s) </a:t>
            </a:r>
            <a:r>
              <a:rPr lang="zh-CN" altLang="en-US" sz="2200" smtClean="0">
                <a:latin typeface="Times New Roman" pitchFamily="18" charset="0"/>
                <a:cs typeface="Times New Roman" pitchFamily="18" charset="0"/>
              </a:rPr>
              <a:t>；</a:t>
            </a:r>
          </a:p>
          <a:p>
            <a:pPr lvl="1" eaLnBrk="1" hangingPunct="1">
              <a:lnSpc>
                <a:spcPct val="80000"/>
              </a:lnSpc>
            </a:pPr>
            <a:r>
              <a:rPr lang="zh-CN" altLang="en-US" sz="2200" smtClean="0">
                <a:latin typeface="Times New Roman" pitchFamily="18" charset="0"/>
                <a:cs typeface="Times New Roman" pitchFamily="18" charset="0"/>
              </a:rPr>
              <a:t>闭包：</a:t>
            </a:r>
            <a:r>
              <a:rPr lang="en-US" altLang="zh-CN" sz="2200" smtClean="0">
                <a:latin typeface="Times New Roman" pitchFamily="18" charset="0"/>
                <a:cs typeface="Times New Roman" pitchFamily="18" charset="0"/>
              </a:rPr>
              <a:t>(r)*</a:t>
            </a:r>
            <a:r>
              <a:rPr lang="zh-CN" altLang="en-US" sz="2200" smtClean="0">
                <a:latin typeface="Times New Roman" pitchFamily="18" charset="0"/>
                <a:cs typeface="Times New Roman" pitchFamily="18" charset="0"/>
              </a:rPr>
              <a:t>，</a:t>
            </a:r>
            <a:r>
              <a:rPr lang="en-US" altLang="zh-CN" sz="2200" smtClean="0">
                <a:latin typeface="Times New Roman" pitchFamily="18" charset="0"/>
                <a:cs typeface="Times New Roman" pitchFamily="18" charset="0"/>
              </a:rPr>
              <a:t>L((r)*)=(L(r))*</a:t>
            </a:r>
            <a:r>
              <a:rPr lang="zh-CN" altLang="en-US" sz="2200" smtClean="0">
                <a:latin typeface="Times New Roman" pitchFamily="18" charset="0"/>
                <a:cs typeface="Times New Roman" pitchFamily="18" charset="0"/>
              </a:rPr>
              <a:t>；</a:t>
            </a:r>
          </a:p>
          <a:p>
            <a:pPr lvl="1" eaLnBrk="1" hangingPunct="1">
              <a:lnSpc>
                <a:spcPct val="80000"/>
              </a:lnSpc>
            </a:pPr>
            <a:r>
              <a:rPr lang="zh-CN" altLang="en-US" sz="2200" smtClean="0">
                <a:latin typeface="Times New Roman" pitchFamily="18" charset="0"/>
                <a:cs typeface="Times New Roman" pitchFamily="18" charset="0"/>
              </a:rPr>
              <a:t>括号：</a:t>
            </a:r>
            <a:r>
              <a:rPr lang="en-US" altLang="zh-CN" sz="2200" smtClean="0">
                <a:latin typeface="Times New Roman" pitchFamily="18" charset="0"/>
                <a:cs typeface="Times New Roman" pitchFamily="18" charset="0"/>
              </a:rPr>
              <a:t>(r)</a:t>
            </a:r>
            <a:r>
              <a:rPr lang="zh-CN" altLang="en-US" sz="2200" smtClean="0">
                <a:latin typeface="Times New Roman" pitchFamily="18" charset="0"/>
                <a:cs typeface="Times New Roman" pitchFamily="18" charset="0"/>
              </a:rPr>
              <a:t>，</a:t>
            </a:r>
            <a:r>
              <a:rPr lang="en-US" altLang="zh-CN" sz="2200" smtClean="0">
                <a:latin typeface="Times New Roman" pitchFamily="18" charset="0"/>
                <a:cs typeface="Times New Roman" pitchFamily="18" charset="0"/>
              </a:rPr>
              <a:t>L((r))=L(r)</a:t>
            </a:r>
          </a:p>
          <a:p>
            <a:pPr eaLnBrk="1" hangingPunct="1">
              <a:lnSpc>
                <a:spcPct val="80000"/>
              </a:lnSpc>
            </a:pPr>
            <a:r>
              <a:rPr lang="zh-CN" altLang="en-US" sz="2400" smtClean="0">
                <a:latin typeface="Times New Roman" pitchFamily="18" charset="0"/>
                <a:cs typeface="Times New Roman" pitchFamily="18" charset="0"/>
              </a:rPr>
              <a:t>运算的优先级：*   </a:t>
            </a:r>
            <a:r>
              <a:rPr lang="en-US" altLang="zh-CN" sz="2400" smtClean="0">
                <a:latin typeface="Times New Roman" pitchFamily="18" charset="0"/>
                <a:cs typeface="Times New Roman" pitchFamily="18" charset="0"/>
              </a:rPr>
              <a:t>&gt;   </a:t>
            </a:r>
            <a:r>
              <a:rPr lang="zh-CN" altLang="en-US" sz="2400" smtClean="0">
                <a:latin typeface="Times New Roman" pitchFamily="18" charset="0"/>
                <a:cs typeface="Times New Roman" pitchFamily="18" charset="0"/>
              </a:rPr>
              <a:t>连接符   </a:t>
            </a:r>
            <a:r>
              <a:rPr lang="en-US" altLang="zh-CN" sz="2400" smtClean="0">
                <a:latin typeface="Times New Roman" pitchFamily="18" charset="0"/>
                <a:cs typeface="Times New Roman" pitchFamily="18" charset="0"/>
              </a:rPr>
              <a:t>&gt;  |</a:t>
            </a:r>
          </a:p>
          <a:p>
            <a:pPr eaLnBrk="1" hangingPunct="1">
              <a:lnSpc>
                <a:spcPct val="80000"/>
              </a:lnSpc>
              <a:buFont typeface="Wingdings" pitchFamily="2" charset="2"/>
              <a:buNone/>
            </a:pPr>
            <a:r>
              <a:rPr lang="en-US" altLang="zh-CN" sz="2400" smtClean="0">
                <a:latin typeface="Times New Roman" pitchFamily="18" charset="0"/>
                <a:cs typeface="Times New Roman" pitchFamily="18" charset="0"/>
              </a:rPr>
              <a:t>      (a)|((b)*(c))</a:t>
            </a:r>
            <a:r>
              <a:rPr lang="zh-CN" altLang="en-US" sz="2400" smtClean="0">
                <a:latin typeface="Times New Roman" pitchFamily="18" charset="0"/>
                <a:cs typeface="Times New Roman" pitchFamily="18" charset="0"/>
              </a:rPr>
              <a:t>可以改写为 </a:t>
            </a:r>
            <a:r>
              <a:rPr lang="en-US" altLang="zh-CN" sz="2400" smtClean="0">
                <a:latin typeface="Times New Roman" pitchFamily="18" charset="0"/>
                <a:cs typeface="Times New Roman" pitchFamily="18" charset="0"/>
              </a:rPr>
              <a:t>a|b*c</a:t>
            </a:r>
          </a:p>
          <a:p>
            <a:pPr eaLnBrk="1" hangingPunct="1">
              <a:lnSpc>
                <a:spcPct val="80000"/>
              </a:lnSpc>
            </a:pPr>
            <a:endParaRPr lang="en-US" altLang="zh-CN"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p:txBody>
          <a:bodyPr anchor="ctr"/>
          <a:lstStyle/>
          <a:p>
            <a:pPr eaLnBrk="1" hangingPunct="1"/>
            <a:r>
              <a:rPr lang="zh-CN" altLang="en-US" smtClean="0"/>
              <a:t>正则表达式的例子</a:t>
            </a:r>
          </a:p>
        </p:txBody>
      </p:sp>
      <p:sp>
        <p:nvSpPr>
          <p:cNvPr id="20483" name="内容占位符 2"/>
          <p:cNvSpPr>
            <a:spLocks noGrp="1"/>
          </p:cNvSpPr>
          <p:nvPr>
            <p:ph idx="4294967295"/>
          </p:nvPr>
        </p:nvSpPr>
        <p:spPr/>
        <p:txBody>
          <a:bodyPr/>
          <a:lstStyle/>
          <a:p>
            <a:pPr eaLnBrk="1" hangingPunct="1"/>
            <a:r>
              <a:rPr lang="el-GR" altLang="zh-CN" smtClean="0">
                <a:latin typeface="Times New Roman" pitchFamily="18" charset="0"/>
                <a:cs typeface="Times New Roman" pitchFamily="18" charset="0"/>
              </a:rPr>
              <a:t>Σ</a:t>
            </a:r>
            <a:r>
              <a:rPr lang="en-US" altLang="zh-CN" smtClean="0">
                <a:latin typeface="Times New Roman" pitchFamily="18" charset="0"/>
                <a:cs typeface="Times New Roman" pitchFamily="18" charset="0"/>
              </a:rPr>
              <a:t>={a,b}</a:t>
            </a:r>
          </a:p>
          <a:p>
            <a:pPr eaLnBrk="1" hangingPunct="1"/>
            <a:r>
              <a:rPr lang="en-US" altLang="zh-CN" smtClean="0">
                <a:latin typeface="Times New Roman" pitchFamily="18" charset="0"/>
                <a:cs typeface="Times New Roman" pitchFamily="18" charset="0"/>
              </a:rPr>
              <a:t>L(</a:t>
            </a:r>
            <a:r>
              <a:rPr lang="en-US" altLang="zh-CN" smtClean="0">
                <a:solidFill>
                  <a:srgbClr val="0070C0"/>
                </a:solidFill>
                <a:latin typeface="Times New Roman" pitchFamily="18" charset="0"/>
                <a:cs typeface="Times New Roman" pitchFamily="18" charset="0"/>
              </a:rPr>
              <a:t>a|b</a:t>
            </a:r>
            <a:r>
              <a:rPr lang="en-US" altLang="zh-CN" smtClean="0">
                <a:latin typeface="Times New Roman" pitchFamily="18" charset="0"/>
                <a:cs typeface="Times New Roman" pitchFamily="18" charset="0"/>
              </a:rPr>
              <a:t>) = {a,b}</a:t>
            </a:r>
          </a:p>
          <a:p>
            <a:pPr eaLnBrk="1" hangingPunct="1"/>
            <a:r>
              <a:rPr lang="en-US" altLang="zh-CN" smtClean="0">
                <a:latin typeface="Times New Roman" pitchFamily="18" charset="0"/>
                <a:cs typeface="Times New Roman" pitchFamily="18" charset="0"/>
              </a:rPr>
              <a:t>L(</a:t>
            </a:r>
            <a:r>
              <a:rPr lang="en-US" altLang="zh-CN" smtClean="0">
                <a:solidFill>
                  <a:srgbClr val="0070C0"/>
                </a:solidFill>
                <a:latin typeface="Times New Roman" pitchFamily="18" charset="0"/>
                <a:cs typeface="Times New Roman" pitchFamily="18" charset="0"/>
              </a:rPr>
              <a:t>(a|b)(a|b)</a:t>
            </a:r>
            <a:r>
              <a:rPr lang="en-US" altLang="zh-CN" smtClean="0">
                <a:latin typeface="Times New Roman" pitchFamily="18" charset="0"/>
                <a:cs typeface="Times New Roman" pitchFamily="18" charset="0"/>
              </a:rPr>
              <a:t>) = {aa,ab,ba,bb}</a:t>
            </a:r>
          </a:p>
          <a:p>
            <a:pPr eaLnBrk="1" hangingPunct="1"/>
            <a:r>
              <a:rPr lang="en-US" altLang="zh-CN" smtClean="0">
                <a:latin typeface="Times New Roman" pitchFamily="18" charset="0"/>
                <a:cs typeface="Times New Roman" pitchFamily="18" charset="0"/>
              </a:rPr>
              <a:t>L(</a:t>
            </a:r>
            <a:r>
              <a:rPr lang="en-US" altLang="zh-CN" smtClean="0">
                <a:solidFill>
                  <a:srgbClr val="0070C0"/>
                </a:solidFill>
                <a:latin typeface="Times New Roman" pitchFamily="18" charset="0"/>
                <a:cs typeface="Times New Roman" pitchFamily="18" charset="0"/>
              </a:rPr>
              <a:t>a*</a:t>
            </a:r>
            <a:r>
              <a:rPr lang="en-US" altLang="zh-CN" smtClean="0">
                <a:latin typeface="Times New Roman" pitchFamily="18" charset="0"/>
                <a:cs typeface="Times New Roman" pitchFamily="18" charset="0"/>
              </a:rPr>
              <a:t>) = {</a:t>
            </a:r>
            <a:r>
              <a:rPr lang="el-GR" altLang="zh-CN" smtClean="0">
                <a:latin typeface="Times New Roman" pitchFamily="18" charset="0"/>
                <a:cs typeface="Times New Roman" pitchFamily="18" charset="0"/>
              </a:rPr>
              <a:t>ε</a:t>
            </a:r>
            <a:r>
              <a:rPr lang="en-US" altLang="zh-CN" smtClean="0">
                <a:latin typeface="Times New Roman" pitchFamily="18" charset="0"/>
                <a:cs typeface="Times New Roman" pitchFamily="18" charset="0"/>
              </a:rPr>
              <a:t>,a,aa,aaa,aaaa,……}</a:t>
            </a:r>
          </a:p>
          <a:p>
            <a:pPr eaLnBrk="1" hangingPunct="1"/>
            <a:r>
              <a:rPr lang="en-US" altLang="zh-CN" smtClean="0">
                <a:latin typeface="Times New Roman" pitchFamily="18" charset="0"/>
                <a:cs typeface="Times New Roman" pitchFamily="18" charset="0"/>
              </a:rPr>
              <a:t>L(</a:t>
            </a:r>
            <a:r>
              <a:rPr lang="en-US" altLang="zh-CN" smtClean="0">
                <a:solidFill>
                  <a:srgbClr val="0070C0"/>
                </a:solidFill>
                <a:latin typeface="Times New Roman" pitchFamily="18" charset="0"/>
                <a:cs typeface="Times New Roman" pitchFamily="18" charset="0"/>
              </a:rPr>
              <a:t>(a|b)*</a:t>
            </a:r>
            <a:r>
              <a:rPr lang="en-US" altLang="zh-CN" smtClean="0">
                <a:latin typeface="Times New Roman" pitchFamily="18" charset="0"/>
                <a:cs typeface="Times New Roman" pitchFamily="18" charset="0"/>
              </a:rPr>
              <a:t>) = {</a:t>
            </a:r>
            <a:r>
              <a:rPr lang="el-GR" altLang="zh-CN" smtClean="0">
                <a:latin typeface="Times New Roman" pitchFamily="18" charset="0"/>
                <a:cs typeface="Times New Roman" pitchFamily="18" charset="0"/>
              </a:rPr>
              <a:t>ε</a:t>
            </a:r>
            <a:r>
              <a:rPr lang="en-US" altLang="zh-CN" smtClean="0">
                <a:latin typeface="Times New Roman" pitchFamily="18" charset="0"/>
                <a:cs typeface="Times New Roman" pitchFamily="18" charset="0"/>
              </a:rPr>
              <a:t>,a,b,aa,ab,ba,bb, aaa,aab,……}</a:t>
            </a:r>
          </a:p>
          <a:p>
            <a:pPr eaLnBrk="1" hangingPunct="1"/>
            <a:r>
              <a:rPr lang="en-US" altLang="zh-CN" smtClean="0">
                <a:latin typeface="Times New Roman" pitchFamily="18" charset="0"/>
                <a:cs typeface="Times New Roman" pitchFamily="18" charset="0"/>
              </a:rPr>
              <a:t>L(</a:t>
            </a:r>
            <a:r>
              <a:rPr lang="en-US" altLang="zh-CN" smtClean="0">
                <a:solidFill>
                  <a:srgbClr val="0070C0"/>
                </a:solidFill>
                <a:latin typeface="Times New Roman" pitchFamily="18" charset="0"/>
                <a:cs typeface="Times New Roman" pitchFamily="18" charset="0"/>
              </a:rPr>
              <a:t>a|a*b</a:t>
            </a:r>
            <a:r>
              <a:rPr lang="en-US" altLang="zh-CN" smtClean="0">
                <a:latin typeface="Times New Roman" pitchFamily="18" charset="0"/>
                <a:cs typeface="Times New Roman" pitchFamily="18" charset="0"/>
              </a:rPr>
              <a:t>) = {a,b,ab,aab,aaab,…}</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正则表达式的性质</a:t>
            </a:r>
          </a:p>
        </p:txBody>
      </p:sp>
      <p:sp>
        <p:nvSpPr>
          <p:cNvPr id="21507" name="Rectangle 3"/>
          <p:cNvSpPr>
            <a:spLocks noGrp="1" noChangeArrowheads="1"/>
          </p:cNvSpPr>
          <p:nvPr>
            <p:ph type="body" idx="1"/>
          </p:nvPr>
        </p:nvSpPr>
        <p:spPr/>
        <p:txBody>
          <a:bodyPr/>
          <a:lstStyle/>
          <a:p>
            <a:pPr eaLnBrk="1" hangingPunct="1"/>
            <a:r>
              <a:rPr lang="zh-CN" altLang="en-US" dirty="0" smtClean="0"/>
              <a:t>等价性</a:t>
            </a:r>
          </a:p>
          <a:p>
            <a:pPr lvl="1" eaLnBrk="1" hangingPunct="1"/>
            <a:r>
              <a:rPr lang="zh-CN" altLang="en-US" dirty="0" smtClean="0"/>
              <a:t>如果两个正则表达式</a:t>
            </a:r>
            <a:r>
              <a:rPr lang="en-US" altLang="zh-CN" i="1" dirty="0" smtClean="0"/>
              <a:t>r</a:t>
            </a:r>
            <a:r>
              <a:rPr lang="zh-CN" altLang="en-US" dirty="0" smtClean="0"/>
              <a:t>和</a:t>
            </a:r>
            <a:r>
              <a:rPr lang="en-US" altLang="zh-CN" i="1" dirty="0" smtClean="0"/>
              <a:t>s</a:t>
            </a:r>
            <a:r>
              <a:rPr lang="zh-CN" altLang="en-US" dirty="0" smtClean="0"/>
              <a:t>表示同样的语言，则</a:t>
            </a:r>
            <a:r>
              <a:rPr lang="en-US" altLang="zh-CN" i="1" dirty="0" smtClean="0"/>
              <a:t>r</a:t>
            </a:r>
            <a:r>
              <a:rPr lang="en-US" altLang="zh-CN" dirty="0" smtClean="0"/>
              <a:t>=</a:t>
            </a:r>
            <a:r>
              <a:rPr lang="en-US" altLang="zh-CN" i="1" dirty="0" smtClean="0"/>
              <a:t>s</a:t>
            </a:r>
          </a:p>
          <a:p>
            <a:pPr eaLnBrk="1" hangingPunct="1"/>
            <a:r>
              <a:rPr lang="zh-CN" altLang="en-US" dirty="0" smtClean="0"/>
              <a:t>代数定律</a:t>
            </a:r>
          </a:p>
        </p:txBody>
      </p:sp>
      <p:pic>
        <p:nvPicPr>
          <p:cNvPr id="21508" name="Picture 4"/>
          <p:cNvPicPr>
            <a:picLocks noChangeAspect="1" noChangeArrowheads="1"/>
          </p:cNvPicPr>
          <p:nvPr/>
        </p:nvPicPr>
        <p:blipFill>
          <a:blip r:embed="rId2" cstate="print"/>
          <a:srcRect/>
          <a:stretch>
            <a:fillRect/>
          </a:stretch>
        </p:blipFill>
        <p:spPr bwMode="auto">
          <a:xfrm>
            <a:off x="1219200" y="3733800"/>
            <a:ext cx="6919913" cy="2890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t>Outline</a:t>
            </a:r>
          </a:p>
        </p:txBody>
      </p:sp>
      <p:sp>
        <p:nvSpPr>
          <p:cNvPr id="4099" name="Rectangle 3"/>
          <p:cNvSpPr>
            <a:spLocks noGrp="1" noChangeArrowheads="1"/>
          </p:cNvSpPr>
          <p:nvPr>
            <p:ph type="body" idx="1"/>
          </p:nvPr>
        </p:nvSpPr>
        <p:spPr/>
        <p:txBody>
          <a:bodyPr/>
          <a:lstStyle/>
          <a:p>
            <a:pPr eaLnBrk="1" hangingPunct="1"/>
            <a:r>
              <a:rPr lang="zh-CN" altLang="en-US" smtClean="0">
                <a:solidFill>
                  <a:schemeClr val="accent2"/>
                </a:solidFill>
              </a:rPr>
              <a:t>词法分析的作用</a:t>
            </a:r>
          </a:p>
          <a:p>
            <a:pPr eaLnBrk="1" hangingPunct="1"/>
            <a:r>
              <a:rPr lang="zh-CN" altLang="en-US" smtClean="0"/>
              <a:t>词法单元的规约（正则表达式）</a:t>
            </a:r>
          </a:p>
          <a:p>
            <a:pPr eaLnBrk="1" hangingPunct="1"/>
            <a:r>
              <a:rPr lang="zh-CN" altLang="en-US" smtClean="0"/>
              <a:t>词法单元的识别（状态转换图）</a:t>
            </a:r>
          </a:p>
          <a:p>
            <a:pPr eaLnBrk="1" hangingPunct="1"/>
            <a:r>
              <a:rPr lang="zh-CN" altLang="en-US" smtClean="0"/>
              <a:t>有穷自动机</a:t>
            </a:r>
          </a:p>
          <a:p>
            <a:pPr eaLnBrk="1" hangingPunct="1"/>
            <a:r>
              <a:rPr lang="zh-CN" altLang="en-US" smtClean="0"/>
              <a:t>词法分析器生成工具及设计</a:t>
            </a:r>
          </a:p>
          <a:p>
            <a:pPr eaLnBrk="1" hangingPunct="1"/>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正则定义</a:t>
            </a:r>
          </a:p>
        </p:txBody>
      </p:sp>
      <p:sp>
        <p:nvSpPr>
          <p:cNvPr id="22531" name="Rectangle 3"/>
          <p:cNvSpPr>
            <a:spLocks noGrp="1" noChangeArrowheads="1"/>
          </p:cNvSpPr>
          <p:nvPr>
            <p:ph type="body" idx="1"/>
          </p:nvPr>
        </p:nvSpPr>
        <p:spPr/>
        <p:txBody>
          <a:bodyPr/>
          <a:lstStyle/>
          <a:p>
            <a:pPr eaLnBrk="1" hangingPunct="1">
              <a:lnSpc>
                <a:spcPct val="90000"/>
              </a:lnSpc>
            </a:pPr>
            <a:r>
              <a:rPr lang="zh-CN" altLang="en-US" sz="2600" dirty="0" smtClean="0"/>
              <a:t>对正则表达式命名，使表示简洁。</a:t>
            </a:r>
            <a:endParaRPr lang="zh-CN" altLang="en-US" dirty="0" smtClean="0"/>
          </a:p>
          <a:p>
            <a:pPr eaLnBrk="1" hangingPunct="1">
              <a:lnSpc>
                <a:spcPct val="90000"/>
              </a:lnSpc>
              <a:buFont typeface="Wingdings" pitchFamily="2" charset="2"/>
              <a:buNone/>
            </a:pPr>
            <a:r>
              <a:rPr lang="zh-CN" altLang="en-US" sz="2600" i="1" dirty="0" smtClean="0">
                <a:cs typeface="Times New Roman" pitchFamily="18" charset="0"/>
              </a:rPr>
              <a:t> 	</a:t>
            </a:r>
            <a:r>
              <a:rPr lang="en-US" altLang="zh-CN" sz="2600" i="1" dirty="0" smtClean="0">
                <a:cs typeface="Times New Roman" pitchFamily="18" charset="0"/>
              </a:rPr>
              <a:t>d</a:t>
            </a:r>
            <a:r>
              <a:rPr lang="en-US" altLang="zh-CN" sz="2600" baseline="-30000" dirty="0" smtClean="0">
                <a:cs typeface="Times New Roman" pitchFamily="18" charset="0"/>
              </a:rPr>
              <a:t>1</a:t>
            </a:r>
            <a:r>
              <a:rPr lang="en-US" altLang="zh-CN" sz="2600" dirty="0" smtClean="0">
                <a:cs typeface="Times New Roman" pitchFamily="18" charset="0"/>
              </a:rPr>
              <a:t> </a:t>
            </a:r>
            <a:r>
              <a:rPr lang="en-US" altLang="zh-CN" sz="2600" dirty="0" smtClean="0">
                <a:latin typeface="Wingdings"/>
                <a:ea typeface="Wingdings"/>
                <a:cs typeface="Wingdings"/>
                <a:sym typeface="Wingdings"/>
              </a:rPr>
              <a:t></a:t>
            </a:r>
            <a:r>
              <a:rPr lang="en-US" altLang="zh-CN" sz="2600" dirty="0" smtClean="0"/>
              <a:t> </a:t>
            </a:r>
            <a:r>
              <a:rPr lang="en-US" altLang="zh-CN" sz="2600" i="1" dirty="0" smtClean="0"/>
              <a:t>r</a:t>
            </a:r>
            <a:r>
              <a:rPr lang="en-US" altLang="zh-CN" sz="2600" baseline="-30000" dirty="0" smtClean="0"/>
              <a:t>1</a:t>
            </a:r>
            <a:endParaRPr lang="en-US" altLang="zh-CN" sz="2600" dirty="0" smtClean="0">
              <a:latin typeface="宋体" pitchFamily="2" charset="-122"/>
            </a:endParaRPr>
          </a:p>
          <a:p>
            <a:pPr algn="just">
              <a:lnSpc>
                <a:spcPct val="90000"/>
              </a:lnSpc>
              <a:buNone/>
            </a:pPr>
            <a:r>
              <a:rPr lang="en-US" altLang="zh-CN" sz="2600" i="1" dirty="0" smtClean="0"/>
              <a:t> d</a:t>
            </a:r>
            <a:r>
              <a:rPr lang="en-US" altLang="zh-CN" sz="2600" baseline="-30000" dirty="0" smtClean="0"/>
              <a:t>2</a:t>
            </a:r>
            <a:r>
              <a:rPr lang="en-US" altLang="zh-CN" sz="2600" dirty="0" smtClean="0"/>
              <a:t> </a:t>
            </a:r>
            <a:r>
              <a:rPr lang="en-US" altLang="zh-CN" dirty="0">
                <a:latin typeface="Wingdings"/>
                <a:ea typeface="Wingdings"/>
                <a:cs typeface="Wingdings"/>
                <a:sym typeface="Wingdings"/>
              </a:rPr>
              <a:t></a:t>
            </a:r>
            <a:r>
              <a:rPr lang="en-US" altLang="zh-CN" sz="2600" dirty="0" smtClean="0"/>
              <a:t> </a:t>
            </a:r>
            <a:r>
              <a:rPr lang="en-US" altLang="zh-CN" sz="2600" i="1" dirty="0" smtClean="0"/>
              <a:t>r</a:t>
            </a:r>
            <a:r>
              <a:rPr lang="en-US" altLang="zh-CN" sz="2600" baseline="-30000" dirty="0" smtClean="0"/>
              <a:t>2</a:t>
            </a:r>
            <a:endParaRPr lang="en-US" altLang="zh-CN" sz="2600" dirty="0" smtClean="0">
              <a:latin typeface="宋体" pitchFamily="2" charset="-122"/>
            </a:endParaRPr>
          </a:p>
          <a:p>
            <a:pPr algn="just" eaLnBrk="1" hangingPunct="1">
              <a:lnSpc>
                <a:spcPct val="90000"/>
              </a:lnSpc>
              <a:buFont typeface="Wingdings" pitchFamily="2" charset="2"/>
              <a:buNone/>
            </a:pPr>
            <a:r>
              <a:rPr lang="en-US" altLang="zh-CN" sz="2600" dirty="0" smtClean="0"/>
              <a:t> 	. . .</a:t>
            </a:r>
            <a:endParaRPr lang="en-US" altLang="zh-CN" sz="2600" dirty="0" smtClean="0">
              <a:latin typeface="宋体" pitchFamily="2" charset="-122"/>
            </a:endParaRPr>
          </a:p>
          <a:p>
            <a:pPr algn="just">
              <a:lnSpc>
                <a:spcPct val="90000"/>
              </a:lnSpc>
              <a:buNone/>
            </a:pPr>
            <a:r>
              <a:rPr lang="en-US" altLang="zh-CN" sz="2600" i="1" dirty="0" smtClean="0"/>
              <a:t> </a:t>
            </a:r>
            <a:r>
              <a:rPr lang="en-US" altLang="zh-CN" sz="2600" i="1" dirty="0" err="1" smtClean="0"/>
              <a:t>d</a:t>
            </a:r>
            <a:r>
              <a:rPr lang="en-US" altLang="zh-CN" sz="2600" i="1" baseline="-30000" dirty="0" err="1" smtClean="0"/>
              <a:t>n</a:t>
            </a:r>
            <a:r>
              <a:rPr lang="en-US" altLang="zh-CN" sz="2600" dirty="0" smtClean="0"/>
              <a:t> </a:t>
            </a:r>
            <a:r>
              <a:rPr lang="en-US" altLang="zh-CN" dirty="0">
                <a:latin typeface="Wingdings"/>
                <a:ea typeface="Wingdings"/>
                <a:cs typeface="Wingdings"/>
                <a:sym typeface="Wingdings"/>
              </a:rPr>
              <a:t></a:t>
            </a:r>
            <a:r>
              <a:rPr lang="en-US" altLang="zh-CN" sz="2600" dirty="0" smtClean="0"/>
              <a:t> </a:t>
            </a:r>
            <a:r>
              <a:rPr lang="en-US" altLang="zh-CN" sz="2600" i="1" dirty="0" err="1" smtClean="0"/>
              <a:t>r</a:t>
            </a:r>
            <a:r>
              <a:rPr lang="en-US" altLang="zh-CN" sz="2600" i="1" baseline="-30000" dirty="0" err="1" smtClean="0"/>
              <a:t>n</a:t>
            </a:r>
            <a:endParaRPr lang="en-US" altLang="zh-CN" sz="2600" dirty="0" smtClean="0">
              <a:latin typeface="宋体" pitchFamily="2" charset="-122"/>
            </a:endParaRPr>
          </a:p>
          <a:p>
            <a:pPr algn="just" eaLnBrk="1" hangingPunct="1">
              <a:lnSpc>
                <a:spcPct val="90000"/>
              </a:lnSpc>
              <a:buFont typeface="Wingdings" pitchFamily="2" charset="2"/>
              <a:buNone/>
            </a:pPr>
            <a:endParaRPr lang="en-US" altLang="zh-CN" sz="2600" dirty="0" smtClean="0">
              <a:latin typeface="宋体" pitchFamily="2" charset="-122"/>
            </a:endParaRPr>
          </a:p>
          <a:p>
            <a:pPr algn="just">
              <a:lnSpc>
                <a:spcPct val="90000"/>
              </a:lnSpc>
            </a:pPr>
            <a:r>
              <a:rPr lang="zh-CN" altLang="en-US" sz="2600" dirty="0" smtClean="0">
                <a:latin typeface="宋体" pitchFamily="2" charset="-122"/>
              </a:rPr>
              <a:t>各个</a:t>
            </a:r>
            <a:r>
              <a:rPr lang="en-US" altLang="zh-CN" sz="2600" i="1" dirty="0" smtClean="0"/>
              <a:t>d</a:t>
            </a:r>
            <a:r>
              <a:rPr lang="en-US" altLang="zh-CN" sz="2600" i="1" baseline="-25000" dirty="0" smtClean="0"/>
              <a:t>i</a:t>
            </a:r>
            <a:r>
              <a:rPr lang="zh-CN" altLang="en-US" sz="2600" dirty="0" smtClean="0">
                <a:latin typeface="宋体" pitchFamily="2" charset="-122"/>
              </a:rPr>
              <a:t>不在字母表</a:t>
            </a:r>
            <a:r>
              <a:rPr lang="el-GR" altLang="zh-CN" dirty="0">
                <a:latin typeface="Times New Roman" pitchFamily="18" charset="0"/>
                <a:cs typeface="Times New Roman" pitchFamily="18" charset="0"/>
              </a:rPr>
              <a:t>Σ</a:t>
            </a:r>
            <a:r>
              <a:rPr lang="zh-CN" altLang="en-US" sz="2600" dirty="0" smtClean="0">
                <a:sym typeface="Symbol" pitchFamily="18" charset="2"/>
              </a:rPr>
              <a:t>中，且</a:t>
            </a:r>
            <a:r>
              <a:rPr lang="zh-CN" altLang="en-US" sz="2600" dirty="0" smtClean="0">
                <a:latin typeface="宋体" pitchFamily="2" charset="-122"/>
              </a:rPr>
              <a:t>名字都不同</a:t>
            </a:r>
          </a:p>
          <a:p>
            <a:pPr algn="just">
              <a:lnSpc>
                <a:spcPct val="90000"/>
              </a:lnSpc>
            </a:pPr>
            <a:r>
              <a:rPr lang="zh-CN" altLang="en-US" sz="2600" dirty="0" smtClean="0">
                <a:latin typeface="宋体" pitchFamily="2" charset="-122"/>
              </a:rPr>
              <a:t>每个</a:t>
            </a:r>
            <a:r>
              <a:rPr lang="en-US" altLang="zh-CN" sz="2600" i="1" dirty="0" err="1" smtClean="0"/>
              <a:t>r</a:t>
            </a:r>
            <a:r>
              <a:rPr lang="en-US" altLang="zh-CN" sz="2600" i="1" baseline="-25000" dirty="0" err="1" smtClean="0"/>
              <a:t>i</a:t>
            </a:r>
            <a:r>
              <a:rPr lang="zh-CN" altLang="en-US" sz="2600" dirty="0" smtClean="0">
                <a:latin typeface="宋体" pitchFamily="2" charset="-122"/>
              </a:rPr>
              <a:t>都是</a:t>
            </a:r>
            <a:r>
              <a:rPr lang="el-GR" altLang="zh-CN" dirty="0" smtClean="0">
                <a:latin typeface="Times New Roman" pitchFamily="18" charset="0"/>
                <a:cs typeface="Times New Roman" pitchFamily="18" charset="0"/>
              </a:rPr>
              <a:t>Σ</a:t>
            </a:r>
            <a:r>
              <a:rPr lang="en-US" altLang="zh-CN" dirty="0" smtClean="0">
                <a:latin typeface="Times New Roman" pitchFamily="18" charset="0"/>
                <a:cs typeface="Times New Roman" pitchFamily="18" charset="0"/>
              </a:rPr>
              <a:t> </a:t>
            </a:r>
            <a:r>
              <a:rPr lang="en-US" altLang="zh-CN" dirty="0" smtClean="0"/>
              <a:t>U</a:t>
            </a:r>
            <a:r>
              <a:rPr lang="zh-CN" altLang="en-US" sz="2600" dirty="0" smtClean="0">
                <a:sym typeface="Symbol" pitchFamily="18" charset="2"/>
              </a:rPr>
              <a:t> </a:t>
            </a:r>
            <a:r>
              <a:rPr lang="en-US" altLang="zh-CN" sz="2600" dirty="0" smtClean="0"/>
              <a:t>{</a:t>
            </a:r>
            <a:r>
              <a:rPr lang="en-US" altLang="zh-CN" sz="2600" i="1" dirty="0" smtClean="0"/>
              <a:t>d</a:t>
            </a:r>
            <a:r>
              <a:rPr lang="en-US" altLang="zh-CN" sz="2600" baseline="-25000" dirty="0" smtClean="0"/>
              <a:t>1</a:t>
            </a:r>
            <a:r>
              <a:rPr lang="en-US" altLang="zh-CN" sz="2600" dirty="0" smtClean="0"/>
              <a:t>, </a:t>
            </a:r>
            <a:r>
              <a:rPr lang="en-US" altLang="zh-CN" sz="2600" i="1" dirty="0" smtClean="0"/>
              <a:t>d</a:t>
            </a:r>
            <a:r>
              <a:rPr lang="en-US" altLang="zh-CN" sz="2600" baseline="-25000" dirty="0" smtClean="0"/>
              <a:t>2</a:t>
            </a:r>
            <a:r>
              <a:rPr lang="en-US" altLang="zh-CN" sz="2600" dirty="0" smtClean="0"/>
              <a:t>, </a:t>
            </a:r>
            <a:r>
              <a:rPr lang="en-US" altLang="zh-CN" sz="2600" dirty="0" smtClean="0">
                <a:latin typeface="Arial" charset="0"/>
              </a:rPr>
              <a:t>…</a:t>
            </a:r>
            <a:r>
              <a:rPr lang="en-US" altLang="zh-CN" sz="2600" dirty="0" smtClean="0"/>
              <a:t>, </a:t>
            </a:r>
            <a:r>
              <a:rPr lang="en-US" altLang="zh-CN" sz="2600" i="1" dirty="0" smtClean="0"/>
              <a:t>d</a:t>
            </a:r>
            <a:r>
              <a:rPr lang="en-US" altLang="zh-CN" sz="2600" i="1" baseline="-25000" dirty="0" smtClean="0"/>
              <a:t>i</a:t>
            </a:r>
            <a:r>
              <a:rPr lang="en-US" altLang="zh-CN" sz="2600" baseline="-25000" dirty="0" smtClean="0"/>
              <a:t>-1</a:t>
            </a:r>
            <a:r>
              <a:rPr lang="en-US" altLang="zh-CN" sz="2600" dirty="0" smtClean="0"/>
              <a:t> }</a:t>
            </a:r>
            <a:r>
              <a:rPr lang="zh-CN" altLang="en-US" sz="2600" dirty="0" smtClean="0">
                <a:latin typeface="宋体" pitchFamily="2" charset="-122"/>
              </a:rPr>
              <a:t>上的正则表达式</a:t>
            </a:r>
            <a:endParaRPr lang="en-US" altLang="zh-CN" sz="2600" dirty="0" smtClean="0">
              <a:latin typeface="宋体" pitchFamily="2" charset="-122"/>
            </a:endParaRPr>
          </a:p>
          <a:p>
            <a:pPr eaLnBrk="1" hangingPunct="1">
              <a:lnSpc>
                <a:spcPct val="90000"/>
              </a:lnSpc>
            </a:pPr>
            <a:endParaRPr lang="en-US" altLang="zh-CN" sz="26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643636678"/>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7"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58484486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8" name="Equation" r:id="rId6" imgW="114300" imgH="165100" progId="Equation.DSMT4">
                  <p:embed/>
                </p:oleObj>
              </mc:Choice>
              <mc:Fallback>
                <p:oleObj name="Equation" r:id="rId6" imgW="114300" imgH="165100" progId="Equation.DSMT4">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p:txBody>
          <a:bodyPr anchor="ctr"/>
          <a:lstStyle/>
          <a:p>
            <a:pPr eaLnBrk="1" hangingPunct="1"/>
            <a:r>
              <a:rPr lang="zh-CN" altLang="en-US" smtClean="0"/>
              <a:t>正则定义（</a:t>
            </a:r>
            <a:r>
              <a:rPr lang="en-US" altLang="zh-CN" smtClean="0"/>
              <a:t>2</a:t>
            </a:r>
            <a:r>
              <a:rPr lang="zh-CN" altLang="en-US" smtClean="0"/>
              <a:t>）</a:t>
            </a:r>
          </a:p>
        </p:txBody>
      </p:sp>
      <p:sp>
        <p:nvSpPr>
          <p:cNvPr id="23555" name="内容占位符 2"/>
          <p:cNvSpPr>
            <a:spLocks noGrp="1"/>
          </p:cNvSpPr>
          <p:nvPr>
            <p:ph idx="4294967295"/>
          </p:nvPr>
        </p:nvSpPr>
        <p:spPr/>
        <p:txBody>
          <a:bodyPr/>
          <a:lstStyle/>
          <a:p>
            <a:pPr eaLnBrk="1" hangingPunct="1"/>
            <a:r>
              <a:rPr lang="zh-CN" altLang="en-US" dirty="0" smtClean="0"/>
              <a:t>各个</a:t>
            </a:r>
            <a:r>
              <a:rPr lang="en-US" altLang="zh-CN" dirty="0" smtClean="0"/>
              <a:t>d</a:t>
            </a:r>
            <a:r>
              <a:rPr lang="en-US" altLang="zh-CN" baseline="-25000" dirty="0" smtClean="0">
                <a:latin typeface="Times New Roman" pitchFamily="18" charset="0"/>
                <a:cs typeface="Times New Roman" pitchFamily="18" charset="0"/>
              </a:rPr>
              <a:t>i</a:t>
            </a:r>
            <a:r>
              <a:rPr lang="zh-CN" altLang="en-US" dirty="0" smtClean="0"/>
              <a:t>在</a:t>
            </a:r>
            <a:r>
              <a:rPr lang="el-GR" altLang="zh-CN" dirty="0" smtClean="0">
                <a:latin typeface="Times New Roman" pitchFamily="18" charset="0"/>
                <a:cs typeface="Times New Roman" pitchFamily="18" charset="0"/>
              </a:rPr>
              <a:t>Σ</a:t>
            </a:r>
            <a:r>
              <a:rPr lang="zh-CN" altLang="en-US" dirty="0" smtClean="0">
                <a:latin typeface="Times New Roman" pitchFamily="18" charset="0"/>
                <a:cs typeface="Times New Roman" pitchFamily="18" charset="0"/>
              </a:rPr>
              <a:t>上的</a:t>
            </a:r>
            <a:r>
              <a:rPr lang="zh-CN" altLang="en-US" dirty="0" smtClean="0"/>
              <a:t>正则表达式如下：</a:t>
            </a:r>
          </a:p>
          <a:p>
            <a:pPr lvl="1" eaLnBrk="1" hangingPunct="1"/>
            <a:r>
              <a:rPr lang="en-US" altLang="zh-CN" dirty="0" smtClean="0">
                <a:latin typeface="Times New Roman" pitchFamily="18" charset="0"/>
                <a:cs typeface="Times New Roman" pitchFamily="18" charset="0"/>
              </a:rPr>
              <a:t>d</a:t>
            </a:r>
            <a:r>
              <a:rPr lang="en-US" altLang="zh-CN" baseline="-25000" dirty="0" smtClean="0">
                <a:latin typeface="Times New Roman" pitchFamily="18" charset="0"/>
                <a:cs typeface="Times New Roman" pitchFamily="18" charset="0"/>
              </a:rPr>
              <a:t>1</a:t>
            </a:r>
            <a:r>
              <a:rPr lang="zh-CN" altLang="en-US" dirty="0" smtClean="0"/>
              <a:t>的正则表达式即</a:t>
            </a:r>
            <a:r>
              <a:rPr lang="en-US" altLang="zh-CN" dirty="0" smtClean="0"/>
              <a:t>r</a:t>
            </a:r>
            <a:r>
              <a:rPr lang="en-US" altLang="zh-CN" baseline="-25000" dirty="0" smtClean="0"/>
              <a:t>1</a:t>
            </a:r>
            <a:r>
              <a:rPr lang="zh-CN" altLang="en-US" dirty="0" smtClean="0"/>
              <a:t>。</a:t>
            </a:r>
          </a:p>
          <a:p>
            <a:pPr lvl="1" eaLnBrk="1" hangingPunct="1"/>
            <a:r>
              <a:rPr lang="zh-CN" altLang="en-US" dirty="0" smtClean="0"/>
              <a:t>将</a:t>
            </a:r>
            <a:r>
              <a:rPr lang="en-US" altLang="zh-CN" dirty="0" smtClean="0"/>
              <a:t>r</a:t>
            </a:r>
            <a:r>
              <a:rPr lang="en-US" altLang="zh-CN" baseline="-25000" dirty="0" smtClean="0"/>
              <a:t>2</a:t>
            </a:r>
            <a:r>
              <a:rPr lang="zh-CN" altLang="en-US" dirty="0" smtClean="0"/>
              <a:t>中的</a:t>
            </a:r>
            <a:r>
              <a:rPr lang="en-US" altLang="zh-CN" dirty="0" smtClean="0">
                <a:latin typeface="Times New Roman" pitchFamily="18" charset="0"/>
                <a:cs typeface="Times New Roman" pitchFamily="18" charset="0"/>
              </a:rPr>
              <a:t>d</a:t>
            </a:r>
            <a:r>
              <a:rPr lang="en-US" altLang="zh-CN" baseline="-25000" dirty="0" smtClean="0">
                <a:latin typeface="Times New Roman" pitchFamily="18" charset="0"/>
                <a:cs typeface="Times New Roman" pitchFamily="18" charset="0"/>
              </a:rPr>
              <a:t>1</a:t>
            </a:r>
            <a:r>
              <a:rPr lang="zh-CN" altLang="en-US" dirty="0" smtClean="0"/>
              <a:t>替换为</a:t>
            </a:r>
            <a:r>
              <a:rPr lang="en-US" altLang="zh-CN" dirty="0" smtClean="0"/>
              <a:t>r</a:t>
            </a:r>
            <a:r>
              <a:rPr lang="en-US" altLang="zh-CN" baseline="-25000" dirty="0" smtClean="0"/>
              <a:t>1</a:t>
            </a:r>
            <a:r>
              <a:rPr lang="zh-CN" altLang="en-US" dirty="0" smtClean="0"/>
              <a:t>，得到</a:t>
            </a:r>
            <a:r>
              <a:rPr lang="en-US" altLang="zh-CN" dirty="0" smtClean="0">
                <a:latin typeface="Times New Roman" pitchFamily="18" charset="0"/>
                <a:cs typeface="Times New Roman" pitchFamily="18" charset="0"/>
              </a:rPr>
              <a:t>d</a:t>
            </a:r>
            <a:r>
              <a:rPr lang="en-US" altLang="zh-CN" baseline="-25000" dirty="0" smtClean="0">
                <a:latin typeface="Times New Roman" pitchFamily="18" charset="0"/>
                <a:cs typeface="Times New Roman" pitchFamily="18" charset="0"/>
              </a:rPr>
              <a:t>2</a:t>
            </a:r>
            <a:r>
              <a:rPr lang="zh-CN" altLang="en-US" dirty="0" smtClean="0"/>
              <a:t>的正则表达式。</a:t>
            </a:r>
          </a:p>
          <a:p>
            <a:pPr lvl="1" eaLnBrk="1" hangingPunct="1"/>
            <a:r>
              <a:rPr lang="en-US" altLang="zh-CN" dirty="0" smtClean="0">
                <a:latin typeface="Arial" charset="0"/>
              </a:rPr>
              <a:t>…</a:t>
            </a:r>
            <a:r>
              <a:rPr lang="en-US" altLang="zh-CN" dirty="0" smtClean="0"/>
              <a:t> </a:t>
            </a:r>
            <a:r>
              <a:rPr lang="en-US" altLang="zh-CN" dirty="0" smtClean="0">
                <a:latin typeface="Arial" charset="0"/>
              </a:rPr>
              <a:t>…</a:t>
            </a:r>
            <a:r>
              <a:rPr lang="en-US" altLang="zh-CN" dirty="0" smtClean="0"/>
              <a:t> </a:t>
            </a:r>
            <a:r>
              <a:rPr lang="en-US" altLang="zh-CN" dirty="0" smtClean="0">
                <a:latin typeface="Arial" charset="0"/>
              </a:rPr>
              <a:t>…</a:t>
            </a:r>
            <a:r>
              <a:rPr lang="en-US" altLang="zh-CN" dirty="0" smtClean="0"/>
              <a:t> </a:t>
            </a:r>
            <a:r>
              <a:rPr lang="en-US" altLang="zh-CN" dirty="0" smtClean="0">
                <a:latin typeface="Arial" charset="0"/>
              </a:rPr>
              <a:t>…</a:t>
            </a:r>
            <a:endParaRPr lang="en-US" altLang="zh-CN" dirty="0" smtClean="0"/>
          </a:p>
          <a:p>
            <a:pPr lvl="1" eaLnBrk="1" hangingPunct="1"/>
            <a:r>
              <a:rPr lang="zh-CN" altLang="en-US" dirty="0" smtClean="0"/>
              <a:t>将</a:t>
            </a:r>
            <a:r>
              <a:rPr lang="en-US" altLang="zh-CN" dirty="0" err="1" smtClean="0"/>
              <a:t>r</a:t>
            </a:r>
            <a:r>
              <a:rPr lang="en-US" altLang="zh-CN" baseline="-25000" dirty="0" err="1" smtClean="0"/>
              <a:t>i</a:t>
            </a:r>
            <a:r>
              <a:rPr lang="zh-CN" altLang="en-US" dirty="0" smtClean="0"/>
              <a:t>中的</a:t>
            </a:r>
            <a:r>
              <a:rPr lang="en-US" altLang="zh-CN" dirty="0" smtClean="0">
                <a:latin typeface="Times New Roman" pitchFamily="18" charset="0"/>
                <a:cs typeface="Times New Roman" pitchFamily="18" charset="0"/>
              </a:rPr>
              <a:t>d</a:t>
            </a:r>
            <a:r>
              <a:rPr lang="en-US" altLang="zh-CN" baseline="-25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,d</a:t>
            </a:r>
            <a:r>
              <a:rPr lang="en-US" altLang="zh-CN" baseline="-25000" dirty="0" smtClean="0">
                <a:latin typeface="Times New Roman" pitchFamily="18" charset="0"/>
                <a:cs typeface="Times New Roman" pitchFamily="18" charset="0"/>
              </a:rPr>
              <a:t>2</a:t>
            </a:r>
            <a:r>
              <a:rPr lang="en-US" altLang="zh-CN" dirty="0" smtClean="0">
                <a:latin typeface="Times New Roman" pitchFamily="18" charset="0"/>
                <a:cs typeface="Times New Roman" pitchFamily="18" charset="0"/>
              </a:rPr>
              <a:t>,…,d</a:t>
            </a:r>
            <a:r>
              <a:rPr lang="en-US" altLang="zh-CN" baseline="-25000" dirty="0" smtClean="0">
                <a:latin typeface="Times New Roman" pitchFamily="18" charset="0"/>
                <a:cs typeface="Times New Roman" pitchFamily="18" charset="0"/>
              </a:rPr>
              <a:t>i-1</a:t>
            </a:r>
            <a:r>
              <a:rPr lang="zh-CN" altLang="en-US" dirty="0" smtClean="0"/>
              <a:t>替换为各自的正则表达式，得到</a:t>
            </a:r>
            <a:r>
              <a:rPr lang="en-US" altLang="zh-CN" dirty="0" smtClean="0"/>
              <a:t>d</a:t>
            </a:r>
            <a:r>
              <a:rPr lang="en-US" altLang="zh-CN" baseline="-25000" dirty="0" smtClean="0"/>
              <a:t>i</a:t>
            </a:r>
            <a:r>
              <a:rPr lang="zh-CN" altLang="en-US" dirty="0" smtClean="0"/>
              <a:t>的正则表达式。</a:t>
            </a:r>
          </a:p>
          <a:p>
            <a:pPr eaLnBrk="1" hangingPunct="1"/>
            <a:r>
              <a:rPr lang="zh-CN" altLang="en-US" dirty="0" smtClean="0"/>
              <a:t>注意：替换的时候不能破坏替换进去的</a:t>
            </a:r>
            <a:r>
              <a:rPr lang="en-US" altLang="zh-CN" dirty="0" smtClean="0"/>
              <a:t>d</a:t>
            </a:r>
            <a:r>
              <a:rPr lang="en-US" altLang="zh-CN" baseline="-25000" dirty="0" smtClean="0"/>
              <a:t>i</a:t>
            </a:r>
            <a:r>
              <a:rPr lang="zh-CN" altLang="en-US" dirty="0" smtClean="0"/>
              <a:t>的完整性。</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533400" y="1676400"/>
            <a:ext cx="8359775" cy="4191000"/>
          </a:xfrm>
        </p:spPr>
        <p:txBody>
          <a:bodyPr/>
          <a:lstStyle/>
          <a:p>
            <a:pPr eaLnBrk="1" hangingPunct="1"/>
            <a:endParaRPr lang="en-US" altLang="zh-CN" sz="2600" dirty="0" smtClean="0"/>
          </a:p>
          <a:p>
            <a:pPr eaLnBrk="1" hangingPunct="1"/>
            <a:r>
              <a:rPr lang="en-US" altLang="zh-CN" sz="2600" dirty="0" smtClean="0"/>
              <a:t>C</a:t>
            </a:r>
            <a:r>
              <a:rPr lang="zh-CN" altLang="en-US" sz="2600" dirty="0" smtClean="0">
                <a:latin typeface="宋体" pitchFamily="2" charset="-122"/>
              </a:rPr>
              <a:t>语言的标识符集合</a:t>
            </a:r>
          </a:p>
          <a:p>
            <a:pPr eaLnBrk="1" hangingPunct="1"/>
            <a:endParaRPr lang="zh-CN" altLang="en-US" dirty="0" smtClean="0"/>
          </a:p>
          <a:p>
            <a:pPr algn="just">
              <a:buNone/>
            </a:pPr>
            <a:r>
              <a:rPr lang="zh-CN" altLang="en-US" sz="2600" dirty="0" smtClean="0">
                <a:cs typeface="Times New Roman" pitchFamily="18" charset="0"/>
              </a:rPr>
              <a:t>		</a:t>
            </a:r>
            <a:r>
              <a:rPr lang="en-US" altLang="zh-CN" sz="2600" dirty="0" smtClean="0">
                <a:cs typeface="Times New Roman" pitchFamily="18" charset="0"/>
              </a:rPr>
              <a:t>letter</a:t>
            </a:r>
            <a:r>
              <a:rPr lang="en-US" altLang="zh-CN" dirty="0">
                <a:cs typeface="Times New Roman" pitchFamily="18" charset="0"/>
              </a:rPr>
              <a:t>_</a:t>
            </a:r>
            <a:r>
              <a:rPr lang="en-US" altLang="zh-CN" sz="2600" dirty="0" smtClean="0">
                <a:latin typeface="宋体" pitchFamily="2" charset="-122"/>
              </a:rPr>
              <a:t> </a:t>
            </a:r>
            <a:r>
              <a:rPr lang="en-US" altLang="zh-CN" dirty="0">
                <a:latin typeface="Wingdings"/>
                <a:ea typeface="Wingdings"/>
                <a:cs typeface="Wingdings"/>
                <a:sym typeface="Wingdings"/>
              </a:rPr>
              <a:t></a:t>
            </a:r>
            <a:r>
              <a:rPr lang="en-US" altLang="zh-CN" sz="2600" dirty="0" smtClean="0"/>
              <a:t> </a:t>
            </a:r>
            <a:r>
              <a:rPr lang="en-US" altLang="zh-CN" sz="2600" i="1" dirty="0" smtClean="0"/>
              <a:t>A </a:t>
            </a:r>
            <a:r>
              <a:rPr lang="en-US" altLang="zh-CN" sz="2600" dirty="0" smtClean="0"/>
              <a:t>| </a:t>
            </a:r>
            <a:r>
              <a:rPr lang="en-US" altLang="zh-CN" sz="2600" i="1" dirty="0" smtClean="0"/>
              <a:t>B</a:t>
            </a:r>
            <a:r>
              <a:rPr lang="en-US" altLang="zh-CN" sz="2600" dirty="0" smtClean="0"/>
              <a:t> | </a:t>
            </a:r>
            <a:r>
              <a:rPr lang="en-US" altLang="zh-CN" sz="2600" dirty="0" smtClean="0">
                <a:latin typeface="Arial" charset="0"/>
              </a:rPr>
              <a:t>…</a:t>
            </a:r>
            <a:r>
              <a:rPr lang="en-US" altLang="zh-CN" sz="2600" dirty="0" smtClean="0"/>
              <a:t> | </a:t>
            </a:r>
            <a:r>
              <a:rPr lang="en-US" altLang="zh-CN" sz="2600" i="1" dirty="0" smtClean="0"/>
              <a:t>Z </a:t>
            </a:r>
            <a:r>
              <a:rPr lang="en-US" altLang="zh-CN" sz="2600" dirty="0" smtClean="0"/>
              <a:t>| </a:t>
            </a:r>
            <a:r>
              <a:rPr lang="en-US" altLang="zh-CN" sz="2600" i="1" dirty="0" smtClean="0"/>
              <a:t>a </a:t>
            </a:r>
            <a:r>
              <a:rPr lang="en-US" altLang="zh-CN" sz="2600" dirty="0" smtClean="0"/>
              <a:t>| </a:t>
            </a:r>
            <a:r>
              <a:rPr lang="en-US" altLang="zh-CN" sz="2600" i="1" dirty="0" smtClean="0"/>
              <a:t>b | </a:t>
            </a:r>
            <a:r>
              <a:rPr lang="en-US" altLang="zh-CN" sz="2600" dirty="0" smtClean="0">
                <a:latin typeface="Arial" charset="0"/>
              </a:rPr>
              <a:t>…</a:t>
            </a:r>
            <a:r>
              <a:rPr lang="en-US" altLang="zh-CN" sz="2600" i="1" dirty="0" smtClean="0"/>
              <a:t> </a:t>
            </a:r>
            <a:r>
              <a:rPr lang="en-US" altLang="zh-CN" sz="2600" dirty="0" smtClean="0"/>
              <a:t>| </a:t>
            </a:r>
            <a:r>
              <a:rPr lang="en-US" altLang="zh-CN" sz="2600" i="1" dirty="0" smtClean="0"/>
              <a:t>z </a:t>
            </a:r>
            <a:r>
              <a:rPr lang="en-US" altLang="zh-CN" sz="2600" dirty="0" smtClean="0"/>
              <a:t>|</a:t>
            </a:r>
            <a:r>
              <a:rPr lang="en-US" altLang="zh-CN" sz="2600" i="1" dirty="0" smtClean="0"/>
              <a:t> _</a:t>
            </a:r>
            <a:endParaRPr lang="en-US" altLang="zh-CN" sz="2600" dirty="0" smtClean="0">
              <a:latin typeface="宋体" pitchFamily="2" charset="-122"/>
            </a:endParaRPr>
          </a:p>
          <a:p>
            <a:pPr algn="just">
              <a:buNone/>
            </a:pPr>
            <a:r>
              <a:rPr lang="en-US" altLang="zh-CN" sz="2600" dirty="0" smtClean="0">
                <a:latin typeface="宋体" pitchFamily="2" charset="-122"/>
                <a:ea typeface="黑体" pitchFamily="49" charset="-122"/>
              </a:rPr>
              <a:t>		</a:t>
            </a:r>
            <a:r>
              <a:rPr lang="en-US" altLang="zh-CN" sz="2600" dirty="0" smtClean="0">
                <a:ea typeface="黑体" pitchFamily="49" charset="-122"/>
              </a:rPr>
              <a:t>digit</a:t>
            </a:r>
            <a:r>
              <a:rPr lang="en-US" altLang="zh-CN" sz="2600" dirty="0" smtClean="0">
                <a:latin typeface="宋体" pitchFamily="2" charset="-122"/>
              </a:rPr>
              <a:t> </a:t>
            </a:r>
            <a:r>
              <a:rPr lang="en-US" altLang="zh-CN" dirty="0">
                <a:latin typeface="Wingdings"/>
                <a:ea typeface="Wingdings"/>
                <a:cs typeface="Wingdings"/>
                <a:sym typeface="Wingdings"/>
              </a:rPr>
              <a:t></a:t>
            </a:r>
            <a:r>
              <a:rPr lang="en-US" altLang="zh-CN" sz="2600" dirty="0" smtClean="0"/>
              <a:t> 0</a:t>
            </a:r>
            <a:r>
              <a:rPr lang="en-US" altLang="zh-CN" sz="2600" i="1" dirty="0" smtClean="0"/>
              <a:t> </a:t>
            </a:r>
            <a:r>
              <a:rPr lang="en-US" altLang="zh-CN" sz="2600" dirty="0" smtClean="0"/>
              <a:t>| 1 | </a:t>
            </a:r>
            <a:r>
              <a:rPr lang="en-US" altLang="zh-CN" sz="2600" dirty="0" smtClean="0">
                <a:latin typeface="Arial" charset="0"/>
              </a:rPr>
              <a:t>…</a:t>
            </a:r>
            <a:r>
              <a:rPr lang="en-US" altLang="zh-CN" sz="2600" dirty="0" smtClean="0"/>
              <a:t> | 9</a:t>
            </a:r>
            <a:endParaRPr lang="en-US" altLang="zh-CN" sz="2600" dirty="0" smtClean="0">
              <a:latin typeface="宋体" pitchFamily="2" charset="-122"/>
            </a:endParaRPr>
          </a:p>
          <a:p>
            <a:pPr>
              <a:buNone/>
            </a:pPr>
            <a:r>
              <a:rPr lang="en-US" altLang="zh-CN" sz="2600" dirty="0" smtClean="0">
                <a:ea typeface="黑体" pitchFamily="49" charset="-122"/>
              </a:rPr>
              <a:t>		id</a:t>
            </a:r>
            <a:r>
              <a:rPr lang="en-US" altLang="zh-CN" sz="2600" dirty="0" smtClean="0">
                <a:latin typeface="宋体" pitchFamily="2" charset="-122"/>
              </a:rPr>
              <a:t> </a:t>
            </a:r>
            <a:r>
              <a:rPr lang="en-US" altLang="zh-CN" dirty="0">
                <a:latin typeface="Wingdings"/>
                <a:ea typeface="Wingdings"/>
                <a:cs typeface="Wingdings"/>
                <a:sym typeface="Wingdings"/>
              </a:rPr>
              <a:t></a:t>
            </a:r>
            <a:r>
              <a:rPr lang="en-US" altLang="zh-CN" sz="2600" dirty="0" smtClean="0">
                <a:latin typeface="宋体" pitchFamily="2" charset="-122"/>
              </a:rPr>
              <a:t> </a:t>
            </a:r>
            <a:r>
              <a:rPr lang="en-US" altLang="zh-CN" sz="2600" dirty="0" smtClean="0">
                <a:ea typeface="黑体" pitchFamily="49" charset="-122"/>
              </a:rPr>
              <a:t>letter_</a:t>
            </a:r>
            <a:r>
              <a:rPr lang="en-US" altLang="zh-CN" sz="2600" dirty="0" smtClean="0">
                <a:latin typeface="宋体" pitchFamily="2" charset="-122"/>
              </a:rPr>
              <a:t>(</a:t>
            </a:r>
            <a:r>
              <a:rPr lang="en-US" altLang="zh-CN" sz="2600" dirty="0" err="1" smtClean="0">
                <a:ea typeface="黑体" pitchFamily="49" charset="-122"/>
              </a:rPr>
              <a:t>letter_</a:t>
            </a:r>
            <a:r>
              <a:rPr lang="en-US" altLang="zh-CN" sz="2600" dirty="0" err="1" smtClean="0">
                <a:latin typeface="宋体" pitchFamily="2" charset="-122"/>
              </a:rPr>
              <a:t>|</a:t>
            </a:r>
            <a:r>
              <a:rPr lang="en-US" altLang="zh-CN" sz="2600" dirty="0" err="1" smtClean="0">
                <a:ea typeface="黑体" pitchFamily="49" charset="-122"/>
              </a:rPr>
              <a:t>digit</a:t>
            </a:r>
            <a:r>
              <a:rPr lang="en-US" altLang="zh-CN" sz="2600" dirty="0" smtClean="0">
                <a:latin typeface="宋体" pitchFamily="2" charset="-122"/>
              </a:rPr>
              <a:t>)</a:t>
            </a:r>
            <a:r>
              <a:rPr lang="en-US" altLang="zh-CN" sz="2600" baseline="30000" dirty="0" smtClean="0"/>
              <a:t>*</a:t>
            </a:r>
            <a:r>
              <a:rPr lang="en-US" altLang="zh-CN" sz="2600" dirty="0" smtClean="0"/>
              <a:t> </a:t>
            </a:r>
          </a:p>
        </p:txBody>
      </p:sp>
      <p:sp>
        <p:nvSpPr>
          <p:cNvPr id="24579" name="Rectangle 3"/>
          <p:cNvSpPr>
            <a:spLocks noGrp="1" noChangeArrowheads="1"/>
          </p:cNvSpPr>
          <p:nvPr>
            <p:ph type="title"/>
          </p:nvPr>
        </p:nvSpPr>
        <p:spPr/>
        <p:txBody>
          <a:bodyPr/>
          <a:lstStyle/>
          <a:p>
            <a:pPr eaLnBrk="1" hangingPunct="1"/>
            <a:r>
              <a:rPr lang="zh-CN" altLang="en-US" sz="4200" smtClean="0"/>
              <a:t>正则定义的例子</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1520" y="1572344"/>
            <a:ext cx="8763000" cy="4953000"/>
          </a:xfrm>
        </p:spPr>
        <p:txBody>
          <a:bodyPr/>
          <a:lstStyle/>
          <a:p>
            <a:pPr eaLnBrk="1" hangingPunct="1"/>
            <a:r>
              <a:rPr lang="en-US" altLang="zh-CN" sz="2600" dirty="0" smtClean="0"/>
              <a:t>Pascal</a:t>
            </a:r>
            <a:r>
              <a:rPr lang="zh-CN" altLang="en-US" sz="2600" dirty="0" smtClean="0">
                <a:latin typeface="宋体" pitchFamily="2" charset="-122"/>
              </a:rPr>
              <a:t>无符号数集合，例</a:t>
            </a:r>
            <a:r>
              <a:rPr lang="en-US" altLang="zh-CN" sz="1900" dirty="0" smtClean="0"/>
              <a:t>1946</a:t>
            </a:r>
            <a:r>
              <a:rPr lang="en-US" altLang="zh-CN" sz="1900" dirty="0" smtClean="0">
                <a:latin typeface="宋体" pitchFamily="2" charset="-122"/>
              </a:rPr>
              <a:t>,</a:t>
            </a:r>
            <a:r>
              <a:rPr lang="en-US" altLang="zh-CN" sz="1900" dirty="0" smtClean="0"/>
              <a:t>11.28</a:t>
            </a:r>
            <a:r>
              <a:rPr lang="en-US" altLang="zh-CN" sz="1900" dirty="0" smtClean="0">
                <a:latin typeface="宋体" pitchFamily="2" charset="-122"/>
              </a:rPr>
              <a:t>,</a:t>
            </a:r>
            <a:r>
              <a:rPr lang="en-US" altLang="zh-CN" sz="1900" dirty="0" smtClean="0"/>
              <a:t>63.6E8</a:t>
            </a:r>
            <a:r>
              <a:rPr lang="en-US" altLang="zh-CN" sz="1900" dirty="0" smtClean="0">
                <a:latin typeface="宋体" pitchFamily="2" charset="-122"/>
              </a:rPr>
              <a:t>,</a:t>
            </a:r>
            <a:r>
              <a:rPr lang="en-US" altLang="zh-CN" sz="1900" dirty="0" smtClean="0"/>
              <a:t>1.99E</a:t>
            </a:r>
            <a:r>
              <a:rPr lang="en-US" altLang="zh-CN" sz="1900" dirty="0">
                <a:sym typeface="Symbol" pitchFamily="18" charset="2"/>
              </a:rPr>
              <a:t>-</a:t>
            </a:r>
            <a:r>
              <a:rPr lang="en-US" altLang="zh-CN" sz="1900" dirty="0" smtClean="0"/>
              <a:t>6 </a:t>
            </a:r>
          </a:p>
          <a:p>
            <a:pPr algn="just">
              <a:buNone/>
            </a:pPr>
            <a:r>
              <a:rPr lang="en-US" altLang="zh-CN" sz="1900" dirty="0" smtClean="0">
                <a:cs typeface="Times New Roman" pitchFamily="18" charset="0"/>
              </a:rPr>
              <a:t>		</a:t>
            </a:r>
            <a:r>
              <a:rPr lang="en-US" altLang="zh-CN" sz="1900" dirty="0" smtClean="0">
                <a:ea typeface="黑体" pitchFamily="49" charset="-122"/>
              </a:rPr>
              <a:t>digit</a:t>
            </a:r>
            <a:r>
              <a:rPr lang="en-US" altLang="zh-CN" sz="1900" dirty="0" smtClean="0">
                <a:latin typeface="宋体" pitchFamily="2" charset="-122"/>
              </a:rPr>
              <a:t> </a:t>
            </a:r>
            <a:r>
              <a:rPr lang="en-US" altLang="zh-CN" sz="2000" dirty="0">
                <a:latin typeface="Wingdings"/>
                <a:ea typeface="Wingdings"/>
                <a:cs typeface="Wingdings"/>
                <a:sym typeface="Wingdings"/>
              </a:rPr>
              <a:t></a:t>
            </a:r>
            <a:r>
              <a:rPr lang="en-US" altLang="zh-CN" sz="1900" dirty="0" smtClean="0">
                <a:latin typeface="宋体" pitchFamily="2" charset="-122"/>
              </a:rPr>
              <a:t> </a:t>
            </a:r>
            <a:r>
              <a:rPr lang="en-US" altLang="zh-CN" sz="1900" dirty="0" smtClean="0"/>
              <a:t>0</a:t>
            </a:r>
            <a:r>
              <a:rPr lang="en-US" altLang="zh-CN" sz="1900" i="1" dirty="0" smtClean="0"/>
              <a:t> </a:t>
            </a:r>
            <a:r>
              <a:rPr lang="en-US" altLang="zh-CN" sz="1900" dirty="0" smtClean="0"/>
              <a:t>| 1 | </a:t>
            </a:r>
            <a:r>
              <a:rPr lang="en-US" altLang="zh-CN" sz="1900" dirty="0" smtClean="0">
                <a:latin typeface="Arial" charset="0"/>
              </a:rPr>
              <a:t>…</a:t>
            </a:r>
            <a:r>
              <a:rPr lang="en-US" altLang="zh-CN" sz="1900" dirty="0" smtClean="0"/>
              <a:t> | 9</a:t>
            </a:r>
            <a:endParaRPr lang="en-US" altLang="zh-CN" sz="1900" dirty="0" smtClean="0">
              <a:latin typeface="宋体" pitchFamily="2" charset="-122"/>
            </a:endParaRPr>
          </a:p>
          <a:p>
            <a:pPr algn="just">
              <a:buNone/>
            </a:pPr>
            <a:r>
              <a:rPr lang="en-US" altLang="zh-CN" sz="1900" dirty="0" smtClean="0">
                <a:latin typeface="宋体" pitchFamily="2" charset="-122"/>
                <a:ea typeface="黑体" pitchFamily="49" charset="-122"/>
              </a:rPr>
              <a:t>		</a:t>
            </a:r>
            <a:r>
              <a:rPr lang="en-US" altLang="zh-CN" sz="1900" dirty="0" smtClean="0">
                <a:ea typeface="黑体" pitchFamily="49" charset="-122"/>
              </a:rPr>
              <a:t>digits</a:t>
            </a:r>
            <a:r>
              <a:rPr lang="en-US" altLang="zh-CN" sz="1900" dirty="0" smtClean="0">
                <a:latin typeface="宋体" pitchFamily="2" charset="-122"/>
              </a:rPr>
              <a:t> </a:t>
            </a:r>
            <a:r>
              <a:rPr lang="en-US" altLang="zh-CN" sz="2000" dirty="0">
                <a:latin typeface="Wingdings"/>
                <a:ea typeface="Wingdings"/>
                <a:cs typeface="Wingdings"/>
                <a:sym typeface="Wingdings"/>
              </a:rPr>
              <a:t></a:t>
            </a:r>
            <a:r>
              <a:rPr lang="en-US" altLang="zh-CN" sz="1900" dirty="0" smtClean="0"/>
              <a:t> </a:t>
            </a:r>
            <a:r>
              <a:rPr lang="en-US" altLang="zh-CN" sz="1900" dirty="0" smtClean="0">
                <a:ea typeface="黑体" pitchFamily="49" charset="-122"/>
              </a:rPr>
              <a:t>digit</a:t>
            </a:r>
            <a:r>
              <a:rPr lang="en-US" altLang="zh-CN" sz="1900" dirty="0" smtClean="0">
                <a:latin typeface="宋体" pitchFamily="2" charset="-122"/>
                <a:ea typeface="黑体" pitchFamily="49" charset="-122"/>
              </a:rPr>
              <a:t> </a:t>
            </a:r>
            <a:r>
              <a:rPr lang="en-US" altLang="zh-CN" sz="1900" dirty="0" smtClean="0">
                <a:ea typeface="黑体" pitchFamily="49" charset="-122"/>
              </a:rPr>
              <a:t>digit</a:t>
            </a:r>
            <a:r>
              <a:rPr lang="en-US" altLang="zh-CN" sz="1900" baseline="30000" dirty="0" smtClean="0"/>
              <a:t>*</a:t>
            </a:r>
            <a:endParaRPr lang="en-US" altLang="zh-CN" sz="1900" dirty="0" smtClean="0">
              <a:latin typeface="宋体" pitchFamily="2" charset="-122"/>
            </a:endParaRPr>
          </a:p>
          <a:p>
            <a:pPr algn="just">
              <a:buNone/>
            </a:pPr>
            <a:r>
              <a:rPr lang="en-US" altLang="zh-CN" sz="1900" dirty="0" smtClean="0">
                <a:latin typeface="宋体" pitchFamily="2" charset="-122"/>
                <a:ea typeface="黑体" pitchFamily="49" charset="-122"/>
              </a:rPr>
              <a:t>		</a:t>
            </a:r>
            <a:r>
              <a:rPr lang="en-US" altLang="zh-CN" sz="1900" dirty="0" err="1" smtClean="0">
                <a:ea typeface="黑体" pitchFamily="49" charset="-122"/>
              </a:rPr>
              <a:t>optional_fraction</a:t>
            </a:r>
            <a:r>
              <a:rPr lang="en-US" altLang="zh-CN" sz="1900" dirty="0" smtClean="0">
                <a:latin typeface="宋体" pitchFamily="2" charset="-122"/>
              </a:rPr>
              <a:t> </a:t>
            </a:r>
            <a:r>
              <a:rPr lang="en-US" altLang="zh-CN" sz="2000" dirty="0">
                <a:latin typeface="Wingdings"/>
                <a:ea typeface="Wingdings"/>
                <a:cs typeface="Wingdings"/>
                <a:sym typeface="Wingdings"/>
              </a:rPr>
              <a:t></a:t>
            </a:r>
            <a:r>
              <a:rPr lang="en-US" altLang="zh-CN" sz="1900" dirty="0" smtClean="0"/>
              <a:t> </a:t>
            </a:r>
            <a:r>
              <a:rPr lang="en-US" altLang="zh-CN" sz="1900" dirty="0" smtClean="0">
                <a:latin typeface="宋体" pitchFamily="2" charset="-122"/>
              </a:rPr>
              <a:t>.</a:t>
            </a:r>
            <a:r>
              <a:rPr lang="en-US" altLang="zh-CN" sz="1900" dirty="0" smtClean="0">
                <a:ea typeface="黑体" pitchFamily="49" charset="-122"/>
              </a:rPr>
              <a:t>digits</a:t>
            </a:r>
            <a:r>
              <a:rPr lang="en-US" altLang="zh-CN" sz="1900" dirty="0" smtClean="0">
                <a:latin typeface="宋体" pitchFamily="2" charset="-122"/>
              </a:rPr>
              <a:t>|</a:t>
            </a:r>
            <a:r>
              <a:rPr lang="el-GR" altLang="zh-CN" sz="1900" dirty="0">
                <a:latin typeface="宋体" pitchFamily="2" charset="-122"/>
              </a:rPr>
              <a:t>ε</a:t>
            </a:r>
            <a:endParaRPr lang="en-US" altLang="zh-CN" sz="1900" dirty="0" smtClean="0">
              <a:latin typeface="宋体" pitchFamily="2" charset="-122"/>
            </a:endParaRPr>
          </a:p>
          <a:p>
            <a:pPr algn="just">
              <a:buNone/>
            </a:pPr>
            <a:r>
              <a:rPr lang="en-US" altLang="zh-CN" sz="1900" dirty="0" smtClean="0">
                <a:latin typeface="宋体" pitchFamily="2" charset="-122"/>
                <a:ea typeface="黑体" pitchFamily="49" charset="-122"/>
              </a:rPr>
              <a:t>		</a:t>
            </a:r>
            <a:r>
              <a:rPr lang="en-US" altLang="zh-CN" sz="1900" dirty="0" err="1" smtClean="0">
                <a:ea typeface="黑体" pitchFamily="49" charset="-122"/>
              </a:rPr>
              <a:t>optional_exponent</a:t>
            </a:r>
            <a:r>
              <a:rPr lang="en-US" altLang="zh-CN" sz="1900" dirty="0" smtClean="0">
                <a:latin typeface="宋体" pitchFamily="2" charset="-122"/>
              </a:rPr>
              <a:t> </a:t>
            </a:r>
            <a:r>
              <a:rPr lang="en-US" altLang="zh-CN" sz="2000" dirty="0">
                <a:latin typeface="Wingdings"/>
                <a:ea typeface="Wingdings"/>
                <a:cs typeface="Wingdings"/>
                <a:sym typeface="Wingdings"/>
              </a:rPr>
              <a:t></a:t>
            </a:r>
            <a:r>
              <a:rPr lang="en-US" altLang="zh-CN" sz="1900" dirty="0" smtClean="0">
                <a:sym typeface="Symbol" pitchFamily="18" charset="2"/>
              </a:rPr>
              <a:t> </a:t>
            </a:r>
            <a:r>
              <a:rPr lang="en-US" altLang="zh-CN" sz="1900" dirty="0" smtClean="0"/>
              <a:t>(E ( + | </a:t>
            </a:r>
            <a:r>
              <a:rPr lang="en-US" altLang="zh-CN" sz="1900" dirty="0">
                <a:sym typeface="Symbol" pitchFamily="18" charset="2"/>
              </a:rPr>
              <a:t>-</a:t>
            </a:r>
            <a:r>
              <a:rPr lang="en-US" altLang="zh-CN" sz="1900" dirty="0" smtClean="0"/>
              <a:t> | </a:t>
            </a:r>
            <a:r>
              <a:rPr lang="el-GR" altLang="zh-CN" sz="1900" dirty="0">
                <a:latin typeface="宋体" pitchFamily="2" charset="-122"/>
              </a:rPr>
              <a:t>ε</a:t>
            </a:r>
            <a:r>
              <a:rPr lang="en-US" altLang="zh-CN" sz="1900" dirty="0" smtClean="0"/>
              <a:t> ) digits ) | </a:t>
            </a:r>
            <a:r>
              <a:rPr lang="el-GR" altLang="zh-CN" sz="1900" dirty="0">
                <a:latin typeface="宋体" pitchFamily="2" charset="-122"/>
              </a:rPr>
              <a:t>ε</a:t>
            </a:r>
            <a:endParaRPr lang="en-US" altLang="zh-CN" sz="1900" dirty="0" smtClean="0">
              <a:latin typeface="宋体" pitchFamily="2" charset="-122"/>
            </a:endParaRPr>
          </a:p>
          <a:p>
            <a:pPr algn="just">
              <a:buNone/>
            </a:pPr>
            <a:r>
              <a:rPr lang="en-US" altLang="zh-CN" sz="1900" dirty="0" smtClean="0">
                <a:latin typeface="宋体" pitchFamily="2" charset="-122"/>
                <a:ea typeface="黑体" pitchFamily="49" charset="-122"/>
              </a:rPr>
              <a:t>		</a:t>
            </a:r>
            <a:r>
              <a:rPr lang="en-US" altLang="zh-CN" sz="1900" dirty="0" err="1" smtClean="0">
                <a:ea typeface="黑体" pitchFamily="49" charset="-122"/>
              </a:rPr>
              <a:t>num</a:t>
            </a:r>
            <a:r>
              <a:rPr lang="en-US" altLang="zh-CN" sz="1900" dirty="0" smtClean="0">
                <a:ea typeface="黑体" pitchFamily="49" charset="-122"/>
              </a:rPr>
              <a:t> </a:t>
            </a:r>
            <a:r>
              <a:rPr lang="en-US" altLang="zh-CN" sz="2000" dirty="0">
                <a:latin typeface="Wingdings"/>
                <a:ea typeface="Wingdings"/>
                <a:cs typeface="Wingdings"/>
                <a:sym typeface="Wingdings"/>
              </a:rPr>
              <a:t></a:t>
            </a:r>
            <a:r>
              <a:rPr lang="en-US" altLang="zh-CN" sz="1900" dirty="0" smtClean="0">
                <a:sym typeface="Symbol" pitchFamily="18" charset="2"/>
              </a:rPr>
              <a:t> </a:t>
            </a:r>
            <a:r>
              <a:rPr lang="en-US" altLang="zh-CN" sz="1900" dirty="0" smtClean="0">
                <a:ea typeface="黑体" pitchFamily="49" charset="-122"/>
              </a:rPr>
              <a:t>digits </a:t>
            </a:r>
            <a:r>
              <a:rPr lang="en-US" altLang="zh-CN" sz="1900" dirty="0" err="1" smtClean="0">
                <a:ea typeface="黑体" pitchFamily="49" charset="-122"/>
              </a:rPr>
              <a:t>optional_fraction</a:t>
            </a:r>
            <a:r>
              <a:rPr lang="en-US" altLang="zh-CN" sz="1900" dirty="0" smtClean="0">
                <a:ea typeface="黑体" pitchFamily="49" charset="-122"/>
              </a:rPr>
              <a:t> </a:t>
            </a:r>
            <a:r>
              <a:rPr lang="en-US" altLang="zh-CN" sz="1900" dirty="0" err="1" smtClean="0">
                <a:ea typeface="黑体" pitchFamily="49" charset="-122"/>
              </a:rPr>
              <a:t>optional_exponent</a:t>
            </a:r>
            <a:endParaRPr lang="en-US" altLang="zh-CN" sz="1900" dirty="0" smtClean="0">
              <a:ea typeface="黑体" pitchFamily="49" charset="-122"/>
            </a:endParaRPr>
          </a:p>
          <a:p>
            <a:pPr algn="just" eaLnBrk="1" hangingPunct="1">
              <a:buFont typeface="Wingdings" pitchFamily="2" charset="2"/>
              <a:buNone/>
            </a:pPr>
            <a:endParaRPr lang="en-US" altLang="zh-CN" sz="2600" b="1" dirty="0" smtClean="0">
              <a:latin typeface="宋体" pitchFamily="2" charset="-122"/>
            </a:endParaRPr>
          </a:p>
        </p:txBody>
      </p:sp>
      <p:sp>
        <p:nvSpPr>
          <p:cNvPr id="25603" name="Rectangle 3"/>
          <p:cNvSpPr>
            <a:spLocks noGrp="1" noChangeArrowheads="1"/>
          </p:cNvSpPr>
          <p:nvPr>
            <p:ph type="title"/>
          </p:nvPr>
        </p:nvSpPr>
        <p:spPr>
          <a:xfrm>
            <a:off x="457200" y="428604"/>
            <a:ext cx="8229600" cy="1143000"/>
          </a:xfrm>
        </p:spPr>
        <p:txBody>
          <a:bodyPr/>
          <a:lstStyle/>
          <a:p>
            <a:pPr eaLnBrk="1" hangingPunct="1"/>
            <a:r>
              <a:rPr lang="zh-CN" altLang="en-US" sz="4200" dirty="0" smtClean="0"/>
              <a:t>正则定义的例子</a:t>
            </a:r>
            <a:r>
              <a:rPr lang="en-US" altLang="zh-CN" sz="4200" dirty="0" smtClean="0"/>
              <a:t>2</a:t>
            </a:r>
          </a:p>
        </p:txBody>
      </p:sp>
      <p:sp>
        <p:nvSpPr>
          <p:cNvPr id="4" name="TextBox 3"/>
          <p:cNvSpPr txBox="1"/>
          <p:nvPr/>
        </p:nvSpPr>
        <p:spPr>
          <a:xfrm>
            <a:off x="1331640" y="4643446"/>
            <a:ext cx="1428760" cy="369332"/>
          </a:xfrm>
          <a:prstGeom prst="rect">
            <a:avLst/>
          </a:prstGeom>
          <a:noFill/>
        </p:spPr>
        <p:txBody>
          <a:bodyPr wrap="square" rtlCol="0">
            <a:spAutoFit/>
          </a:bodyPr>
          <a:lstStyle/>
          <a:p>
            <a:r>
              <a:rPr lang="en-US" altLang="zh-CN" dirty="0" smtClean="0">
                <a:solidFill>
                  <a:srgbClr val="FF0000"/>
                </a:solidFill>
              </a:rPr>
              <a:t>10.</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正则表达式的扩展</a:t>
            </a:r>
          </a:p>
        </p:txBody>
      </p:sp>
      <p:sp>
        <p:nvSpPr>
          <p:cNvPr id="26627" name="Rectangle 3"/>
          <p:cNvSpPr>
            <a:spLocks noGrp="1" noChangeArrowheads="1"/>
          </p:cNvSpPr>
          <p:nvPr>
            <p:ph type="body" idx="1"/>
          </p:nvPr>
        </p:nvSpPr>
        <p:spPr/>
        <p:txBody>
          <a:bodyPr/>
          <a:lstStyle/>
          <a:p>
            <a:pPr eaLnBrk="1" hangingPunct="1"/>
            <a:r>
              <a:rPr lang="zh-CN" altLang="en-US" sz="2400" smtClean="0"/>
              <a:t>基本运算符：并  连接  闭包</a:t>
            </a:r>
          </a:p>
          <a:p>
            <a:pPr eaLnBrk="1" hangingPunct="1"/>
            <a:r>
              <a:rPr lang="zh-CN" altLang="en-US" sz="2400" smtClean="0"/>
              <a:t>扩展运算符</a:t>
            </a:r>
          </a:p>
          <a:p>
            <a:pPr lvl="1" eaLnBrk="1" hangingPunct="1"/>
            <a:r>
              <a:rPr lang="zh-CN" altLang="en-US" sz="2000" smtClean="0"/>
              <a:t>一个或多个：</a:t>
            </a:r>
            <a:r>
              <a:rPr lang="en-US" altLang="zh-CN" sz="2000" smtClean="0">
                <a:sym typeface="Wingdings" pitchFamily="2" charset="2"/>
              </a:rPr>
              <a:t>r</a:t>
            </a:r>
            <a:r>
              <a:rPr lang="en-US" altLang="zh-CN" sz="2000" baseline="30000" smtClean="0"/>
              <a:t>+ </a:t>
            </a:r>
            <a:r>
              <a:rPr lang="en-US" altLang="zh-CN" sz="2000" smtClean="0"/>
              <a:t>,</a:t>
            </a:r>
            <a:r>
              <a:rPr lang="en-US" altLang="zh-CN" sz="2000" smtClean="0">
                <a:sym typeface="Wingdings" pitchFamily="2" charset="2"/>
              </a:rPr>
              <a:t> </a:t>
            </a:r>
            <a:r>
              <a:rPr lang="zh-CN" altLang="en-US" sz="2000" smtClean="0">
                <a:sym typeface="Wingdings" pitchFamily="2" charset="2"/>
              </a:rPr>
              <a:t>等价</a:t>
            </a:r>
            <a:r>
              <a:rPr lang="zh-CN" altLang="en-US" sz="2000" smtClean="0"/>
              <a:t>于</a:t>
            </a:r>
            <a:r>
              <a:rPr lang="en-US" altLang="zh-CN" sz="2000" smtClean="0"/>
              <a:t>rr*</a:t>
            </a:r>
          </a:p>
          <a:p>
            <a:pPr lvl="1" eaLnBrk="1" hangingPunct="1"/>
            <a:r>
              <a:rPr lang="zh-CN" altLang="en-US" sz="2000" smtClean="0"/>
              <a:t>零个或一个： </a:t>
            </a:r>
            <a:r>
              <a:rPr lang="en-US" altLang="zh-CN" sz="2000" smtClean="0"/>
              <a:t>r?</a:t>
            </a:r>
            <a:r>
              <a:rPr lang="zh-CN" altLang="en-US" sz="2000" smtClean="0"/>
              <a:t>，等价于</a:t>
            </a:r>
            <a:r>
              <a:rPr lang="el-GR" altLang="zh-CN" sz="2000" smtClean="0">
                <a:latin typeface="Times New Roman" pitchFamily="18" charset="0"/>
                <a:cs typeface="Times New Roman" pitchFamily="18" charset="0"/>
              </a:rPr>
              <a:t>ε </a:t>
            </a:r>
            <a:r>
              <a:rPr lang="en-US" altLang="zh-CN" sz="2000" smtClean="0"/>
              <a:t>|r</a:t>
            </a:r>
          </a:p>
          <a:p>
            <a:pPr lvl="1" eaLnBrk="1" hangingPunct="1"/>
            <a:r>
              <a:rPr lang="zh-CN" altLang="en-US" sz="2000" smtClean="0"/>
              <a:t>字符类  </a:t>
            </a:r>
            <a:r>
              <a:rPr lang="en-US" altLang="zh-CN" sz="2000" smtClean="0"/>
              <a:t>[abc]</a:t>
            </a:r>
            <a:r>
              <a:rPr lang="zh-CN" altLang="en-US" sz="2000" smtClean="0"/>
              <a:t>等价于</a:t>
            </a:r>
            <a:r>
              <a:rPr lang="en-US" altLang="zh-CN" sz="2000" smtClean="0"/>
              <a:t>a|b|c, [a-z]</a:t>
            </a:r>
            <a:r>
              <a:rPr lang="zh-CN" altLang="en-US" sz="2000" smtClean="0"/>
              <a:t>等价于</a:t>
            </a:r>
            <a:r>
              <a:rPr lang="en-US" altLang="zh-CN" sz="2000" smtClean="0"/>
              <a:t>a|b|</a:t>
            </a:r>
            <a:r>
              <a:rPr lang="en-US" altLang="zh-CN" sz="2000" smtClean="0">
                <a:latin typeface="Arial" charset="0"/>
              </a:rPr>
              <a:t>…</a:t>
            </a:r>
            <a:r>
              <a:rPr lang="en-US" altLang="zh-CN" sz="2000" smtClean="0"/>
              <a:t>|z</a:t>
            </a:r>
          </a:p>
          <a:p>
            <a:pPr eaLnBrk="1" hangingPunct="1"/>
            <a:r>
              <a:rPr lang="zh-CN" altLang="en-US" sz="2400" smtClean="0"/>
              <a:t>前面两个例子的简化表示</a:t>
            </a:r>
          </a:p>
          <a:p>
            <a:pPr eaLnBrk="1" hangingPunct="1"/>
            <a:endParaRPr lang="en-US" altLang="zh-CN" sz="2400" smtClean="0"/>
          </a:p>
        </p:txBody>
      </p:sp>
      <p:pic>
        <p:nvPicPr>
          <p:cNvPr id="26628" name="Picture 4"/>
          <p:cNvPicPr>
            <a:picLocks noChangeAspect="1" noChangeArrowheads="1"/>
          </p:cNvPicPr>
          <p:nvPr/>
        </p:nvPicPr>
        <p:blipFill>
          <a:blip r:embed="rId2" cstate="print"/>
          <a:srcRect/>
          <a:stretch>
            <a:fillRect/>
          </a:stretch>
        </p:blipFill>
        <p:spPr bwMode="auto">
          <a:xfrm>
            <a:off x="914400" y="4267200"/>
            <a:ext cx="4173538" cy="809625"/>
          </a:xfrm>
          <a:prstGeom prst="rect">
            <a:avLst/>
          </a:prstGeom>
          <a:noFill/>
          <a:ln w="9525">
            <a:noFill/>
            <a:miter lim="800000"/>
            <a:headEnd/>
            <a:tailEnd/>
          </a:ln>
        </p:spPr>
      </p:pic>
      <p:pic>
        <p:nvPicPr>
          <p:cNvPr id="26629" name="Picture 5"/>
          <p:cNvPicPr>
            <a:picLocks noChangeAspect="1" noChangeArrowheads="1"/>
          </p:cNvPicPr>
          <p:nvPr/>
        </p:nvPicPr>
        <p:blipFill>
          <a:blip r:embed="rId3" cstate="print"/>
          <a:srcRect/>
          <a:stretch>
            <a:fillRect/>
          </a:stretch>
        </p:blipFill>
        <p:spPr bwMode="auto">
          <a:xfrm>
            <a:off x="685800" y="5410200"/>
            <a:ext cx="5568950"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428596" y="857232"/>
            <a:ext cx="8329353" cy="5286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附注</a:t>
            </a:r>
          </a:p>
        </p:txBody>
      </p:sp>
      <p:sp>
        <p:nvSpPr>
          <p:cNvPr id="27651" name="Rectangle 3"/>
          <p:cNvSpPr>
            <a:spLocks noGrp="1" noChangeArrowheads="1"/>
          </p:cNvSpPr>
          <p:nvPr>
            <p:ph type="body" idx="1"/>
          </p:nvPr>
        </p:nvSpPr>
        <p:spPr/>
        <p:txBody>
          <a:bodyPr/>
          <a:lstStyle/>
          <a:p>
            <a:pPr eaLnBrk="1" hangingPunct="1"/>
            <a:r>
              <a:rPr lang="zh-CN" altLang="en-US" dirty="0" smtClean="0"/>
              <a:t>正则表达式是一种描述手段，通常用来描述程序语言的词法符号。为了识别一个串是否属于某个正则集，则一般采用自动机来做。</a:t>
            </a:r>
          </a:p>
          <a:p>
            <a:pPr eaLnBrk="1" hangingPunct="1"/>
            <a:r>
              <a:rPr lang="zh-CN" altLang="en-US" dirty="0" smtClean="0"/>
              <a:t>很多编辑器支持正则表达式</a:t>
            </a:r>
          </a:p>
          <a:p>
            <a:pPr eaLnBrk="1" hangingPunct="1"/>
            <a:r>
              <a:rPr lang="zh-CN" altLang="en-US" dirty="0" smtClean="0"/>
              <a:t>工具</a:t>
            </a:r>
            <a:r>
              <a:rPr lang="en-US" altLang="zh-CN" smtClean="0"/>
              <a:t>GREP</a:t>
            </a:r>
            <a:endParaRPr lang="en-US" altLang="zh-CN" dirty="0" smtClean="0"/>
          </a:p>
          <a:p>
            <a:pPr eaLnBrk="1" hangingPunct="1"/>
            <a:r>
              <a:rPr lang="en-US" altLang="zh-CN" dirty="0" smtClean="0"/>
              <a:t>Optional homework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Outline</a:t>
            </a:r>
          </a:p>
        </p:txBody>
      </p:sp>
      <p:sp>
        <p:nvSpPr>
          <p:cNvPr id="28675" name="Rectangle 3"/>
          <p:cNvSpPr>
            <a:spLocks noGrp="1" noChangeArrowheads="1"/>
          </p:cNvSpPr>
          <p:nvPr>
            <p:ph type="body" idx="1"/>
          </p:nvPr>
        </p:nvSpPr>
        <p:spPr/>
        <p:txBody>
          <a:bodyPr/>
          <a:lstStyle/>
          <a:p>
            <a:pPr eaLnBrk="1" hangingPunct="1"/>
            <a:r>
              <a:rPr lang="zh-CN" altLang="en-US" smtClean="0"/>
              <a:t>词法分析的作用</a:t>
            </a:r>
          </a:p>
          <a:p>
            <a:pPr eaLnBrk="1" hangingPunct="1"/>
            <a:r>
              <a:rPr lang="zh-CN" altLang="en-US" smtClean="0"/>
              <a:t>词法单元的规约（正则表达式）</a:t>
            </a:r>
          </a:p>
          <a:p>
            <a:pPr eaLnBrk="1" hangingPunct="1"/>
            <a:r>
              <a:rPr lang="zh-CN" altLang="en-US" smtClean="0">
                <a:solidFill>
                  <a:schemeClr val="accent2"/>
                </a:solidFill>
              </a:rPr>
              <a:t>词法单元的识别（状态转换图）</a:t>
            </a:r>
          </a:p>
          <a:p>
            <a:pPr eaLnBrk="1" hangingPunct="1"/>
            <a:r>
              <a:rPr lang="zh-CN" altLang="en-US" smtClean="0"/>
              <a:t>有穷自动机</a:t>
            </a:r>
          </a:p>
          <a:p>
            <a:pPr eaLnBrk="1" hangingPunct="1"/>
            <a:r>
              <a:rPr lang="zh-CN" altLang="en-US" smtClean="0"/>
              <a:t>词法分析器生成工具及设计</a:t>
            </a:r>
          </a:p>
          <a:p>
            <a:pPr eaLnBrk="1" hangingPunct="1"/>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p:txBody>
          <a:bodyPr anchor="ctr"/>
          <a:lstStyle/>
          <a:p>
            <a:pPr eaLnBrk="1" hangingPunct="1"/>
            <a:r>
              <a:rPr lang="zh-CN" altLang="en-US" smtClean="0"/>
              <a:t>词法单元的识别</a:t>
            </a:r>
          </a:p>
        </p:txBody>
      </p:sp>
      <p:sp>
        <p:nvSpPr>
          <p:cNvPr id="29699" name="内容占位符 2"/>
          <p:cNvSpPr>
            <a:spLocks noGrp="1"/>
          </p:cNvSpPr>
          <p:nvPr>
            <p:ph idx="4294967295"/>
          </p:nvPr>
        </p:nvSpPr>
        <p:spPr/>
        <p:txBody>
          <a:bodyPr/>
          <a:lstStyle/>
          <a:p>
            <a:pPr eaLnBrk="1" hangingPunct="1"/>
            <a:r>
              <a:rPr lang="zh-CN" altLang="en-US" smtClean="0"/>
              <a:t>词法分析器要求能够检查输入字符串，在前缀中找出和某个模式匹配的词素。</a:t>
            </a:r>
          </a:p>
          <a:p>
            <a:pPr eaLnBrk="1" hangingPunct="1"/>
            <a:r>
              <a:rPr lang="zh-CN" altLang="en-US" smtClean="0"/>
              <a:t>首先通过正则定义来描述各种词法单元的模式。</a:t>
            </a:r>
          </a:p>
          <a:p>
            <a:pPr eaLnBrk="1" hangingPunct="1"/>
            <a:r>
              <a:rPr lang="zh-CN" altLang="en-US" smtClean="0"/>
              <a:t>定义</a:t>
            </a:r>
            <a:r>
              <a:rPr lang="en-US" altLang="zh-CN" smtClean="0"/>
              <a:t>ws</a:t>
            </a:r>
            <a:r>
              <a:rPr lang="en-US" altLang="zh-CN" smtClean="0">
                <a:sym typeface="Wingdings" pitchFamily="2" charset="2"/>
              </a:rPr>
              <a:t>(blank | tab | newline)+</a:t>
            </a:r>
            <a:r>
              <a:rPr lang="zh-CN" altLang="en-US" smtClean="0">
                <a:sym typeface="Wingdings" pitchFamily="2" charset="2"/>
              </a:rPr>
              <a:t>来消除空白</a:t>
            </a:r>
          </a:p>
          <a:p>
            <a:pPr lvl="1" eaLnBrk="1" hangingPunct="1"/>
            <a:r>
              <a:rPr lang="zh-CN" altLang="en-US" smtClean="0">
                <a:sym typeface="Wingdings" pitchFamily="2" charset="2"/>
              </a:rPr>
              <a:t>词法分析器识别到这个模式时，不返回词法单元，继续识别其它模式。</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cstate="print"/>
          <a:srcRect/>
          <a:stretch>
            <a:fillRect/>
          </a:stretch>
        </p:blipFill>
        <p:spPr bwMode="auto">
          <a:xfrm>
            <a:off x="214313" y="142875"/>
            <a:ext cx="4962525" cy="3286125"/>
          </a:xfrm>
          <a:prstGeom prst="rect">
            <a:avLst/>
          </a:prstGeom>
          <a:noFill/>
          <a:ln w="9525">
            <a:noFill/>
            <a:miter lim="800000"/>
            <a:headEnd/>
            <a:tailEnd/>
          </a:ln>
        </p:spPr>
      </p:pic>
      <p:pic>
        <p:nvPicPr>
          <p:cNvPr id="30723" name="Picture 3"/>
          <p:cNvPicPr>
            <a:picLocks noChangeAspect="1" noChangeArrowheads="1"/>
          </p:cNvPicPr>
          <p:nvPr/>
        </p:nvPicPr>
        <p:blipFill>
          <a:blip r:embed="rId4" cstate="print"/>
          <a:srcRect/>
          <a:stretch>
            <a:fillRect/>
          </a:stretch>
        </p:blipFill>
        <p:spPr bwMode="auto">
          <a:xfrm>
            <a:off x="3071813" y="2695575"/>
            <a:ext cx="5233987" cy="389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词法分析器作用</a:t>
            </a:r>
          </a:p>
        </p:txBody>
      </p:sp>
      <p:sp>
        <p:nvSpPr>
          <p:cNvPr id="5123" name="Rectangle 3"/>
          <p:cNvSpPr>
            <a:spLocks noGrp="1" noChangeArrowheads="1"/>
          </p:cNvSpPr>
          <p:nvPr>
            <p:ph type="body" idx="1"/>
          </p:nvPr>
        </p:nvSpPr>
        <p:spPr>
          <a:xfrm>
            <a:off x="566738" y="1752600"/>
            <a:ext cx="7891462" cy="2286000"/>
          </a:xfrm>
        </p:spPr>
        <p:txBody>
          <a:bodyPr/>
          <a:lstStyle/>
          <a:p>
            <a:pPr eaLnBrk="1" hangingPunct="1">
              <a:spcBef>
                <a:spcPct val="0"/>
              </a:spcBef>
              <a:buFont typeface="Wingdings" pitchFamily="2" charset="2"/>
              <a:buChar char="p"/>
            </a:pPr>
            <a:r>
              <a:rPr lang="zh-CN" altLang="en-US" sz="1900" dirty="0" smtClean="0"/>
              <a:t>词法分析是读入源程序的输入字符、将它们组成词素，生成并输出一个词法单元序列，每个词法单元对应于一个词素。</a:t>
            </a:r>
          </a:p>
          <a:p>
            <a:pPr eaLnBrk="1" hangingPunct="1">
              <a:lnSpc>
                <a:spcPct val="80000"/>
              </a:lnSpc>
            </a:pPr>
            <a:r>
              <a:rPr lang="zh-CN" altLang="en-US" sz="1900" dirty="0" smtClean="0"/>
              <a:t>常见的做法是：</a:t>
            </a:r>
          </a:p>
          <a:p>
            <a:pPr lvl="1" eaLnBrk="1" hangingPunct="1">
              <a:lnSpc>
                <a:spcPct val="80000"/>
              </a:lnSpc>
            </a:pPr>
            <a:r>
              <a:rPr lang="zh-CN" altLang="en-US" sz="1700" dirty="0" smtClean="0"/>
              <a:t>由语法分析器调用，需要的时候不断读取、生成词法单元</a:t>
            </a:r>
          </a:p>
          <a:p>
            <a:pPr lvl="1" eaLnBrk="1" hangingPunct="1">
              <a:lnSpc>
                <a:spcPct val="80000"/>
              </a:lnSpc>
            </a:pPr>
            <a:r>
              <a:rPr lang="zh-CN" altLang="en-US" sz="1700" dirty="0" smtClean="0"/>
              <a:t>可以避免额外的输入输出</a:t>
            </a:r>
          </a:p>
          <a:p>
            <a:pPr eaLnBrk="1" hangingPunct="1">
              <a:lnSpc>
                <a:spcPct val="80000"/>
              </a:lnSpc>
            </a:pPr>
            <a:r>
              <a:rPr lang="zh-CN" altLang="en-US" sz="1900" dirty="0" smtClean="0"/>
              <a:t>在识别出词法单元之外，还会完成一些不需要生成词法单元的简单处理，比如删除注释、将多个连续的空白字符压缩成一个字符等。</a:t>
            </a:r>
          </a:p>
          <a:p>
            <a:pPr lvl="1" eaLnBrk="1" hangingPunct="1">
              <a:lnSpc>
                <a:spcPct val="80000"/>
              </a:lnSpc>
            </a:pPr>
            <a:endParaRPr lang="en-US" altLang="zh-CN" sz="1700" dirty="0" smtClean="0"/>
          </a:p>
        </p:txBody>
      </p:sp>
      <p:pic>
        <p:nvPicPr>
          <p:cNvPr id="5124" name="Picture 4"/>
          <p:cNvPicPr>
            <a:picLocks noChangeAspect="1" noChangeArrowheads="1"/>
          </p:cNvPicPr>
          <p:nvPr/>
        </p:nvPicPr>
        <p:blipFill>
          <a:blip r:embed="rId2" cstate="print"/>
          <a:srcRect/>
          <a:stretch>
            <a:fillRect/>
          </a:stretch>
        </p:blipFill>
        <p:spPr bwMode="auto">
          <a:xfrm>
            <a:off x="838200" y="3797300"/>
            <a:ext cx="6829425" cy="30607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p:txBody>
          <a:bodyPr anchor="ctr"/>
          <a:lstStyle/>
          <a:p>
            <a:pPr eaLnBrk="1" hangingPunct="1"/>
            <a:r>
              <a:rPr lang="zh-CN" altLang="en-US" smtClean="0"/>
              <a:t>状态转换图</a:t>
            </a:r>
          </a:p>
        </p:txBody>
      </p:sp>
      <p:sp>
        <p:nvSpPr>
          <p:cNvPr id="3" name="内容占位符 2"/>
          <p:cNvSpPr>
            <a:spLocks noGrp="1"/>
          </p:cNvSpPr>
          <p:nvPr>
            <p:ph idx="4294967295"/>
          </p:nvPr>
        </p:nvSpPr>
        <p:spPr/>
        <p:txBody>
          <a:bodyPr>
            <a:normAutofit/>
          </a:bodyPr>
          <a:lstStyle/>
          <a:p>
            <a:pPr eaLnBrk="1" hangingPunct="1">
              <a:lnSpc>
                <a:spcPct val="80000"/>
              </a:lnSpc>
              <a:defRPr/>
            </a:pPr>
            <a:r>
              <a:rPr lang="zh-CN" altLang="en-US" sz="2800" dirty="0" smtClean="0"/>
              <a:t>状态转换图是词法分析器的重要组件之一</a:t>
            </a:r>
          </a:p>
          <a:p>
            <a:pPr eaLnBrk="1" hangingPunct="1">
              <a:lnSpc>
                <a:spcPct val="80000"/>
              </a:lnSpc>
              <a:defRPr/>
            </a:pPr>
            <a:r>
              <a:rPr lang="zh-CN" altLang="en-US" sz="2800" dirty="0" smtClean="0"/>
              <a:t>可以将正则表达式转换成状态转换图</a:t>
            </a:r>
          </a:p>
          <a:p>
            <a:pPr eaLnBrk="1" hangingPunct="1">
              <a:lnSpc>
                <a:spcPct val="80000"/>
              </a:lnSpc>
              <a:defRPr/>
            </a:pPr>
            <a:r>
              <a:rPr lang="zh-CN" altLang="en-US" sz="2800" dirty="0" smtClean="0"/>
              <a:t>状态转换图</a:t>
            </a:r>
            <a:r>
              <a:rPr lang="en-US" altLang="zh-CN" sz="2800" dirty="0" smtClean="0"/>
              <a:t>(transition diagram)</a:t>
            </a:r>
          </a:p>
          <a:p>
            <a:pPr lvl="1" eaLnBrk="1" hangingPunct="1">
              <a:lnSpc>
                <a:spcPct val="80000"/>
              </a:lnSpc>
              <a:defRPr/>
            </a:pPr>
            <a:r>
              <a:rPr lang="zh-CN" altLang="en-US" sz="2300" dirty="0" smtClean="0"/>
              <a:t>状态</a:t>
            </a:r>
            <a:r>
              <a:rPr lang="en-US" altLang="zh-CN" sz="2300" dirty="0" smtClean="0"/>
              <a:t>(state)</a:t>
            </a:r>
            <a:r>
              <a:rPr lang="zh-CN" altLang="en-US" sz="2300" dirty="0" smtClean="0"/>
              <a:t>：表示了在识别词素的过程中可能出现的情况</a:t>
            </a:r>
          </a:p>
          <a:p>
            <a:pPr lvl="2" eaLnBrk="1" hangingPunct="1">
              <a:lnSpc>
                <a:spcPct val="80000"/>
              </a:lnSpc>
              <a:defRPr/>
            </a:pPr>
            <a:r>
              <a:rPr lang="zh-CN" altLang="en-US" dirty="0" smtClean="0"/>
              <a:t>状态看作是已处理部分的总结。</a:t>
            </a:r>
          </a:p>
          <a:p>
            <a:pPr lvl="2" eaLnBrk="1" hangingPunct="1">
              <a:lnSpc>
                <a:spcPct val="80000"/>
              </a:lnSpc>
              <a:defRPr/>
            </a:pPr>
            <a:r>
              <a:rPr lang="zh-CN" altLang="en-US" dirty="0" smtClean="0"/>
              <a:t>某些状态为接受状态或最终状态，表明已经找到词素。</a:t>
            </a:r>
          </a:p>
          <a:p>
            <a:pPr lvl="2" eaLnBrk="1" hangingPunct="1">
              <a:lnSpc>
                <a:spcPct val="80000"/>
              </a:lnSpc>
              <a:defRPr/>
            </a:pPr>
            <a:r>
              <a:rPr lang="zh-CN" altLang="en-US" dirty="0" smtClean="0"/>
              <a:t>加上*的接受状态表示最后读入的符号不在词素中。</a:t>
            </a:r>
          </a:p>
          <a:p>
            <a:pPr lvl="2" eaLnBrk="1" hangingPunct="1">
              <a:lnSpc>
                <a:spcPct val="80000"/>
              </a:lnSpc>
              <a:defRPr/>
            </a:pPr>
            <a:r>
              <a:rPr lang="zh-CN" altLang="en-US" dirty="0" smtClean="0"/>
              <a:t>开始状态（初始状态）：用</a:t>
            </a:r>
            <a:r>
              <a:rPr lang="en-US" altLang="zh-CN" dirty="0" smtClean="0"/>
              <a:t>start</a:t>
            </a:r>
            <a:r>
              <a:rPr lang="zh-CN" altLang="en-US" dirty="0" smtClean="0"/>
              <a:t>边表示。</a:t>
            </a:r>
          </a:p>
          <a:p>
            <a:pPr lvl="1" eaLnBrk="1" hangingPunct="1">
              <a:lnSpc>
                <a:spcPct val="80000"/>
              </a:lnSpc>
              <a:defRPr/>
            </a:pPr>
            <a:r>
              <a:rPr lang="zh-CN" altLang="en-US" sz="2300" dirty="0" smtClean="0"/>
              <a:t>边</a:t>
            </a:r>
            <a:r>
              <a:rPr lang="en-US" altLang="zh-CN" sz="2300" dirty="0" smtClean="0"/>
              <a:t>(edge)</a:t>
            </a:r>
            <a:r>
              <a:rPr lang="zh-CN" altLang="en-US" sz="2300" dirty="0" smtClean="0"/>
              <a:t>：从一个状态指向另一个状态；边的标号是一个或者多个符号。</a:t>
            </a:r>
          </a:p>
          <a:p>
            <a:pPr lvl="2" eaLnBrk="1" hangingPunct="1">
              <a:lnSpc>
                <a:spcPct val="80000"/>
              </a:lnSpc>
              <a:defRPr/>
            </a:pPr>
            <a:r>
              <a:rPr lang="zh-CN" altLang="en-US" smtClean="0"/>
              <a:t>如果当前状态为</a:t>
            </a:r>
            <a:r>
              <a:rPr lang="en-US" altLang="zh-CN" dirty="0" smtClean="0"/>
              <a:t>s</a:t>
            </a:r>
            <a:r>
              <a:rPr lang="zh-CN" altLang="en-US" dirty="0" smtClean="0"/>
              <a:t>，下一个输入符号为</a:t>
            </a:r>
            <a:r>
              <a:rPr lang="en-US" altLang="zh-CN" dirty="0" smtClean="0"/>
              <a:t>a</a:t>
            </a:r>
            <a:r>
              <a:rPr lang="zh-CN" altLang="en-US" dirty="0" smtClean="0"/>
              <a:t>，就沿着从</a:t>
            </a:r>
            <a:r>
              <a:rPr lang="en-US" altLang="zh-CN" dirty="0" smtClean="0"/>
              <a:t>s</a:t>
            </a:r>
            <a:r>
              <a:rPr lang="zh-CN" altLang="en-US" dirty="0" smtClean="0"/>
              <a:t>离开，标号为</a:t>
            </a:r>
            <a:r>
              <a:rPr lang="en-US" altLang="zh-CN" dirty="0" smtClean="0"/>
              <a:t>a</a:t>
            </a:r>
            <a:r>
              <a:rPr lang="zh-CN" altLang="en-US" dirty="0" smtClean="0"/>
              <a:t>的边到达下一个状态。</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457200" y="214290"/>
            <a:ext cx="8229600" cy="1143000"/>
          </a:xfrm>
        </p:spPr>
        <p:txBody>
          <a:bodyPr anchor="ctr"/>
          <a:lstStyle/>
          <a:p>
            <a:pPr eaLnBrk="1" hangingPunct="1"/>
            <a:r>
              <a:rPr lang="zh-CN" altLang="en-US" dirty="0" smtClean="0"/>
              <a:t>状态转换图的例子</a:t>
            </a:r>
          </a:p>
        </p:txBody>
      </p:sp>
      <p:pic>
        <p:nvPicPr>
          <p:cNvPr id="32771" name="Picture 2"/>
          <p:cNvPicPr>
            <a:picLocks noChangeAspect="1" noChangeArrowheads="1"/>
          </p:cNvPicPr>
          <p:nvPr/>
        </p:nvPicPr>
        <p:blipFill>
          <a:blip r:embed="rId2" cstate="print"/>
          <a:srcRect/>
          <a:stretch>
            <a:fillRect/>
          </a:stretch>
        </p:blipFill>
        <p:spPr bwMode="auto">
          <a:xfrm>
            <a:off x="1428728" y="1428736"/>
            <a:ext cx="6734175"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p:txBody>
          <a:bodyPr anchor="ctr"/>
          <a:lstStyle/>
          <a:p>
            <a:pPr eaLnBrk="1" hangingPunct="1"/>
            <a:r>
              <a:rPr lang="zh-CN" altLang="en-US" smtClean="0"/>
              <a:t>保留字和标识符的识别</a:t>
            </a:r>
          </a:p>
        </p:txBody>
      </p:sp>
      <p:sp>
        <p:nvSpPr>
          <p:cNvPr id="33795" name="内容占位符 2"/>
          <p:cNvSpPr>
            <a:spLocks noGrp="1"/>
          </p:cNvSpPr>
          <p:nvPr>
            <p:ph idx="4294967295"/>
          </p:nvPr>
        </p:nvSpPr>
        <p:spPr>
          <a:xfrm>
            <a:off x="566738" y="1752600"/>
            <a:ext cx="8001000" cy="3543300"/>
          </a:xfrm>
        </p:spPr>
        <p:txBody>
          <a:bodyPr/>
          <a:lstStyle/>
          <a:p>
            <a:pPr eaLnBrk="1" hangingPunct="1">
              <a:lnSpc>
                <a:spcPct val="90000"/>
              </a:lnSpc>
            </a:pPr>
            <a:r>
              <a:rPr lang="zh-CN" altLang="en-US" smtClean="0"/>
              <a:t>在很多程序设计语言中，保留字也符合标识符的模式，识别标识符的状态转换图也会识别保留字。</a:t>
            </a:r>
          </a:p>
          <a:p>
            <a:pPr eaLnBrk="1" hangingPunct="1">
              <a:lnSpc>
                <a:spcPct val="90000"/>
              </a:lnSpc>
            </a:pPr>
            <a:r>
              <a:rPr lang="zh-CN" altLang="en-US" smtClean="0"/>
              <a:t>解决方法</a:t>
            </a:r>
          </a:p>
          <a:p>
            <a:pPr lvl="1" eaLnBrk="1" hangingPunct="1">
              <a:lnSpc>
                <a:spcPct val="90000"/>
              </a:lnSpc>
            </a:pPr>
            <a:r>
              <a:rPr lang="zh-CN" altLang="en-US" smtClean="0"/>
              <a:t>在符号表中预先填写保留字，并指明它们不是普通标识符。</a:t>
            </a:r>
          </a:p>
          <a:p>
            <a:pPr lvl="1" eaLnBrk="1" hangingPunct="1">
              <a:lnSpc>
                <a:spcPct val="90000"/>
              </a:lnSpc>
            </a:pPr>
            <a:r>
              <a:rPr lang="zh-CN" altLang="en-US" smtClean="0"/>
              <a:t>为关键字</a:t>
            </a:r>
            <a:r>
              <a:rPr lang="en-US" altLang="zh-CN" smtClean="0"/>
              <a:t>/</a:t>
            </a:r>
            <a:r>
              <a:rPr lang="zh-CN" altLang="en-US" smtClean="0"/>
              <a:t>保留字建立单独的状态转换图。并设定保留字的优先级高于标识符。</a:t>
            </a:r>
          </a:p>
        </p:txBody>
      </p:sp>
      <p:pic>
        <p:nvPicPr>
          <p:cNvPr id="33796" name="Picture 2"/>
          <p:cNvPicPr>
            <a:picLocks noChangeAspect="1" noChangeArrowheads="1"/>
          </p:cNvPicPr>
          <p:nvPr/>
        </p:nvPicPr>
        <p:blipFill>
          <a:blip r:embed="rId2" cstate="print"/>
          <a:srcRect/>
          <a:stretch>
            <a:fillRect/>
          </a:stretch>
        </p:blipFill>
        <p:spPr bwMode="auto">
          <a:xfrm>
            <a:off x="428625" y="5143500"/>
            <a:ext cx="8307388" cy="1484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a:xfrm>
            <a:off x="457200" y="428612"/>
            <a:ext cx="8229600" cy="1143000"/>
          </a:xfrm>
        </p:spPr>
        <p:txBody>
          <a:bodyPr anchor="ctr"/>
          <a:lstStyle/>
          <a:p>
            <a:pPr eaLnBrk="1" hangingPunct="1"/>
            <a:r>
              <a:rPr lang="zh-CN" altLang="en-US" dirty="0" smtClean="0"/>
              <a:t>其它的状态转换图</a:t>
            </a:r>
          </a:p>
        </p:txBody>
      </p:sp>
      <p:pic>
        <p:nvPicPr>
          <p:cNvPr id="34819" name="Picture 2"/>
          <p:cNvPicPr>
            <a:picLocks noChangeAspect="1" noChangeArrowheads="1"/>
          </p:cNvPicPr>
          <p:nvPr/>
        </p:nvPicPr>
        <p:blipFill>
          <a:blip r:embed="rId2" cstate="print"/>
          <a:srcRect/>
          <a:stretch>
            <a:fillRect/>
          </a:stretch>
        </p:blipFill>
        <p:spPr bwMode="auto">
          <a:xfrm>
            <a:off x="142875" y="1436166"/>
            <a:ext cx="8912225" cy="2928938"/>
          </a:xfrm>
          <a:prstGeom prst="rect">
            <a:avLst/>
          </a:prstGeom>
          <a:noFill/>
          <a:ln w="9525">
            <a:noFill/>
            <a:miter lim="800000"/>
            <a:headEnd/>
            <a:tailEnd/>
          </a:ln>
        </p:spPr>
      </p:pic>
      <p:pic>
        <p:nvPicPr>
          <p:cNvPr id="34820" name="Picture 3"/>
          <p:cNvPicPr>
            <a:picLocks noChangeAspect="1" noChangeArrowheads="1"/>
          </p:cNvPicPr>
          <p:nvPr/>
        </p:nvPicPr>
        <p:blipFill>
          <a:blip r:embed="rId3" cstate="print"/>
          <a:srcRect/>
          <a:stretch>
            <a:fillRect/>
          </a:stretch>
        </p:blipFill>
        <p:spPr bwMode="auto">
          <a:xfrm>
            <a:off x="2214563" y="4214813"/>
            <a:ext cx="4838700" cy="2436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idx="4294967295"/>
          </p:nvPr>
        </p:nvSpPr>
        <p:spPr/>
        <p:txBody>
          <a:bodyPr anchor="ctr"/>
          <a:lstStyle/>
          <a:p>
            <a:r>
              <a:rPr lang="zh-CN" altLang="en-US" smtClean="0"/>
              <a:t>词法分析器的体系结构</a:t>
            </a:r>
          </a:p>
        </p:txBody>
      </p:sp>
      <p:sp>
        <p:nvSpPr>
          <p:cNvPr id="52227" name="内容占位符 2"/>
          <p:cNvSpPr>
            <a:spLocks noGrp="1"/>
          </p:cNvSpPr>
          <p:nvPr>
            <p:ph idx="4294967295"/>
          </p:nvPr>
        </p:nvSpPr>
        <p:spPr/>
        <p:txBody>
          <a:bodyPr/>
          <a:lstStyle/>
          <a:p>
            <a:r>
              <a:rPr lang="zh-CN" altLang="en-US" smtClean="0"/>
              <a:t>从转换图构造词法分析器的方法</a:t>
            </a:r>
            <a:endParaRPr lang="en-US" altLang="zh-CN" smtClean="0"/>
          </a:p>
          <a:p>
            <a:pPr lvl="1"/>
            <a:r>
              <a:rPr lang="zh-CN" altLang="en-US" smtClean="0"/>
              <a:t>变量</a:t>
            </a:r>
            <a:r>
              <a:rPr lang="en-US" altLang="zh-CN" smtClean="0"/>
              <a:t>state</a:t>
            </a:r>
            <a:r>
              <a:rPr lang="zh-CN" altLang="en-US" smtClean="0"/>
              <a:t>记录当前状态</a:t>
            </a:r>
            <a:endParaRPr lang="en-US" altLang="zh-CN" smtClean="0"/>
          </a:p>
          <a:p>
            <a:pPr lvl="1"/>
            <a:r>
              <a:rPr lang="zh-CN" altLang="en-US" smtClean="0"/>
              <a:t>一个</a:t>
            </a:r>
            <a:r>
              <a:rPr lang="en-US" altLang="zh-CN" smtClean="0"/>
              <a:t>switch</a:t>
            </a:r>
            <a:r>
              <a:rPr lang="zh-CN" altLang="en-US" smtClean="0"/>
              <a:t>根据</a:t>
            </a:r>
            <a:r>
              <a:rPr lang="en-US" altLang="zh-CN" smtClean="0"/>
              <a:t>state</a:t>
            </a:r>
            <a:r>
              <a:rPr lang="zh-CN" altLang="en-US" smtClean="0"/>
              <a:t>的值转到相应的代码</a:t>
            </a:r>
            <a:endParaRPr lang="en-US" altLang="zh-CN" smtClean="0"/>
          </a:p>
          <a:p>
            <a:pPr lvl="1"/>
            <a:r>
              <a:rPr lang="zh-CN" altLang="en-US" smtClean="0"/>
              <a:t>每个状态对应于一段代码。</a:t>
            </a:r>
            <a:endParaRPr lang="en-US" altLang="zh-CN" smtClean="0"/>
          </a:p>
          <a:p>
            <a:pPr lvl="2"/>
            <a:r>
              <a:rPr lang="zh-CN" altLang="en-US" smtClean="0"/>
              <a:t>这段代码根据读入的符号，确定下一个状态</a:t>
            </a:r>
            <a:endParaRPr lang="en-US" altLang="zh-CN" smtClean="0"/>
          </a:p>
          <a:p>
            <a:pPr lvl="2"/>
            <a:r>
              <a:rPr lang="zh-CN" altLang="en-US" smtClean="0"/>
              <a:t>如果找不到相应的边，则调用</a:t>
            </a:r>
            <a:r>
              <a:rPr lang="en-US" altLang="zh-CN" smtClean="0"/>
              <a:t>fail()</a:t>
            </a:r>
            <a:r>
              <a:rPr lang="zh-CN" altLang="en-US" smtClean="0"/>
              <a:t>进行错误恢复</a:t>
            </a:r>
            <a:endParaRPr lang="en-US" altLang="zh-CN" smtClean="0"/>
          </a:p>
          <a:p>
            <a:pPr lvl="1"/>
            <a:r>
              <a:rPr lang="zh-CN" altLang="en-US" smtClean="0"/>
              <a:t>进入某个接受状态时，返回相应的词法单元。</a:t>
            </a:r>
            <a:endParaRPr lang="en-US" altLang="zh-CN" smtClean="0"/>
          </a:p>
          <a:p>
            <a:pPr lvl="2"/>
            <a:r>
              <a:rPr lang="zh-CN" altLang="en-US" smtClean="0"/>
              <a:t>注意状态有*标记时，需要回退</a:t>
            </a:r>
            <a:r>
              <a:rPr lang="en-US" altLang="zh-CN" smtClean="0"/>
              <a:t>forward</a:t>
            </a:r>
            <a:r>
              <a:rPr lang="zh-CN" altLang="en-US" smtClean="0"/>
              <a:t>指针。</a:t>
            </a:r>
            <a:endParaRPr lang="en-US" altLang="zh-CN" smtClean="0"/>
          </a:p>
          <a:p>
            <a:pPr lvl="1"/>
            <a:endParaRPr lang="en-US" altLang="zh-CN" smtClean="0"/>
          </a:p>
          <a:p>
            <a:pPr lvl="1"/>
            <a:endParaRPr lang="en-US" altLang="zh-CN" smtClean="0"/>
          </a:p>
          <a:p>
            <a:pPr lvl="1"/>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cstate="print"/>
          <a:srcRect/>
          <a:stretch>
            <a:fillRect/>
          </a:stretch>
        </p:blipFill>
        <p:spPr bwMode="auto">
          <a:xfrm>
            <a:off x="428625" y="812824"/>
            <a:ext cx="8072438" cy="6116638"/>
          </a:xfrm>
          <a:prstGeom prst="rect">
            <a:avLst/>
          </a:prstGeom>
          <a:noFill/>
          <a:ln w="9525">
            <a:noFill/>
            <a:miter lim="800000"/>
            <a:headEnd/>
            <a:tailEnd/>
          </a:ln>
        </p:spPr>
      </p:pic>
      <p:sp>
        <p:nvSpPr>
          <p:cNvPr id="53252" name="标题 1"/>
          <p:cNvSpPr>
            <a:spLocks noGrp="1"/>
          </p:cNvSpPr>
          <p:nvPr>
            <p:ph type="title" idx="4294967295"/>
          </p:nvPr>
        </p:nvSpPr>
        <p:spPr>
          <a:xfrm>
            <a:off x="3000375" y="142875"/>
            <a:ext cx="5929313" cy="1000125"/>
          </a:xfrm>
        </p:spPr>
        <p:txBody>
          <a:bodyPr anchor="ctr"/>
          <a:lstStyle/>
          <a:p>
            <a:r>
              <a:rPr lang="en-US" altLang="zh-CN" smtClean="0"/>
              <a:t>Relop</a:t>
            </a:r>
            <a:r>
              <a:rPr lang="zh-CN" altLang="en-US" smtClean="0"/>
              <a:t>对应的代码概要</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多个模式集成到词法分析器</a:t>
            </a:r>
          </a:p>
        </p:txBody>
      </p:sp>
      <p:sp>
        <p:nvSpPr>
          <p:cNvPr id="54275" name="Rectangle 3"/>
          <p:cNvSpPr>
            <a:spLocks noGrp="1" noChangeArrowheads="1"/>
          </p:cNvSpPr>
          <p:nvPr>
            <p:ph type="body" idx="1"/>
          </p:nvPr>
        </p:nvSpPr>
        <p:spPr/>
        <p:txBody>
          <a:bodyPr/>
          <a:lstStyle/>
          <a:p>
            <a:pPr>
              <a:lnSpc>
                <a:spcPct val="90000"/>
              </a:lnSpc>
            </a:pPr>
            <a:r>
              <a:rPr lang="zh-CN" altLang="en-US" sz="2100" smtClean="0"/>
              <a:t>方法</a:t>
            </a:r>
            <a:r>
              <a:rPr lang="en-US" altLang="zh-CN" sz="2100" smtClean="0"/>
              <a:t>1</a:t>
            </a:r>
            <a:r>
              <a:rPr lang="zh-CN" altLang="en-US" sz="2100" smtClean="0"/>
              <a:t>：词法分析器需要匹配多个模式（有多个状态转换图）</a:t>
            </a:r>
          </a:p>
          <a:p>
            <a:pPr lvl="1">
              <a:lnSpc>
                <a:spcPct val="90000"/>
              </a:lnSpc>
            </a:pPr>
            <a:r>
              <a:rPr lang="zh-CN" altLang="en-US" sz="2000" smtClean="0"/>
              <a:t>顺序的尝试各个词法单元的状态转换图，如果引发</a:t>
            </a:r>
            <a:r>
              <a:rPr lang="en-US" altLang="zh-CN" sz="2000" smtClean="0"/>
              <a:t>fail</a:t>
            </a:r>
            <a:r>
              <a:rPr lang="zh-CN" altLang="en-US" sz="2000" smtClean="0"/>
              <a:t>，回退并启动下一个状态转换图</a:t>
            </a:r>
          </a:p>
          <a:p>
            <a:pPr lvl="2">
              <a:lnSpc>
                <a:spcPct val="90000"/>
              </a:lnSpc>
            </a:pPr>
            <a:r>
              <a:rPr lang="zh-CN" altLang="en-US" sz="1800" smtClean="0"/>
              <a:t>次序问题</a:t>
            </a:r>
          </a:p>
          <a:p>
            <a:pPr lvl="2">
              <a:lnSpc>
                <a:spcPct val="90000"/>
              </a:lnSpc>
            </a:pPr>
            <a:r>
              <a:rPr lang="zh-CN" altLang="en-US" sz="1800" smtClean="0"/>
              <a:t>优先级</a:t>
            </a:r>
          </a:p>
          <a:p>
            <a:pPr>
              <a:lnSpc>
                <a:spcPct val="90000"/>
              </a:lnSpc>
            </a:pPr>
            <a:r>
              <a:rPr lang="zh-CN" altLang="en-US" sz="2100" smtClean="0"/>
              <a:t>方法</a:t>
            </a:r>
            <a:r>
              <a:rPr lang="en-US" altLang="zh-CN" sz="2100" smtClean="0"/>
              <a:t>2</a:t>
            </a:r>
            <a:r>
              <a:rPr lang="zh-CN" altLang="en-US" sz="2100" smtClean="0"/>
              <a:t>：并行的运行各个状态转换图</a:t>
            </a:r>
          </a:p>
          <a:p>
            <a:pPr lvl="1">
              <a:lnSpc>
                <a:spcPct val="90000"/>
              </a:lnSpc>
            </a:pPr>
            <a:r>
              <a:rPr lang="zh-CN" altLang="en-US" sz="2000" smtClean="0"/>
              <a:t>一个图已经匹配到词素，另一个仍在继续读入</a:t>
            </a:r>
          </a:p>
          <a:p>
            <a:pPr lvl="1">
              <a:lnSpc>
                <a:spcPct val="90000"/>
              </a:lnSpc>
            </a:pPr>
            <a:r>
              <a:rPr lang="zh-CN" altLang="en-US" sz="2000" smtClean="0"/>
              <a:t>取最长的和某个模式匹配的输入前缀（词法单元）</a:t>
            </a:r>
          </a:p>
          <a:p>
            <a:pPr>
              <a:lnSpc>
                <a:spcPct val="90000"/>
              </a:lnSpc>
            </a:pPr>
            <a:r>
              <a:rPr lang="zh-CN" altLang="en-US" sz="2100" smtClean="0"/>
              <a:t>方法</a:t>
            </a:r>
            <a:r>
              <a:rPr lang="en-US" altLang="zh-CN" sz="2100" smtClean="0"/>
              <a:t>3</a:t>
            </a:r>
            <a:r>
              <a:rPr lang="zh-CN" altLang="en-US" sz="2100" smtClean="0"/>
              <a:t>：所有的状态转换图合并为一个图</a:t>
            </a:r>
          </a:p>
          <a:p>
            <a:pPr lvl="1">
              <a:lnSpc>
                <a:spcPct val="90000"/>
              </a:lnSpc>
            </a:pPr>
            <a:r>
              <a:rPr lang="zh-CN" altLang="en-US" sz="2000" smtClean="0"/>
              <a:t>选择策略同方法</a:t>
            </a:r>
            <a:r>
              <a:rPr lang="en-US" altLang="zh-CN" sz="2000" smtClean="0"/>
              <a:t>2</a:t>
            </a:r>
          </a:p>
          <a:p>
            <a:pPr lvl="1">
              <a:lnSpc>
                <a:spcPct val="90000"/>
              </a:lnSpc>
            </a:pPr>
            <a:r>
              <a:rPr lang="zh-CN" altLang="en-US" sz="2000" smtClean="0"/>
              <a:t>书中例子简单，因为没有两类词法单元以相同的字符开头</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mtClean="0"/>
              <a:t>有穷自动机</a:t>
            </a:r>
          </a:p>
        </p:txBody>
      </p:sp>
      <p:sp>
        <p:nvSpPr>
          <p:cNvPr id="64515" name="Rectangle 3"/>
          <p:cNvSpPr>
            <a:spLocks noGrp="1" noChangeArrowheads="1"/>
          </p:cNvSpPr>
          <p:nvPr>
            <p:ph type="body" idx="1"/>
          </p:nvPr>
        </p:nvSpPr>
        <p:spPr/>
        <p:txBody>
          <a:bodyPr/>
          <a:lstStyle/>
          <a:p>
            <a:pPr>
              <a:lnSpc>
                <a:spcPct val="90000"/>
              </a:lnSpc>
            </a:pPr>
            <a:r>
              <a:rPr lang="en-US" altLang="zh-CN" dirty="0" err="1" smtClean="0"/>
              <a:t>Lex</a:t>
            </a:r>
            <a:r>
              <a:rPr lang="zh-CN" altLang="en-US" dirty="0" smtClean="0"/>
              <a:t>的核心</a:t>
            </a:r>
          </a:p>
          <a:p>
            <a:pPr>
              <a:lnSpc>
                <a:spcPct val="90000"/>
              </a:lnSpc>
            </a:pPr>
            <a:r>
              <a:rPr lang="zh-CN" altLang="en-US" dirty="0" smtClean="0"/>
              <a:t>本质上等价与状态转换图</a:t>
            </a:r>
          </a:p>
          <a:p>
            <a:pPr>
              <a:lnSpc>
                <a:spcPct val="90000"/>
              </a:lnSpc>
            </a:pPr>
            <a:r>
              <a:rPr lang="zh-CN" altLang="en-US" dirty="0" smtClean="0"/>
              <a:t>区别在于：</a:t>
            </a:r>
          </a:p>
          <a:p>
            <a:pPr lvl="1">
              <a:lnSpc>
                <a:spcPct val="90000"/>
              </a:lnSpc>
            </a:pPr>
            <a:r>
              <a:rPr lang="zh-CN" altLang="en-US" dirty="0" smtClean="0"/>
              <a:t>自动机是识别器，对每个输入串回答</a:t>
            </a:r>
            <a:r>
              <a:rPr lang="en-US" altLang="zh-CN" dirty="0" smtClean="0"/>
              <a:t>yes or no</a:t>
            </a:r>
          </a:p>
          <a:p>
            <a:pPr>
              <a:lnSpc>
                <a:spcPct val="90000"/>
              </a:lnSpc>
            </a:pPr>
            <a:r>
              <a:rPr lang="zh-CN" altLang="en-US" dirty="0" smtClean="0"/>
              <a:t>分为两类</a:t>
            </a:r>
          </a:p>
          <a:p>
            <a:pPr lvl="1">
              <a:lnSpc>
                <a:spcPct val="90000"/>
              </a:lnSpc>
            </a:pPr>
            <a:r>
              <a:rPr lang="zh-CN" altLang="en-US" dirty="0" smtClean="0"/>
              <a:t>不确定的有穷自动机（</a:t>
            </a:r>
            <a:r>
              <a:rPr lang="en-US" altLang="zh-CN" dirty="0" smtClean="0"/>
              <a:t>Nondeterministic Finite Automate</a:t>
            </a:r>
            <a:r>
              <a:rPr lang="zh-CN" altLang="en-US" dirty="0" smtClean="0"/>
              <a:t>，</a:t>
            </a:r>
            <a:r>
              <a:rPr lang="en-US" altLang="zh-CN" dirty="0" smtClean="0"/>
              <a:t>NFA</a:t>
            </a:r>
            <a:r>
              <a:rPr lang="zh-CN" altLang="en-US" dirty="0" smtClean="0"/>
              <a:t>）</a:t>
            </a:r>
          </a:p>
          <a:p>
            <a:pPr lvl="1">
              <a:lnSpc>
                <a:spcPct val="90000"/>
              </a:lnSpc>
            </a:pPr>
            <a:r>
              <a:rPr lang="zh-CN" altLang="en-US" dirty="0" smtClean="0"/>
              <a:t>确定的有穷状态自动机（</a:t>
            </a:r>
            <a:r>
              <a:rPr lang="en-US" altLang="zh-CN" dirty="0" smtClean="0"/>
              <a:t>Deterministic Finite Automate</a:t>
            </a:r>
            <a:r>
              <a:rPr lang="zh-CN" altLang="en-US" dirty="0" smtClean="0"/>
              <a:t>，</a:t>
            </a:r>
            <a:r>
              <a:rPr lang="en-US" altLang="zh-CN" dirty="0" smtClean="0"/>
              <a:t>DFA</a:t>
            </a:r>
            <a:r>
              <a:rPr lang="zh-CN" altLang="en-US" dirty="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mtClean="0"/>
              <a:t>不确定 </a:t>
            </a:r>
            <a:r>
              <a:rPr lang="en-US" altLang="zh-CN" smtClean="0"/>
              <a:t>vs. </a:t>
            </a:r>
            <a:r>
              <a:rPr lang="zh-CN" altLang="en-US" smtClean="0"/>
              <a:t>确定</a:t>
            </a:r>
          </a:p>
        </p:txBody>
      </p:sp>
      <p:sp>
        <p:nvSpPr>
          <p:cNvPr id="65539" name="Rectangle 3"/>
          <p:cNvSpPr>
            <a:spLocks noGrp="1" noChangeArrowheads="1"/>
          </p:cNvSpPr>
          <p:nvPr>
            <p:ph type="body" idx="1"/>
          </p:nvPr>
        </p:nvSpPr>
        <p:spPr/>
        <p:txBody>
          <a:bodyPr/>
          <a:lstStyle/>
          <a:p>
            <a:pPr>
              <a:lnSpc>
                <a:spcPct val="90000"/>
              </a:lnSpc>
            </a:pPr>
            <a:r>
              <a:rPr lang="zh-CN" altLang="en-US" dirty="0" smtClean="0"/>
              <a:t>不同：</a:t>
            </a:r>
          </a:p>
          <a:p>
            <a:pPr lvl="1">
              <a:lnSpc>
                <a:spcPct val="90000"/>
              </a:lnSpc>
            </a:pPr>
            <a:r>
              <a:rPr lang="zh-CN" altLang="en-US" dirty="0" smtClean="0"/>
              <a:t>一个符号标记离开同一状态的多条边 </a:t>
            </a:r>
          </a:p>
          <a:p>
            <a:pPr>
              <a:lnSpc>
                <a:spcPct val="90000"/>
              </a:lnSpc>
              <a:buFont typeface="Wingdings" pitchFamily="2" charset="2"/>
              <a:buNone/>
            </a:pPr>
            <a:r>
              <a:rPr lang="en-US" altLang="zh-CN" dirty="0" smtClean="0"/>
              <a:t>     </a:t>
            </a:r>
            <a:r>
              <a:rPr lang="en-US" altLang="zh-CN" dirty="0" smtClean="0">
                <a:solidFill>
                  <a:srgbClr val="FF0000"/>
                </a:solidFill>
              </a:rPr>
              <a:t>vs. </a:t>
            </a:r>
            <a:r>
              <a:rPr lang="zh-CN" altLang="en-US" dirty="0" smtClean="0">
                <a:solidFill>
                  <a:srgbClr val="FF0000"/>
                </a:solidFill>
              </a:rPr>
              <a:t>   </a:t>
            </a:r>
            <a:r>
              <a:rPr lang="zh-CN" altLang="en-US" sz="2600" dirty="0" smtClean="0"/>
              <a:t>对于每个状态和字母表中的每个字符，有且仅有  一条离开该状态、以该符合为标号的边</a:t>
            </a:r>
            <a:endParaRPr lang="en-US" altLang="zh-CN" sz="2600" dirty="0" smtClean="0"/>
          </a:p>
          <a:p>
            <a:pPr lvl="1">
              <a:lnSpc>
                <a:spcPct val="90000"/>
              </a:lnSpc>
            </a:pPr>
            <a:r>
              <a:rPr lang="zh-CN" altLang="en-US" dirty="0" smtClean="0"/>
              <a:t>可以有边的标号是</a:t>
            </a:r>
            <a:r>
              <a:rPr lang="el-GR" altLang="zh-CN" sz="2400" dirty="0" smtClean="0">
                <a:latin typeface="Times New Roman" pitchFamily="18" charset="0"/>
                <a:cs typeface="Times New Roman" pitchFamily="18" charset="0"/>
              </a:rPr>
              <a:t>ε</a:t>
            </a:r>
            <a:r>
              <a:rPr lang="en-US" altLang="zh-CN" sz="2400" dirty="0" smtClean="0">
                <a:latin typeface="Times New Roman" pitchFamily="18" charset="0"/>
                <a:cs typeface="Times New Roman" pitchFamily="18" charset="0"/>
              </a:rPr>
              <a:t>  </a:t>
            </a:r>
            <a:r>
              <a:rPr lang="en-US" altLang="zh-CN" sz="2400" dirty="0" smtClean="0">
                <a:solidFill>
                  <a:srgbClr val="FF0000"/>
                </a:solidFill>
                <a:latin typeface="Times New Roman" pitchFamily="18" charset="0"/>
                <a:cs typeface="Times New Roman" pitchFamily="18" charset="0"/>
              </a:rPr>
              <a:t>vs.  </a:t>
            </a:r>
            <a:r>
              <a:rPr lang="zh-CN" altLang="en-US" sz="2400" dirty="0" smtClean="0">
                <a:latin typeface="Times New Roman" pitchFamily="18" charset="0"/>
                <a:cs typeface="Times New Roman" pitchFamily="18" charset="0"/>
              </a:rPr>
              <a:t>没有标记为</a:t>
            </a:r>
            <a:r>
              <a:rPr lang="el-GR" altLang="zh-CN" dirty="0" smtClean="0">
                <a:latin typeface="Times New Roman" pitchFamily="18" charset="0"/>
                <a:cs typeface="Times New Roman" pitchFamily="18" charset="0"/>
              </a:rPr>
              <a:t>ε</a:t>
            </a:r>
            <a:r>
              <a:rPr lang="zh-CN" altLang="en-US" dirty="0" smtClean="0">
                <a:latin typeface="Times New Roman" pitchFamily="18" charset="0"/>
                <a:cs typeface="Times New Roman" pitchFamily="18" charset="0"/>
              </a:rPr>
              <a:t>的边</a:t>
            </a:r>
            <a:endParaRPr lang="zh-CN" altLang="en-US" sz="2400" dirty="0" smtClean="0">
              <a:latin typeface="Times New Roman" pitchFamily="18" charset="0"/>
              <a:cs typeface="Times New Roman" pitchFamily="18" charset="0"/>
            </a:endParaRPr>
          </a:p>
          <a:p>
            <a:pPr>
              <a:lnSpc>
                <a:spcPct val="90000"/>
              </a:lnSpc>
            </a:pPr>
            <a:endParaRPr lang="zh-CN" altLang="en-US" sz="2800" dirty="0" smtClean="0">
              <a:latin typeface="Times New Roman" pitchFamily="18" charset="0"/>
              <a:cs typeface="Times New Roman" pitchFamily="18" charset="0"/>
            </a:endParaRPr>
          </a:p>
          <a:p>
            <a:pPr>
              <a:lnSpc>
                <a:spcPct val="90000"/>
              </a:lnSpc>
            </a:pPr>
            <a:r>
              <a:rPr lang="zh-CN" altLang="en-US" sz="2800" dirty="0" smtClean="0">
                <a:latin typeface="Times New Roman" pitchFamily="18" charset="0"/>
                <a:cs typeface="Times New Roman" pitchFamily="18" charset="0"/>
              </a:rPr>
              <a:t>相同：都可以识别正则语言，两者之间存在等价性</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574675" y="685800"/>
            <a:ext cx="8001000" cy="835025"/>
          </a:xfrm>
        </p:spPr>
        <p:txBody>
          <a:bodyPr anchor="ctr"/>
          <a:lstStyle/>
          <a:p>
            <a:r>
              <a:rPr lang="zh-CN" altLang="en-US" smtClean="0"/>
              <a:t>不确定的有穷自动机</a:t>
            </a:r>
          </a:p>
        </p:txBody>
      </p:sp>
      <p:sp>
        <p:nvSpPr>
          <p:cNvPr id="66563" name="内容占位符 2"/>
          <p:cNvSpPr>
            <a:spLocks noGrp="1"/>
          </p:cNvSpPr>
          <p:nvPr>
            <p:ph idx="4294967295"/>
          </p:nvPr>
        </p:nvSpPr>
        <p:spPr/>
        <p:txBody>
          <a:bodyPr/>
          <a:lstStyle/>
          <a:p>
            <a:r>
              <a:rPr lang="en-US" altLang="zh-CN" dirty="0" smtClean="0"/>
              <a:t>NFA</a:t>
            </a:r>
            <a:r>
              <a:rPr lang="zh-CN" altLang="en-US" dirty="0" smtClean="0"/>
              <a:t>由以下几部分组成</a:t>
            </a:r>
            <a:endParaRPr lang="en-US" altLang="zh-CN" dirty="0" smtClean="0"/>
          </a:p>
          <a:p>
            <a:pPr lvl="1"/>
            <a:r>
              <a:rPr lang="zh-CN" altLang="en-US" dirty="0" smtClean="0"/>
              <a:t>一个有穷的状态集合</a:t>
            </a:r>
            <a:r>
              <a:rPr lang="en-US" altLang="zh-CN" i="1" dirty="0" smtClean="0">
                <a:latin typeface="Times New Roman" pitchFamily="18" charset="0"/>
                <a:cs typeface="Times New Roman" pitchFamily="18" charset="0"/>
              </a:rPr>
              <a:t>S</a:t>
            </a:r>
          </a:p>
          <a:p>
            <a:pPr lvl="1"/>
            <a:r>
              <a:rPr lang="zh-CN" altLang="en-US" dirty="0" smtClean="0"/>
              <a:t>一个输入符号集合</a:t>
            </a:r>
            <a:r>
              <a:rPr lang="el-GR" altLang="zh-CN" i="1" dirty="0" smtClean="0">
                <a:latin typeface="Times New Roman" pitchFamily="18" charset="0"/>
                <a:cs typeface="Times New Roman" pitchFamily="18" charset="0"/>
              </a:rPr>
              <a:t>Σ</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input alphabet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转换函数（</a:t>
            </a:r>
            <a:r>
              <a:rPr lang="en-US" altLang="zh-CN" dirty="0" smtClean="0">
                <a:latin typeface="Times New Roman" pitchFamily="18" charset="0"/>
                <a:cs typeface="Times New Roman" pitchFamily="18" charset="0"/>
              </a:rPr>
              <a:t>transition function</a:t>
            </a:r>
            <a:r>
              <a:rPr lang="zh-CN" altLang="en-US" dirty="0" smtClean="0">
                <a:latin typeface="Times New Roman" pitchFamily="18" charset="0"/>
                <a:cs typeface="Times New Roman" pitchFamily="18" charset="0"/>
              </a:rPr>
              <a:t>）对于每个状态和</a:t>
            </a:r>
            <a:r>
              <a:rPr lang="el-GR" altLang="zh-CN" i="1" dirty="0" smtClean="0">
                <a:latin typeface="Times New Roman" pitchFamily="18" charset="0"/>
                <a:cs typeface="Times New Roman" pitchFamily="18" charset="0"/>
              </a:rPr>
              <a:t>Σ</a:t>
            </a:r>
            <a:r>
              <a:rPr lang="zh-CN" altLang="en-US" dirty="0" smtClean="0">
                <a:latin typeface="Times New Roman" pitchFamily="18" charset="0"/>
                <a:cs typeface="Times New Roman" pitchFamily="18" charset="0"/>
              </a:rPr>
              <a:t> </a:t>
            </a:r>
            <a:r>
              <a:rPr lang="en-US" altLang="zh-CN" dirty="0" smtClean="0"/>
              <a:t>∪</a:t>
            </a:r>
            <a:r>
              <a:rPr lang="zh-CN" altLang="en-US" dirty="0" smtClean="0"/>
              <a:t> </a:t>
            </a:r>
            <a:r>
              <a:rPr lang="en-US" altLang="zh-CN" dirty="0" smtClean="0">
                <a:latin typeface="Times New Roman" pitchFamily="18" charset="0"/>
                <a:cs typeface="Times New Roman" pitchFamily="18" charset="0"/>
              </a:rPr>
              <a:t>{</a:t>
            </a:r>
            <a:r>
              <a:rPr lang="el-GR" altLang="zh-CN" dirty="0" smtClean="0">
                <a:latin typeface="Times New Roman" pitchFamily="18" charset="0"/>
                <a:cs typeface="Times New Roman" pitchFamily="18" charset="0"/>
              </a:rPr>
              <a:t>ε</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中的符号，给出相应的后继状态集合</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一个状态</a:t>
            </a:r>
            <a:r>
              <a:rPr lang="en-US" altLang="zh-CN" i="1" dirty="0" smtClean="0">
                <a:latin typeface="Times New Roman" pitchFamily="18" charset="0"/>
                <a:cs typeface="Times New Roman" pitchFamily="18" charset="0"/>
              </a:rPr>
              <a:t>S</a:t>
            </a:r>
            <a:r>
              <a:rPr lang="en-US" altLang="zh-CN" i="1" baseline="-25000"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被指定为开始状态</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初始状态</a:t>
            </a:r>
            <a:endParaRPr lang="en-US" altLang="zh-CN" dirty="0" smtClean="0">
              <a:latin typeface="Times New Roman" pitchFamily="18" charset="0"/>
              <a:cs typeface="Times New Roman" pitchFamily="18" charset="0"/>
            </a:endParaRPr>
          </a:p>
          <a:p>
            <a:pPr lvl="1"/>
            <a:r>
              <a:rPr lang="en-US" altLang="zh-CN" i="1" dirty="0" smtClean="0">
                <a:latin typeface="Times New Roman" pitchFamily="18" charset="0"/>
                <a:cs typeface="Times New Roman" pitchFamily="18" charset="0"/>
              </a:rPr>
              <a:t>S</a:t>
            </a:r>
            <a:r>
              <a:rPr lang="zh-CN" altLang="en-US" dirty="0" smtClean="0">
                <a:latin typeface="Times New Roman" pitchFamily="18" charset="0"/>
                <a:cs typeface="Times New Roman" pitchFamily="18" charset="0"/>
              </a:rPr>
              <a:t>的一个子集</a:t>
            </a:r>
            <a:r>
              <a:rPr lang="en-US" altLang="zh-CN" i="1" dirty="0" smtClean="0">
                <a:latin typeface="Times New Roman" pitchFamily="18" charset="0"/>
                <a:cs typeface="Times New Roman" pitchFamily="18" charset="0"/>
              </a:rPr>
              <a:t>F</a:t>
            </a:r>
            <a:r>
              <a:rPr lang="zh-CN" altLang="en-US" dirty="0" smtClean="0">
                <a:latin typeface="Times New Roman" pitchFamily="18" charset="0"/>
                <a:cs typeface="Times New Roman" pitchFamily="18" charset="0"/>
              </a:rPr>
              <a:t>被指定为接受状态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词法分析和语法分析</a:t>
            </a:r>
          </a:p>
        </p:txBody>
      </p:sp>
      <p:sp>
        <p:nvSpPr>
          <p:cNvPr id="6147" name="Rectangle 3"/>
          <p:cNvSpPr>
            <a:spLocks noGrp="1" noChangeArrowheads="1"/>
          </p:cNvSpPr>
          <p:nvPr>
            <p:ph type="body" idx="1"/>
          </p:nvPr>
        </p:nvSpPr>
        <p:spPr/>
        <p:txBody>
          <a:bodyPr/>
          <a:lstStyle/>
          <a:p>
            <a:pPr eaLnBrk="1" hangingPunct="1"/>
            <a:r>
              <a:rPr lang="zh-CN" altLang="en-US" smtClean="0"/>
              <a:t>通常，将编译过程的分析划分成两个阶段的原因：</a:t>
            </a:r>
          </a:p>
          <a:p>
            <a:pPr lvl="1" eaLnBrk="1" hangingPunct="1"/>
            <a:r>
              <a:rPr lang="zh-CN" altLang="en-US" smtClean="0"/>
              <a:t>简化编译器的设计，任务分解</a:t>
            </a:r>
          </a:p>
          <a:p>
            <a:pPr lvl="1" eaLnBrk="1" hangingPunct="1"/>
            <a:r>
              <a:rPr lang="zh-CN" altLang="en-US" smtClean="0"/>
              <a:t>提高编译器的效率</a:t>
            </a:r>
          </a:p>
          <a:p>
            <a:pPr lvl="1" eaLnBrk="1" hangingPunct="1"/>
            <a:r>
              <a:rPr lang="zh-CN" altLang="en-US" smtClean="0"/>
              <a:t>增强编译器的可移植性</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p:txBody>
          <a:bodyPr anchor="ctr"/>
          <a:lstStyle/>
          <a:p>
            <a:r>
              <a:rPr lang="en-US" altLang="zh-CN" smtClean="0"/>
              <a:t>NFA</a:t>
            </a:r>
            <a:r>
              <a:rPr lang="zh-CN" altLang="en-US" smtClean="0"/>
              <a:t>的例子</a:t>
            </a:r>
          </a:p>
        </p:txBody>
      </p:sp>
      <p:sp>
        <p:nvSpPr>
          <p:cNvPr id="3" name="内容占位符 2"/>
          <p:cNvSpPr>
            <a:spLocks noGrp="1"/>
          </p:cNvSpPr>
          <p:nvPr>
            <p:ph idx="4294967295"/>
          </p:nvPr>
        </p:nvSpPr>
        <p:spPr>
          <a:xfrm>
            <a:off x="566738" y="1752600"/>
            <a:ext cx="8001000" cy="2330450"/>
          </a:xfrm>
        </p:spPr>
        <p:txBody>
          <a:bodyPr>
            <a:normAutofit/>
          </a:bodyPr>
          <a:lstStyle/>
          <a:p>
            <a:pPr>
              <a:lnSpc>
                <a:spcPct val="90000"/>
              </a:lnSpc>
            </a:pPr>
            <a:r>
              <a:rPr lang="zh-CN" altLang="en-US" sz="2800" smtClean="0"/>
              <a:t>状态集合</a:t>
            </a:r>
            <a:r>
              <a:rPr lang="en-US" altLang="zh-CN" sz="2800" smtClean="0"/>
              <a:t>S={0,1,2,3}</a:t>
            </a:r>
          </a:p>
          <a:p>
            <a:pPr>
              <a:lnSpc>
                <a:spcPct val="90000"/>
              </a:lnSpc>
            </a:pPr>
            <a:r>
              <a:rPr lang="zh-CN" altLang="en-US" sz="2800" smtClean="0"/>
              <a:t>开始状态</a:t>
            </a:r>
            <a:r>
              <a:rPr lang="en-US" altLang="zh-CN" sz="2800" smtClean="0"/>
              <a:t>0</a:t>
            </a:r>
          </a:p>
          <a:p>
            <a:pPr>
              <a:lnSpc>
                <a:spcPct val="90000"/>
              </a:lnSpc>
            </a:pPr>
            <a:r>
              <a:rPr lang="zh-CN" altLang="en-US" sz="2800" smtClean="0"/>
              <a:t>接受状态集合</a:t>
            </a:r>
            <a:r>
              <a:rPr lang="en-US" altLang="zh-CN" sz="2800" smtClean="0"/>
              <a:t>{3}</a:t>
            </a:r>
          </a:p>
          <a:p>
            <a:pPr>
              <a:lnSpc>
                <a:spcPct val="90000"/>
              </a:lnSpc>
            </a:pPr>
            <a:r>
              <a:rPr lang="zh-CN" altLang="en-US" sz="2800" smtClean="0"/>
              <a:t>转换函数：</a:t>
            </a:r>
            <a:endParaRPr lang="en-US" altLang="zh-CN" sz="2800" smtClean="0"/>
          </a:p>
          <a:p>
            <a:pPr lvl="1">
              <a:lnSpc>
                <a:spcPct val="90000"/>
              </a:lnSpc>
            </a:pPr>
            <a:r>
              <a:rPr lang="en-US" altLang="zh-CN" sz="2300" smtClean="0"/>
              <a:t>(0,a)</a:t>
            </a:r>
            <a:r>
              <a:rPr lang="en-US" altLang="zh-CN" sz="2300" smtClean="0">
                <a:sym typeface="Wingdings" pitchFamily="2" charset="2"/>
              </a:rPr>
              <a:t>{0,1}     (0,b){0}      (1,b)2    (2,b)3</a:t>
            </a:r>
          </a:p>
        </p:txBody>
      </p:sp>
      <p:pic>
        <p:nvPicPr>
          <p:cNvPr id="67588" name="Picture 2"/>
          <p:cNvPicPr>
            <a:picLocks noChangeAspect="1" noChangeArrowheads="1"/>
          </p:cNvPicPr>
          <p:nvPr/>
        </p:nvPicPr>
        <p:blipFill>
          <a:blip r:embed="rId2" cstate="print"/>
          <a:srcRect/>
          <a:stretch>
            <a:fillRect/>
          </a:stretch>
        </p:blipFill>
        <p:spPr bwMode="auto">
          <a:xfrm>
            <a:off x="857250" y="4000500"/>
            <a:ext cx="6500813" cy="2255838"/>
          </a:xfrm>
          <a:prstGeom prst="rect">
            <a:avLst/>
          </a:prstGeom>
          <a:noFill/>
          <a:ln w="9525">
            <a:noFill/>
            <a:miter lim="800000"/>
            <a:headEnd/>
            <a:tailEnd/>
          </a:ln>
        </p:spPr>
      </p:pic>
      <p:sp>
        <p:nvSpPr>
          <p:cNvPr id="67589" name="TextBox 4"/>
          <p:cNvSpPr txBox="1">
            <a:spLocks noChangeArrowheads="1"/>
          </p:cNvSpPr>
          <p:nvPr/>
        </p:nvSpPr>
        <p:spPr bwMode="auto">
          <a:xfrm>
            <a:off x="3071813" y="5500688"/>
            <a:ext cx="4643437" cy="366712"/>
          </a:xfrm>
          <a:prstGeom prst="rect">
            <a:avLst/>
          </a:prstGeom>
          <a:noFill/>
          <a:ln w="9525">
            <a:noFill/>
            <a:miter lim="800000"/>
            <a:headEnd/>
            <a:tailEnd/>
          </a:ln>
        </p:spPr>
        <p:txBody>
          <a:bodyPr>
            <a:spAutoFit/>
          </a:bodyPr>
          <a:lstStyle/>
          <a:p>
            <a:r>
              <a:rPr lang="zh-CN" altLang="en-US" b="0">
                <a:latin typeface="Calibri" pitchFamily="34" charset="0"/>
              </a:rPr>
              <a:t>相应的转换图表示</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mtClean="0"/>
              <a:t>转换表</a:t>
            </a:r>
          </a:p>
        </p:txBody>
      </p:sp>
      <p:sp>
        <p:nvSpPr>
          <p:cNvPr id="68611" name="Rectangle 3"/>
          <p:cNvSpPr>
            <a:spLocks noGrp="1" noChangeArrowheads="1"/>
          </p:cNvSpPr>
          <p:nvPr>
            <p:ph type="body" idx="1"/>
          </p:nvPr>
        </p:nvSpPr>
        <p:spPr/>
        <p:txBody>
          <a:bodyPr/>
          <a:lstStyle/>
          <a:p>
            <a:r>
              <a:rPr lang="en-US" altLang="zh-CN" smtClean="0"/>
              <a:t>NFA</a:t>
            </a:r>
            <a:r>
              <a:rPr lang="zh-CN" altLang="en-US" smtClean="0"/>
              <a:t>可以表示为一个转换表</a:t>
            </a:r>
          </a:p>
          <a:p>
            <a:pPr lvl="1"/>
            <a:r>
              <a:rPr lang="zh-CN" altLang="en-US" smtClean="0"/>
              <a:t>表的各行对应于状态</a:t>
            </a:r>
          </a:p>
          <a:p>
            <a:pPr lvl="1"/>
            <a:r>
              <a:rPr lang="zh-CN" altLang="en-US" smtClean="0"/>
              <a:t>各列对应于输入符号和</a:t>
            </a:r>
            <a:r>
              <a:rPr lang="el-GR" altLang="zh-CN" sz="2400" smtClean="0">
                <a:latin typeface="Times New Roman" pitchFamily="18" charset="0"/>
                <a:cs typeface="Times New Roman" pitchFamily="18" charset="0"/>
              </a:rPr>
              <a:t>ε</a:t>
            </a:r>
            <a:endParaRPr lang="en-US" altLang="zh-CN" sz="2400" smtClean="0">
              <a:latin typeface="Times New Roman" pitchFamily="18" charset="0"/>
              <a:cs typeface="Times New Roman" pitchFamily="18" charset="0"/>
            </a:endParaRPr>
          </a:p>
          <a:p>
            <a:pPr lvl="1"/>
            <a:r>
              <a:rPr lang="zh-CN" altLang="en-US" sz="2400" smtClean="0">
                <a:latin typeface="Times New Roman" pitchFamily="18" charset="0"/>
                <a:cs typeface="Times New Roman" pitchFamily="18" charset="0"/>
              </a:rPr>
              <a:t>表中的元素表示给定状态在给定输入下的后继状态</a:t>
            </a:r>
          </a:p>
        </p:txBody>
      </p:sp>
      <p:pic>
        <p:nvPicPr>
          <p:cNvPr id="68612" name="Picture 2"/>
          <p:cNvPicPr>
            <a:picLocks noChangeAspect="1" noChangeArrowheads="1"/>
          </p:cNvPicPr>
          <p:nvPr/>
        </p:nvPicPr>
        <p:blipFill>
          <a:blip r:embed="rId2" cstate="print"/>
          <a:srcRect/>
          <a:stretch>
            <a:fillRect/>
          </a:stretch>
        </p:blipFill>
        <p:spPr bwMode="auto">
          <a:xfrm>
            <a:off x="1524000" y="3733800"/>
            <a:ext cx="4572000" cy="2662238"/>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mtClean="0"/>
              <a:t>自动机对输入字符串的接受</a:t>
            </a:r>
          </a:p>
        </p:txBody>
      </p:sp>
      <p:sp>
        <p:nvSpPr>
          <p:cNvPr id="70659" name="Rectangle 3"/>
          <p:cNvSpPr>
            <a:spLocks noGrp="1" noChangeArrowheads="1"/>
          </p:cNvSpPr>
          <p:nvPr>
            <p:ph type="body" idx="1"/>
          </p:nvPr>
        </p:nvSpPr>
        <p:spPr/>
        <p:txBody>
          <a:bodyPr/>
          <a:lstStyle/>
          <a:p>
            <a:pPr>
              <a:lnSpc>
                <a:spcPct val="90000"/>
              </a:lnSpc>
            </a:pPr>
            <a:r>
              <a:rPr lang="zh-CN" altLang="en-US" sz="2600" smtClean="0"/>
              <a:t>一个</a:t>
            </a:r>
            <a:r>
              <a:rPr lang="en-US" altLang="zh-CN" sz="2600" smtClean="0"/>
              <a:t>NFA</a:t>
            </a:r>
            <a:r>
              <a:rPr lang="zh-CN" altLang="en-US" sz="2600" smtClean="0"/>
              <a:t>接受输入字符串</a:t>
            </a:r>
            <a:r>
              <a:rPr lang="en-US" altLang="zh-CN" sz="2600" smtClean="0"/>
              <a:t>x</a:t>
            </a:r>
            <a:r>
              <a:rPr lang="zh-CN" altLang="en-US" sz="2600" smtClean="0"/>
              <a:t>，当且仅当对应的转换图中存在一条从开始状态到某个接受状态的路径，使得该路径中各条边上的标号组成符号串</a:t>
            </a:r>
            <a:r>
              <a:rPr lang="en-US" altLang="zh-CN" sz="2600" smtClean="0"/>
              <a:t>x </a:t>
            </a:r>
            <a:r>
              <a:rPr lang="zh-CN" altLang="en-US" sz="2600" smtClean="0"/>
              <a:t>。</a:t>
            </a:r>
            <a:r>
              <a:rPr lang="en-US" altLang="zh-CN" sz="2600" smtClean="0"/>
              <a:t> </a:t>
            </a:r>
            <a:r>
              <a:rPr lang="zh-CN" altLang="en-US" sz="2600" smtClean="0"/>
              <a:t>（路径中可能包含</a:t>
            </a:r>
            <a:r>
              <a:rPr lang="el-GR" altLang="zh-CN" sz="2400" smtClean="0">
                <a:latin typeface="Times New Roman" pitchFamily="18" charset="0"/>
                <a:cs typeface="Times New Roman" pitchFamily="18" charset="0"/>
              </a:rPr>
              <a:t>ε</a:t>
            </a:r>
            <a:r>
              <a:rPr lang="zh-CN" altLang="en-US" sz="2600" smtClean="0"/>
              <a:t> 边）</a:t>
            </a:r>
          </a:p>
          <a:p>
            <a:pPr>
              <a:lnSpc>
                <a:spcPct val="90000"/>
              </a:lnSpc>
            </a:pPr>
            <a:r>
              <a:rPr lang="zh-CN" altLang="en-US" sz="2600" smtClean="0"/>
              <a:t>图</a:t>
            </a:r>
            <a:r>
              <a:rPr lang="en-US" altLang="zh-CN" sz="2600" smtClean="0"/>
              <a:t>2-24</a:t>
            </a:r>
            <a:r>
              <a:rPr lang="zh-CN" altLang="en-US" sz="2600" smtClean="0"/>
              <a:t>对应的</a:t>
            </a:r>
            <a:r>
              <a:rPr lang="en-US" altLang="zh-CN" sz="2600" smtClean="0"/>
              <a:t>NFA</a:t>
            </a:r>
            <a:r>
              <a:rPr lang="zh-CN" altLang="en-US" sz="2600" smtClean="0"/>
              <a:t>能够接受</a:t>
            </a:r>
            <a:r>
              <a:rPr lang="en-US" altLang="zh-CN" sz="2600" smtClean="0"/>
              <a:t>aabb</a:t>
            </a:r>
          </a:p>
          <a:p>
            <a:pPr>
              <a:lnSpc>
                <a:spcPct val="90000"/>
              </a:lnSpc>
            </a:pPr>
            <a:endParaRPr lang="en-US" altLang="zh-CN" sz="2600" smtClean="0"/>
          </a:p>
          <a:p>
            <a:pPr>
              <a:lnSpc>
                <a:spcPct val="90000"/>
              </a:lnSpc>
            </a:pPr>
            <a:endParaRPr lang="en-US" altLang="zh-CN" sz="2600" smtClean="0"/>
          </a:p>
          <a:p>
            <a:pPr>
              <a:lnSpc>
                <a:spcPct val="90000"/>
              </a:lnSpc>
            </a:pPr>
            <a:endParaRPr lang="zh-CN" altLang="en-US" sz="2600" smtClean="0"/>
          </a:p>
          <a:p>
            <a:pPr>
              <a:lnSpc>
                <a:spcPct val="90000"/>
              </a:lnSpc>
            </a:pPr>
            <a:r>
              <a:rPr lang="zh-CN" altLang="en-US" sz="2600" smtClean="0"/>
              <a:t>注意：只要存在从开始状态到接受状态的路径，符号串就认为被</a:t>
            </a:r>
            <a:r>
              <a:rPr lang="en-US" altLang="zh-CN" sz="2600" smtClean="0"/>
              <a:t>NFA</a:t>
            </a:r>
            <a:r>
              <a:rPr lang="zh-CN" altLang="en-US" sz="2600" smtClean="0"/>
              <a:t>接受。</a:t>
            </a:r>
          </a:p>
        </p:txBody>
      </p:sp>
      <p:pic>
        <p:nvPicPr>
          <p:cNvPr id="70661" name="Picture 2"/>
          <p:cNvPicPr>
            <a:picLocks noChangeAspect="1" noChangeArrowheads="1"/>
          </p:cNvPicPr>
          <p:nvPr/>
        </p:nvPicPr>
        <p:blipFill>
          <a:blip r:embed="rId2" cstate="print"/>
          <a:srcRect/>
          <a:stretch>
            <a:fillRect/>
          </a:stretch>
        </p:blipFill>
        <p:spPr bwMode="auto">
          <a:xfrm>
            <a:off x="990600" y="3886200"/>
            <a:ext cx="7600950" cy="7429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mtClean="0"/>
              <a:t>自动机与语言</a:t>
            </a:r>
          </a:p>
        </p:txBody>
      </p:sp>
      <p:sp>
        <p:nvSpPr>
          <p:cNvPr id="71683" name="Rectangle 3"/>
          <p:cNvSpPr>
            <a:spLocks noGrp="1" noChangeArrowheads="1"/>
          </p:cNvSpPr>
          <p:nvPr>
            <p:ph type="body" idx="1"/>
          </p:nvPr>
        </p:nvSpPr>
        <p:spPr>
          <a:xfrm>
            <a:off x="566738" y="1752600"/>
            <a:ext cx="3243262" cy="4267200"/>
          </a:xfrm>
        </p:spPr>
        <p:txBody>
          <a:bodyPr/>
          <a:lstStyle/>
          <a:p>
            <a:r>
              <a:rPr lang="zh-CN" altLang="en-US" sz="2000" smtClean="0"/>
              <a:t>由一个</a:t>
            </a:r>
            <a:r>
              <a:rPr lang="en-US" altLang="zh-CN" sz="2000" smtClean="0"/>
              <a:t>NFA </a:t>
            </a:r>
            <a:r>
              <a:rPr lang="en-US" altLang="zh-CN" sz="2000" i="1" smtClean="0"/>
              <a:t>A</a:t>
            </a:r>
            <a:r>
              <a:rPr lang="zh-CN" altLang="en-US" sz="2000" smtClean="0"/>
              <a:t>定义（接受）的语言是从开始状态到某个接受状态的所有路径上的符号串集合，称为</a:t>
            </a:r>
            <a:r>
              <a:rPr lang="en-US" altLang="zh-CN" sz="2000" i="1" smtClean="0"/>
              <a:t>L(A)</a:t>
            </a:r>
            <a:r>
              <a:rPr lang="zh-CN" altLang="en-US" sz="2000" smtClean="0"/>
              <a:t>。</a:t>
            </a:r>
          </a:p>
        </p:txBody>
      </p:sp>
      <p:sp>
        <p:nvSpPr>
          <p:cNvPr id="71684" name="内容占位符 2"/>
          <p:cNvSpPr>
            <a:spLocks/>
          </p:cNvSpPr>
          <p:nvPr/>
        </p:nvSpPr>
        <p:spPr bwMode="auto">
          <a:xfrm>
            <a:off x="4343400" y="6096000"/>
            <a:ext cx="3962400" cy="911225"/>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None/>
            </a:pPr>
            <a:r>
              <a:rPr lang="zh-CN" altLang="en-US" sz="2000" b="0" dirty="0"/>
              <a:t>相应的语言：</a:t>
            </a:r>
            <a:r>
              <a:rPr lang="en-US" altLang="zh-CN" sz="2000" b="0" dirty="0"/>
              <a:t>L(</a:t>
            </a:r>
            <a:r>
              <a:rPr lang="en-US" altLang="zh-CN" sz="2000" b="0" dirty="0" err="1"/>
              <a:t>aa</a:t>
            </a:r>
            <a:r>
              <a:rPr lang="en-US" altLang="zh-CN" sz="2000" b="0" dirty="0"/>
              <a:t>*|bb*)</a:t>
            </a:r>
            <a:endParaRPr lang="zh-CN" altLang="en-US" sz="2000" b="0" dirty="0"/>
          </a:p>
        </p:txBody>
      </p:sp>
      <p:pic>
        <p:nvPicPr>
          <p:cNvPr id="71685" name="Picture 2"/>
          <p:cNvPicPr>
            <a:picLocks noChangeAspect="1" noChangeArrowheads="1"/>
          </p:cNvPicPr>
          <p:nvPr/>
        </p:nvPicPr>
        <p:blipFill>
          <a:blip r:embed="rId2" cstate="print"/>
          <a:srcRect/>
          <a:stretch>
            <a:fillRect/>
          </a:stretch>
        </p:blipFill>
        <p:spPr bwMode="auto">
          <a:xfrm>
            <a:off x="3886200" y="1828800"/>
            <a:ext cx="5000625" cy="41703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 calcmode="lin" valueType="num">
                                      <p:cBhvr additive="base">
                                        <p:cTn id="7" dur="500" fill="hold"/>
                                        <p:tgtEl>
                                          <p:spTgt spid="716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idx="4294967295"/>
          </p:nvPr>
        </p:nvSpPr>
        <p:spPr/>
        <p:txBody>
          <a:bodyPr anchor="ctr"/>
          <a:lstStyle/>
          <a:p>
            <a:r>
              <a:rPr lang="zh-CN" altLang="en-US" smtClean="0"/>
              <a:t>确定有穷自动机</a:t>
            </a:r>
          </a:p>
        </p:txBody>
      </p:sp>
      <p:sp>
        <p:nvSpPr>
          <p:cNvPr id="72707" name="内容占位符 2"/>
          <p:cNvSpPr>
            <a:spLocks noGrp="1"/>
          </p:cNvSpPr>
          <p:nvPr>
            <p:ph idx="4294967295"/>
          </p:nvPr>
        </p:nvSpPr>
        <p:spPr/>
        <p:txBody>
          <a:bodyPr/>
          <a:lstStyle/>
          <a:p>
            <a:r>
              <a:rPr lang="zh-CN" altLang="en-US" smtClean="0"/>
              <a:t>一个</a:t>
            </a:r>
            <a:r>
              <a:rPr lang="en-US" altLang="zh-CN" smtClean="0"/>
              <a:t>NFA</a:t>
            </a:r>
            <a:r>
              <a:rPr lang="zh-CN" altLang="en-US" smtClean="0"/>
              <a:t>被称为</a:t>
            </a:r>
            <a:r>
              <a:rPr lang="en-US" altLang="zh-CN" smtClean="0"/>
              <a:t>DFA</a:t>
            </a:r>
            <a:r>
              <a:rPr lang="zh-CN" altLang="en-US" smtClean="0"/>
              <a:t>，如果</a:t>
            </a:r>
            <a:endParaRPr lang="en-US" altLang="zh-CN" smtClean="0"/>
          </a:p>
          <a:p>
            <a:pPr lvl="1"/>
            <a:r>
              <a:rPr lang="zh-CN" altLang="en-US" smtClean="0"/>
              <a:t>没有</a:t>
            </a:r>
            <a:r>
              <a:rPr lang="el-GR" altLang="zh-CN" smtClean="0">
                <a:latin typeface="Times New Roman" pitchFamily="18" charset="0"/>
                <a:cs typeface="Times New Roman" pitchFamily="18" charset="0"/>
              </a:rPr>
              <a:t>ε</a:t>
            </a:r>
            <a:r>
              <a:rPr lang="zh-CN" altLang="en-US" smtClean="0">
                <a:latin typeface="Times New Roman" pitchFamily="18" charset="0"/>
                <a:cs typeface="Times New Roman" pitchFamily="18" charset="0"/>
              </a:rPr>
              <a:t>之上的转换动作</a:t>
            </a:r>
            <a:endParaRPr lang="en-US" altLang="zh-CN" smtClean="0">
              <a:latin typeface="Times New Roman" pitchFamily="18" charset="0"/>
              <a:cs typeface="Times New Roman" pitchFamily="18" charset="0"/>
            </a:endParaRPr>
          </a:p>
          <a:p>
            <a:pPr lvl="1"/>
            <a:r>
              <a:rPr lang="zh-CN" altLang="en-US" smtClean="0">
                <a:latin typeface="Times New Roman" pitchFamily="18" charset="0"/>
                <a:cs typeface="Times New Roman" pitchFamily="18" charset="0"/>
              </a:rPr>
              <a:t>对于每个状态</a:t>
            </a:r>
            <a:r>
              <a:rPr lang="en-US" altLang="zh-CN" smtClean="0">
                <a:latin typeface="Times New Roman" pitchFamily="18" charset="0"/>
                <a:cs typeface="Times New Roman" pitchFamily="18" charset="0"/>
              </a:rPr>
              <a:t>s</a:t>
            </a:r>
            <a:r>
              <a:rPr lang="zh-CN" altLang="en-US" smtClean="0">
                <a:latin typeface="Times New Roman" pitchFamily="18" charset="0"/>
                <a:cs typeface="Times New Roman" pitchFamily="18" charset="0"/>
              </a:rPr>
              <a:t>和每个输入符号</a:t>
            </a:r>
            <a:r>
              <a:rPr lang="en-US" altLang="zh-CN" smtClean="0">
                <a:latin typeface="Times New Roman" pitchFamily="18" charset="0"/>
                <a:cs typeface="Times New Roman" pitchFamily="18" charset="0"/>
              </a:rPr>
              <a:t>a</a:t>
            </a:r>
            <a:r>
              <a:rPr lang="zh-CN" altLang="en-US" smtClean="0">
                <a:latin typeface="Times New Roman" pitchFamily="18" charset="0"/>
                <a:cs typeface="Times New Roman" pitchFamily="18" charset="0"/>
              </a:rPr>
              <a:t>，有且只有一条标号为</a:t>
            </a:r>
            <a:r>
              <a:rPr lang="en-US" altLang="zh-CN" smtClean="0">
                <a:latin typeface="Times New Roman" pitchFamily="18" charset="0"/>
                <a:cs typeface="Times New Roman" pitchFamily="18" charset="0"/>
              </a:rPr>
              <a:t>a</a:t>
            </a:r>
            <a:r>
              <a:rPr lang="zh-CN" altLang="en-US" smtClean="0">
                <a:latin typeface="Times New Roman" pitchFamily="18" charset="0"/>
                <a:cs typeface="Times New Roman" pitchFamily="18" charset="0"/>
              </a:rPr>
              <a:t>的边。</a:t>
            </a:r>
            <a:endParaRPr lang="en-US" altLang="zh-CN" smtClean="0">
              <a:latin typeface="Times New Roman" pitchFamily="18" charset="0"/>
              <a:cs typeface="Times New Roman" pitchFamily="18" charset="0"/>
            </a:endParaRPr>
          </a:p>
          <a:p>
            <a:r>
              <a:rPr lang="zh-CN" altLang="en-US" smtClean="0">
                <a:latin typeface="Times New Roman" pitchFamily="18" charset="0"/>
                <a:cs typeface="Times New Roman" pitchFamily="18" charset="0"/>
              </a:rPr>
              <a:t>可以高效判断一个串能否被一个</a:t>
            </a:r>
            <a:r>
              <a:rPr lang="en-US" altLang="zh-CN" smtClean="0">
                <a:latin typeface="Times New Roman" pitchFamily="18" charset="0"/>
                <a:cs typeface="Times New Roman" pitchFamily="18" charset="0"/>
              </a:rPr>
              <a:t>DFA</a:t>
            </a:r>
            <a:r>
              <a:rPr lang="zh-CN" altLang="en-US" smtClean="0">
                <a:latin typeface="Times New Roman" pitchFamily="18" charset="0"/>
                <a:cs typeface="Times New Roman" pitchFamily="18" charset="0"/>
              </a:rPr>
              <a:t>接受。</a:t>
            </a:r>
            <a:endParaRPr lang="en-US" altLang="zh-CN" smtClean="0">
              <a:latin typeface="Times New Roman" pitchFamily="18" charset="0"/>
              <a:cs typeface="Times New Roman" pitchFamily="18" charset="0"/>
            </a:endParaRPr>
          </a:p>
          <a:p>
            <a:r>
              <a:rPr lang="zh-CN" altLang="en-US" smtClean="0">
                <a:latin typeface="Times New Roman" pitchFamily="18" charset="0"/>
                <a:cs typeface="Times New Roman" pitchFamily="18" charset="0"/>
              </a:rPr>
              <a:t>每个</a:t>
            </a:r>
            <a:r>
              <a:rPr lang="en-US" altLang="zh-CN" smtClean="0">
                <a:latin typeface="Times New Roman" pitchFamily="18" charset="0"/>
                <a:cs typeface="Times New Roman" pitchFamily="18" charset="0"/>
              </a:rPr>
              <a:t>NFA</a:t>
            </a:r>
            <a:r>
              <a:rPr lang="zh-CN" altLang="en-US" smtClean="0">
                <a:latin typeface="Times New Roman" pitchFamily="18" charset="0"/>
                <a:cs typeface="Times New Roman" pitchFamily="18" charset="0"/>
              </a:rPr>
              <a:t>都有一个等价的</a:t>
            </a:r>
            <a:r>
              <a:rPr lang="en-US" altLang="zh-CN" smtClean="0">
                <a:latin typeface="Times New Roman" pitchFamily="18" charset="0"/>
                <a:cs typeface="Times New Roman" pitchFamily="18" charset="0"/>
              </a:rPr>
              <a:t>DFA</a:t>
            </a:r>
            <a:r>
              <a:rPr lang="zh-CN" altLang="en-US" smtClean="0">
                <a:latin typeface="Times New Roman" pitchFamily="18" charset="0"/>
                <a:cs typeface="Times New Roman" pitchFamily="18" charset="0"/>
              </a:rPr>
              <a:t>。即它们接受同样的语言。</a:t>
            </a:r>
            <a:endParaRPr lang="zh-CN" alt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idx="4294967295"/>
          </p:nvPr>
        </p:nvSpPr>
        <p:spPr/>
        <p:txBody>
          <a:bodyPr anchor="ctr"/>
          <a:lstStyle/>
          <a:p>
            <a:r>
              <a:rPr lang="en-US" altLang="zh-CN" smtClean="0"/>
              <a:t>DFA</a:t>
            </a:r>
            <a:r>
              <a:rPr lang="zh-CN" altLang="en-US" smtClean="0"/>
              <a:t>的模拟</a:t>
            </a:r>
          </a:p>
        </p:txBody>
      </p:sp>
      <p:sp>
        <p:nvSpPr>
          <p:cNvPr id="73731" name="内容占位符 2"/>
          <p:cNvSpPr>
            <a:spLocks noGrp="1"/>
          </p:cNvSpPr>
          <p:nvPr>
            <p:ph idx="4294967295"/>
          </p:nvPr>
        </p:nvSpPr>
        <p:spPr>
          <a:xfrm>
            <a:off x="5192713" y="1792288"/>
            <a:ext cx="3375025" cy="4227512"/>
          </a:xfrm>
        </p:spPr>
        <p:txBody>
          <a:bodyPr/>
          <a:lstStyle/>
          <a:p>
            <a:r>
              <a:rPr lang="zh-CN" altLang="en-US" smtClean="0"/>
              <a:t>假设输入符号就是字符串中的符号；</a:t>
            </a:r>
            <a:endParaRPr lang="en-US" altLang="zh-CN" smtClean="0"/>
          </a:p>
          <a:p>
            <a:r>
              <a:rPr lang="en-US" altLang="zh-CN" smtClean="0"/>
              <a:t>Nextchar</a:t>
            </a:r>
            <a:r>
              <a:rPr lang="zh-CN" altLang="en-US" smtClean="0"/>
              <a:t>读入下一个字符（符号）</a:t>
            </a:r>
            <a:endParaRPr lang="en-US" altLang="zh-CN" smtClean="0"/>
          </a:p>
          <a:p>
            <a:r>
              <a:rPr lang="en-US" altLang="zh-CN" smtClean="0"/>
              <a:t>move</a:t>
            </a:r>
            <a:r>
              <a:rPr lang="zh-CN" altLang="en-US" smtClean="0"/>
              <a:t>给出了离开</a:t>
            </a:r>
            <a:r>
              <a:rPr lang="en-US" altLang="zh-CN" smtClean="0"/>
              <a:t>s</a:t>
            </a:r>
            <a:r>
              <a:rPr lang="zh-CN" altLang="en-US" smtClean="0"/>
              <a:t>，标号为</a:t>
            </a:r>
            <a:r>
              <a:rPr lang="en-US" altLang="zh-CN" smtClean="0"/>
              <a:t>c</a:t>
            </a:r>
            <a:r>
              <a:rPr lang="zh-CN" altLang="en-US" smtClean="0"/>
              <a:t>的边的目标状态</a:t>
            </a:r>
            <a:endParaRPr lang="en-US" altLang="zh-CN" smtClean="0"/>
          </a:p>
        </p:txBody>
      </p:sp>
      <p:pic>
        <p:nvPicPr>
          <p:cNvPr id="73732" name="Picture 2"/>
          <p:cNvPicPr>
            <a:picLocks noChangeAspect="1" noChangeArrowheads="1"/>
          </p:cNvPicPr>
          <p:nvPr/>
        </p:nvPicPr>
        <p:blipFill>
          <a:blip r:embed="rId2" cstate="print"/>
          <a:srcRect/>
          <a:stretch>
            <a:fillRect/>
          </a:stretch>
        </p:blipFill>
        <p:spPr bwMode="auto">
          <a:xfrm>
            <a:off x="642938" y="2214563"/>
            <a:ext cx="4543425" cy="35242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idx="4294967295"/>
          </p:nvPr>
        </p:nvSpPr>
        <p:spPr>
          <a:xfrm>
            <a:off x="457200" y="142860"/>
            <a:ext cx="8229600" cy="1143000"/>
          </a:xfrm>
        </p:spPr>
        <p:txBody>
          <a:bodyPr anchor="ctr"/>
          <a:lstStyle/>
          <a:p>
            <a:r>
              <a:rPr lang="en-US" altLang="zh-CN" dirty="0" smtClean="0"/>
              <a:t>DFA</a:t>
            </a:r>
            <a:r>
              <a:rPr lang="zh-CN" altLang="en-US" dirty="0" smtClean="0"/>
              <a:t>的例子</a:t>
            </a:r>
          </a:p>
        </p:txBody>
      </p:sp>
      <p:sp>
        <p:nvSpPr>
          <p:cNvPr id="74755" name="内容占位符 2"/>
          <p:cNvSpPr>
            <a:spLocks noGrp="1"/>
          </p:cNvSpPr>
          <p:nvPr>
            <p:ph idx="4294967295"/>
          </p:nvPr>
        </p:nvSpPr>
        <p:spPr>
          <a:xfrm>
            <a:off x="566738" y="4891088"/>
            <a:ext cx="8001000" cy="1128712"/>
          </a:xfrm>
        </p:spPr>
        <p:txBody>
          <a:bodyPr/>
          <a:lstStyle/>
          <a:p>
            <a:r>
              <a:rPr lang="zh-CN" altLang="en-US" smtClean="0"/>
              <a:t>假设输入为</a:t>
            </a:r>
            <a:r>
              <a:rPr lang="en-US" altLang="zh-CN" smtClean="0"/>
              <a:t>ababb</a:t>
            </a:r>
            <a:r>
              <a:rPr lang="zh-CN" altLang="en-US" smtClean="0"/>
              <a:t>，那么进入的状态序列为</a:t>
            </a:r>
            <a:endParaRPr lang="en-US" altLang="zh-CN" smtClean="0"/>
          </a:p>
          <a:p>
            <a:pPr algn="ctr">
              <a:buFont typeface="Wingdings" pitchFamily="2" charset="2"/>
              <a:buNone/>
            </a:pPr>
            <a:r>
              <a:rPr lang="en-US" altLang="zh-CN" smtClean="0"/>
              <a:t>0,1,2,1,2,3</a:t>
            </a:r>
            <a:r>
              <a:rPr lang="zh-CN" altLang="en-US" smtClean="0"/>
              <a:t>，返回</a:t>
            </a:r>
            <a:r>
              <a:rPr lang="en-US" altLang="zh-CN" smtClean="0"/>
              <a:t>yes</a:t>
            </a:r>
          </a:p>
        </p:txBody>
      </p:sp>
      <p:pic>
        <p:nvPicPr>
          <p:cNvPr id="74756" name="Picture 2"/>
          <p:cNvPicPr>
            <a:picLocks noChangeAspect="1" noChangeArrowheads="1"/>
          </p:cNvPicPr>
          <p:nvPr/>
        </p:nvPicPr>
        <p:blipFill>
          <a:blip r:embed="rId2" cstate="print"/>
          <a:srcRect/>
          <a:stretch>
            <a:fillRect/>
          </a:stretch>
        </p:blipFill>
        <p:spPr bwMode="auto">
          <a:xfrm>
            <a:off x="1214438" y="1285875"/>
            <a:ext cx="6724650" cy="3524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正则表达式到自动机</a:t>
            </a:r>
          </a:p>
        </p:txBody>
      </p:sp>
      <p:sp>
        <p:nvSpPr>
          <p:cNvPr id="75779" name="Rectangle 3"/>
          <p:cNvSpPr>
            <a:spLocks noGrp="1" noChangeArrowheads="1"/>
          </p:cNvSpPr>
          <p:nvPr>
            <p:ph type="body" idx="1"/>
          </p:nvPr>
        </p:nvSpPr>
        <p:spPr/>
        <p:txBody>
          <a:bodyPr/>
          <a:lstStyle/>
          <a:p>
            <a:r>
              <a:rPr lang="zh-CN" altLang="en-US" smtClean="0"/>
              <a:t>正则表达式可以简洁、精确地描述词法单元的模式但是在进行模式匹配时需要模拟</a:t>
            </a:r>
            <a:r>
              <a:rPr lang="en-US" altLang="zh-CN" smtClean="0"/>
              <a:t>DFA</a:t>
            </a:r>
            <a:r>
              <a:rPr lang="zh-CN" altLang="en-US" smtClean="0"/>
              <a:t>的执行。</a:t>
            </a:r>
            <a:endParaRPr lang="en-US" altLang="zh-CN" smtClean="0"/>
          </a:p>
          <a:p>
            <a:r>
              <a:rPr lang="zh-CN" altLang="en-US" smtClean="0"/>
              <a:t>因此，需要将正则表达式转换为</a:t>
            </a:r>
            <a:r>
              <a:rPr lang="en-US" altLang="zh-CN" smtClean="0"/>
              <a:t>DFA</a:t>
            </a:r>
          </a:p>
          <a:p>
            <a:r>
              <a:rPr lang="zh-CN" altLang="en-US" smtClean="0"/>
              <a:t>步骤：</a:t>
            </a:r>
            <a:endParaRPr lang="en-US" altLang="zh-CN" smtClean="0"/>
          </a:p>
          <a:p>
            <a:pPr lvl="1"/>
            <a:r>
              <a:rPr lang="zh-CN" altLang="en-US" smtClean="0"/>
              <a:t>正则表达式到</a:t>
            </a:r>
            <a:r>
              <a:rPr lang="en-US" altLang="zh-CN" smtClean="0"/>
              <a:t>NFA</a:t>
            </a:r>
          </a:p>
          <a:p>
            <a:pPr lvl="1"/>
            <a:r>
              <a:rPr lang="en-US" altLang="zh-CN" smtClean="0"/>
              <a:t>NFA</a:t>
            </a:r>
            <a:r>
              <a:rPr lang="zh-CN" altLang="en-US" smtClean="0"/>
              <a:t>到</a:t>
            </a:r>
            <a:r>
              <a:rPr lang="en-US" altLang="zh-CN" smtClean="0"/>
              <a:t>DFA</a:t>
            </a:r>
            <a:endParaRPr lang="zh-CN" alt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928670"/>
            <a:ext cx="8186766" cy="918418"/>
          </a:xfrm>
        </p:spPr>
        <p:txBody>
          <a:bodyPr/>
          <a:lstStyle/>
          <a:p>
            <a:r>
              <a:rPr lang="en-US" altLang="zh-CN" dirty="0" smtClean="0"/>
              <a:t>NFA</a:t>
            </a:r>
            <a:r>
              <a:rPr lang="zh-CN" altLang="en-US" dirty="0" smtClean="0"/>
              <a:t>转换成</a:t>
            </a:r>
            <a:r>
              <a:rPr lang="en-US" altLang="zh-CN" dirty="0" smtClean="0"/>
              <a:t>DFA - </a:t>
            </a:r>
            <a:r>
              <a:rPr lang="zh-CN" altLang="en-US" dirty="0" smtClean="0"/>
              <a:t>子集构造法</a:t>
            </a:r>
            <a:endParaRPr lang="en-US" altLang="zh-CN" dirty="0" smtClean="0"/>
          </a:p>
        </p:txBody>
      </p:sp>
      <p:sp>
        <p:nvSpPr>
          <p:cNvPr id="76803" name="Rectangle 3"/>
          <p:cNvSpPr>
            <a:spLocks noGrp="1" noChangeArrowheads="1"/>
          </p:cNvSpPr>
          <p:nvPr>
            <p:ph type="body" idx="1"/>
          </p:nvPr>
        </p:nvSpPr>
        <p:spPr/>
        <p:txBody>
          <a:bodyPr/>
          <a:lstStyle/>
          <a:p>
            <a:r>
              <a:rPr lang="zh-CN" altLang="en-US" sz="2600" dirty="0" smtClean="0"/>
              <a:t>对</a:t>
            </a:r>
            <a:r>
              <a:rPr lang="en-US" altLang="zh-CN" sz="2600" dirty="0" smtClean="0"/>
              <a:t>NFA</a:t>
            </a:r>
            <a:r>
              <a:rPr lang="zh-CN" altLang="en-US" sz="2600" dirty="0" smtClean="0"/>
              <a:t>的模拟往往不如对</a:t>
            </a:r>
            <a:r>
              <a:rPr lang="en-US" altLang="zh-CN" sz="2600" dirty="0" smtClean="0"/>
              <a:t>DFA</a:t>
            </a:r>
            <a:r>
              <a:rPr lang="zh-CN" altLang="en-US" sz="2600" dirty="0" smtClean="0"/>
              <a:t>的模拟直接，除非转换花费更多的时间</a:t>
            </a:r>
          </a:p>
          <a:p>
            <a:r>
              <a:rPr lang="zh-CN" altLang="en-US" sz="2300" dirty="0" smtClean="0"/>
              <a:t>基本思想：</a:t>
            </a:r>
            <a:endParaRPr lang="en-US" altLang="zh-CN" sz="2300" dirty="0" smtClean="0"/>
          </a:p>
          <a:p>
            <a:pPr lvl="1"/>
            <a:r>
              <a:rPr lang="zh-CN" altLang="en-US" sz="2100" dirty="0" smtClean="0"/>
              <a:t>“并行地模拟” </a:t>
            </a:r>
            <a:r>
              <a:rPr lang="en-US" altLang="zh-CN" sz="2100" dirty="0" smtClean="0"/>
              <a:t>NFA</a:t>
            </a:r>
            <a:r>
              <a:rPr lang="zh-CN" altLang="en-US" sz="2100" dirty="0" smtClean="0"/>
              <a:t>在遇到一个给定输入串时可能执行的所有动作。</a:t>
            </a:r>
          </a:p>
          <a:p>
            <a:pPr lvl="1"/>
            <a:r>
              <a:rPr lang="zh-CN" altLang="en-US" sz="2100" dirty="0" smtClean="0"/>
              <a:t>构造得到的</a:t>
            </a:r>
            <a:r>
              <a:rPr lang="en-US" altLang="zh-CN" sz="2100" dirty="0" smtClean="0"/>
              <a:t>DFA</a:t>
            </a:r>
            <a:r>
              <a:rPr lang="zh-CN" altLang="en-US" sz="2100" dirty="0" smtClean="0"/>
              <a:t>的每个状态和</a:t>
            </a:r>
            <a:r>
              <a:rPr lang="en-US" altLang="zh-CN" sz="2100" dirty="0" smtClean="0"/>
              <a:t>NFA</a:t>
            </a:r>
            <a:r>
              <a:rPr lang="zh-CN" altLang="en-US" sz="2100" dirty="0" smtClean="0"/>
              <a:t>的状态子集对应</a:t>
            </a:r>
            <a:endParaRPr lang="en-US" altLang="zh-CN" sz="2100" dirty="0" smtClean="0"/>
          </a:p>
          <a:p>
            <a:pPr lvl="1"/>
            <a:r>
              <a:rPr lang="en-US" altLang="zh-CN" sz="2100" dirty="0" smtClean="0"/>
              <a:t>DFA</a:t>
            </a:r>
            <a:r>
              <a:rPr lang="zh-CN" altLang="en-US" sz="2100" dirty="0" smtClean="0"/>
              <a:t>读入</a:t>
            </a:r>
            <a:r>
              <a:rPr lang="en-US" altLang="zh-CN" sz="2100" dirty="0" smtClean="0"/>
              <a:t>a</a:t>
            </a:r>
            <a:r>
              <a:rPr lang="en-US" altLang="zh-CN" sz="2100" baseline="-25000" dirty="0" smtClean="0"/>
              <a:t>1</a:t>
            </a:r>
            <a:r>
              <a:rPr lang="en-US" altLang="zh-CN" sz="2100" dirty="0" smtClean="0"/>
              <a:t>,a</a:t>
            </a:r>
            <a:r>
              <a:rPr lang="en-US" altLang="zh-CN" sz="2100" baseline="-25000" dirty="0" smtClean="0"/>
              <a:t>2</a:t>
            </a:r>
            <a:r>
              <a:rPr lang="en-US" altLang="zh-CN" sz="2100" dirty="0" smtClean="0"/>
              <a:t>,…,a</a:t>
            </a:r>
            <a:r>
              <a:rPr lang="en-US" altLang="zh-CN" sz="2100" baseline="-25000" dirty="0" smtClean="0"/>
              <a:t>n</a:t>
            </a:r>
            <a:r>
              <a:rPr lang="zh-CN" altLang="en-US" sz="2100" dirty="0" smtClean="0"/>
              <a:t>后到达的状态对应于从</a:t>
            </a:r>
            <a:r>
              <a:rPr lang="en-US" altLang="zh-CN" sz="2100" dirty="0" smtClean="0"/>
              <a:t>NFA</a:t>
            </a:r>
            <a:r>
              <a:rPr lang="zh-CN" altLang="en-US" sz="2100" dirty="0" smtClean="0"/>
              <a:t>开始状态出发沿着</a:t>
            </a:r>
            <a:r>
              <a:rPr lang="en-US" altLang="zh-CN" sz="2100" dirty="0" smtClean="0"/>
              <a:t>a</a:t>
            </a:r>
            <a:r>
              <a:rPr lang="en-US" altLang="zh-CN" sz="2100" baseline="-25000" dirty="0" smtClean="0"/>
              <a:t>1</a:t>
            </a:r>
            <a:r>
              <a:rPr lang="en-US" altLang="zh-CN" sz="2100" dirty="0" smtClean="0"/>
              <a:t>,a</a:t>
            </a:r>
            <a:r>
              <a:rPr lang="en-US" altLang="zh-CN" sz="2100" baseline="-25000" dirty="0" smtClean="0"/>
              <a:t>2</a:t>
            </a:r>
            <a:r>
              <a:rPr lang="en-US" altLang="zh-CN" sz="2100" dirty="0" smtClean="0"/>
              <a:t>,…,a</a:t>
            </a:r>
            <a:r>
              <a:rPr lang="en-US" altLang="zh-CN" sz="2100" baseline="-25000" dirty="0" smtClean="0"/>
              <a:t>n</a:t>
            </a:r>
            <a:r>
              <a:rPr lang="zh-CN" altLang="en-US" sz="2100" dirty="0" smtClean="0"/>
              <a:t>可能到达的状态集合。</a:t>
            </a:r>
            <a:endParaRPr lang="en-US" altLang="zh-CN" sz="2100" dirty="0" smtClean="0"/>
          </a:p>
          <a:p>
            <a:r>
              <a:rPr lang="zh-CN" altLang="en-US" sz="2300" dirty="0" smtClean="0"/>
              <a:t>理论上，最坏情况下</a:t>
            </a:r>
            <a:r>
              <a:rPr lang="en-US" altLang="zh-CN" sz="2300" dirty="0" smtClean="0"/>
              <a:t>DFA</a:t>
            </a:r>
            <a:r>
              <a:rPr lang="zh-CN" altLang="en-US" sz="2300" dirty="0" smtClean="0"/>
              <a:t>的状态个数会是</a:t>
            </a:r>
            <a:r>
              <a:rPr lang="en-US" altLang="zh-CN" sz="2300" dirty="0" smtClean="0"/>
              <a:t>NFA</a:t>
            </a:r>
            <a:r>
              <a:rPr lang="zh-CN" altLang="en-US" sz="2300" dirty="0" smtClean="0"/>
              <a:t>状态个数的指数多个。但是对于大部分应用，</a:t>
            </a:r>
            <a:r>
              <a:rPr lang="en-US" altLang="zh-CN" sz="2300" dirty="0" smtClean="0"/>
              <a:t>NFA</a:t>
            </a:r>
            <a:r>
              <a:rPr lang="zh-CN" altLang="en-US" sz="2300" dirty="0" smtClean="0"/>
              <a:t>和相应的</a:t>
            </a:r>
            <a:r>
              <a:rPr lang="en-US" altLang="zh-CN" sz="2300" dirty="0" smtClean="0"/>
              <a:t>DFA</a:t>
            </a:r>
            <a:r>
              <a:rPr lang="zh-CN" altLang="en-US" sz="2300" dirty="0" smtClean="0"/>
              <a:t>的状态数量大致相同。</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NFA</a:t>
            </a:r>
            <a:r>
              <a:rPr lang="zh-CN" altLang="en-US" smtClean="0"/>
              <a:t>转换成</a:t>
            </a:r>
            <a:r>
              <a:rPr lang="en-US" altLang="zh-CN" smtClean="0"/>
              <a:t>DFA - </a:t>
            </a:r>
            <a:r>
              <a:rPr lang="zh-CN" altLang="en-US" smtClean="0"/>
              <a:t>子集构造法</a:t>
            </a:r>
          </a:p>
        </p:txBody>
      </p:sp>
      <p:sp>
        <p:nvSpPr>
          <p:cNvPr id="77827" name="Rectangle 3"/>
          <p:cNvSpPr>
            <a:spLocks noGrp="1" noChangeArrowheads="1"/>
          </p:cNvSpPr>
          <p:nvPr>
            <p:ph type="body" idx="1"/>
          </p:nvPr>
        </p:nvSpPr>
        <p:spPr/>
        <p:txBody>
          <a:bodyPr/>
          <a:lstStyle/>
          <a:p>
            <a:r>
              <a:rPr lang="zh-CN" altLang="en-US" smtClean="0"/>
              <a:t>输入：一个</a:t>
            </a:r>
            <a:r>
              <a:rPr lang="en-US" altLang="zh-CN" smtClean="0"/>
              <a:t>NFA </a:t>
            </a:r>
            <a:r>
              <a:rPr lang="en-US" altLang="zh-CN" i="1" smtClean="0"/>
              <a:t>N</a:t>
            </a:r>
          </a:p>
          <a:p>
            <a:r>
              <a:rPr lang="zh-CN" altLang="en-US" smtClean="0"/>
              <a:t>输出：一个接受相同语言的</a:t>
            </a:r>
            <a:r>
              <a:rPr lang="en-US" altLang="zh-CN" smtClean="0"/>
              <a:t>DFA </a:t>
            </a:r>
            <a:r>
              <a:rPr lang="en-US" altLang="zh-CN" i="1" smtClean="0"/>
              <a:t>D</a:t>
            </a:r>
          </a:p>
          <a:p>
            <a:pPr>
              <a:buFont typeface="Wingdings" pitchFamily="2" charset="2"/>
              <a:buNone/>
            </a:pPr>
            <a:r>
              <a:rPr lang="en-US" altLang="zh-CN" i="1" smtClean="0"/>
              <a:t>            </a:t>
            </a:r>
            <a:r>
              <a:rPr lang="en-US" altLang="zh-CN" sz="1600" smtClean="0"/>
              <a:t>s</a:t>
            </a:r>
            <a:r>
              <a:rPr lang="zh-CN" altLang="en-US" sz="1600" smtClean="0"/>
              <a:t>表示</a:t>
            </a:r>
            <a:r>
              <a:rPr lang="en-US" altLang="zh-CN" sz="1600" smtClean="0"/>
              <a:t>N</a:t>
            </a:r>
            <a:r>
              <a:rPr lang="zh-CN" altLang="en-US" sz="1600" smtClean="0"/>
              <a:t>中的单个状态，</a:t>
            </a:r>
            <a:r>
              <a:rPr lang="en-US" altLang="zh-CN" sz="1600" smtClean="0"/>
              <a:t>T</a:t>
            </a:r>
            <a:r>
              <a:rPr lang="zh-CN" altLang="en-US" sz="1600" smtClean="0"/>
              <a:t>代表</a:t>
            </a:r>
            <a:r>
              <a:rPr lang="en-US" altLang="zh-CN" sz="1600" smtClean="0"/>
              <a:t>N</a:t>
            </a:r>
            <a:r>
              <a:rPr lang="zh-CN" altLang="en-US" sz="1600" smtClean="0"/>
              <a:t>的一个状态集</a:t>
            </a:r>
          </a:p>
          <a:p>
            <a:endParaRPr lang="en-US" altLang="zh-CN" sz="1600" smtClean="0"/>
          </a:p>
        </p:txBody>
      </p:sp>
      <p:pic>
        <p:nvPicPr>
          <p:cNvPr id="77828" name="Picture 4"/>
          <p:cNvPicPr>
            <a:picLocks noChangeAspect="1" noChangeArrowheads="1"/>
          </p:cNvPicPr>
          <p:nvPr/>
        </p:nvPicPr>
        <p:blipFill>
          <a:blip r:embed="rId2" cstate="print"/>
          <a:srcRect/>
          <a:stretch>
            <a:fillRect/>
          </a:stretch>
        </p:blipFill>
        <p:spPr bwMode="auto">
          <a:xfrm>
            <a:off x="304800" y="3352800"/>
            <a:ext cx="8464550" cy="32385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词法分析相关概念</a:t>
            </a:r>
          </a:p>
        </p:txBody>
      </p:sp>
      <p:sp>
        <p:nvSpPr>
          <p:cNvPr id="7171" name="Rectangle 3"/>
          <p:cNvSpPr>
            <a:spLocks noGrp="1" noChangeArrowheads="1"/>
          </p:cNvSpPr>
          <p:nvPr>
            <p:ph type="body" idx="1"/>
          </p:nvPr>
        </p:nvSpPr>
        <p:spPr/>
        <p:txBody>
          <a:bodyPr/>
          <a:lstStyle/>
          <a:p>
            <a:pPr eaLnBrk="1" hangingPunct="1">
              <a:lnSpc>
                <a:spcPct val="90000"/>
              </a:lnSpc>
            </a:pPr>
            <a:r>
              <a:rPr lang="zh-CN" altLang="en-US" sz="2600" smtClean="0"/>
              <a:t>词法单元（</a:t>
            </a:r>
            <a:r>
              <a:rPr lang="en-US" altLang="zh-CN" sz="2600" smtClean="0"/>
              <a:t>Token</a:t>
            </a:r>
            <a:r>
              <a:rPr lang="zh-CN" altLang="en-US" sz="2600" smtClean="0"/>
              <a:t>）：</a:t>
            </a:r>
          </a:p>
          <a:p>
            <a:pPr lvl="1" eaLnBrk="1" hangingPunct="1">
              <a:lnSpc>
                <a:spcPct val="90000"/>
              </a:lnSpc>
            </a:pPr>
            <a:r>
              <a:rPr lang="zh-CN" altLang="en-US" sz="2200" smtClean="0"/>
              <a:t>包含单元名（</a:t>
            </a:r>
            <a:r>
              <a:rPr lang="en-US" altLang="zh-CN" sz="2200" smtClean="0"/>
              <a:t>Token-name</a:t>
            </a:r>
            <a:r>
              <a:rPr lang="zh-CN" altLang="en-US" sz="2200" smtClean="0"/>
              <a:t>）和可选的属性值</a:t>
            </a:r>
            <a:r>
              <a:rPr lang="en-US" altLang="zh-CN" sz="2200" smtClean="0"/>
              <a:t>(attribute-value)</a:t>
            </a:r>
          </a:p>
          <a:p>
            <a:pPr lvl="1" eaLnBrk="1" hangingPunct="1">
              <a:lnSpc>
                <a:spcPct val="90000"/>
              </a:lnSpc>
            </a:pPr>
            <a:r>
              <a:rPr lang="zh-CN" altLang="en-US" sz="2100" smtClean="0"/>
              <a:t>单元名是表示某种词法单位抽象符号。语法分析器通过单元名即可确定词法单元序列的结构。</a:t>
            </a:r>
            <a:endParaRPr lang="zh-CN" altLang="en-US" sz="2200" smtClean="0"/>
          </a:p>
          <a:p>
            <a:pPr eaLnBrk="1" hangingPunct="1">
              <a:lnSpc>
                <a:spcPct val="90000"/>
              </a:lnSpc>
            </a:pPr>
            <a:r>
              <a:rPr lang="zh-CN" altLang="en-US" sz="2600" smtClean="0"/>
              <a:t>词素（</a:t>
            </a:r>
            <a:r>
              <a:rPr lang="en-US" altLang="zh-CN" sz="2600" smtClean="0"/>
              <a:t>Lexeme</a:t>
            </a:r>
            <a:r>
              <a:rPr lang="zh-CN" altLang="en-US" sz="2600" smtClean="0"/>
              <a:t>）</a:t>
            </a:r>
          </a:p>
          <a:p>
            <a:pPr lvl="1" eaLnBrk="1" hangingPunct="1">
              <a:lnSpc>
                <a:spcPct val="90000"/>
              </a:lnSpc>
            </a:pPr>
            <a:r>
              <a:rPr lang="zh-CN" altLang="en-US" sz="2100" smtClean="0"/>
              <a:t>源程序中的字符序列，它和某类词法单元的模式匹配，被词法分析器识别为该词法单元的实例。</a:t>
            </a:r>
            <a:endParaRPr lang="zh-CN" altLang="en-US" sz="2200" smtClean="0"/>
          </a:p>
          <a:p>
            <a:pPr eaLnBrk="1" hangingPunct="1">
              <a:lnSpc>
                <a:spcPct val="90000"/>
              </a:lnSpc>
            </a:pPr>
            <a:r>
              <a:rPr lang="zh-CN" altLang="en-US" sz="2600" smtClean="0"/>
              <a:t>模式（</a:t>
            </a:r>
            <a:r>
              <a:rPr lang="en-US" altLang="zh-CN" sz="2600" smtClean="0"/>
              <a:t>Pattern</a:t>
            </a:r>
            <a:r>
              <a:rPr lang="zh-CN" altLang="en-US" sz="2600" smtClean="0"/>
              <a:t>）</a:t>
            </a:r>
          </a:p>
          <a:p>
            <a:pPr lvl="1" eaLnBrk="1" hangingPunct="1">
              <a:lnSpc>
                <a:spcPct val="90000"/>
              </a:lnSpc>
            </a:pPr>
            <a:r>
              <a:rPr lang="zh-CN" altLang="en-US" sz="2200" smtClean="0"/>
              <a:t>词法单元的词素可能具有的形式。可以用正则表达式来表示。</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t>NFA</a:t>
            </a:r>
            <a:r>
              <a:rPr lang="zh-CN" altLang="en-US" smtClean="0"/>
              <a:t>转换成</a:t>
            </a:r>
            <a:r>
              <a:rPr lang="en-US" altLang="zh-CN" smtClean="0"/>
              <a:t>DFA - </a:t>
            </a:r>
            <a:r>
              <a:rPr lang="zh-CN" altLang="en-US" smtClean="0"/>
              <a:t>子集构造法</a:t>
            </a:r>
          </a:p>
        </p:txBody>
      </p:sp>
      <p:sp>
        <p:nvSpPr>
          <p:cNvPr id="78854" name="Rectangle 6"/>
          <p:cNvSpPr>
            <a:spLocks noGrp="1" noChangeArrowheads="1"/>
          </p:cNvSpPr>
          <p:nvPr>
            <p:ph type="body" idx="1"/>
          </p:nvPr>
        </p:nvSpPr>
        <p:spPr>
          <a:xfrm>
            <a:off x="566738" y="1752600"/>
            <a:ext cx="8001000" cy="4648200"/>
          </a:xfrm>
        </p:spPr>
        <p:txBody>
          <a:bodyPr/>
          <a:lstStyle/>
          <a:p>
            <a:pPr>
              <a:lnSpc>
                <a:spcPct val="90000"/>
              </a:lnSpc>
            </a:pPr>
            <a:endParaRPr lang="zh-CN" altLang="en-US" sz="2100" smtClean="0"/>
          </a:p>
          <a:p>
            <a:pPr>
              <a:lnSpc>
                <a:spcPct val="90000"/>
              </a:lnSpc>
            </a:pPr>
            <a:endParaRPr lang="zh-CN" altLang="en-US" sz="2100" smtClean="0"/>
          </a:p>
          <a:p>
            <a:pPr>
              <a:lnSpc>
                <a:spcPct val="90000"/>
              </a:lnSpc>
            </a:pPr>
            <a:endParaRPr lang="zh-CN" altLang="en-US" sz="2100" smtClean="0"/>
          </a:p>
          <a:p>
            <a:pPr>
              <a:lnSpc>
                <a:spcPct val="90000"/>
              </a:lnSpc>
            </a:pPr>
            <a:endParaRPr lang="zh-CN" altLang="en-US" sz="2100" smtClean="0"/>
          </a:p>
          <a:p>
            <a:pPr>
              <a:lnSpc>
                <a:spcPct val="90000"/>
              </a:lnSpc>
            </a:pPr>
            <a:endParaRPr lang="zh-CN" altLang="en-US" sz="2100" smtClean="0"/>
          </a:p>
          <a:p>
            <a:pPr>
              <a:lnSpc>
                <a:spcPct val="90000"/>
              </a:lnSpc>
            </a:pPr>
            <a:endParaRPr lang="zh-CN" altLang="en-US" sz="2100" smtClean="0"/>
          </a:p>
          <a:p>
            <a:pPr>
              <a:lnSpc>
                <a:spcPct val="90000"/>
              </a:lnSpc>
            </a:pPr>
            <a:endParaRPr lang="zh-CN" altLang="en-US" sz="2100" smtClean="0"/>
          </a:p>
          <a:p>
            <a:pPr>
              <a:lnSpc>
                <a:spcPct val="90000"/>
              </a:lnSpc>
            </a:pPr>
            <a:endParaRPr lang="en-US" altLang="zh-CN" sz="2100" smtClean="0"/>
          </a:p>
          <a:p>
            <a:pPr>
              <a:lnSpc>
                <a:spcPct val="90000"/>
              </a:lnSpc>
            </a:pPr>
            <a:endParaRPr lang="en-US" altLang="zh-CN" sz="2100" smtClean="0"/>
          </a:p>
          <a:p>
            <a:pPr>
              <a:lnSpc>
                <a:spcPct val="90000"/>
              </a:lnSpc>
            </a:pPr>
            <a:endParaRPr lang="en-US" altLang="zh-CN" sz="2100" smtClean="0"/>
          </a:p>
          <a:p>
            <a:pPr>
              <a:lnSpc>
                <a:spcPct val="90000"/>
              </a:lnSpc>
            </a:pPr>
            <a:endParaRPr lang="en-US" altLang="zh-CN" sz="2100" smtClean="0"/>
          </a:p>
          <a:p>
            <a:pPr>
              <a:lnSpc>
                <a:spcPct val="90000"/>
              </a:lnSpc>
            </a:pPr>
            <a:r>
              <a:rPr lang="en-US" altLang="zh-CN" sz="2100" smtClean="0"/>
              <a:t>D</a:t>
            </a:r>
            <a:r>
              <a:rPr lang="zh-CN" altLang="en-US" sz="2100" smtClean="0"/>
              <a:t>的开始状态是</a:t>
            </a:r>
            <a:r>
              <a:rPr lang="el-GR" altLang="zh-CN" sz="1900" smtClean="0">
                <a:latin typeface="Times New Roman" pitchFamily="18" charset="0"/>
                <a:cs typeface="Times New Roman" pitchFamily="18" charset="0"/>
              </a:rPr>
              <a:t>ε</a:t>
            </a:r>
            <a:r>
              <a:rPr lang="en-US" altLang="zh-CN" sz="1900" smtClean="0">
                <a:latin typeface="Times New Roman" pitchFamily="18" charset="0"/>
                <a:cs typeface="Times New Roman" pitchFamily="18" charset="0"/>
              </a:rPr>
              <a:t>-closure(s0)</a:t>
            </a:r>
            <a:r>
              <a:rPr lang="zh-CN" altLang="en-US" sz="1900" smtClean="0">
                <a:latin typeface="Times New Roman" pitchFamily="18" charset="0"/>
                <a:cs typeface="Times New Roman" pitchFamily="18" charset="0"/>
              </a:rPr>
              <a:t>，</a:t>
            </a:r>
            <a:r>
              <a:rPr lang="en-US" altLang="zh-CN" sz="1900" smtClean="0">
                <a:latin typeface="Times New Roman" pitchFamily="18" charset="0"/>
                <a:cs typeface="Times New Roman" pitchFamily="18" charset="0"/>
              </a:rPr>
              <a:t>D</a:t>
            </a:r>
            <a:r>
              <a:rPr lang="zh-CN" altLang="en-US" sz="1900" smtClean="0">
                <a:latin typeface="Times New Roman" pitchFamily="18" charset="0"/>
                <a:cs typeface="Times New Roman" pitchFamily="18" charset="0"/>
              </a:rPr>
              <a:t>的接受状态是所有至少包含了</a:t>
            </a:r>
            <a:r>
              <a:rPr lang="en-US" altLang="zh-CN" sz="1900" smtClean="0">
                <a:latin typeface="Times New Roman" pitchFamily="18" charset="0"/>
                <a:cs typeface="Times New Roman" pitchFamily="18" charset="0"/>
              </a:rPr>
              <a:t>N</a:t>
            </a:r>
            <a:r>
              <a:rPr lang="zh-CN" altLang="en-US" sz="1900" smtClean="0">
                <a:latin typeface="Times New Roman" pitchFamily="18" charset="0"/>
                <a:cs typeface="Times New Roman" pitchFamily="18" charset="0"/>
              </a:rPr>
              <a:t>的一个接受状态的状态集合。</a:t>
            </a:r>
          </a:p>
        </p:txBody>
      </p:sp>
      <p:pic>
        <p:nvPicPr>
          <p:cNvPr id="78856" name="Picture 8"/>
          <p:cNvPicPr>
            <a:picLocks noChangeAspect="1" noChangeArrowheads="1"/>
          </p:cNvPicPr>
          <p:nvPr/>
        </p:nvPicPr>
        <p:blipFill>
          <a:blip r:embed="rId2" cstate="print"/>
          <a:srcRect/>
          <a:stretch>
            <a:fillRect/>
          </a:stretch>
        </p:blipFill>
        <p:spPr bwMode="auto">
          <a:xfrm>
            <a:off x="685800" y="1676400"/>
            <a:ext cx="7350125" cy="388778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mtClean="0"/>
              <a:t>NFA</a:t>
            </a:r>
            <a:r>
              <a:rPr lang="zh-CN" altLang="en-US" smtClean="0"/>
              <a:t>转换成</a:t>
            </a:r>
            <a:r>
              <a:rPr lang="en-US" altLang="zh-CN" smtClean="0"/>
              <a:t>DFA - </a:t>
            </a:r>
            <a:r>
              <a:rPr lang="zh-CN" altLang="en-US" smtClean="0"/>
              <a:t>子集构造法</a:t>
            </a:r>
          </a:p>
        </p:txBody>
      </p:sp>
      <p:sp>
        <p:nvSpPr>
          <p:cNvPr id="81923" name="Rectangle 3"/>
          <p:cNvSpPr>
            <a:spLocks noGrp="1" noChangeArrowheads="1"/>
          </p:cNvSpPr>
          <p:nvPr>
            <p:ph type="body" idx="1"/>
          </p:nvPr>
        </p:nvSpPr>
        <p:spPr/>
        <p:txBody>
          <a:bodyPr/>
          <a:lstStyle/>
          <a:p>
            <a:r>
              <a:rPr lang="zh-CN" altLang="en-US" smtClean="0"/>
              <a:t>对</a:t>
            </a:r>
            <a:r>
              <a:rPr lang="en-US" altLang="zh-CN" smtClean="0"/>
              <a:t>NFA</a:t>
            </a:r>
            <a:r>
              <a:rPr lang="zh-CN" altLang="en-US" smtClean="0"/>
              <a:t>的任何状态集合</a:t>
            </a:r>
            <a:r>
              <a:rPr lang="el-GR" altLang="zh-CN" sz="2800" smtClean="0">
                <a:latin typeface="Times New Roman" pitchFamily="18" charset="0"/>
                <a:cs typeface="Times New Roman" pitchFamily="18" charset="0"/>
              </a:rPr>
              <a:t>ε</a:t>
            </a:r>
            <a:r>
              <a:rPr lang="en-US" altLang="zh-CN" sz="2800" smtClean="0">
                <a:latin typeface="Times New Roman" pitchFamily="18" charset="0"/>
                <a:cs typeface="Times New Roman" pitchFamily="18" charset="0"/>
              </a:rPr>
              <a:t>-closure(T)</a:t>
            </a:r>
            <a:r>
              <a:rPr lang="zh-CN" altLang="en-US" sz="2800" smtClean="0">
                <a:latin typeface="Times New Roman" pitchFamily="18" charset="0"/>
                <a:cs typeface="Times New Roman" pitchFamily="18" charset="0"/>
              </a:rPr>
              <a:t>的计算</a:t>
            </a:r>
          </a:p>
          <a:p>
            <a:r>
              <a:rPr lang="zh-CN" altLang="en-US" sz="2800" smtClean="0">
                <a:latin typeface="Times New Roman" pitchFamily="18" charset="0"/>
                <a:cs typeface="Times New Roman" pitchFamily="18" charset="0"/>
              </a:rPr>
              <a:t>一个图搜索过程</a:t>
            </a:r>
          </a:p>
        </p:txBody>
      </p:sp>
      <p:pic>
        <p:nvPicPr>
          <p:cNvPr id="81924" name="Picture 4"/>
          <p:cNvPicPr>
            <a:picLocks noChangeAspect="1" noChangeArrowheads="1"/>
          </p:cNvPicPr>
          <p:nvPr/>
        </p:nvPicPr>
        <p:blipFill>
          <a:blip r:embed="rId2" cstate="print"/>
          <a:srcRect/>
          <a:stretch>
            <a:fillRect/>
          </a:stretch>
        </p:blipFill>
        <p:spPr bwMode="auto">
          <a:xfrm>
            <a:off x="571472" y="2895600"/>
            <a:ext cx="8008938" cy="374808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4675" y="304800"/>
            <a:ext cx="8001000" cy="838200"/>
          </a:xfrm>
        </p:spPr>
        <p:txBody>
          <a:bodyPr/>
          <a:lstStyle/>
          <a:p>
            <a:r>
              <a:rPr lang="en-US" altLang="zh-CN" smtClean="0"/>
              <a:t>NFA</a:t>
            </a:r>
            <a:r>
              <a:rPr lang="zh-CN" altLang="en-US" smtClean="0"/>
              <a:t>到</a:t>
            </a:r>
            <a:r>
              <a:rPr lang="en-US" altLang="zh-CN" smtClean="0"/>
              <a:t>DFA</a:t>
            </a:r>
            <a:r>
              <a:rPr lang="zh-CN" altLang="en-US" smtClean="0"/>
              <a:t>转换的示例</a:t>
            </a:r>
          </a:p>
        </p:txBody>
      </p:sp>
      <p:sp>
        <p:nvSpPr>
          <p:cNvPr id="82947" name="Rectangle 3"/>
          <p:cNvSpPr>
            <a:spLocks noGrp="1" noChangeArrowheads="1"/>
          </p:cNvSpPr>
          <p:nvPr>
            <p:ph type="body" idx="1"/>
          </p:nvPr>
        </p:nvSpPr>
        <p:spPr>
          <a:xfrm>
            <a:off x="533400" y="5029200"/>
            <a:ext cx="8001000" cy="1447800"/>
          </a:xfrm>
        </p:spPr>
        <p:txBody>
          <a:bodyPr/>
          <a:lstStyle/>
          <a:p>
            <a:pPr>
              <a:lnSpc>
                <a:spcPct val="80000"/>
              </a:lnSpc>
            </a:pPr>
            <a:r>
              <a:rPr lang="en-US" altLang="zh-CN" sz="1700" smtClean="0">
                <a:latin typeface="Times New Roman" pitchFamily="18" charset="0"/>
                <a:cs typeface="Times New Roman" pitchFamily="18" charset="0"/>
              </a:rPr>
              <a:t>A</a:t>
            </a:r>
            <a:r>
              <a:rPr lang="zh-CN" altLang="en-US" sz="1700" smtClean="0">
                <a:latin typeface="Times New Roman" pitchFamily="18" charset="0"/>
                <a:cs typeface="Times New Roman" pitchFamily="18" charset="0"/>
              </a:rPr>
              <a:t>：</a:t>
            </a:r>
            <a:r>
              <a:rPr lang="en-US" altLang="zh-CN" sz="1700" smtClean="0">
                <a:latin typeface="Times New Roman" pitchFamily="18" charset="0"/>
                <a:cs typeface="Times New Roman" pitchFamily="18" charset="0"/>
              </a:rPr>
              <a:t>=</a:t>
            </a:r>
            <a:r>
              <a:rPr lang="el-GR" altLang="zh-CN" sz="1700" smtClean="0">
                <a:latin typeface="Times New Roman" pitchFamily="18" charset="0"/>
                <a:cs typeface="Times New Roman" pitchFamily="18" charset="0"/>
              </a:rPr>
              <a:t>ε</a:t>
            </a:r>
            <a:r>
              <a:rPr lang="en-US" altLang="zh-CN" sz="1700" smtClean="0">
                <a:latin typeface="Times New Roman" pitchFamily="18" charset="0"/>
                <a:cs typeface="Times New Roman" pitchFamily="18" charset="0"/>
              </a:rPr>
              <a:t>-closure(0)={0,1,2,4,7}</a:t>
            </a:r>
          </a:p>
          <a:p>
            <a:pPr>
              <a:lnSpc>
                <a:spcPct val="80000"/>
              </a:lnSpc>
            </a:pPr>
            <a:r>
              <a:rPr lang="en-US" altLang="zh-CN" sz="1700" smtClean="0">
                <a:latin typeface="Times New Roman" pitchFamily="18" charset="0"/>
                <a:cs typeface="Times New Roman" pitchFamily="18" charset="0"/>
              </a:rPr>
              <a:t>B</a:t>
            </a:r>
            <a:r>
              <a:rPr lang="zh-CN" altLang="en-US" sz="1700" smtClean="0">
                <a:latin typeface="Times New Roman" pitchFamily="18" charset="0"/>
                <a:cs typeface="Times New Roman" pitchFamily="18" charset="0"/>
              </a:rPr>
              <a:t>：</a:t>
            </a:r>
            <a:r>
              <a:rPr lang="en-US" altLang="zh-CN" sz="1700" smtClean="0">
                <a:latin typeface="Times New Roman" pitchFamily="18" charset="0"/>
                <a:cs typeface="Times New Roman" pitchFamily="18" charset="0"/>
              </a:rPr>
              <a:t>Dtran[A,a]=</a:t>
            </a:r>
            <a:r>
              <a:rPr lang="el-GR" altLang="zh-CN" sz="1700" smtClean="0">
                <a:latin typeface="Times New Roman" pitchFamily="18" charset="0"/>
                <a:cs typeface="Times New Roman" pitchFamily="18" charset="0"/>
              </a:rPr>
              <a:t> ε </a:t>
            </a:r>
            <a:r>
              <a:rPr lang="en-US" altLang="zh-CN" sz="1700" smtClean="0">
                <a:latin typeface="Times New Roman" pitchFamily="18" charset="0"/>
                <a:cs typeface="Times New Roman" pitchFamily="18" charset="0"/>
              </a:rPr>
              <a:t>-closure(move(A,a))=</a:t>
            </a:r>
            <a:r>
              <a:rPr lang="el-GR" altLang="zh-CN" sz="1700" smtClean="0">
                <a:latin typeface="Times New Roman" pitchFamily="18" charset="0"/>
                <a:cs typeface="Times New Roman" pitchFamily="18" charset="0"/>
              </a:rPr>
              <a:t> ε </a:t>
            </a:r>
            <a:r>
              <a:rPr lang="en-US" altLang="zh-CN" sz="1700" smtClean="0">
                <a:latin typeface="Times New Roman" pitchFamily="18" charset="0"/>
                <a:cs typeface="Times New Roman" pitchFamily="18" charset="0"/>
              </a:rPr>
              <a:t>-closure({3,8})={1,2,3,4,6,7,8}</a:t>
            </a:r>
          </a:p>
          <a:p>
            <a:pPr>
              <a:lnSpc>
                <a:spcPct val="80000"/>
              </a:lnSpc>
            </a:pPr>
            <a:r>
              <a:rPr lang="en-US" altLang="zh-CN" sz="1700" smtClean="0">
                <a:latin typeface="Times New Roman" pitchFamily="18" charset="0"/>
                <a:cs typeface="Times New Roman" pitchFamily="18" charset="0"/>
              </a:rPr>
              <a:t>C</a:t>
            </a:r>
            <a:r>
              <a:rPr lang="zh-CN" altLang="en-US" sz="1700" smtClean="0">
                <a:latin typeface="Times New Roman" pitchFamily="18" charset="0"/>
                <a:cs typeface="Times New Roman" pitchFamily="18" charset="0"/>
              </a:rPr>
              <a:t>：</a:t>
            </a:r>
            <a:r>
              <a:rPr lang="en-US" altLang="zh-CN" sz="1700" smtClean="0">
                <a:latin typeface="Times New Roman" pitchFamily="18" charset="0"/>
                <a:cs typeface="Times New Roman" pitchFamily="18" charset="0"/>
              </a:rPr>
              <a:t>Dtran[A,b]=</a:t>
            </a:r>
            <a:r>
              <a:rPr lang="el-GR" altLang="zh-CN" sz="1700" smtClean="0">
                <a:latin typeface="Times New Roman" pitchFamily="18" charset="0"/>
                <a:cs typeface="Times New Roman" pitchFamily="18" charset="0"/>
              </a:rPr>
              <a:t> ε </a:t>
            </a:r>
            <a:r>
              <a:rPr lang="en-US" altLang="zh-CN" sz="1700" smtClean="0">
                <a:latin typeface="Times New Roman" pitchFamily="18" charset="0"/>
                <a:cs typeface="Times New Roman" pitchFamily="18" charset="0"/>
              </a:rPr>
              <a:t>-closure(move(A,b))=</a:t>
            </a:r>
            <a:r>
              <a:rPr lang="el-GR" altLang="zh-CN" sz="1700" smtClean="0">
                <a:latin typeface="Times New Roman" pitchFamily="18" charset="0"/>
                <a:cs typeface="Times New Roman" pitchFamily="18" charset="0"/>
              </a:rPr>
              <a:t> ε </a:t>
            </a:r>
            <a:r>
              <a:rPr lang="en-US" altLang="zh-CN" sz="1700" smtClean="0">
                <a:latin typeface="Times New Roman" pitchFamily="18" charset="0"/>
                <a:cs typeface="Times New Roman" pitchFamily="18" charset="0"/>
              </a:rPr>
              <a:t>-closure({5})={1,2,4,5,6,7}</a:t>
            </a:r>
          </a:p>
          <a:p>
            <a:pPr>
              <a:lnSpc>
                <a:spcPct val="80000"/>
              </a:lnSpc>
            </a:pPr>
            <a:r>
              <a:rPr lang="en-US" altLang="zh-CN" sz="1700" smtClean="0">
                <a:latin typeface="Times New Roman" pitchFamily="18" charset="0"/>
                <a:cs typeface="Times New Roman" pitchFamily="18" charset="0"/>
              </a:rPr>
              <a:t>D</a:t>
            </a:r>
            <a:r>
              <a:rPr lang="zh-CN" altLang="en-US" sz="1700" smtClean="0">
                <a:latin typeface="Times New Roman" pitchFamily="18" charset="0"/>
                <a:cs typeface="Times New Roman" pitchFamily="18" charset="0"/>
              </a:rPr>
              <a:t>：</a:t>
            </a:r>
            <a:r>
              <a:rPr lang="en-US" altLang="zh-CN" sz="1700" smtClean="0">
                <a:latin typeface="Times New Roman" pitchFamily="18" charset="0"/>
                <a:cs typeface="Times New Roman" pitchFamily="18" charset="0"/>
              </a:rPr>
              <a:t>Dtran[B,b]=</a:t>
            </a:r>
            <a:r>
              <a:rPr lang="el-GR" altLang="zh-CN" sz="1700" smtClean="0">
                <a:latin typeface="Times New Roman" pitchFamily="18" charset="0"/>
                <a:cs typeface="Times New Roman" pitchFamily="18" charset="0"/>
              </a:rPr>
              <a:t>ε </a:t>
            </a:r>
            <a:r>
              <a:rPr lang="en-US" altLang="zh-CN" sz="1700" smtClean="0">
                <a:latin typeface="Times New Roman" pitchFamily="18" charset="0"/>
                <a:cs typeface="Times New Roman" pitchFamily="18" charset="0"/>
              </a:rPr>
              <a:t>-closure(move(B,b))=</a:t>
            </a:r>
            <a:r>
              <a:rPr lang="el-GR" altLang="zh-CN" sz="1700" smtClean="0">
                <a:latin typeface="Times New Roman" pitchFamily="18" charset="0"/>
                <a:cs typeface="Times New Roman" pitchFamily="18" charset="0"/>
              </a:rPr>
              <a:t> </a:t>
            </a:r>
            <a:r>
              <a:rPr lang="en-US" altLang="zh-CN" sz="1700" smtClean="0">
                <a:latin typeface="Times New Roman" pitchFamily="18" charset="0"/>
                <a:cs typeface="Times New Roman" pitchFamily="18" charset="0"/>
              </a:rPr>
              <a:t>{1,2,4,5,6,7,9}</a:t>
            </a:r>
          </a:p>
          <a:p>
            <a:pPr>
              <a:lnSpc>
                <a:spcPct val="80000"/>
              </a:lnSpc>
            </a:pPr>
            <a:r>
              <a:rPr lang="en-US" altLang="zh-CN" sz="1700" smtClean="0">
                <a:latin typeface="Times New Roman" pitchFamily="18" charset="0"/>
                <a:cs typeface="Times New Roman" pitchFamily="18" charset="0"/>
              </a:rPr>
              <a:t>…</a:t>
            </a:r>
            <a:endParaRPr lang="zh-CN" altLang="en-US" sz="1700" smtClean="0"/>
          </a:p>
          <a:p>
            <a:endParaRPr lang="zh-CN" altLang="en-US" sz="2600" smtClean="0"/>
          </a:p>
        </p:txBody>
      </p:sp>
      <p:pic>
        <p:nvPicPr>
          <p:cNvPr id="82948" name="Picture 4"/>
          <p:cNvPicPr>
            <a:picLocks noChangeAspect="1" noChangeArrowheads="1"/>
          </p:cNvPicPr>
          <p:nvPr/>
        </p:nvPicPr>
        <p:blipFill>
          <a:blip r:embed="rId2" cstate="print"/>
          <a:srcRect/>
          <a:stretch>
            <a:fillRect/>
          </a:stretch>
        </p:blipFill>
        <p:spPr bwMode="auto">
          <a:xfrm>
            <a:off x="609600" y="1219200"/>
            <a:ext cx="8296275" cy="357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smtClean="0"/>
              <a:t>NFA</a:t>
            </a:r>
            <a:r>
              <a:rPr lang="zh-CN" altLang="en-US" smtClean="0"/>
              <a:t>到</a:t>
            </a:r>
            <a:r>
              <a:rPr lang="en-US" altLang="zh-CN" smtClean="0"/>
              <a:t>DFA</a:t>
            </a:r>
            <a:r>
              <a:rPr lang="zh-CN" altLang="en-US" smtClean="0"/>
              <a:t>转换的示例</a:t>
            </a:r>
          </a:p>
        </p:txBody>
      </p:sp>
      <p:sp>
        <p:nvSpPr>
          <p:cNvPr id="83971" name="Rectangle 3"/>
          <p:cNvSpPr>
            <a:spLocks noGrp="1" noChangeArrowheads="1"/>
          </p:cNvSpPr>
          <p:nvPr>
            <p:ph type="body" idx="1"/>
          </p:nvPr>
        </p:nvSpPr>
        <p:spPr/>
        <p:txBody>
          <a:bodyPr/>
          <a:lstStyle/>
          <a:p>
            <a:r>
              <a:rPr lang="zh-CN" altLang="en-US" smtClean="0"/>
              <a:t>开始状态：</a:t>
            </a:r>
            <a:r>
              <a:rPr lang="en-US" altLang="zh-CN" smtClean="0"/>
              <a:t>A</a:t>
            </a:r>
          </a:p>
          <a:p>
            <a:r>
              <a:rPr lang="zh-CN" altLang="en-US" smtClean="0"/>
              <a:t>接受状态：</a:t>
            </a:r>
            <a:r>
              <a:rPr lang="en-US" altLang="zh-CN" smtClean="0"/>
              <a:t>E</a:t>
            </a:r>
          </a:p>
        </p:txBody>
      </p:sp>
      <p:pic>
        <p:nvPicPr>
          <p:cNvPr id="83973" name="Picture 5"/>
          <p:cNvPicPr>
            <a:picLocks noChangeAspect="1" noChangeArrowheads="1"/>
          </p:cNvPicPr>
          <p:nvPr/>
        </p:nvPicPr>
        <p:blipFill>
          <a:blip r:embed="rId2" cstate="print"/>
          <a:srcRect/>
          <a:stretch>
            <a:fillRect/>
          </a:stretch>
        </p:blipFill>
        <p:spPr bwMode="auto">
          <a:xfrm>
            <a:off x="762000" y="2819400"/>
            <a:ext cx="5181600" cy="3201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z="3400" smtClean="0"/>
              <a:t>利用子集构造法对</a:t>
            </a:r>
            <a:r>
              <a:rPr lang="en-US" altLang="zh-CN" sz="3400" smtClean="0"/>
              <a:t>NFA</a:t>
            </a:r>
            <a:r>
              <a:rPr lang="zh-CN" altLang="en-US" sz="3400" smtClean="0"/>
              <a:t>的运行进行模拟</a:t>
            </a:r>
          </a:p>
        </p:txBody>
      </p:sp>
      <p:sp>
        <p:nvSpPr>
          <p:cNvPr id="84995" name="Rectangle 3"/>
          <p:cNvSpPr>
            <a:spLocks noGrp="1" noChangeArrowheads="1"/>
          </p:cNvSpPr>
          <p:nvPr>
            <p:ph type="body" idx="1"/>
          </p:nvPr>
        </p:nvSpPr>
        <p:spPr/>
        <p:txBody>
          <a:bodyPr/>
          <a:lstStyle/>
          <a:p>
            <a:r>
              <a:rPr lang="zh-CN" altLang="en-US" sz="2400" smtClean="0"/>
              <a:t>输入：一个以文件结束符</a:t>
            </a:r>
            <a:r>
              <a:rPr lang="en-US" altLang="zh-CN" sz="2400" smtClean="0"/>
              <a:t>eof</a:t>
            </a:r>
            <a:r>
              <a:rPr lang="zh-CN" altLang="en-US" sz="2400" smtClean="0"/>
              <a:t>结尾的输入串</a:t>
            </a:r>
            <a:r>
              <a:rPr lang="en-US" altLang="zh-CN" sz="2400" i="1" smtClean="0"/>
              <a:t>x</a:t>
            </a:r>
            <a:r>
              <a:rPr lang="zh-CN" altLang="en-US" sz="2400" smtClean="0"/>
              <a:t>，一个</a:t>
            </a:r>
            <a:r>
              <a:rPr lang="en-US" altLang="zh-CN" sz="2400" smtClean="0"/>
              <a:t>NFA </a:t>
            </a:r>
            <a:r>
              <a:rPr lang="en-US" altLang="zh-CN" sz="2400" i="1" smtClean="0"/>
              <a:t>N</a:t>
            </a:r>
            <a:r>
              <a:rPr lang="zh-CN" altLang="en-US" sz="2400" smtClean="0"/>
              <a:t>，其开始状态是</a:t>
            </a:r>
            <a:r>
              <a:rPr lang="en-US" altLang="zh-CN" sz="2400" i="1" smtClean="0"/>
              <a:t>S</a:t>
            </a:r>
            <a:r>
              <a:rPr lang="en-US" altLang="zh-CN" sz="2400" i="1" baseline="-25000" smtClean="0"/>
              <a:t>0</a:t>
            </a:r>
            <a:r>
              <a:rPr lang="zh-CN" altLang="en-US" sz="2400" smtClean="0"/>
              <a:t>，接受状态集为</a:t>
            </a:r>
            <a:r>
              <a:rPr lang="en-US" altLang="zh-CN" sz="2400" i="1" smtClean="0"/>
              <a:t>F</a:t>
            </a:r>
            <a:r>
              <a:rPr lang="zh-CN" altLang="en-US" sz="2400" smtClean="0"/>
              <a:t>，转换函数为</a:t>
            </a:r>
            <a:r>
              <a:rPr lang="en-US" altLang="zh-CN" sz="2400" i="1" smtClean="0"/>
              <a:t>move</a:t>
            </a:r>
            <a:r>
              <a:rPr lang="zh-CN" altLang="en-US" sz="2400" smtClean="0"/>
              <a:t>。</a:t>
            </a:r>
          </a:p>
          <a:p>
            <a:r>
              <a:rPr lang="zh-CN" altLang="en-US" sz="2400" smtClean="0"/>
              <a:t>输出：如果</a:t>
            </a:r>
            <a:r>
              <a:rPr lang="en-US" altLang="zh-CN" sz="2400" i="1" smtClean="0"/>
              <a:t>N</a:t>
            </a:r>
            <a:r>
              <a:rPr lang="zh-CN" altLang="en-US" sz="2400" smtClean="0"/>
              <a:t>接受</a:t>
            </a:r>
            <a:r>
              <a:rPr lang="en-US" altLang="zh-CN" sz="2400" i="1" smtClean="0"/>
              <a:t>x</a:t>
            </a:r>
            <a:r>
              <a:rPr lang="zh-CN" altLang="en-US" sz="2400" smtClean="0"/>
              <a:t>，返回</a:t>
            </a:r>
            <a:r>
              <a:rPr lang="en-US" altLang="zh-CN" sz="2400" i="1" smtClean="0"/>
              <a:t>yes</a:t>
            </a:r>
            <a:r>
              <a:rPr lang="zh-CN" altLang="en-US" sz="2400" smtClean="0"/>
              <a:t>，否则返回</a:t>
            </a:r>
            <a:r>
              <a:rPr lang="en-US" altLang="zh-CN" sz="2400" i="1" smtClean="0"/>
              <a:t>no</a:t>
            </a:r>
            <a:r>
              <a:rPr lang="zh-CN" altLang="en-US" sz="2400" smtClean="0"/>
              <a:t>。</a:t>
            </a:r>
          </a:p>
        </p:txBody>
      </p:sp>
      <p:pic>
        <p:nvPicPr>
          <p:cNvPr id="84996" name="Picture 4"/>
          <p:cNvPicPr>
            <a:picLocks noChangeAspect="1" noChangeArrowheads="1"/>
          </p:cNvPicPr>
          <p:nvPr/>
        </p:nvPicPr>
        <p:blipFill>
          <a:blip r:embed="rId2" cstate="print"/>
          <a:srcRect/>
          <a:stretch>
            <a:fillRect/>
          </a:stretch>
        </p:blipFill>
        <p:spPr bwMode="auto">
          <a:xfrm>
            <a:off x="1428728" y="3286124"/>
            <a:ext cx="4606925" cy="3367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74675" y="762000"/>
            <a:ext cx="8001000" cy="758825"/>
          </a:xfrm>
        </p:spPr>
        <p:txBody>
          <a:bodyPr>
            <a:normAutofit fontScale="90000"/>
          </a:bodyPr>
          <a:lstStyle/>
          <a:p>
            <a:r>
              <a:rPr lang="en-US" altLang="zh-CN" dirty="0" smtClean="0"/>
              <a:t>DFA</a:t>
            </a:r>
            <a:r>
              <a:rPr lang="zh-CN" altLang="en-US" dirty="0" smtClean="0"/>
              <a:t>状态数最小化</a:t>
            </a:r>
          </a:p>
        </p:txBody>
      </p:sp>
      <p:sp>
        <p:nvSpPr>
          <p:cNvPr id="101379" name="Rectangle 3"/>
          <p:cNvSpPr>
            <a:spLocks noGrp="1" noChangeArrowheads="1"/>
          </p:cNvSpPr>
          <p:nvPr>
            <p:ph type="body" idx="1"/>
          </p:nvPr>
        </p:nvSpPr>
        <p:spPr/>
        <p:txBody>
          <a:bodyPr/>
          <a:lstStyle/>
          <a:p>
            <a:r>
              <a:rPr lang="en-US" altLang="zh-CN" smtClean="0"/>
              <a:t>DFA</a:t>
            </a:r>
            <a:r>
              <a:rPr lang="zh-CN" altLang="en-US" smtClean="0"/>
              <a:t>化简：状态数最小化</a:t>
            </a:r>
          </a:p>
          <a:p>
            <a:r>
              <a:rPr lang="zh-CN" altLang="en-US" smtClean="0"/>
              <a:t>等价的</a:t>
            </a:r>
            <a:r>
              <a:rPr lang="en-US" altLang="zh-CN" smtClean="0"/>
              <a:t>DFA</a:t>
            </a:r>
            <a:r>
              <a:rPr lang="zh-CN" altLang="en-US" smtClean="0"/>
              <a:t>可能具有不同的状态个数</a:t>
            </a:r>
          </a:p>
          <a:p>
            <a:r>
              <a:rPr lang="zh-CN" altLang="en-US" smtClean="0"/>
              <a:t>任何正则语言都有一个唯一的（不计同构）状态数目最少的</a:t>
            </a:r>
            <a:r>
              <a:rPr lang="en-US" altLang="zh-CN" smtClean="0"/>
              <a:t>DFA</a:t>
            </a:r>
          </a:p>
          <a:p>
            <a:endParaRPr lang="zh-CN" altLang="en-US" smtClean="0"/>
          </a:p>
        </p:txBody>
      </p:sp>
      <p:pic>
        <p:nvPicPr>
          <p:cNvPr id="101380" name="Picture 3"/>
          <p:cNvPicPr>
            <a:picLocks noChangeAspect="1" noChangeArrowheads="1"/>
          </p:cNvPicPr>
          <p:nvPr/>
        </p:nvPicPr>
        <p:blipFill>
          <a:blip r:embed="rId2" cstate="print"/>
          <a:srcRect/>
          <a:stretch>
            <a:fillRect/>
          </a:stretch>
        </p:blipFill>
        <p:spPr bwMode="auto">
          <a:xfrm>
            <a:off x="323850" y="4030663"/>
            <a:ext cx="4710113" cy="1857375"/>
          </a:xfrm>
          <a:prstGeom prst="rect">
            <a:avLst/>
          </a:prstGeom>
          <a:noFill/>
          <a:ln w="9525">
            <a:noFill/>
            <a:miter lim="800000"/>
            <a:headEnd/>
            <a:tailEnd/>
          </a:ln>
        </p:spPr>
      </p:pic>
      <p:pic>
        <p:nvPicPr>
          <p:cNvPr id="101381" name="Picture 4"/>
          <p:cNvPicPr>
            <a:picLocks noChangeAspect="1" noChangeArrowheads="1"/>
          </p:cNvPicPr>
          <p:nvPr/>
        </p:nvPicPr>
        <p:blipFill>
          <a:blip r:embed="rId3" cstate="print"/>
          <a:srcRect/>
          <a:stretch>
            <a:fillRect/>
          </a:stretch>
        </p:blipFill>
        <p:spPr bwMode="auto">
          <a:xfrm>
            <a:off x="5076825" y="4038600"/>
            <a:ext cx="4067175" cy="2543175"/>
          </a:xfrm>
          <a:prstGeom prst="rect">
            <a:avLst/>
          </a:prstGeom>
          <a:noFill/>
          <a:ln w="9525">
            <a:noFill/>
            <a:miter lim="800000"/>
            <a:headEnd/>
            <a:tailEnd/>
          </a:ln>
        </p:spPr>
      </p:pic>
    </p:spTree>
    <p:extLst>
      <p:ext uri="{BB962C8B-B14F-4D97-AF65-F5344CB8AC3E}">
        <p14:creationId xmlns:p14="http://schemas.microsoft.com/office/powerpoint/2010/main" val="19316920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09600" y="304800"/>
            <a:ext cx="8001000" cy="1216025"/>
          </a:xfrm>
        </p:spPr>
        <p:txBody>
          <a:bodyPr/>
          <a:lstStyle/>
          <a:p>
            <a:r>
              <a:rPr lang="en-US" altLang="zh-CN" smtClean="0"/>
              <a:t>DFA</a:t>
            </a:r>
            <a:r>
              <a:rPr lang="zh-CN" altLang="en-US" smtClean="0"/>
              <a:t>状态最小化</a:t>
            </a:r>
          </a:p>
        </p:txBody>
      </p:sp>
      <p:sp>
        <p:nvSpPr>
          <p:cNvPr id="103427" name="Rectangle 3"/>
          <p:cNvSpPr>
            <a:spLocks noGrp="1" noChangeArrowheads="1"/>
          </p:cNvSpPr>
          <p:nvPr>
            <p:ph type="body" idx="1"/>
          </p:nvPr>
        </p:nvSpPr>
        <p:spPr/>
        <p:txBody>
          <a:bodyPr/>
          <a:lstStyle/>
          <a:p>
            <a:pPr>
              <a:lnSpc>
                <a:spcPct val="90000"/>
              </a:lnSpc>
            </a:pPr>
            <a:r>
              <a:rPr lang="zh-CN" altLang="en-US" sz="2400" dirty="0" smtClean="0"/>
              <a:t>原理：将一个</a:t>
            </a:r>
            <a:r>
              <a:rPr lang="en-US" altLang="zh-CN" sz="2400" dirty="0" smtClean="0"/>
              <a:t>DFA</a:t>
            </a:r>
            <a:r>
              <a:rPr lang="zh-CN" altLang="en-US" sz="2400" dirty="0" smtClean="0"/>
              <a:t>的状态集合分划成多个组，每个组中的各状态之间相互不可区分。然后将每个组中的</a:t>
            </a:r>
            <a:r>
              <a:rPr lang="zh-CN" altLang="en-US" sz="2400" smtClean="0"/>
              <a:t>状态合并为一</a:t>
            </a:r>
            <a:r>
              <a:rPr lang="zh-CN" altLang="en-US" sz="2400" dirty="0" smtClean="0"/>
              <a:t>个状态。</a:t>
            </a:r>
          </a:p>
          <a:p>
            <a:pPr>
              <a:lnSpc>
                <a:spcPct val="90000"/>
              </a:lnSpc>
            </a:pPr>
            <a:r>
              <a:rPr lang="zh-CN" altLang="en-US" sz="2400" dirty="0" smtClean="0"/>
              <a:t>可区分的定义：</a:t>
            </a:r>
          </a:p>
          <a:p>
            <a:pPr lvl="1">
              <a:lnSpc>
                <a:spcPct val="90000"/>
              </a:lnSpc>
            </a:pPr>
            <a:r>
              <a:rPr lang="zh-CN" altLang="en-US" sz="2000" dirty="0" smtClean="0"/>
              <a:t>如果分别从状态</a:t>
            </a:r>
            <a:r>
              <a:rPr lang="en-US" altLang="zh-CN" sz="2000" dirty="0" smtClean="0"/>
              <a:t>s</a:t>
            </a:r>
            <a:r>
              <a:rPr lang="zh-CN" altLang="en-US" sz="2000" dirty="0" smtClean="0"/>
              <a:t>和状态</a:t>
            </a:r>
            <a:r>
              <a:rPr lang="en-US" altLang="zh-CN" sz="2000" dirty="0" smtClean="0"/>
              <a:t>t</a:t>
            </a:r>
            <a:r>
              <a:rPr lang="zh-CN" altLang="en-US" sz="2000" dirty="0" smtClean="0"/>
              <a:t>出发，沿着标号为</a:t>
            </a:r>
            <a:r>
              <a:rPr lang="en-US" altLang="zh-CN" sz="2000" dirty="0" smtClean="0"/>
              <a:t>x</a:t>
            </a:r>
            <a:r>
              <a:rPr lang="zh-CN" altLang="en-US" sz="2000" dirty="0" smtClean="0"/>
              <a:t>的路径到达的两个状态只有一个是接受状态，称为</a:t>
            </a:r>
            <a:r>
              <a:rPr lang="en-US" altLang="zh-CN" sz="2000" dirty="0" smtClean="0"/>
              <a:t>x</a:t>
            </a:r>
            <a:r>
              <a:rPr lang="zh-CN" altLang="en-US" sz="2000" dirty="0" smtClean="0"/>
              <a:t>区分状态</a:t>
            </a:r>
            <a:r>
              <a:rPr lang="en-US" altLang="zh-CN" sz="2000" dirty="0" smtClean="0"/>
              <a:t>s</a:t>
            </a:r>
            <a:r>
              <a:rPr lang="zh-CN" altLang="en-US" sz="2000" dirty="0" smtClean="0"/>
              <a:t>和</a:t>
            </a:r>
            <a:r>
              <a:rPr lang="en-US" altLang="zh-CN" sz="2000" dirty="0" smtClean="0"/>
              <a:t>t</a:t>
            </a:r>
            <a:r>
              <a:rPr lang="zh-CN" altLang="en-US" sz="2000" dirty="0" smtClean="0"/>
              <a:t>。</a:t>
            </a:r>
          </a:p>
          <a:p>
            <a:pPr lvl="1">
              <a:lnSpc>
                <a:spcPct val="90000"/>
              </a:lnSpc>
            </a:pPr>
            <a:r>
              <a:rPr lang="zh-CN" altLang="en-US" sz="2000" dirty="0" smtClean="0"/>
              <a:t>如果存在能够区分</a:t>
            </a:r>
            <a:r>
              <a:rPr lang="en-US" altLang="zh-CN" sz="2000" dirty="0" smtClean="0"/>
              <a:t>s</a:t>
            </a:r>
            <a:r>
              <a:rPr lang="zh-CN" altLang="en-US" sz="2000" dirty="0" smtClean="0"/>
              <a:t>和</a:t>
            </a:r>
            <a:r>
              <a:rPr lang="en-US" altLang="zh-CN" sz="2000" dirty="0" smtClean="0"/>
              <a:t>t</a:t>
            </a:r>
            <a:r>
              <a:rPr lang="zh-CN" altLang="en-US" sz="2000" dirty="0" smtClean="0"/>
              <a:t>的串，那么它们就是可区分的。</a:t>
            </a:r>
          </a:p>
          <a:p>
            <a:pPr>
              <a:lnSpc>
                <a:spcPct val="90000"/>
              </a:lnSpc>
            </a:pPr>
            <a:endParaRPr lang="zh-CN" altLang="en-US" sz="2000" dirty="0" smtClean="0"/>
          </a:p>
        </p:txBody>
      </p:sp>
      <p:pic>
        <p:nvPicPr>
          <p:cNvPr id="103428" name="Picture 4"/>
          <p:cNvPicPr>
            <a:picLocks noChangeAspect="1" noChangeArrowheads="1"/>
          </p:cNvPicPr>
          <p:nvPr/>
        </p:nvPicPr>
        <p:blipFill>
          <a:blip r:embed="rId2" cstate="print"/>
          <a:srcRect/>
          <a:stretch>
            <a:fillRect/>
          </a:stretch>
        </p:blipFill>
        <p:spPr bwMode="auto">
          <a:xfrm>
            <a:off x="457200" y="4287838"/>
            <a:ext cx="4067175" cy="2543175"/>
          </a:xfrm>
          <a:prstGeom prst="rect">
            <a:avLst/>
          </a:prstGeom>
          <a:noFill/>
          <a:ln w="9525">
            <a:noFill/>
            <a:miter lim="800000"/>
            <a:headEnd/>
            <a:tailEnd/>
          </a:ln>
        </p:spPr>
      </p:pic>
      <p:sp>
        <p:nvSpPr>
          <p:cNvPr id="103429" name="TextBox 4"/>
          <p:cNvSpPr txBox="1">
            <a:spLocks noChangeArrowheads="1"/>
          </p:cNvSpPr>
          <p:nvPr/>
        </p:nvSpPr>
        <p:spPr bwMode="auto">
          <a:xfrm>
            <a:off x="4572000" y="5638800"/>
            <a:ext cx="3571875" cy="641350"/>
          </a:xfrm>
          <a:prstGeom prst="rect">
            <a:avLst/>
          </a:prstGeom>
          <a:noFill/>
          <a:ln w="9525">
            <a:noFill/>
            <a:miter lim="800000"/>
            <a:headEnd/>
            <a:tailEnd/>
          </a:ln>
        </p:spPr>
        <p:txBody>
          <a:bodyPr>
            <a:spAutoFit/>
          </a:bodyPr>
          <a:lstStyle/>
          <a:p>
            <a:r>
              <a:rPr lang="zh-CN" altLang="en-US" b="0">
                <a:latin typeface="Calibri" pitchFamily="34" charset="0"/>
              </a:rPr>
              <a:t>空串区分了</a:t>
            </a:r>
            <a:r>
              <a:rPr lang="en-US" altLang="zh-CN" b="0">
                <a:latin typeface="Calibri" pitchFamily="34" charset="0"/>
              </a:rPr>
              <a:t>E</a:t>
            </a:r>
            <a:r>
              <a:rPr lang="zh-CN" altLang="en-US" b="0">
                <a:latin typeface="Calibri" pitchFamily="34" charset="0"/>
              </a:rPr>
              <a:t>和其它状态</a:t>
            </a:r>
            <a:endParaRPr lang="en-US" altLang="zh-CN" b="0">
              <a:latin typeface="Calibri" pitchFamily="34" charset="0"/>
            </a:endParaRPr>
          </a:p>
          <a:p>
            <a:r>
              <a:rPr lang="en-US" altLang="zh-CN" b="0">
                <a:latin typeface="Calibri" pitchFamily="34" charset="0"/>
              </a:rPr>
              <a:t>bb</a:t>
            </a:r>
            <a:r>
              <a:rPr lang="zh-CN" altLang="en-US" b="0">
                <a:latin typeface="Calibri" pitchFamily="34" charset="0"/>
              </a:rPr>
              <a:t>区分了</a:t>
            </a:r>
            <a:r>
              <a:rPr lang="en-US" altLang="zh-CN" b="0">
                <a:latin typeface="Calibri" pitchFamily="34" charset="0"/>
              </a:rPr>
              <a:t>A</a:t>
            </a:r>
            <a:r>
              <a:rPr lang="zh-CN" altLang="en-US" b="0">
                <a:latin typeface="Calibri" pitchFamily="34" charset="0"/>
              </a:rPr>
              <a:t>和</a:t>
            </a:r>
            <a:r>
              <a:rPr lang="en-US" altLang="zh-CN" b="0">
                <a:latin typeface="Calibri" pitchFamily="34" charset="0"/>
              </a:rPr>
              <a:t>B</a:t>
            </a:r>
            <a:endParaRPr lang="zh-CN" altLang="en-US" b="0">
              <a:latin typeface="Calibri" pitchFamily="34" charset="0"/>
            </a:endParaRPr>
          </a:p>
        </p:txBody>
      </p:sp>
    </p:spTree>
    <p:extLst>
      <p:ext uri="{BB962C8B-B14F-4D97-AF65-F5344CB8AC3E}">
        <p14:creationId xmlns:p14="http://schemas.microsoft.com/office/powerpoint/2010/main" val="21146500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idx="4294967295"/>
          </p:nvPr>
        </p:nvSpPr>
        <p:spPr/>
        <p:txBody>
          <a:bodyPr anchor="ctr"/>
          <a:lstStyle/>
          <a:p>
            <a:r>
              <a:rPr lang="zh-CN" altLang="en-US" smtClean="0"/>
              <a:t>最小化算法（分划部分）</a:t>
            </a:r>
          </a:p>
        </p:txBody>
      </p:sp>
      <p:sp>
        <p:nvSpPr>
          <p:cNvPr id="3" name="内容占位符 2"/>
          <p:cNvSpPr>
            <a:spLocks noGrp="1"/>
          </p:cNvSpPr>
          <p:nvPr>
            <p:ph idx="4294967295"/>
          </p:nvPr>
        </p:nvSpPr>
        <p:spPr/>
        <p:txBody>
          <a:bodyPr>
            <a:normAutofit/>
          </a:bodyPr>
          <a:lstStyle/>
          <a:p>
            <a:pPr marL="514350" indent="-514350">
              <a:lnSpc>
                <a:spcPct val="90000"/>
              </a:lnSpc>
              <a:buFont typeface="Calibri" pitchFamily="34" charset="0"/>
              <a:buAutoNum type="arabicPeriod"/>
            </a:pPr>
            <a:r>
              <a:rPr lang="zh-CN" altLang="en-US" dirty="0" smtClean="0"/>
              <a:t>设置初始分划</a:t>
            </a:r>
            <a:r>
              <a:rPr lang="az-Cyrl-AZ" altLang="zh-CN" dirty="0" smtClean="0">
                <a:latin typeface="Times New Roman" pitchFamily="18" charset="0"/>
                <a:cs typeface="Times New Roman" pitchFamily="18" charset="0"/>
              </a:rPr>
              <a:t>П</a:t>
            </a:r>
            <a:r>
              <a:rPr lang="en-US" altLang="zh-CN" dirty="0" smtClean="0">
                <a:latin typeface="Times New Roman" pitchFamily="18" charset="0"/>
                <a:cs typeface="Times New Roman" pitchFamily="18" charset="0"/>
              </a:rPr>
              <a:t>={S-F,F}</a:t>
            </a:r>
          </a:p>
          <a:p>
            <a:pPr marL="514350" indent="-514350">
              <a:lnSpc>
                <a:spcPct val="90000"/>
              </a:lnSpc>
              <a:buFont typeface="Calibri" pitchFamily="34" charset="0"/>
              <a:buAutoNum type="arabicPeriod"/>
            </a:pPr>
            <a:r>
              <a:rPr lang="zh-CN" altLang="en-US" dirty="0" smtClean="0"/>
              <a:t>迭代，不断分划：</a:t>
            </a:r>
            <a:endParaRPr lang="en-US" altLang="zh-CN" dirty="0" smtClean="0"/>
          </a:p>
          <a:p>
            <a:pPr marL="742950" lvl="1" indent="-285750">
              <a:lnSpc>
                <a:spcPct val="90000"/>
              </a:lnSpc>
              <a:buFont typeface="Wingdings" pitchFamily="2" charset="2"/>
              <a:buNone/>
            </a:pPr>
            <a:r>
              <a:rPr lang="en-US" altLang="zh-CN" dirty="0" smtClean="0"/>
              <a:t>for (</a:t>
            </a:r>
            <a:r>
              <a:rPr lang="az-Cyrl-AZ" altLang="zh-CN" dirty="0" smtClean="0">
                <a:latin typeface="Times New Roman" pitchFamily="18" charset="0"/>
                <a:cs typeface="Times New Roman" pitchFamily="18" charset="0"/>
              </a:rPr>
              <a:t>П</a:t>
            </a:r>
            <a:r>
              <a:rPr lang="zh-CN" altLang="en-US" dirty="0" smtClean="0">
                <a:latin typeface="Times New Roman" pitchFamily="18" charset="0"/>
                <a:cs typeface="Times New Roman" pitchFamily="18" charset="0"/>
              </a:rPr>
              <a:t>中的每个元素</a:t>
            </a:r>
            <a:r>
              <a:rPr lang="en-US" altLang="zh-CN" dirty="0" smtClean="0">
                <a:latin typeface="Times New Roman" pitchFamily="18" charset="0"/>
                <a:cs typeface="Times New Roman" pitchFamily="18" charset="0"/>
              </a:rPr>
              <a:t>G){</a:t>
            </a:r>
            <a:endParaRPr lang="en-US" altLang="zh-CN" dirty="0" smtClean="0"/>
          </a:p>
          <a:p>
            <a:pPr marL="742950" lvl="1" indent="-285750">
              <a:lnSpc>
                <a:spcPct val="90000"/>
              </a:lnSpc>
              <a:buFont typeface="Wingdings" pitchFamily="2" charset="2"/>
              <a:buNone/>
            </a:pP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细分</a:t>
            </a:r>
            <a:r>
              <a:rPr lang="en-US" altLang="zh-CN" dirty="0" smtClean="0">
                <a:latin typeface="Times New Roman" pitchFamily="18" charset="0"/>
                <a:cs typeface="Times New Roman" pitchFamily="18" charset="0"/>
              </a:rPr>
              <a:t>G</a:t>
            </a:r>
            <a:r>
              <a:rPr lang="zh-CN" altLang="en-US" dirty="0" smtClean="0">
                <a:latin typeface="Times New Roman" pitchFamily="18" charset="0"/>
                <a:cs typeface="Times New Roman" pitchFamily="18" charset="0"/>
              </a:rPr>
              <a:t>，使得</a:t>
            </a:r>
            <a:r>
              <a:rPr lang="en-US" altLang="zh-CN" dirty="0" smtClean="0">
                <a:latin typeface="Times New Roman" pitchFamily="18" charset="0"/>
                <a:cs typeface="Times New Roman" pitchFamily="18" charset="0"/>
              </a:rPr>
              <a:t>G</a:t>
            </a:r>
            <a:r>
              <a:rPr lang="zh-CN" altLang="en-US" dirty="0" smtClean="0">
                <a:latin typeface="Times New Roman" pitchFamily="18" charset="0"/>
                <a:cs typeface="Times New Roman" pitchFamily="18" charset="0"/>
              </a:rPr>
              <a:t>中的</a:t>
            </a:r>
            <a:r>
              <a:rPr lang="en-US" altLang="zh-CN" dirty="0" smtClean="0">
                <a:latin typeface="Times New Roman" pitchFamily="18" charset="0"/>
                <a:cs typeface="Times New Roman" pitchFamily="18" charset="0"/>
              </a:rPr>
              <a:t>s</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仍然在同一组中 </a:t>
            </a:r>
            <a:r>
              <a:rPr lang="en-US" altLang="zh-CN" dirty="0" err="1" smtClean="0">
                <a:latin typeface="Times New Roman" pitchFamily="18" charset="0"/>
                <a:cs typeface="Times New Roman" pitchFamily="18" charset="0"/>
              </a:rPr>
              <a:t>iff</a:t>
            </a:r>
            <a:r>
              <a:rPr lang="zh-CN" altLang="en-US" dirty="0" smtClean="0">
                <a:latin typeface="Times New Roman" pitchFamily="18" charset="0"/>
                <a:cs typeface="Times New Roman" pitchFamily="18" charset="0"/>
              </a:rPr>
              <a:t> </a:t>
            </a:r>
            <a:endParaRPr lang="en-US" altLang="zh-CN" dirty="0" smtClean="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对任意</a:t>
            </a:r>
            <a:r>
              <a:rPr lang="en-US" altLang="zh-CN"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s,t</a:t>
            </a:r>
            <a:r>
              <a:rPr lang="zh-CN" altLang="en-US" dirty="0" smtClean="0">
                <a:latin typeface="Times New Roman" pitchFamily="18" charset="0"/>
                <a:cs typeface="Times New Roman" pitchFamily="18" charset="0"/>
              </a:rPr>
              <a:t>都到达</a:t>
            </a:r>
            <a:r>
              <a:rPr lang="az-Cyrl-AZ" altLang="zh-CN" dirty="0" smtClean="0">
                <a:latin typeface="Times New Roman" pitchFamily="18" charset="0"/>
                <a:cs typeface="Times New Roman" pitchFamily="18" charset="0"/>
              </a:rPr>
              <a:t>П</a:t>
            </a:r>
            <a:r>
              <a:rPr lang="zh-CN" altLang="en-US" dirty="0" smtClean="0">
                <a:latin typeface="Times New Roman" pitchFamily="18" charset="0"/>
                <a:cs typeface="Times New Roman" pitchFamily="18" charset="0"/>
              </a:rPr>
              <a:t>中的同一组；</a:t>
            </a:r>
            <a:endParaRPr lang="en-US" altLang="zh-CN" dirty="0" smtClean="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smtClean="0">
                <a:latin typeface="Times New Roman" pitchFamily="18" charset="0"/>
                <a:cs typeface="Times New Roman" pitchFamily="18" charset="0"/>
              </a:rPr>
              <a:t>		</a:t>
            </a:r>
            <a:r>
              <a:rPr lang="az-Cyrl-AZ" altLang="zh-CN" dirty="0" smtClean="0">
                <a:latin typeface="Times New Roman" pitchFamily="18" charset="0"/>
                <a:cs typeface="Times New Roman" pitchFamily="18" charset="0"/>
              </a:rPr>
              <a:t>П</a:t>
            </a:r>
            <a:r>
              <a:rPr lang="en-US" altLang="zh-CN" baseline="-25000" dirty="0" smtClean="0">
                <a:latin typeface="Times New Roman" pitchFamily="18" charset="0"/>
                <a:cs typeface="Times New Roman" pitchFamily="18" charset="0"/>
              </a:rPr>
              <a:t>new</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将</a:t>
            </a:r>
            <a:r>
              <a:rPr lang="az-Cyrl-AZ" altLang="zh-CN" dirty="0" smtClean="0">
                <a:latin typeface="Times New Roman" pitchFamily="18" charset="0"/>
                <a:cs typeface="Times New Roman" pitchFamily="18" charset="0"/>
              </a:rPr>
              <a:t>П</a:t>
            </a:r>
            <a:r>
              <a:rPr lang="zh-CN" altLang="en-US" dirty="0" smtClean="0">
                <a:latin typeface="Times New Roman" pitchFamily="18" charset="0"/>
                <a:cs typeface="Times New Roman" pitchFamily="18" charset="0"/>
              </a:rPr>
              <a:t>中的</a:t>
            </a:r>
            <a:r>
              <a:rPr lang="en-US" altLang="zh-CN" dirty="0" smtClean="0">
                <a:latin typeface="Times New Roman" pitchFamily="18" charset="0"/>
                <a:cs typeface="Times New Roman" pitchFamily="18" charset="0"/>
              </a:rPr>
              <a:t>G</a:t>
            </a:r>
            <a:r>
              <a:rPr lang="zh-CN" altLang="en-US" dirty="0" smtClean="0">
                <a:latin typeface="Times New Roman" pitchFamily="18" charset="0"/>
                <a:cs typeface="Times New Roman" pitchFamily="18" charset="0"/>
              </a:rPr>
              <a:t>替换为细分得到的小组；</a:t>
            </a:r>
            <a:endParaRPr lang="en-US" altLang="zh-CN" dirty="0" smtClean="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smtClean="0">
                <a:latin typeface="Times New Roman" pitchFamily="18" charset="0"/>
                <a:cs typeface="Times New Roman" pitchFamily="18" charset="0"/>
              </a:rPr>
              <a:t>}</a:t>
            </a:r>
          </a:p>
          <a:p>
            <a:pPr marL="514350" indent="-514350">
              <a:lnSpc>
                <a:spcPct val="90000"/>
              </a:lnSpc>
              <a:buFont typeface="Calibri" pitchFamily="34" charset="0"/>
              <a:buAutoNum type="arabicPeriod"/>
            </a:pPr>
            <a:r>
              <a:rPr lang="zh-CN" altLang="en-US" dirty="0" smtClean="0">
                <a:latin typeface="Times New Roman" pitchFamily="18" charset="0"/>
                <a:cs typeface="Times New Roman" pitchFamily="18" charset="0"/>
              </a:rPr>
              <a:t>如果</a:t>
            </a:r>
            <a:r>
              <a:rPr lang="az-Cyrl-AZ" altLang="zh-CN" dirty="0" smtClean="0">
                <a:latin typeface="Times New Roman" pitchFamily="18" charset="0"/>
                <a:cs typeface="Times New Roman" pitchFamily="18" charset="0"/>
              </a:rPr>
              <a:t>П</a:t>
            </a:r>
            <a:r>
              <a:rPr lang="en-US" altLang="zh-CN" baseline="-25000" dirty="0" smtClean="0">
                <a:latin typeface="Times New Roman" pitchFamily="18" charset="0"/>
                <a:cs typeface="Times New Roman" pitchFamily="18" charset="0"/>
              </a:rPr>
              <a:t>new</a:t>
            </a:r>
            <a:r>
              <a:rPr lang="en-US" altLang="zh-CN" dirty="0" smtClean="0">
                <a:latin typeface="Times New Roman" pitchFamily="18" charset="0"/>
                <a:cs typeface="Times New Roman" pitchFamily="18" charset="0"/>
              </a:rPr>
              <a:t>==</a:t>
            </a:r>
            <a:r>
              <a:rPr lang="az-Cyrl-AZ" altLang="zh-CN" dirty="0" smtClean="0">
                <a:latin typeface="Times New Roman" pitchFamily="18" charset="0"/>
                <a:cs typeface="Times New Roman" pitchFamily="18" charset="0"/>
              </a:rPr>
              <a:t>П</a:t>
            </a:r>
            <a:r>
              <a:rPr lang="zh-CN" altLang="en-US" dirty="0" smtClean="0">
                <a:latin typeface="Times New Roman" pitchFamily="18" charset="0"/>
                <a:cs typeface="Times New Roman" pitchFamily="18" charset="0"/>
              </a:rPr>
              <a:t>，令</a:t>
            </a:r>
            <a:r>
              <a:rPr lang="az-Cyrl-AZ" altLang="zh-CN" dirty="0" smtClean="0">
                <a:latin typeface="Times New Roman" pitchFamily="18" charset="0"/>
                <a:cs typeface="Times New Roman" pitchFamily="18" charset="0"/>
              </a:rPr>
              <a:t>П</a:t>
            </a:r>
            <a:r>
              <a:rPr lang="en-US" altLang="zh-CN" baseline="-25000" dirty="0" smtClean="0">
                <a:latin typeface="Times New Roman" pitchFamily="18" charset="0"/>
                <a:cs typeface="Times New Roman" pitchFamily="18" charset="0"/>
              </a:rPr>
              <a:t>final</a:t>
            </a:r>
            <a:r>
              <a:rPr lang="en-US" altLang="zh-CN" dirty="0" smtClean="0">
                <a:latin typeface="Times New Roman" pitchFamily="18" charset="0"/>
                <a:cs typeface="Times New Roman" pitchFamily="18" charset="0"/>
              </a:rPr>
              <a:t>==</a:t>
            </a:r>
            <a:r>
              <a:rPr lang="az-Cyrl-AZ" altLang="zh-CN" dirty="0" smtClean="0">
                <a:latin typeface="Times New Roman" pitchFamily="18" charset="0"/>
                <a:cs typeface="Times New Roman" pitchFamily="18" charset="0"/>
              </a:rPr>
              <a:t>П</a:t>
            </a:r>
            <a:r>
              <a:rPr lang="zh-CN" altLang="en-US" dirty="0" smtClean="0">
                <a:latin typeface="Times New Roman" pitchFamily="18" charset="0"/>
                <a:cs typeface="Times New Roman" pitchFamily="18" charset="0"/>
              </a:rPr>
              <a:t>，转步骤</a:t>
            </a:r>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；否则</a:t>
            </a:r>
            <a:r>
              <a:rPr lang="az-Cyrl-AZ" altLang="zh-CN" dirty="0" smtClean="0">
                <a:latin typeface="Times New Roman" pitchFamily="18" charset="0"/>
                <a:cs typeface="Times New Roman" pitchFamily="18" charset="0"/>
              </a:rPr>
              <a:t>П</a:t>
            </a:r>
            <a:r>
              <a:rPr lang="en-US" altLang="zh-CN" dirty="0" smtClean="0">
                <a:latin typeface="Times New Roman" pitchFamily="18" charset="0"/>
                <a:cs typeface="Times New Roman" pitchFamily="18" charset="0"/>
              </a:rPr>
              <a:t>==</a:t>
            </a:r>
            <a:r>
              <a:rPr lang="az-Cyrl-AZ" altLang="zh-CN" dirty="0" smtClean="0">
                <a:latin typeface="Times New Roman" pitchFamily="18" charset="0"/>
                <a:cs typeface="Times New Roman" pitchFamily="18" charset="0"/>
              </a:rPr>
              <a:t>П</a:t>
            </a:r>
            <a:r>
              <a:rPr lang="en-US" altLang="zh-CN" baseline="-25000" dirty="0" smtClean="0">
                <a:latin typeface="Times New Roman" pitchFamily="18" charset="0"/>
                <a:cs typeface="Times New Roman" pitchFamily="18" charset="0"/>
              </a:rPr>
              <a:t>new</a:t>
            </a:r>
            <a:r>
              <a:rPr lang="zh-CN" altLang="en-US" dirty="0" smtClean="0">
                <a:latin typeface="Times New Roman" pitchFamily="18" charset="0"/>
                <a:cs typeface="Times New Roman" pitchFamily="18" charset="0"/>
              </a:rPr>
              <a:t>，转步骤</a:t>
            </a:r>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857237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idx="4294967295"/>
          </p:nvPr>
        </p:nvSpPr>
        <p:spPr>
          <a:xfrm>
            <a:off x="609600" y="304800"/>
            <a:ext cx="8001000" cy="1216025"/>
          </a:xfrm>
        </p:spPr>
        <p:txBody>
          <a:bodyPr anchor="ctr"/>
          <a:lstStyle/>
          <a:p>
            <a:r>
              <a:rPr lang="zh-CN" altLang="en-US" smtClean="0"/>
              <a:t>最小化算法（构造部分）</a:t>
            </a:r>
          </a:p>
        </p:txBody>
      </p:sp>
      <p:sp>
        <p:nvSpPr>
          <p:cNvPr id="106499" name="内容占位符 2"/>
          <p:cNvSpPr>
            <a:spLocks noGrp="1"/>
          </p:cNvSpPr>
          <p:nvPr>
            <p:ph idx="4294967295"/>
          </p:nvPr>
        </p:nvSpPr>
        <p:spPr/>
        <p:txBody>
          <a:bodyPr/>
          <a:lstStyle/>
          <a:p>
            <a:pPr>
              <a:buFont typeface="Wingdings" pitchFamily="2" charset="2"/>
              <a:buNone/>
            </a:pPr>
            <a:r>
              <a:rPr lang="en-US" altLang="zh-CN" smtClean="0">
                <a:solidFill>
                  <a:schemeClr val="accent2"/>
                </a:solidFill>
              </a:rPr>
              <a:t>4.</a:t>
            </a:r>
            <a:r>
              <a:rPr lang="en-US" altLang="zh-CN" smtClean="0"/>
              <a:t> </a:t>
            </a:r>
            <a:r>
              <a:rPr lang="zh-CN" altLang="en-US" smtClean="0"/>
              <a:t>在</a:t>
            </a:r>
            <a:r>
              <a:rPr lang="az-Cyrl-AZ" altLang="zh-CN" smtClean="0">
                <a:latin typeface="Times New Roman" pitchFamily="18" charset="0"/>
                <a:cs typeface="Times New Roman" pitchFamily="18" charset="0"/>
              </a:rPr>
              <a:t>П</a:t>
            </a:r>
            <a:r>
              <a:rPr lang="en-US" altLang="zh-CN" baseline="-25000" smtClean="0">
                <a:latin typeface="Times New Roman" pitchFamily="18" charset="0"/>
                <a:cs typeface="Times New Roman" pitchFamily="18" charset="0"/>
              </a:rPr>
              <a:t>final</a:t>
            </a:r>
            <a:r>
              <a:rPr lang="zh-CN" altLang="en-US" smtClean="0"/>
              <a:t>的每个组中选择一个状态作代表，最为最小</a:t>
            </a:r>
            <a:r>
              <a:rPr lang="en-US" altLang="zh-CN" smtClean="0"/>
              <a:t>DFA</a:t>
            </a:r>
            <a:r>
              <a:rPr lang="zh-CN" altLang="en-US" smtClean="0"/>
              <a:t>的状态</a:t>
            </a:r>
            <a:endParaRPr lang="en-US" altLang="zh-CN" smtClean="0"/>
          </a:p>
          <a:p>
            <a:pPr lvl="1"/>
            <a:r>
              <a:rPr lang="zh-CN" altLang="en-US" smtClean="0"/>
              <a:t>开始状态就是中包含原开始状态的组的代表</a:t>
            </a:r>
            <a:endParaRPr lang="en-US" altLang="zh-CN" smtClean="0"/>
          </a:p>
          <a:p>
            <a:pPr lvl="1"/>
            <a:r>
              <a:rPr lang="zh-CN" altLang="en-US" smtClean="0"/>
              <a:t>接受状态就是包含了原接受状态的组的代表</a:t>
            </a:r>
            <a:endParaRPr lang="en-US" altLang="zh-CN" smtClean="0"/>
          </a:p>
          <a:p>
            <a:pPr lvl="1"/>
            <a:r>
              <a:rPr lang="zh-CN" altLang="en-US" smtClean="0"/>
              <a:t>转化关系构造如下：</a:t>
            </a:r>
            <a:endParaRPr lang="en-US" altLang="zh-CN" smtClean="0"/>
          </a:p>
          <a:p>
            <a:pPr lvl="2"/>
            <a:r>
              <a:rPr lang="zh-CN" altLang="en-US" smtClean="0"/>
              <a:t>如果</a:t>
            </a:r>
            <a:r>
              <a:rPr lang="en-US" altLang="zh-CN" smtClean="0"/>
              <a:t>s</a:t>
            </a:r>
            <a:r>
              <a:rPr lang="zh-CN" altLang="en-US" smtClean="0"/>
              <a:t>是中</a:t>
            </a:r>
            <a:r>
              <a:rPr lang="en-US" altLang="zh-CN" smtClean="0"/>
              <a:t>G</a:t>
            </a:r>
            <a:r>
              <a:rPr lang="zh-CN" altLang="en-US" smtClean="0"/>
              <a:t>的代表，而</a:t>
            </a:r>
            <a:r>
              <a:rPr lang="en-US" altLang="zh-CN" smtClean="0"/>
              <a:t>s</a:t>
            </a:r>
            <a:r>
              <a:rPr lang="zh-CN" altLang="en-US" smtClean="0"/>
              <a:t>在</a:t>
            </a:r>
            <a:r>
              <a:rPr lang="en-US" altLang="zh-CN" smtClean="0"/>
              <a:t>a</a:t>
            </a:r>
            <a:r>
              <a:rPr lang="zh-CN" altLang="en-US" smtClean="0"/>
              <a:t>上的转换到达</a:t>
            </a:r>
            <a:r>
              <a:rPr lang="en-US" altLang="zh-CN" smtClean="0"/>
              <a:t>t</a:t>
            </a:r>
            <a:r>
              <a:rPr lang="zh-CN" altLang="en-US" smtClean="0"/>
              <a:t>，而</a:t>
            </a:r>
            <a:r>
              <a:rPr lang="en-US" altLang="zh-CN" smtClean="0"/>
              <a:t>t</a:t>
            </a:r>
            <a:r>
              <a:rPr lang="zh-CN" altLang="en-US" smtClean="0"/>
              <a:t>所在组的代表为</a:t>
            </a:r>
            <a:r>
              <a:rPr lang="en-US" altLang="zh-CN" smtClean="0"/>
              <a:t>r</a:t>
            </a:r>
            <a:r>
              <a:rPr lang="zh-CN" altLang="en-US" smtClean="0"/>
              <a:t>，那么最小</a:t>
            </a:r>
            <a:r>
              <a:rPr lang="en-US" altLang="zh-CN" smtClean="0"/>
              <a:t>DFA</a:t>
            </a:r>
            <a:r>
              <a:rPr lang="zh-CN" altLang="en-US" smtClean="0"/>
              <a:t>中有从</a:t>
            </a:r>
            <a:r>
              <a:rPr lang="en-US" altLang="zh-CN" smtClean="0"/>
              <a:t>s</a:t>
            </a:r>
            <a:r>
              <a:rPr lang="zh-CN" altLang="en-US" smtClean="0"/>
              <a:t>到</a:t>
            </a:r>
            <a:r>
              <a:rPr lang="en-US" altLang="zh-CN" smtClean="0"/>
              <a:t>r</a:t>
            </a:r>
            <a:r>
              <a:rPr lang="zh-CN" altLang="en-US" smtClean="0"/>
              <a:t>的、在</a:t>
            </a:r>
            <a:r>
              <a:rPr lang="en-US" altLang="zh-CN" smtClean="0"/>
              <a:t>a</a:t>
            </a:r>
            <a:r>
              <a:rPr lang="zh-CN" altLang="en-US" smtClean="0"/>
              <a:t>上的转换。</a:t>
            </a:r>
          </a:p>
        </p:txBody>
      </p:sp>
    </p:spTree>
    <p:extLst>
      <p:ext uri="{BB962C8B-B14F-4D97-AF65-F5344CB8AC3E}">
        <p14:creationId xmlns:p14="http://schemas.microsoft.com/office/powerpoint/2010/main" val="38196608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smtClean="0"/>
              <a:t>DFA</a:t>
            </a:r>
            <a:r>
              <a:rPr lang="zh-CN" altLang="en-US" smtClean="0"/>
              <a:t>最小化的正确性证明</a:t>
            </a:r>
          </a:p>
        </p:txBody>
      </p:sp>
      <p:sp>
        <p:nvSpPr>
          <p:cNvPr id="107523" name="Rectangle 3"/>
          <p:cNvSpPr>
            <a:spLocks noGrp="1" noChangeArrowheads="1"/>
          </p:cNvSpPr>
          <p:nvPr>
            <p:ph type="body" idx="1"/>
          </p:nvPr>
        </p:nvSpPr>
        <p:spPr/>
        <p:txBody>
          <a:bodyPr/>
          <a:lstStyle/>
          <a:p>
            <a:r>
              <a:rPr lang="zh-CN" altLang="en-US" dirty="0" smtClean="0"/>
              <a:t>位于</a:t>
            </a:r>
            <a:r>
              <a:rPr lang="az-Cyrl-AZ" altLang="zh-CN" dirty="0" smtClean="0">
                <a:latin typeface="Times New Roman" pitchFamily="18" charset="0"/>
                <a:cs typeface="Times New Roman" pitchFamily="18" charset="0"/>
              </a:rPr>
              <a:t>П</a:t>
            </a:r>
            <a:r>
              <a:rPr lang="en-US" altLang="zh-CN" baseline="-25000" dirty="0" smtClean="0">
                <a:latin typeface="Times New Roman" pitchFamily="18" charset="0"/>
                <a:cs typeface="Times New Roman" pitchFamily="18" charset="0"/>
              </a:rPr>
              <a:t>final</a:t>
            </a:r>
            <a:r>
              <a:rPr lang="zh-CN" altLang="en-US" dirty="0" smtClean="0"/>
              <a:t>的同一组中的状态不可能被任意串区分</a:t>
            </a:r>
            <a:endParaRPr lang="en-US" altLang="zh-CN" dirty="0" smtClean="0"/>
          </a:p>
          <a:p>
            <a:pPr lvl="1"/>
            <a:r>
              <a:rPr lang="en-US" altLang="zh-CN" dirty="0" err="1" smtClean="0"/>
              <a:t>i</a:t>
            </a:r>
            <a:r>
              <a:rPr lang="zh-CN" altLang="en-US" dirty="0" smtClean="0"/>
              <a:t>次迭代后，</a:t>
            </a:r>
            <a:r>
              <a:rPr lang="en-US" altLang="zh-CN" dirty="0" smtClean="0"/>
              <a:t>s</a:t>
            </a:r>
            <a:r>
              <a:rPr lang="zh-CN" altLang="en-US" dirty="0" smtClean="0"/>
              <a:t>和</a:t>
            </a:r>
            <a:r>
              <a:rPr lang="en-US" altLang="zh-CN" dirty="0" smtClean="0"/>
              <a:t>t</a:t>
            </a:r>
            <a:r>
              <a:rPr lang="zh-CN" altLang="en-US" dirty="0" smtClean="0"/>
              <a:t>还在一个小组，肯定不存在长度小于</a:t>
            </a:r>
            <a:r>
              <a:rPr lang="en-US" altLang="zh-CN" dirty="0" err="1" smtClean="0"/>
              <a:t>i</a:t>
            </a:r>
            <a:r>
              <a:rPr lang="zh-CN" altLang="en-US" dirty="0" smtClean="0"/>
              <a:t>的串可以将它们分开。</a:t>
            </a:r>
          </a:p>
          <a:p>
            <a:r>
              <a:rPr lang="az-Cyrl-AZ" altLang="zh-CN" dirty="0" smtClean="0">
                <a:latin typeface="Times New Roman" pitchFamily="18" charset="0"/>
                <a:cs typeface="Times New Roman" pitchFamily="18" charset="0"/>
              </a:rPr>
              <a:t>П</a:t>
            </a:r>
            <a:r>
              <a:rPr lang="en-US" altLang="zh-CN" baseline="-25000" dirty="0" smtClean="0">
                <a:latin typeface="Times New Roman" pitchFamily="18" charset="0"/>
                <a:cs typeface="Times New Roman" pitchFamily="18" charset="0"/>
              </a:rPr>
              <a:t>final</a:t>
            </a:r>
            <a:r>
              <a:rPr lang="zh-CN" altLang="en-US" dirty="0" smtClean="0"/>
              <a:t>的不同组的状态之间是可区分的</a:t>
            </a:r>
            <a:endParaRPr lang="en-US" altLang="zh-CN" dirty="0" smtClean="0"/>
          </a:p>
          <a:p>
            <a:pPr lvl="1"/>
            <a:r>
              <a:rPr lang="en-US" altLang="zh-CN" dirty="0" smtClean="0"/>
              <a:t>s</a:t>
            </a:r>
            <a:r>
              <a:rPr lang="zh-CN" altLang="en-US" dirty="0" smtClean="0"/>
              <a:t>和</a:t>
            </a:r>
            <a:r>
              <a:rPr lang="en-US" altLang="zh-CN" dirty="0" smtClean="0"/>
              <a:t>t</a:t>
            </a:r>
            <a:r>
              <a:rPr lang="zh-CN" altLang="en-US" dirty="0" smtClean="0"/>
              <a:t>一开始就在不同组</a:t>
            </a:r>
            <a:endParaRPr lang="en-US" altLang="zh-CN" dirty="0" smtClean="0"/>
          </a:p>
          <a:p>
            <a:pPr lvl="1"/>
            <a:r>
              <a:rPr lang="zh-CN" altLang="en-US" dirty="0" smtClean="0"/>
              <a:t>某一次迭代，</a:t>
            </a:r>
            <a:r>
              <a:rPr lang="en-US" altLang="zh-CN" dirty="0" smtClean="0"/>
              <a:t>s</a:t>
            </a:r>
            <a:r>
              <a:rPr lang="zh-CN" altLang="en-US" dirty="0" smtClean="0"/>
              <a:t>和</a:t>
            </a:r>
            <a:r>
              <a:rPr lang="en-US" altLang="zh-CN" dirty="0" smtClean="0"/>
              <a:t>t</a:t>
            </a:r>
            <a:r>
              <a:rPr lang="zh-CN" altLang="en-US" dirty="0" smtClean="0"/>
              <a:t>被划分到不通的组，肯定是因为存在一个输入字符</a:t>
            </a:r>
            <a:r>
              <a:rPr lang="en-US" altLang="zh-CN" dirty="0" smtClean="0"/>
              <a:t>a</a:t>
            </a:r>
            <a:r>
              <a:rPr lang="zh-CN" altLang="en-US" dirty="0" smtClean="0"/>
              <a:t>和状态</a:t>
            </a:r>
            <a:r>
              <a:rPr lang="en-US" altLang="zh-CN" dirty="0" smtClean="0"/>
              <a:t>p</a:t>
            </a:r>
            <a:r>
              <a:rPr lang="zh-CN" altLang="en-US" dirty="0" smtClean="0"/>
              <a:t>、</a:t>
            </a:r>
            <a:r>
              <a:rPr lang="en-US" altLang="zh-CN" dirty="0" smtClean="0"/>
              <a:t>q</a:t>
            </a:r>
            <a:r>
              <a:rPr lang="zh-CN" altLang="en-US" dirty="0" smtClean="0"/>
              <a:t>，而</a:t>
            </a:r>
            <a:r>
              <a:rPr lang="en-US" altLang="zh-CN" dirty="0" smtClean="0"/>
              <a:t>p</a:t>
            </a:r>
            <a:r>
              <a:rPr lang="zh-CN" altLang="en-US" dirty="0" smtClean="0"/>
              <a:t>和</a:t>
            </a:r>
            <a:r>
              <a:rPr lang="en-US" altLang="zh-CN" dirty="0" smtClean="0"/>
              <a:t>q</a:t>
            </a:r>
            <a:r>
              <a:rPr lang="zh-CN" altLang="en-US" dirty="0" smtClean="0"/>
              <a:t>在不同的组里。即存在</a:t>
            </a:r>
            <a:r>
              <a:rPr lang="en-US" altLang="zh-CN" dirty="0" smtClean="0"/>
              <a:t>x</a:t>
            </a:r>
            <a:r>
              <a:rPr lang="zh-CN" altLang="en-US" dirty="0" smtClean="0"/>
              <a:t>可以划分</a:t>
            </a:r>
            <a:r>
              <a:rPr lang="en-US" altLang="zh-CN" dirty="0" smtClean="0"/>
              <a:t>p</a:t>
            </a:r>
            <a:r>
              <a:rPr lang="zh-CN" altLang="en-US" dirty="0" smtClean="0"/>
              <a:t>和</a:t>
            </a:r>
            <a:r>
              <a:rPr lang="en-US" altLang="zh-CN" dirty="0" smtClean="0"/>
              <a:t>q</a:t>
            </a:r>
            <a:r>
              <a:rPr lang="zh-CN" altLang="en-US" dirty="0" smtClean="0"/>
              <a:t>，</a:t>
            </a:r>
            <a:r>
              <a:rPr lang="en-US" altLang="zh-CN" dirty="0" smtClean="0"/>
              <a:t>ax</a:t>
            </a:r>
            <a:r>
              <a:rPr lang="zh-CN" altLang="en-US" dirty="0" smtClean="0"/>
              <a:t>可以区分</a:t>
            </a:r>
            <a:r>
              <a:rPr lang="en-US" altLang="zh-CN" dirty="0" smtClean="0"/>
              <a:t>s</a:t>
            </a:r>
            <a:r>
              <a:rPr lang="zh-CN" altLang="en-US" dirty="0" smtClean="0"/>
              <a:t>和</a:t>
            </a:r>
            <a:r>
              <a:rPr lang="en-US" altLang="zh-CN" dirty="0" smtClean="0"/>
              <a:t>t</a:t>
            </a:r>
            <a:r>
              <a:rPr lang="zh-CN" altLang="en-US" dirty="0" smtClean="0"/>
              <a:t>。</a:t>
            </a:r>
          </a:p>
        </p:txBody>
      </p:sp>
    </p:spTree>
    <p:extLst>
      <p:ext uri="{BB962C8B-B14F-4D97-AF65-F5344CB8AC3E}">
        <p14:creationId xmlns:p14="http://schemas.microsoft.com/office/powerpoint/2010/main" val="4238775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词法单元示例</a:t>
            </a:r>
          </a:p>
        </p:txBody>
      </p:sp>
      <p:pic>
        <p:nvPicPr>
          <p:cNvPr id="8195" name="Picture 4"/>
          <p:cNvPicPr>
            <a:picLocks noGrp="1" noChangeAspect="1" noChangeArrowheads="1"/>
          </p:cNvPicPr>
          <p:nvPr>
            <p:ph type="body" idx="1"/>
          </p:nvPr>
        </p:nvPicPr>
        <p:blipFill>
          <a:blip r:embed="rId2" cstate="print"/>
          <a:srcRect/>
          <a:stretch>
            <a:fillRect/>
          </a:stretch>
        </p:blipFill>
        <p:spPr>
          <a:xfrm>
            <a:off x="609600" y="1752600"/>
            <a:ext cx="7683500" cy="3465513"/>
          </a:xfr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idx="4294967295"/>
          </p:nvPr>
        </p:nvSpPr>
        <p:spPr/>
        <p:txBody>
          <a:bodyPr anchor="ctr"/>
          <a:lstStyle/>
          <a:p>
            <a:r>
              <a:rPr lang="en-US" altLang="zh-CN" smtClean="0"/>
              <a:t>DFA</a:t>
            </a:r>
            <a:r>
              <a:rPr lang="zh-CN" altLang="en-US" smtClean="0"/>
              <a:t>最小化的例子</a:t>
            </a:r>
          </a:p>
        </p:txBody>
      </p:sp>
      <p:sp>
        <p:nvSpPr>
          <p:cNvPr id="3" name="内容占位符 2"/>
          <p:cNvSpPr>
            <a:spLocks noGrp="1"/>
          </p:cNvSpPr>
          <p:nvPr>
            <p:ph idx="4294967295"/>
          </p:nvPr>
        </p:nvSpPr>
        <p:spPr>
          <a:xfrm>
            <a:off x="457200" y="4214813"/>
            <a:ext cx="8229600" cy="2286000"/>
          </a:xfrm>
        </p:spPr>
        <p:txBody>
          <a:bodyPr>
            <a:normAutofit/>
          </a:bodyPr>
          <a:lstStyle/>
          <a:p>
            <a:pPr>
              <a:lnSpc>
                <a:spcPct val="80000"/>
              </a:lnSpc>
            </a:pPr>
            <a:r>
              <a:rPr lang="zh-CN" altLang="en-US" sz="2800" smtClean="0"/>
              <a:t>初始分划：</a:t>
            </a:r>
            <a:r>
              <a:rPr lang="en-US" altLang="zh-CN" sz="2800" smtClean="0"/>
              <a:t>{A,B,C,D}   {E}</a:t>
            </a:r>
          </a:p>
          <a:p>
            <a:pPr>
              <a:lnSpc>
                <a:spcPct val="80000"/>
              </a:lnSpc>
            </a:pPr>
            <a:r>
              <a:rPr lang="zh-CN" altLang="en-US" sz="2800" smtClean="0"/>
              <a:t>处理</a:t>
            </a:r>
            <a:r>
              <a:rPr lang="en-US" altLang="zh-CN" sz="2800" smtClean="0"/>
              <a:t>{A,B,C,D}</a:t>
            </a:r>
            <a:r>
              <a:rPr lang="zh-CN" altLang="en-US" sz="2800" smtClean="0"/>
              <a:t>，</a:t>
            </a:r>
            <a:r>
              <a:rPr lang="en-US" altLang="zh-CN" sz="2800" smtClean="0"/>
              <a:t>b</a:t>
            </a:r>
            <a:r>
              <a:rPr lang="zh-CN" altLang="en-US" sz="2800" smtClean="0"/>
              <a:t>把它细分为</a:t>
            </a:r>
            <a:r>
              <a:rPr lang="en-US" altLang="zh-CN" sz="2800" smtClean="0"/>
              <a:t>{A,B,C}</a:t>
            </a:r>
            <a:r>
              <a:rPr lang="zh-CN" altLang="en-US" sz="2800" smtClean="0"/>
              <a:t> </a:t>
            </a:r>
            <a:r>
              <a:rPr lang="en-US" altLang="zh-CN" sz="2800" smtClean="0"/>
              <a:t>{D}</a:t>
            </a:r>
            <a:r>
              <a:rPr lang="zh-CN" altLang="en-US" sz="2800" smtClean="0"/>
              <a:t>。</a:t>
            </a:r>
            <a:endParaRPr lang="en-US" altLang="zh-CN" sz="2800" smtClean="0"/>
          </a:p>
          <a:p>
            <a:pPr>
              <a:lnSpc>
                <a:spcPct val="80000"/>
              </a:lnSpc>
            </a:pPr>
            <a:r>
              <a:rPr lang="zh-CN" altLang="en-US" sz="2800" smtClean="0"/>
              <a:t>处理</a:t>
            </a:r>
            <a:r>
              <a:rPr lang="en-US" altLang="zh-CN" sz="2800" smtClean="0"/>
              <a:t>{A,B,C}</a:t>
            </a:r>
            <a:r>
              <a:rPr lang="zh-CN" altLang="en-US" sz="2800" smtClean="0"/>
              <a:t>，</a:t>
            </a:r>
            <a:r>
              <a:rPr lang="en-US" altLang="zh-CN" sz="2800" smtClean="0"/>
              <a:t>b</a:t>
            </a:r>
            <a:r>
              <a:rPr lang="zh-CN" altLang="en-US" sz="2800" smtClean="0"/>
              <a:t>把它细分为</a:t>
            </a:r>
            <a:r>
              <a:rPr lang="en-US" altLang="zh-CN" sz="2800" smtClean="0"/>
              <a:t>{A,C} {B}</a:t>
            </a:r>
          </a:p>
          <a:p>
            <a:pPr>
              <a:lnSpc>
                <a:spcPct val="80000"/>
              </a:lnSpc>
            </a:pPr>
            <a:r>
              <a:rPr lang="zh-CN" altLang="en-US" sz="2800" smtClean="0"/>
              <a:t>分划完毕。选取</a:t>
            </a:r>
            <a:r>
              <a:rPr lang="en-US" altLang="zh-CN" sz="2800" smtClean="0"/>
              <a:t>A,B,D</a:t>
            </a:r>
            <a:r>
              <a:rPr lang="zh-CN" altLang="en-US" sz="2800" smtClean="0"/>
              <a:t>和</a:t>
            </a:r>
            <a:r>
              <a:rPr lang="en-US" altLang="zh-CN" sz="2800" smtClean="0"/>
              <a:t>E</a:t>
            </a:r>
            <a:r>
              <a:rPr lang="zh-CN" altLang="en-US" sz="2800" smtClean="0"/>
              <a:t>最为代表，构造得到最小</a:t>
            </a:r>
            <a:r>
              <a:rPr lang="en-US" altLang="zh-CN" sz="2800" smtClean="0"/>
              <a:t>DFA</a:t>
            </a:r>
            <a:r>
              <a:rPr lang="zh-CN" altLang="en-US" sz="2800" smtClean="0"/>
              <a:t>。</a:t>
            </a:r>
          </a:p>
        </p:txBody>
      </p:sp>
      <p:pic>
        <p:nvPicPr>
          <p:cNvPr id="108548" name="Picture 4"/>
          <p:cNvPicPr>
            <a:picLocks noChangeAspect="1" noChangeArrowheads="1"/>
          </p:cNvPicPr>
          <p:nvPr/>
        </p:nvPicPr>
        <p:blipFill>
          <a:blip r:embed="rId2" cstate="print"/>
          <a:srcRect/>
          <a:stretch>
            <a:fillRect/>
          </a:stretch>
        </p:blipFill>
        <p:spPr bwMode="auto">
          <a:xfrm>
            <a:off x="857224" y="1500174"/>
            <a:ext cx="4067175" cy="2543175"/>
          </a:xfrm>
          <a:prstGeom prst="rect">
            <a:avLst/>
          </a:prstGeom>
          <a:noFill/>
          <a:ln w="9525">
            <a:noFill/>
            <a:miter lim="800000"/>
            <a:headEnd/>
            <a:tailEnd/>
          </a:ln>
        </p:spPr>
      </p:pic>
      <p:pic>
        <p:nvPicPr>
          <p:cNvPr id="108549" name="Picture 2"/>
          <p:cNvPicPr>
            <a:picLocks noChangeAspect="1" noChangeArrowheads="1"/>
          </p:cNvPicPr>
          <p:nvPr/>
        </p:nvPicPr>
        <p:blipFill>
          <a:blip r:embed="rId3" cstate="print"/>
          <a:srcRect/>
          <a:stretch>
            <a:fillRect/>
          </a:stretch>
        </p:blipFill>
        <p:spPr bwMode="auto">
          <a:xfrm>
            <a:off x="5929313" y="1071563"/>
            <a:ext cx="2214562" cy="2963862"/>
          </a:xfrm>
          <a:prstGeom prst="rect">
            <a:avLst/>
          </a:prstGeom>
          <a:noFill/>
          <a:ln w="9525">
            <a:noFill/>
            <a:miter lim="800000"/>
            <a:headEnd/>
            <a:tailEnd/>
          </a:ln>
        </p:spPr>
      </p:pic>
    </p:spTree>
    <p:extLst>
      <p:ext uri="{BB962C8B-B14F-4D97-AF65-F5344CB8AC3E}">
        <p14:creationId xmlns:p14="http://schemas.microsoft.com/office/powerpoint/2010/main" val="35685435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mtClean="0"/>
              <a:t>正则表达式到</a:t>
            </a:r>
            <a:r>
              <a:rPr lang="en-US" altLang="zh-CN" smtClean="0"/>
              <a:t>NFA</a:t>
            </a:r>
          </a:p>
        </p:txBody>
      </p:sp>
      <p:sp>
        <p:nvSpPr>
          <p:cNvPr id="86019" name="Rectangle 3"/>
          <p:cNvSpPr>
            <a:spLocks noGrp="1" noChangeArrowheads="1"/>
          </p:cNvSpPr>
          <p:nvPr>
            <p:ph type="body" idx="1"/>
          </p:nvPr>
        </p:nvSpPr>
        <p:spPr/>
        <p:txBody>
          <a:bodyPr/>
          <a:lstStyle/>
          <a:p>
            <a:r>
              <a:rPr lang="zh-CN" altLang="en-US" dirty="0" smtClean="0"/>
              <a:t>输入：字母表</a:t>
            </a:r>
            <a:r>
              <a:rPr lang="el-GR" altLang="zh-CN" dirty="0" smtClean="0"/>
              <a:t>Σ</a:t>
            </a:r>
            <a:r>
              <a:rPr lang="zh-CN" altLang="en-US" dirty="0" smtClean="0"/>
              <a:t>上的一个正则表达式</a:t>
            </a:r>
            <a:r>
              <a:rPr lang="en-US" altLang="zh-CN" i="1" dirty="0" smtClean="0"/>
              <a:t>r</a:t>
            </a:r>
          </a:p>
          <a:p>
            <a:r>
              <a:rPr lang="zh-CN" altLang="en-US" dirty="0" smtClean="0"/>
              <a:t>输出：一个接受</a:t>
            </a:r>
            <a:r>
              <a:rPr lang="en-US" altLang="zh-CN" i="1" dirty="0" smtClean="0"/>
              <a:t>L(r)</a:t>
            </a:r>
            <a:r>
              <a:rPr lang="zh-CN" altLang="en-US" dirty="0" smtClean="0"/>
              <a:t>的</a:t>
            </a:r>
            <a:r>
              <a:rPr lang="en-US" altLang="zh-CN" dirty="0" smtClean="0"/>
              <a:t>NFA </a:t>
            </a:r>
            <a:r>
              <a:rPr lang="en-US" altLang="zh-CN" i="1" dirty="0" smtClean="0"/>
              <a:t>N</a:t>
            </a:r>
            <a:endParaRPr lang="zh-CN" altLang="en-US" dirty="0" smtClean="0"/>
          </a:p>
          <a:p>
            <a:r>
              <a:rPr lang="zh-CN" altLang="en-US" dirty="0" smtClean="0"/>
              <a:t>基本思想</a:t>
            </a:r>
            <a:endParaRPr lang="en-US" altLang="zh-CN" dirty="0" smtClean="0"/>
          </a:p>
          <a:p>
            <a:pPr lvl="1"/>
            <a:r>
              <a:rPr lang="zh-CN" altLang="en-US" dirty="0" smtClean="0"/>
              <a:t>根据正则表达式的递归定义，按照正则表达式的结构递归地构造出相应的</a:t>
            </a:r>
            <a:r>
              <a:rPr lang="en-US" altLang="zh-CN" dirty="0" smtClean="0"/>
              <a:t>NFA</a:t>
            </a:r>
            <a:r>
              <a:rPr lang="zh-CN" altLang="en-US" dirty="0" smtClean="0"/>
              <a:t>。</a:t>
            </a:r>
            <a:endParaRPr lang="en-US" altLang="zh-CN" dirty="0" smtClean="0"/>
          </a:p>
          <a:p>
            <a:pPr lvl="1"/>
            <a:r>
              <a:rPr lang="zh-CN" altLang="en-US" dirty="0" smtClean="0"/>
              <a:t>算法分成两个部分：</a:t>
            </a:r>
            <a:endParaRPr lang="en-US" altLang="zh-CN" dirty="0" smtClean="0"/>
          </a:p>
          <a:p>
            <a:pPr lvl="2"/>
            <a:r>
              <a:rPr lang="zh-CN" altLang="en-US" dirty="0" smtClean="0"/>
              <a:t>基本规则处理</a:t>
            </a:r>
            <a:r>
              <a:rPr lang="el-GR" altLang="zh-CN" dirty="0" smtClean="0">
                <a:latin typeface="Times New Roman" pitchFamily="18" charset="0"/>
                <a:cs typeface="Times New Roman" pitchFamily="18" charset="0"/>
              </a:rPr>
              <a:t>ε</a:t>
            </a:r>
            <a:r>
              <a:rPr lang="zh-CN" altLang="en-US" dirty="0" smtClean="0">
                <a:latin typeface="Times New Roman" pitchFamily="18" charset="0"/>
                <a:cs typeface="Times New Roman" pitchFamily="18" charset="0"/>
              </a:rPr>
              <a:t>和单符号的情况</a:t>
            </a:r>
            <a:endParaRPr lang="en-US" altLang="zh-CN" dirty="0" smtClean="0">
              <a:latin typeface="Times New Roman" pitchFamily="18" charset="0"/>
              <a:cs typeface="Times New Roman" pitchFamily="18" charset="0"/>
            </a:endParaRPr>
          </a:p>
          <a:p>
            <a:pPr lvl="2"/>
            <a:r>
              <a:rPr lang="zh-CN" altLang="en-US" dirty="0" smtClean="0">
                <a:latin typeface="Times New Roman" pitchFamily="18" charset="0"/>
                <a:cs typeface="Times New Roman" pitchFamily="18" charset="0"/>
              </a:rPr>
              <a:t>基于正则表达式子表达式的</a:t>
            </a:r>
            <a:r>
              <a:rPr lang="en-US" altLang="zh-CN" dirty="0" smtClean="0">
                <a:latin typeface="Times New Roman" pitchFamily="18" charset="0"/>
                <a:cs typeface="Times New Roman" pitchFamily="18" charset="0"/>
              </a:rPr>
              <a:t>NFA</a:t>
            </a:r>
            <a:r>
              <a:rPr lang="zh-CN" altLang="en-US" dirty="0" smtClean="0">
                <a:latin typeface="Times New Roman" pitchFamily="18" charset="0"/>
                <a:cs typeface="Times New Roman" pitchFamily="18" charset="0"/>
              </a:rPr>
              <a:t>，组合构造表达式的</a:t>
            </a:r>
            <a:r>
              <a:rPr lang="en-US" altLang="zh-CN" dirty="0" smtClean="0">
                <a:latin typeface="Times New Roman" pitchFamily="18" charset="0"/>
                <a:cs typeface="Times New Roman" pitchFamily="18" charset="0"/>
              </a:rPr>
              <a:t>NFA</a:t>
            </a:r>
            <a:r>
              <a:rPr lang="zh-CN" altLang="en-US" dirty="0" smtClean="0">
                <a:latin typeface="Times New Roman" pitchFamily="18" charset="0"/>
                <a:cs typeface="Times New Roman" pitchFamily="18" charset="0"/>
              </a:rPr>
              <a:t>。</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mtClean="0"/>
              <a:t>转换算法</a:t>
            </a:r>
            <a:r>
              <a:rPr lang="en-US" altLang="zh-CN" smtClean="0"/>
              <a:t>(1)</a:t>
            </a:r>
          </a:p>
        </p:txBody>
      </p:sp>
      <p:sp>
        <p:nvSpPr>
          <p:cNvPr id="87043" name="Rectangle 3"/>
          <p:cNvSpPr>
            <a:spLocks noGrp="1" noChangeArrowheads="1"/>
          </p:cNvSpPr>
          <p:nvPr>
            <p:ph type="body" idx="1"/>
          </p:nvPr>
        </p:nvSpPr>
        <p:spPr/>
        <p:txBody>
          <a:bodyPr/>
          <a:lstStyle/>
          <a:p>
            <a:r>
              <a:rPr lang="zh-CN" altLang="en-US" smtClean="0"/>
              <a:t>基本规则：</a:t>
            </a:r>
          </a:p>
          <a:p>
            <a:pPr lvl="1"/>
            <a:r>
              <a:rPr lang="zh-CN" altLang="en-US" smtClean="0"/>
              <a:t>表达式</a:t>
            </a:r>
            <a:r>
              <a:rPr lang="el-GR" altLang="zh-CN" smtClean="0">
                <a:latin typeface="Times New Roman" pitchFamily="18" charset="0"/>
                <a:cs typeface="Times New Roman" pitchFamily="18" charset="0"/>
              </a:rPr>
              <a:t>ε</a:t>
            </a:r>
            <a:r>
              <a:rPr lang="zh-CN" altLang="en-US" smtClean="0">
                <a:latin typeface="Times New Roman" pitchFamily="18" charset="0"/>
                <a:cs typeface="Times New Roman" pitchFamily="18" charset="0"/>
              </a:rPr>
              <a:t>，</a:t>
            </a:r>
          </a:p>
          <a:p>
            <a:pPr lvl="1"/>
            <a:endParaRPr lang="zh-CN" altLang="en-US" smtClean="0">
              <a:latin typeface="Times New Roman" pitchFamily="18" charset="0"/>
              <a:cs typeface="Times New Roman" pitchFamily="18" charset="0"/>
            </a:endParaRPr>
          </a:p>
          <a:p>
            <a:pPr lvl="1"/>
            <a:endParaRPr lang="zh-CN" altLang="en-US" smtClean="0">
              <a:latin typeface="Times New Roman" pitchFamily="18" charset="0"/>
              <a:cs typeface="Times New Roman" pitchFamily="18" charset="0"/>
            </a:endParaRPr>
          </a:p>
          <a:p>
            <a:pPr lvl="1"/>
            <a:endParaRPr lang="zh-CN" altLang="en-US" smtClean="0">
              <a:latin typeface="Times New Roman" pitchFamily="18" charset="0"/>
              <a:cs typeface="Times New Roman" pitchFamily="18" charset="0"/>
            </a:endParaRPr>
          </a:p>
          <a:p>
            <a:pPr lvl="1"/>
            <a:r>
              <a:rPr lang="zh-CN" altLang="en-US" smtClean="0">
                <a:latin typeface="Times New Roman" pitchFamily="18" charset="0"/>
                <a:cs typeface="Times New Roman" pitchFamily="18" charset="0"/>
              </a:rPr>
              <a:t>表达式</a:t>
            </a:r>
            <a:r>
              <a:rPr lang="en-US" altLang="zh-CN" smtClean="0">
                <a:latin typeface="Times New Roman" pitchFamily="18" charset="0"/>
                <a:cs typeface="Times New Roman" pitchFamily="18" charset="0"/>
              </a:rPr>
              <a:t>a</a:t>
            </a:r>
            <a:r>
              <a:rPr lang="zh-CN" altLang="en-US" smtClean="0">
                <a:latin typeface="Times New Roman" pitchFamily="18" charset="0"/>
                <a:cs typeface="Times New Roman" pitchFamily="18" charset="0"/>
              </a:rPr>
              <a:t>，</a:t>
            </a:r>
          </a:p>
        </p:txBody>
      </p:sp>
      <p:pic>
        <p:nvPicPr>
          <p:cNvPr id="87044" name="Picture 4"/>
          <p:cNvPicPr>
            <a:picLocks noChangeAspect="1" noChangeArrowheads="1"/>
          </p:cNvPicPr>
          <p:nvPr/>
        </p:nvPicPr>
        <p:blipFill>
          <a:blip r:embed="rId2" cstate="print"/>
          <a:srcRect/>
          <a:stretch>
            <a:fillRect/>
          </a:stretch>
        </p:blipFill>
        <p:spPr bwMode="auto">
          <a:xfrm>
            <a:off x="3352800" y="2286000"/>
            <a:ext cx="3033713" cy="774700"/>
          </a:xfrm>
          <a:prstGeom prst="rect">
            <a:avLst/>
          </a:prstGeom>
          <a:noFill/>
          <a:ln w="9525">
            <a:noFill/>
            <a:miter lim="800000"/>
            <a:headEnd/>
            <a:tailEnd/>
          </a:ln>
          <a:effectLst/>
        </p:spPr>
      </p:pic>
      <p:pic>
        <p:nvPicPr>
          <p:cNvPr id="87045" name="Picture 5"/>
          <p:cNvPicPr>
            <a:picLocks noChangeAspect="1" noChangeArrowheads="1"/>
          </p:cNvPicPr>
          <p:nvPr/>
        </p:nvPicPr>
        <p:blipFill>
          <a:blip r:embed="rId3" cstate="print"/>
          <a:srcRect/>
          <a:stretch>
            <a:fillRect/>
          </a:stretch>
        </p:blipFill>
        <p:spPr bwMode="auto">
          <a:xfrm>
            <a:off x="3519488" y="4114800"/>
            <a:ext cx="3186112"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mtClean="0"/>
              <a:t>转换算法</a:t>
            </a:r>
            <a:r>
              <a:rPr lang="en-US" altLang="zh-CN" smtClean="0"/>
              <a:t>(2)</a:t>
            </a:r>
          </a:p>
        </p:txBody>
      </p:sp>
      <p:sp>
        <p:nvSpPr>
          <p:cNvPr id="88067" name="Rectangle 3"/>
          <p:cNvSpPr>
            <a:spLocks noGrp="1" noChangeArrowheads="1"/>
          </p:cNvSpPr>
          <p:nvPr>
            <p:ph type="body" idx="1"/>
          </p:nvPr>
        </p:nvSpPr>
        <p:spPr/>
        <p:txBody>
          <a:bodyPr/>
          <a:lstStyle/>
          <a:p>
            <a:r>
              <a:rPr lang="zh-CN" altLang="en-US" dirty="0" smtClean="0"/>
              <a:t>归纳规则</a:t>
            </a:r>
          </a:p>
          <a:p>
            <a:pPr lvl="1"/>
            <a:r>
              <a:rPr lang="zh-CN" altLang="en-US" dirty="0" smtClean="0"/>
              <a:t>正则表达式</a:t>
            </a:r>
            <a:r>
              <a:rPr lang="en-US" altLang="zh-CN" i="1" dirty="0" smtClean="0"/>
              <a:t>s</a:t>
            </a:r>
            <a:r>
              <a:rPr lang="zh-CN" altLang="en-US" dirty="0" smtClean="0"/>
              <a:t>和</a:t>
            </a:r>
            <a:r>
              <a:rPr lang="en-US" altLang="zh-CN" i="1" dirty="0" smtClean="0"/>
              <a:t>t</a:t>
            </a:r>
            <a:r>
              <a:rPr lang="zh-CN" altLang="en-US" dirty="0" smtClean="0"/>
              <a:t>的</a:t>
            </a:r>
            <a:r>
              <a:rPr lang="en-US" altLang="zh-CN" dirty="0" smtClean="0"/>
              <a:t>NFA</a:t>
            </a:r>
            <a:r>
              <a:rPr lang="zh-CN" altLang="en-US" dirty="0" smtClean="0"/>
              <a:t>分别是 </a:t>
            </a:r>
            <a:r>
              <a:rPr lang="en-US" altLang="zh-CN" i="1" dirty="0" smtClean="0"/>
              <a:t>N(s)</a:t>
            </a:r>
            <a:r>
              <a:rPr lang="zh-CN" altLang="en-US" dirty="0" smtClean="0"/>
              <a:t>和</a:t>
            </a:r>
            <a:r>
              <a:rPr lang="en-US" altLang="zh-CN" i="1" dirty="0" smtClean="0"/>
              <a:t>N(t)</a:t>
            </a:r>
          </a:p>
          <a:p>
            <a:pPr lvl="1"/>
            <a:r>
              <a:rPr lang="en-US" altLang="zh-CN" i="1" dirty="0" smtClean="0"/>
              <a:t>r=</a:t>
            </a:r>
            <a:r>
              <a:rPr lang="en-US" altLang="zh-CN" i="1" dirty="0" err="1" smtClean="0"/>
              <a:t>s|t</a:t>
            </a:r>
            <a:r>
              <a:rPr lang="zh-CN" altLang="en-US" dirty="0" smtClean="0"/>
              <a:t>， </a:t>
            </a:r>
            <a:r>
              <a:rPr lang="en-US" altLang="zh-CN" i="1" dirty="0" smtClean="0"/>
              <a:t>r</a:t>
            </a:r>
            <a:r>
              <a:rPr lang="zh-CN" altLang="en-US" dirty="0" smtClean="0"/>
              <a:t>的</a:t>
            </a:r>
            <a:r>
              <a:rPr lang="en-US" altLang="zh-CN" dirty="0" smtClean="0"/>
              <a:t>NFA </a:t>
            </a:r>
            <a:r>
              <a:rPr lang="en-US" altLang="zh-CN" i="1" dirty="0" smtClean="0"/>
              <a:t>N(r)</a:t>
            </a:r>
          </a:p>
        </p:txBody>
      </p:sp>
      <p:pic>
        <p:nvPicPr>
          <p:cNvPr id="88068" name="Picture 4"/>
          <p:cNvPicPr>
            <a:picLocks noChangeAspect="1" noChangeArrowheads="1"/>
          </p:cNvPicPr>
          <p:nvPr/>
        </p:nvPicPr>
        <p:blipFill>
          <a:blip r:embed="rId2" cstate="print"/>
          <a:srcRect/>
          <a:stretch>
            <a:fillRect/>
          </a:stretch>
        </p:blipFill>
        <p:spPr bwMode="auto">
          <a:xfrm>
            <a:off x="1295400" y="3352800"/>
            <a:ext cx="5013325" cy="2947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转换算法</a:t>
            </a:r>
            <a:r>
              <a:rPr lang="en-US" altLang="zh-CN" smtClean="0"/>
              <a:t>(2)</a:t>
            </a:r>
            <a:endParaRPr lang="zh-CN" altLang="en-US" smtClean="0"/>
          </a:p>
        </p:txBody>
      </p:sp>
      <p:sp>
        <p:nvSpPr>
          <p:cNvPr id="89091" name="Rectangle 3"/>
          <p:cNvSpPr>
            <a:spLocks noGrp="1" noChangeArrowheads="1"/>
          </p:cNvSpPr>
          <p:nvPr>
            <p:ph type="body" idx="1"/>
          </p:nvPr>
        </p:nvSpPr>
        <p:spPr/>
        <p:txBody>
          <a:bodyPr/>
          <a:lstStyle/>
          <a:p>
            <a:r>
              <a:rPr lang="zh-CN" altLang="en-US" smtClean="0"/>
              <a:t>归纳规则</a:t>
            </a:r>
          </a:p>
          <a:p>
            <a:pPr lvl="1"/>
            <a:r>
              <a:rPr lang="zh-CN" altLang="en-US" smtClean="0"/>
              <a:t>正则表达式</a:t>
            </a:r>
            <a:r>
              <a:rPr lang="en-US" altLang="zh-CN" i="1" smtClean="0"/>
              <a:t>r=st</a:t>
            </a:r>
            <a:r>
              <a:rPr lang="zh-CN" altLang="en-US" smtClean="0"/>
              <a:t>， </a:t>
            </a:r>
            <a:r>
              <a:rPr lang="en-US" altLang="zh-CN" i="1" smtClean="0"/>
              <a:t>N(r)</a:t>
            </a:r>
          </a:p>
        </p:txBody>
      </p:sp>
      <p:pic>
        <p:nvPicPr>
          <p:cNvPr id="89092" name="Picture 4"/>
          <p:cNvPicPr>
            <a:picLocks noChangeAspect="1" noChangeArrowheads="1"/>
          </p:cNvPicPr>
          <p:nvPr/>
        </p:nvPicPr>
        <p:blipFill>
          <a:blip r:embed="rId2" cstate="print"/>
          <a:srcRect/>
          <a:stretch>
            <a:fillRect/>
          </a:stretch>
        </p:blipFill>
        <p:spPr bwMode="auto">
          <a:xfrm>
            <a:off x="990600" y="3048000"/>
            <a:ext cx="5943600" cy="24749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smtClean="0"/>
              <a:t>转换算法</a:t>
            </a:r>
            <a:r>
              <a:rPr lang="en-US" altLang="zh-CN" smtClean="0"/>
              <a:t>(3)</a:t>
            </a:r>
            <a:endParaRPr lang="zh-CN" altLang="en-US" smtClean="0"/>
          </a:p>
        </p:txBody>
      </p:sp>
      <p:sp>
        <p:nvSpPr>
          <p:cNvPr id="90115" name="Rectangle 3"/>
          <p:cNvSpPr>
            <a:spLocks noGrp="1" noChangeArrowheads="1"/>
          </p:cNvSpPr>
          <p:nvPr>
            <p:ph type="body" idx="1"/>
          </p:nvPr>
        </p:nvSpPr>
        <p:spPr>
          <a:xfrm>
            <a:off x="566738" y="1752600"/>
            <a:ext cx="8001000" cy="4724400"/>
          </a:xfrm>
        </p:spPr>
        <p:txBody>
          <a:bodyPr/>
          <a:lstStyle/>
          <a:p>
            <a:pPr>
              <a:lnSpc>
                <a:spcPct val="90000"/>
              </a:lnSpc>
            </a:pPr>
            <a:r>
              <a:rPr lang="zh-CN" altLang="en-US" sz="2000" smtClean="0"/>
              <a:t>归纳规则</a:t>
            </a:r>
          </a:p>
          <a:p>
            <a:pPr lvl="1">
              <a:lnSpc>
                <a:spcPct val="90000"/>
              </a:lnSpc>
            </a:pPr>
            <a:r>
              <a:rPr lang="zh-CN" altLang="en-US" sz="2000" smtClean="0"/>
              <a:t>正则表达式 </a:t>
            </a:r>
            <a:r>
              <a:rPr lang="en-US" altLang="zh-CN" sz="2000" i="1" smtClean="0"/>
              <a:t>r=s*, N(r)</a:t>
            </a:r>
          </a:p>
          <a:p>
            <a:pPr lvl="1">
              <a:lnSpc>
                <a:spcPct val="90000"/>
              </a:lnSpc>
            </a:pPr>
            <a:endParaRPr lang="en-US" altLang="zh-CN" sz="2000" i="1" smtClean="0"/>
          </a:p>
          <a:p>
            <a:pPr lvl="1">
              <a:lnSpc>
                <a:spcPct val="90000"/>
              </a:lnSpc>
            </a:pPr>
            <a:endParaRPr lang="en-US" altLang="zh-CN" sz="2000" i="1" smtClean="0"/>
          </a:p>
          <a:p>
            <a:pPr lvl="1">
              <a:lnSpc>
                <a:spcPct val="90000"/>
              </a:lnSpc>
            </a:pPr>
            <a:endParaRPr lang="en-US" altLang="zh-CN" sz="2000" i="1" smtClean="0"/>
          </a:p>
          <a:p>
            <a:pPr lvl="1">
              <a:lnSpc>
                <a:spcPct val="90000"/>
              </a:lnSpc>
            </a:pPr>
            <a:endParaRPr lang="en-US" altLang="zh-CN" sz="2000" i="1" smtClean="0"/>
          </a:p>
          <a:p>
            <a:pPr lvl="1">
              <a:lnSpc>
                <a:spcPct val="90000"/>
              </a:lnSpc>
            </a:pPr>
            <a:endParaRPr lang="en-US" altLang="zh-CN" sz="2000" i="1" smtClean="0"/>
          </a:p>
          <a:p>
            <a:pPr lvl="1">
              <a:lnSpc>
                <a:spcPct val="90000"/>
              </a:lnSpc>
            </a:pPr>
            <a:endParaRPr lang="en-US" altLang="zh-CN" sz="2000" i="1" smtClean="0"/>
          </a:p>
          <a:p>
            <a:pPr lvl="1">
              <a:lnSpc>
                <a:spcPct val="90000"/>
              </a:lnSpc>
            </a:pPr>
            <a:endParaRPr lang="en-US" altLang="zh-CN" sz="2000" i="1" smtClean="0"/>
          </a:p>
          <a:p>
            <a:pPr lvl="1">
              <a:lnSpc>
                <a:spcPct val="90000"/>
              </a:lnSpc>
            </a:pPr>
            <a:endParaRPr lang="en-US" altLang="zh-CN" sz="2000" i="1" smtClean="0"/>
          </a:p>
          <a:p>
            <a:pPr lvl="1">
              <a:lnSpc>
                <a:spcPct val="90000"/>
              </a:lnSpc>
            </a:pPr>
            <a:endParaRPr lang="en-US" altLang="zh-CN" sz="2000" i="1" smtClean="0"/>
          </a:p>
          <a:p>
            <a:pPr lvl="1">
              <a:lnSpc>
                <a:spcPct val="90000"/>
              </a:lnSpc>
            </a:pPr>
            <a:endParaRPr lang="en-US" altLang="zh-CN" sz="2000" i="1" smtClean="0"/>
          </a:p>
          <a:p>
            <a:pPr lvl="1">
              <a:lnSpc>
                <a:spcPct val="90000"/>
              </a:lnSpc>
            </a:pPr>
            <a:endParaRPr lang="en-US" altLang="zh-CN" sz="2000" i="1" smtClean="0"/>
          </a:p>
          <a:p>
            <a:pPr lvl="1">
              <a:lnSpc>
                <a:spcPct val="90000"/>
              </a:lnSpc>
            </a:pPr>
            <a:r>
              <a:rPr lang="en-US" altLang="zh-CN" sz="2000" i="1" smtClean="0"/>
              <a:t>r=(s), N(r)=N(s)</a:t>
            </a:r>
          </a:p>
          <a:p>
            <a:pPr lvl="1">
              <a:lnSpc>
                <a:spcPct val="90000"/>
              </a:lnSpc>
              <a:buFont typeface="Wingdings" pitchFamily="2" charset="2"/>
              <a:buNone/>
            </a:pPr>
            <a:endParaRPr lang="en-US" altLang="zh-CN" i="1" smtClean="0"/>
          </a:p>
        </p:txBody>
      </p:sp>
      <p:pic>
        <p:nvPicPr>
          <p:cNvPr id="90116" name="Picture 4"/>
          <p:cNvPicPr>
            <a:picLocks noChangeAspect="1" noChangeArrowheads="1"/>
          </p:cNvPicPr>
          <p:nvPr/>
        </p:nvPicPr>
        <p:blipFill>
          <a:blip r:embed="rId2" cstate="print"/>
          <a:srcRect/>
          <a:stretch>
            <a:fillRect/>
          </a:stretch>
        </p:blipFill>
        <p:spPr bwMode="auto">
          <a:xfrm>
            <a:off x="609600" y="2590800"/>
            <a:ext cx="5521325" cy="3316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idx="4294967295"/>
          </p:nvPr>
        </p:nvSpPr>
        <p:spPr/>
        <p:txBody>
          <a:bodyPr anchor="ctr"/>
          <a:lstStyle/>
          <a:p>
            <a:r>
              <a:rPr lang="zh-CN" altLang="en-US" smtClean="0"/>
              <a:t>正则表达式到</a:t>
            </a:r>
            <a:r>
              <a:rPr lang="en-US" altLang="zh-CN" smtClean="0"/>
              <a:t>NFA</a:t>
            </a:r>
            <a:r>
              <a:rPr lang="zh-CN" altLang="en-US" smtClean="0"/>
              <a:t>的例子（</a:t>
            </a:r>
            <a:r>
              <a:rPr lang="en-US" altLang="zh-CN" smtClean="0"/>
              <a:t>1</a:t>
            </a:r>
            <a:r>
              <a:rPr lang="zh-CN" altLang="en-US" smtClean="0"/>
              <a:t>）</a:t>
            </a:r>
          </a:p>
        </p:txBody>
      </p:sp>
      <p:sp>
        <p:nvSpPr>
          <p:cNvPr id="91139" name="内容占位符 2"/>
          <p:cNvSpPr>
            <a:spLocks noGrp="1"/>
          </p:cNvSpPr>
          <p:nvPr>
            <p:ph idx="4294967295"/>
          </p:nvPr>
        </p:nvSpPr>
        <p:spPr/>
        <p:txBody>
          <a:bodyPr/>
          <a:lstStyle/>
          <a:p>
            <a:r>
              <a:rPr lang="zh-CN" altLang="en-US" smtClean="0"/>
              <a:t>正则表达式</a:t>
            </a:r>
            <a:r>
              <a:rPr lang="en-US" altLang="zh-CN" smtClean="0"/>
              <a:t>(a|b)*abb</a:t>
            </a:r>
          </a:p>
          <a:p>
            <a:r>
              <a:rPr lang="zh-CN" altLang="en-US" smtClean="0"/>
              <a:t>第一个</a:t>
            </a:r>
            <a:r>
              <a:rPr lang="en-US" altLang="zh-CN" smtClean="0"/>
              <a:t>a</a:t>
            </a:r>
            <a:r>
              <a:rPr lang="zh-CN" altLang="en-US" smtClean="0"/>
              <a:t>对应的</a:t>
            </a:r>
            <a:r>
              <a:rPr lang="en-US" altLang="zh-CN" smtClean="0"/>
              <a:t>NFA</a:t>
            </a:r>
          </a:p>
          <a:p>
            <a:endParaRPr lang="en-US" altLang="zh-CN" smtClean="0"/>
          </a:p>
          <a:p>
            <a:endParaRPr lang="en-US" altLang="zh-CN" smtClean="0"/>
          </a:p>
          <a:p>
            <a:r>
              <a:rPr lang="zh-CN" altLang="en-US" smtClean="0"/>
              <a:t>第一个</a:t>
            </a:r>
            <a:r>
              <a:rPr lang="en-US" altLang="zh-CN" smtClean="0"/>
              <a:t>b</a:t>
            </a:r>
            <a:r>
              <a:rPr lang="zh-CN" altLang="en-US" smtClean="0"/>
              <a:t>对应的</a:t>
            </a:r>
            <a:r>
              <a:rPr lang="en-US" altLang="zh-CN" smtClean="0"/>
              <a:t>NFA</a:t>
            </a:r>
          </a:p>
          <a:p>
            <a:endParaRPr lang="en-US" altLang="zh-CN" smtClean="0"/>
          </a:p>
        </p:txBody>
      </p:sp>
      <p:pic>
        <p:nvPicPr>
          <p:cNvPr id="91140" name="Picture 2"/>
          <p:cNvPicPr>
            <a:picLocks noChangeAspect="1" noChangeArrowheads="1"/>
          </p:cNvPicPr>
          <p:nvPr/>
        </p:nvPicPr>
        <p:blipFill>
          <a:blip r:embed="rId2" cstate="print"/>
          <a:srcRect/>
          <a:stretch>
            <a:fillRect/>
          </a:stretch>
        </p:blipFill>
        <p:spPr bwMode="auto">
          <a:xfrm>
            <a:off x="2795588" y="2947988"/>
            <a:ext cx="3552825" cy="962025"/>
          </a:xfrm>
          <a:prstGeom prst="rect">
            <a:avLst/>
          </a:prstGeom>
          <a:noFill/>
          <a:ln w="9525">
            <a:noFill/>
            <a:miter lim="800000"/>
            <a:headEnd/>
            <a:tailEnd/>
          </a:ln>
        </p:spPr>
      </p:pic>
      <p:pic>
        <p:nvPicPr>
          <p:cNvPr id="91141" name="Picture 3"/>
          <p:cNvPicPr>
            <a:picLocks noChangeAspect="1" noChangeArrowheads="1"/>
          </p:cNvPicPr>
          <p:nvPr/>
        </p:nvPicPr>
        <p:blipFill>
          <a:blip r:embed="rId3" cstate="print"/>
          <a:srcRect/>
          <a:stretch>
            <a:fillRect/>
          </a:stretch>
        </p:blipFill>
        <p:spPr bwMode="auto">
          <a:xfrm>
            <a:off x="2928938" y="4572000"/>
            <a:ext cx="3524250" cy="123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idx="4294967295"/>
          </p:nvPr>
        </p:nvSpPr>
        <p:spPr/>
        <p:txBody>
          <a:bodyPr anchor="ctr"/>
          <a:lstStyle/>
          <a:p>
            <a:r>
              <a:rPr lang="zh-CN" altLang="en-US" smtClean="0"/>
              <a:t>正则表达式到</a:t>
            </a:r>
            <a:r>
              <a:rPr lang="en-US" altLang="zh-CN" smtClean="0"/>
              <a:t>NFA</a:t>
            </a:r>
            <a:r>
              <a:rPr lang="zh-CN" altLang="en-US" smtClean="0"/>
              <a:t>的例子（</a:t>
            </a:r>
            <a:r>
              <a:rPr lang="en-US" altLang="zh-CN" smtClean="0"/>
              <a:t>2</a:t>
            </a:r>
            <a:r>
              <a:rPr lang="zh-CN" altLang="en-US" smtClean="0"/>
              <a:t>）</a:t>
            </a:r>
          </a:p>
        </p:txBody>
      </p:sp>
      <p:sp>
        <p:nvSpPr>
          <p:cNvPr id="92163" name="内容占位符 2"/>
          <p:cNvSpPr>
            <a:spLocks noGrp="1"/>
          </p:cNvSpPr>
          <p:nvPr>
            <p:ph idx="4294967295"/>
          </p:nvPr>
        </p:nvSpPr>
        <p:spPr/>
        <p:txBody>
          <a:bodyPr/>
          <a:lstStyle/>
          <a:p>
            <a:r>
              <a:rPr lang="en-US" altLang="zh-CN" smtClean="0"/>
              <a:t>(a|b)</a:t>
            </a:r>
            <a:r>
              <a:rPr lang="zh-CN" altLang="en-US" smtClean="0"/>
              <a:t>的</a:t>
            </a:r>
            <a:r>
              <a:rPr lang="en-US" altLang="zh-CN" smtClean="0"/>
              <a:t>NFA</a:t>
            </a:r>
          </a:p>
          <a:p>
            <a:endParaRPr lang="en-US" altLang="zh-CN" smtClean="0"/>
          </a:p>
          <a:p>
            <a:endParaRPr lang="en-US" altLang="zh-CN" smtClean="0"/>
          </a:p>
          <a:p>
            <a:endParaRPr lang="en-US" altLang="zh-CN" smtClean="0"/>
          </a:p>
          <a:p>
            <a:r>
              <a:rPr lang="zh-CN" altLang="en-US" smtClean="0"/>
              <a:t>第二个</a:t>
            </a:r>
            <a:r>
              <a:rPr lang="en-US" altLang="zh-CN" smtClean="0"/>
              <a:t>a</a:t>
            </a:r>
            <a:r>
              <a:rPr lang="zh-CN" altLang="en-US" smtClean="0"/>
              <a:t>的</a:t>
            </a:r>
            <a:r>
              <a:rPr lang="en-US" altLang="zh-CN" smtClean="0"/>
              <a:t>NFA</a:t>
            </a:r>
          </a:p>
        </p:txBody>
      </p:sp>
      <p:pic>
        <p:nvPicPr>
          <p:cNvPr id="92164" name="Picture 3"/>
          <p:cNvPicPr>
            <a:picLocks noChangeAspect="1" noChangeArrowheads="1"/>
          </p:cNvPicPr>
          <p:nvPr/>
        </p:nvPicPr>
        <p:blipFill>
          <a:blip r:embed="rId2" cstate="print"/>
          <a:srcRect/>
          <a:stretch>
            <a:fillRect/>
          </a:stretch>
        </p:blipFill>
        <p:spPr bwMode="auto">
          <a:xfrm>
            <a:off x="3429000" y="1643063"/>
            <a:ext cx="3571875" cy="2135187"/>
          </a:xfrm>
          <a:prstGeom prst="rect">
            <a:avLst/>
          </a:prstGeom>
          <a:noFill/>
          <a:ln w="9525">
            <a:noFill/>
            <a:miter lim="800000"/>
            <a:headEnd/>
            <a:tailEnd/>
          </a:ln>
        </p:spPr>
      </p:pic>
      <p:pic>
        <p:nvPicPr>
          <p:cNvPr id="92165" name="Picture 5"/>
          <p:cNvPicPr>
            <a:picLocks noChangeAspect="1" noChangeArrowheads="1"/>
          </p:cNvPicPr>
          <p:nvPr/>
        </p:nvPicPr>
        <p:blipFill>
          <a:blip r:embed="rId3" cstate="print"/>
          <a:srcRect/>
          <a:stretch>
            <a:fillRect/>
          </a:stretch>
        </p:blipFill>
        <p:spPr bwMode="auto">
          <a:xfrm>
            <a:off x="3643313" y="4786313"/>
            <a:ext cx="3790950" cy="104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idx="4294967295"/>
          </p:nvPr>
        </p:nvSpPr>
        <p:spPr/>
        <p:txBody>
          <a:bodyPr anchor="ctr"/>
          <a:lstStyle/>
          <a:p>
            <a:r>
              <a:rPr lang="zh-CN" altLang="en-US" dirty="0" smtClean="0"/>
              <a:t>正则表达式到</a:t>
            </a:r>
            <a:r>
              <a:rPr lang="en-US" altLang="zh-CN" dirty="0" smtClean="0"/>
              <a:t>NFA</a:t>
            </a:r>
            <a:r>
              <a:rPr lang="zh-CN" altLang="en-US" dirty="0" smtClean="0"/>
              <a:t>的例子（</a:t>
            </a:r>
            <a:r>
              <a:rPr lang="en-US" altLang="zh-CN" dirty="0" smtClean="0"/>
              <a:t>3</a:t>
            </a:r>
            <a:r>
              <a:rPr lang="zh-CN" altLang="en-US" dirty="0" smtClean="0"/>
              <a:t>）</a:t>
            </a:r>
          </a:p>
        </p:txBody>
      </p:sp>
      <p:sp>
        <p:nvSpPr>
          <p:cNvPr id="93187" name="内容占位符 2"/>
          <p:cNvSpPr>
            <a:spLocks noGrp="1"/>
          </p:cNvSpPr>
          <p:nvPr>
            <p:ph idx="4294967295"/>
          </p:nvPr>
        </p:nvSpPr>
        <p:spPr/>
        <p:txBody>
          <a:bodyPr/>
          <a:lstStyle/>
          <a:p>
            <a:r>
              <a:rPr lang="en-US" altLang="zh-CN" dirty="0" smtClean="0"/>
              <a:t>(</a:t>
            </a:r>
            <a:r>
              <a:rPr lang="en-US" altLang="zh-CN" dirty="0" err="1" smtClean="0"/>
              <a:t>a|b</a:t>
            </a:r>
            <a:r>
              <a:rPr lang="en-US" altLang="zh-CN" dirty="0" smtClean="0"/>
              <a:t>)*</a:t>
            </a:r>
            <a:r>
              <a:rPr lang="zh-CN" altLang="en-US" dirty="0" smtClean="0"/>
              <a:t>的</a:t>
            </a:r>
            <a:r>
              <a:rPr lang="en-US" altLang="zh-CN" dirty="0" smtClean="0"/>
              <a:t>NFA</a:t>
            </a:r>
            <a:endParaRPr lang="zh-CN" altLang="en-US" dirty="0" smtClean="0"/>
          </a:p>
        </p:txBody>
      </p:sp>
      <p:pic>
        <p:nvPicPr>
          <p:cNvPr id="93188" name="Picture 3"/>
          <p:cNvPicPr>
            <a:picLocks noChangeAspect="1" noChangeArrowheads="1"/>
          </p:cNvPicPr>
          <p:nvPr/>
        </p:nvPicPr>
        <p:blipFill>
          <a:blip r:embed="rId2" cstate="print"/>
          <a:srcRect/>
          <a:stretch>
            <a:fillRect/>
          </a:stretch>
        </p:blipFill>
        <p:spPr bwMode="auto">
          <a:xfrm>
            <a:off x="2000250" y="2357438"/>
            <a:ext cx="6500813" cy="388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28728" y="2428868"/>
            <a:ext cx="6391275" cy="2667000"/>
          </a:xfrm>
          <a:prstGeom prst="rect">
            <a:avLst/>
          </a:prstGeom>
          <a:noFill/>
          <a:ln w="9525">
            <a:noFill/>
            <a:miter lim="800000"/>
            <a:headEnd/>
            <a:tailEnd/>
          </a:ln>
        </p:spPr>
      </p:pic>
      <p:sp>
        <p:nvSpPr>
          <p:cNvPr id="3" name="标题 2"/>
          <p:cNvSpPr>
            <a:spLocks noGrp="1"/>
          </p:cNvSpPr>
          <p:nvPr>
            <p:ph type="title"/>
          </p:nvPr>
        </p:nvSpPr>
        <p:spPr/>
        <p:txBody>
          <a:bodyPr/>
          <a:lstStyle/>
          <a:p>
            <a:r>
              <a:rPr lang="zh-CN" altLang="en-US" dirty="0" smtClean="0"/>
              <a:t>正则表达式到</a:t>
            </a:r>
            <a:r>
              <a:rPr lang="en-US" altLang="zh-CN" dirty="0" smtClean="0"/>
              <a:t>NFA</a:t>
            </a:r>
            <a:r>
              <a:rPr lang="zh-CN" altLang="en-US" dirty="0" smtClean="0"/>
              <a:t>的例子（</a:t>
            </a:r>
            <a:r>
              <a:rPr lang="en-US" altLang="zh-CN" dirty="0" smtClean="0"/>
              <a:t>4</a:t>
            </a:r>
            <a:r>
              <a:rPr lang="zh-CN" altLang="en-US" dirty="0" smtClean="0"/>
              <a:t>）</a:t>
            </a:r>
            <a:endParaRPr lang="zh-CN" altLang="en-US" dirty="0"/>
          </a:p>
        </p:txBody>
      </p:sp>
      <p:sp>
        <p:nvSpPr>
          <p:cNvPr id="4" name="内容占位符 3"/>
          <p:cNvSpPr>
            <a:spLocks noGrp="1"/>
          </p:cNvSpPr>
          <p:nvPr>
            <p:ph idx="1"/>
          </p:nvPr>
        </p:nvSpPr>
        <p:spPr/>
        <p:txBody>
          <a:bodyPr/>
          <a:lstStyle/>
          <a:p>
            <a:r>
              <a:rPr lang="en-US" altLang="zh-CN" dirty="0" smtClean="0"/>
              <a:t>(</a:t>
            </a:r>
            <a:r>
              <a:rPr lang="en-US" altLang="zh-CN" dirty="0" err="1" smtClean="0"/>
              <a:t>a|b</a:t>
            </a:r>
            <a:r>
              <a:rPr lang="en-US" altLang="zh-CN" dirty="0" smtClean="0"/>
              <a:t>)*a</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574675" y="762000"/>
            <a:ext cx="8001000" cy="758825"/>
          </a:xfrm>
        </p:spPr>
        <p:txBody>
          <a:bodyPr anchor="ctr">
            <a:normAutofit fontScale="90000"/>
          </a:bodyPr>
          <a:lstStyle/>
          <a:p>
            <a:pPr eaLnBrk="1" hangingPunct="1"/>
            <a:r>
              <a:rPr lang="zh-CN" altLang="en-US" smtClean="0"/>
              <a:t>词法单元的属性</a:t>
            </a:r>
          </a:p>
        </p:txBody>
      </p:sp>
      <p:sp>
        <p:nvSpPr>
          <p:cNvPr id="9219" name="内容占位符 2"/>
          <p:cNvSpPr>
            <a:spLocks noGrp="1"/>
          </p:cNvSpPr>
          <p:nvPr>
            <p:ph idx="4294967295"/>
          </p:nvPr>
        </p:nvSpPr>
        <p:spPr/>
        <p:txBody>
          <a:bodyPr/>
          <a:lstStyle/>
          <a:p>
            <a:pPr eaLnBrk="1" hangingPunct="1"/>
            <a:r>
              <a:rPr lang="zh-CN" altLang="en-US" smtClean="0"/>
              <a:t>一个模式匹配多个词素时，必须通过属性来传递附加的信息。属性值将被用于语义分析、代码生成等阶段。</a:t>
            </a:r>
          </a:p>
          <a:p>
            <a:pPr eaLnBrk="1" hangingPunct="1"/>
            <a:r>
              <a:rPr lang="zh-CN" altLang="en-US" smtClean="0"/>
              <a:t>不同的目的需要不同的属性。因此，属性值通常是一个结构化数据。</a:t>
            </a:r>
          </a:p>
          <a:p>
            <a:pPr eaLnBrk="1" hangingPunct="1"/>
            <a:r>
              <a:rPr lang="zh-CN" altLang="en-US" smtClean="0"/>
              <a:t>词法单元</a:t>
            </a:r>
            <a:r>
              <a:rPr lang="en-US" altLang="zh-CN" smtClean="0"/>
              <a:t>id</a:t>
            </a:r>
            <a:r>
              <a:rPr lang="zh-CN" altLang="en-US" smtClean="0"/>
              <a:t>的属性</a:t>
            </a:r>
          </a:p>
          <a:p>
            <a:pPr lvl="1" eaLnBrk="1" hangingPunct="1"/>
            <a:r>
              <a:rPr lang="zh-CN" altLang="en-US" smtClean="0"/>
              <a:t>词素、类型、第一次出现的位置、</a:t>
            </a:r>
            <a:r>
              <a:rPr lang="en-US" altLang="zh-CN" smtClean="0">
                <a:latin typeface="Arial" charset="0"/>
              </a:rPr>
              <a:t>…</a:t>
            </a:r>
            <a:endParaRPr lang="en-US" altLang="zh-CN"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t>词法分析器生成工具的设计</a:t>
            </a:r>
          </a:p>
        </p:txBody>
      </p:sp>
      <p:sp>
        <p:nvSpPr>
          <p:cNvPr id="94211" name="Rectangle 3"/>
          <p:cNvSpPr>
            <a:spLocks noGrp="1" noChangeArrowheads="1"/>
          </p:cNvSpPr>
          <p:nvPr>
            <p:ph type="body" idx="1"/>
          </p:nvPr>
        </p:nvSpPr>
        <p:spPr>
          <a:xfrm>
            <a:off x="533400" y="1752600"/>
            <a:ext cx="8001000" cy="4267200"/>
          </a:xfrm>
        </p:spPr>
        <p:txBody>
          <a:bodyPr/>
          <a:lstStyle/>
          <a:p>
            <a:r>
              <a:rPr lang="zh-CN" altLang="en-US" smtClean="0"/>
              <a:t>词法分析器生成工具的体系结构</a:t>
            </a:r>
          </a:p>
        </p:txBody>
      </p:sp>
      <p:pic>
        <p:nvPicPr>
          <p:cNvPr id="94212" name="Picture 4"/>
          <p:cNvPicPr>
            <a:picLocks noChangeAspect="1" noChangeArrowheads="1"/>
          </p:cNvPicPr>
          <p:nvPr/>
        </p:nvPicPr>
        <p:blipFill>
          <a:blip r:embed="rId2" cstate="print"/>
          <a:srcRect/>
          <a:stretch>
            <a:fillRect/>
          </a:stretch>
        </p:blipFill>
        <p:spPr bwMode="auto">
          <a:xfrm>
            <a:off x="1143000" y="2362200"/>
            <a:ext cx="5114925" cy="4364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词法分析器工具</a:t>
            </a:r>
            <a:r>
              <a:rPr lang="en-US" altLang="zh-CN" smtClean="0"/>
              <a:t>Lex</a:t>
            </a:r>
          </a:p>
        </p:txBody>
      </p:sp>
      <p:sp>
        <p:nvSpPr>
          <p:cNvPr id="55299" name="Rectangle 3"/>
          <p:cNvSpPr>
            <a:spLocks noGrp="1" noChangeArrowheads="1"/>
          </p:cNvSpPr>
          <p:nvPr>
            <p:ph type="body" idx="1"/>
          </p:nvPr>
        </p:nvSpPr>
        <p:spPr/>
        <p:txBody>
          <a:bodyPr/>
          <a:lstStyle/>
          <a:p>
            <a:r>
              <a:rPr lang="en-US" altLang="zh-CN" sz="2000" smtClean="0"/>
              <a:t>Lex/Flex:</a:t>
            </a:r>
            <a:r>
              <a:rPr lang="zh-CN" altLang="en-US" sz="2000" smtClean="0"/>
              <a:t>基于给定的用来描述词法单元模式的正则表达式，生成词法分析器</a:t>
            </a:r>
          </a:p>
          <a:p>
            <a:r>
              <a:rPr lang="zh-CN" altLang="en-US" sz="2000" smtClean="0"/>
              <a:t>通常和</a:t>
            </a:r>
            <a:r>
              <a:rPr lang="en-US" altLang="zh-CN" sz="2000" smtClean="0"/>
              <a:t>Yacc</a:t>
            </a:r>
            <a:r>
              <a:rPr lang="zh-CN" altLang="en-US" sz="2000" smtClean="0"/>
              <a:t>一起使用，生成编译器的前端</a:t>
            </a:r>
          </a:p>
        </p:txBody>
      </p:sp>
      <p:pic>
        <p:nvPicPr>
          <p:cNvPr id="55300" name="Picture 2"/>
          <p:cNvPicPr>
            <a:picLocks noChangeAspect="1" noChangeArrowheads="1"/>
          </p:cNvPicPr>
          <p:nvPr/>
        </p:nvPicPr>
        <p:blipFill>
          <a:blip r:embed="rId2" cstate="print"/>
          <a:srcRect/>
          <a:stretch>
            <a:fillRect/>
          </a:stretch>
        </p:blipFill>
        <p:spPr bwMode="auto">
          <a:xfrm>
            <a:off x="1428750" y="3057550"/>
            <a:ext cx="6429375" cy="3943350"/>
          </a:xfrm>
          <a:prstGeom prst="rect">
            <a:avLst/>
          </a:prstGeom>
          <a:noFill/>
          <a:ln w="9525">
            <a:noFill/>
            <a:miter lim="800000"/>
            <a:headEnd/>
            <a:tailEnd/>
          </a:ln>
        </p:spPr>
      </p:pic>
    </p:spTree>
    <p:extLst>
      <p:ext uri="{BB962C8B-B14F-4D97-AF65-F5344CB8AC3E}">
        <p14:creationId xmlns:p14="http://schemas.microsoft.com/office/powerpoint/2010/main" val="3048939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Lex</a:t>
            </a:r>
            <a:r>
              <a:rPr lang="zh-CN" altLang="en-US" smtClean="0"/>
              <a:t>程序结构</a:t>
            </a:r>
          </a:p>
        </p:txBody>
      </p:sp>
      <p:sp>
        <p:nvSpPr>
          <p:cNvPr id="56323" name="Rectangle 3"/>
          <p:cNvSpPr>
            <a:spLocks noGrp="1" noChangeArrowheads="1"/>
          </p:cNvSpPr>
          <p:nvPr>
            <p:ph type="body" idx="1"/>
          </p:nvPr>
        </p:nvSpPr>
        <p:spPr/>
        <p:txBody>
          <a:bodyPr/>
          <a:lstStyle/>
          <a:p>
            <a:r>
              <a:rPr lang="zh-CN" altLang="en-US" sz="2600" smtClean="0"/>
              <a:t>声明部分</a:t>
            </a:r>
          </a:p>
          <a:p>
            <a:pPr lvl="1"/>
            <a:r>
              <a:rPr lang="zh-CN" altLang="en-US" sz="2200" smtClean="0"/>
              <a:t>明示常量：表示常数的标识符</a:t>
            </a:r>
          </a:p>
          <a:p>
            <a:pPr lvl="1"/>
            <a:r>
              <a:rPr lang="zh-CN" altLang="en-US" sz="2200" smtClean="0"/>
              <a:t>正则定义</a:t>
            </a:r>
          </a:p>
          <a:p>
            <a:r>
              <a:rPr lang="zh-CN" altLang="en-US" sz="2600" smtClean="0"/>
              <a:t>转换规则</a:t>
            </a:r>
          </a:p>
          <a:p>
            <a:pPr lvl="1"/>
            <a:r>
              <a:rPr lang="zh-CN" altLang="en-US" sz="2200" smtClean="0"/>
              <a:t>模式 </a:t>
            </a:r>
            <a:r>
              <a:rPr lang="en-US" altLang="zh-CN" sz="2200" smtClean="0"/>
              <a:t>{</a:t>
            </a:r>
            <a:r>
              <a:rPr lang="zh-CN" altLang="en-US" sz="2200" smtClean="0"/>
              <a:t>动作</a:t>
            </a:r>
            <a:r>
              <a:rPr lang="en-US" altLang="zh-CN" sz="2200" smtClean="0"/>
              <a:t>}</a:t>
            </a:r>
          </a:p>
          <a:p>
            <a:pPr lvl="1"/>
            <a:r>
              <a:rPr lang="zh-CN" altLang="en-US" sz="2200" smtClean="0"/>
              <a:t>模式是一个正则表达式或者正则定义</a:t>
            </a:r>
          </a:p>
          <a:p>
            <a:pPr lvl="1"/>
            <a:r>
              <a:rPr lang="zh-CN" altLang="en-US" sz="2200" smtClean="0"/>
              <a:t>动作通常是</a:t>
            </a:r>
            <a:r>
              <a:rPr lang="en-US" altLang="zh-CN" sz="2200" smtClean="0"/>
              <a:t>C</a:t>
            </a:r>
            <a:r>
              <a:rPr lang="zh-CN" altLang="en-US" sz="2200" smtClean="0"/>
              <a:t>语言代码，表示匹配该表达式后，应该执行的代码。</a:t>
            </a:r>
          </a:p>
          <a:p>
            <a:r>
              <a:rPr lang="zh-CN" altLang="en-US" sz="2600" smtClean="0"/>
              <a:t>辅助函数</a:t>
            </a:r>
          </a:p>
          <a:p>
            <a:pPr lvl="1"/>
            <a:r>
              <a:rPr lang="zh-CN" altLang="en-US" sz="2200" smtClean="0"/>
              <a:t>动作中需要使用的函数</a:t>
            </a:r>
          </a:p>
        </p:txBody>
      </p:sp>
      <p:sp>
        <p:nvSpPr>
          <p:cNvPr id="56325" name="TextBox 3"/>
          <p:cNvSpPr txBox="1">
            <a:spLocks noChangeArrowheads="1"/>
          </p:cNvSpPr>
          <p:nvPr/>
        </p:nvSpPr>
        <p:spPr bwMode="auto">
          <a:xfrm>
            <a:off x="6143625" y="1428750"/>
            <a:ext cx="2643188" cy="2032000"/>
          </a:xfrm>
          <a:prstGeom prst="rect">
            <a:avLst/>
          </a:prstGeom>
          <a:noFill/>
          <a:ln w="9525">
            <a:noFill/>
            <a:miter lim="800000"/>
            <a:headEnd/>
            <a:tailEnd/>
          </a:ln>
        </p:spPr>
        <p:txBody>
          <a:bodyPr>
            <a:spAutoFit/>
          </a:bodyPr>
          <a:lstStyle/>
          <a:p>
            <a:r>
              <a:rPr lang="en-US" altLang="zh-CN" b="0">
                <a:latin typeface="Calibri" pitchFamily="34" charset="0"/>
              </a:rPr>
              <a:t>	</a:t>
            </a:r>
            <a:r>
              <a:rPr lang="zh-CN" altLang="en-US" b="0">
                <a:latin typeface="Calibri" pitchFamily="34" charset="0"/>
              </a:rPr>
              <a:t>声明部分</a:t>
            </a:r>
            <a:endParaRPr lang="en-US" altLang="zh-CN" b="0">
              <a:latin typeface="Calibri" pitchFamily="34" charset="0"/>
            </a:endParaRPr>
          </a:p>
          <a:p>
            <a:r>
              <a:rPr lang="en-US" altLang="zh-CN" b="0">
                <a:latin typeface="Calibri" pitchFamily="34" charset="0"/>
              </a:rPr>
              <a:t>	%%</a:t>
            </a:r>
          </a:p>
          <a:p>
            <a:r>
              <a:rPr lang="en-US" altLang="zh-CN" b="0">
                <a:latin typeface="Calibri" pitchFamily="34" charset="0"/>
              </a:rPr>
              <a:t>	</a:t>
            </a:r>
            <a:r>
              <a:rPr lang="zh-CN" altLang="en-US" b="0">
                <a:latin typeface="Calibri" pitchFamily="34" charset="0"/>
              </a:rPr>
              <a:t>转换规则</a:t>
            </a:r>
            <a:endParaRPr lang="en-US" altLang="zh-CN" b="0">
              <a:latin typeface="Calibri" pitchFamily="34" charset="0"/>
            </a:endParaRPr>
          </a:p>
          <a:p>
            <a:r>
              <a:rPr lang="en-US" altLang="zh-CN" b="0">
                <a:latin typeface="Calibri" pitchFamily="34" charset="0"/>
              </a:rPr>
              <a:t>	%%</a:t>
            </a:r>
          </a:p>
          <a:p>
            <a:r>
              <a:rPr lang="en-US" altLang="zh-CN" b="0">
                <a:latin typeface="Calibri" pitchFamily="34" charset="0"/>
              </a:rPr>
              <a:t>	</a:t>
            </a:r>
            <a:r>
              <a:rPr lang="zh-CN" altLang="en-US" b="0">
                <a:latin typeface="Calibri" pitchFamily="34" charset="0"/>
              </a:rPr>
              <a:t>辅助函数</a:t>
            </a:r>
            <a:endParaRPr lang="en-US" altLang="zh-CN" b="0">
              <a:latin typeface="Calibri" pitchFamily="34" charset="0"/>
            </a:endParaRPr>
          </a:p>
          <a:p>
            <a:endParaRPr lang="en-US" altLang="zh-CN" b="0">
              <a:latin typeface="Calibri" pitchFamily="34" charset="0"/>
            </a:endParaRPr>
          </a:p>
          <a:p>
            <a:r>
              <a:rPr lang="en-US" altLang="zh-CN" b="0">
                <a:latin typeface="Calibri" pitchFamily="34" charset="0"/>
              </a:rPr>
              <a:t>Lex</a:t>
            </a:r>
            <a:r>
              <a:rPr lang="zh-CN" altLang="en-US" b="0">
                <a:latin typeface="Calibri" pitchFamily="34" charset="0"/>
              </a:rPr>
              <a:t>程序的形式</a:t>
            </a:r>
          </a:p>
        </p:txBody>
      </p:sp>
    </p:spTree>
    <p:extLst>
      <p:ext uri="{BB962C8B-B14F-4D97-AF65-F5344CB8AC3E}">
        <p14:creationId xmlns:p14="http://schemas.microsoft.com/office/powerpoint/2010/main" val="18564981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idx="4294967295"/>
          </p:nvPr>
        </p:nvSpPr>
        <p:spPr/>
        <p:txBody>
          <a:bodyPr anchor="ctr"/>
          <a:lstStyle/>
          <a:p>
            <a:r>
              <a:rPr lang="zh-CN" altLang="en-US" sz="3400" smtClean="0"/>
              <a:t>词法分析器的工作方式</a:t>
            </a:r>
            <a:br>
              <a:rPr lang="zh-CN" altLang="en-US" sz="3400" smtClean="0"/>
            </a:br>
            <a:r>
              <a:rPr lang="zh-CN" altLang="en-US" sz="3400" smtClean="0"/>
              <a:t>     （与语法分析器协同工作）</a:t>
            </a:r>
          </a:p>
        </p:txBody>
      </p:sp>
      <p:sp>
        <p:nvSpPr>
          <p:cNvPr id="57347" name="内容占位符 2"/>
          <p:cNvSpPr>
            <a:spLocks noGrp="1"/>
          </p:cNvSpPr>
          <p:nvPr>
            <p:ph idx="4294967295"/>
          </p:nvPr>
        </p:nvSpPr>
        <p:spPr/>
        <p:txBody>
          <a:bodyPr/>
          <a:lstStyle/>
          <a:p>
            <a:r>
              <a:rPr lang="zh-CN" altLang="en-US" smtClean="0"/>
              <a:t>被调用时，不断读入余下的输入</a:t>
            </a:r>
            <a:endParaRPr lang="en-US" altLang="zh-CN" smtClean="0"/>
          </a:p>
          <a:p>
            <a:r>
              <a:rPr lang="zh-CN" altLang="en-US" smtClean="0"/>
              <a:t>直到发现最长的、与某个模式匹配的前缀，调用相应的动作；</a:t>
            </a:r>
            <a:endParaRPr lang="en-US" altLang="zh-CN" smtClean="0"/>
          </a:p>
          <a:p>
            <a:pPr lvl="1"/>
            <a:r>
              <a:rPr lang="zh-CN" altLang="en-US" smtClean="0"/>
              <a:t>该动作进行相关处理，并把控制返回；</a:t>
            </a:r>
            <a:endParaRPr lang="en-US" altLang="zh-CN" smtClean="0"/>
          </a:p>
          <a:p>
            <a:pPr lvl="1"/>
            <a:r>
              <a:rPr lang="zh-CN" altLang="en-US" smtClean="0"/>
              <a:t>如果不返回，则词法分析器继续寻找其它词素</a:t>
            </a:r>
            <a:endParaRPr lang="en-US" altLang="zh-CN" smtClean="0"/>
          </a:p>
          <a:p>
            <a:pPr lvl="1"/>
            <a:endParaRPr lang="zh-CN" altLang="en-US" smtClean="0"/>
          </a:p>
        </p:txBody>
      </p:sp>
    </p:spTree>
    <p:extLst>
      <p:ext uri="{BB962C8B-B14F-4D97-AF65-F5344CB8AC3E}">
        <p14:creationId xmlns:p14="http://schemas.microsoft.com/office/powerpoint/2010/main" val="22453034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nchor="ctr"/>
          <a:lstStyle/>
          <a:p>
            <a:r>
              <a:rPr lang="en-US" altLang="zh-CN" smtClean="0"/>
              <a:t>Lex</a:t>
            </a:r>
            <a:r>
              <a:rPr lang="zh-CN" altLang="en-US" smtClean="0"/>
              <a:t>程序的例子（</a:t>
            </a:r>
            <a:r>
              <a:rPr lang="en-US" altLang="zh-CN" smtClean="0"/>
              <a:t>1</a:t>
            </a:r>
            <a:r>
              <a:rPr lang="zh-CN" altLang="en-US" smtClean="0"/>
              <a:t>）</a:t>
            </a:r>
          </a:p>
        </p:txBody>
      </p:sp>
      <p:sp>
        <p:nvSpPr>
          <p:cNvPr id="58379" name="Rectangle 11"/>
          <p:cNvSpPr>
            <a:spLocks noGrp="1" noChangeArrowheads="1"/>
          </p:cNvSpPr>
          <p:nvPr>
            <p:ph type="body" idx="1"/>
          </p:nvPr>
        </p:nvSpPr>
        <p:spPr/>
        <p:txBody>
          <a:bodyPr/>
          <a:lstStyle/>
          <a:p>
            <a:endParaRPr lang="zh-CN" altLang="en-US" smtClean="0"/>
          </a:p>
        </p:txBody>
      </p:sp>
      <p:pic>
        <p:nvPicPr>
          <p:cNvPr id="58372" name="Picture 2"/>
          <p:cNvPicPr>
            <a:picLocks noChangeAspect="1" noChangeArrowheads="1"/>
          </p:cNvPicPr>
          <p:nvPr/>
        </p:nvPicPr>
        <p:blipFill>
          <a:blip r:embed="rId2" cstate="print"/>
          <a:srcRect/>
          <a:stretch>
            <a:fillRect/>
          </a:stretch>
        </p:blipFill>
        <p:spPr bwMode="auto">
          <a:xfrm>
            <a:off x="571500" y="1730375"/>
            <a:ext cx="5876925" cy="4052888"/>
          </a:xfrm>
          <a:prstGeom prst="rect">
            <a:avLst/>
          </a:prstGeom>
          <a:noFill/>
          <a:ln w="9525">
            <a:noFill/>
            <a:miter lim="800000"/>
            <a:headEnd/>
            <a:tailEnd/>
          </a:ln>
        </p:spPr>
      </p:pic>
      <p:sp>
        <p:nvSpPr>
          <p:cNvPr id="5" name="线形标注 1 4"/>
          <p:cNvSpPr/>
          <p:nvPr/>
        </p:nvSpPr>
        <p:spPr>
          <a:xfrm>
            <a:off x="5572125" y="1285875"/>
            <a:ext cx="3357563" cy="2000250"/>
          </a:xfrm>
          <a:prstGeom prst="borderCallout1">
            <a:avLst>
              <a:gd name="adj1" fmla="val 18750"/>
              <a:gd name="adj2" fmla="val -8333"/>
              <a:gd name="adj3" fmla="val 39594"/>
              <a:gd name="adj4" fmla="val -573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8374" name="TextBox 5"/>
          <p:cNvSpPr txBox="1">
            <a:spLocks noChangeArrowheads="1"/>
          </p:cNvSpPr>
          <p:nvPr/>
        </p:nvSpPr>
        <p:spPr bwMode="auto">
          <a:xfrm>
            <a:off x="5643563" y="1725613"/>
            <a:ext cx="3214687" cy="1465262"/>
          </a:xfrm>
          <a:prstGeom prst="rect">
            <a:avLst/>
          </a:prstGeom>
          <a:noFill/>
          <a:ln w="9525">
            <a:noFill/>
            <a:miter lim="800000"/>
            <a:headEnd/>
            <a:tailEnd/>
          </a:ln>
        </p:spPr>
        <p:txBody>
          <a:bodyPr>
            <a:spAutoFit/>
          </a:bodyPr>
          <a:lstStyle/>
          <a:p>
            <a:r>
              <a:rPr lang="en-US" altLang="zh-CN" b="0">
                <a:latin typeface="Calibri" pitchFamily="34" charset="0"/>
              </a:rPr>
              <a:t>%{</a:t>
            </a:r>
            <a:r>
              <a:rPr lang="zh-CN" altLang="en-US" b="0">
                <a:latin typeface="Calibri" pitchFamily="34" charset="0"/>
              </a:rPr>
              <a:t>和</a:t>
            </a:r>
            <a:r>
              <a:rPr lang="en-US" altLang="zh-CN" b="0">
                <a:latin typeface="Calibri" pitchFamily="34" charset="0"/>
              </a:rPr>
              <a:t>}%</a:t>
            </a:r>
            <a:r>
              <a:rPr lang="zh-CN" altLang="en-US" b="0">
                <a:latin typeface="Calibri" pitchFamily="34" charset="0"/>
              </a:rPr>
              <a:t>之间的内容一般被直接拷贝到</a:t>
            </a:r>
            <a:r>
              <a:rPr lang="en-US" altLang="zh-CN" b="0">
                <a:latin typeface="Calibri" pitchFamily="34" charset="0"/>
              </a:rPr>
              <a:t>lex.yy.c</a:t>
            </a:r>
            <a:r>
              <a:rPr lang="zh-CN" altLang="en-US" b="0">
                <a:latin typeface="Calibri" pitchFamily="34" charset="0"/>
              </a:rPr>
              <a:t>中；</a:t>
            </a:r>
            <a:endParaRPr lang="en-US" altLang="zh-CN" b="0">
              <a:latin typeface="Calibri" pitchFamily="34" charset="0"/>
            </a:endParaRPr>
          </a:p>
          <a:p>
            <a:r>
              <a:rPr lang="zh-CN" altLang="en-US" b="0">
                <a:latin typeface="Calibri" pitchFamily="34" charset="0"/>
              </a:rPr>
              <a:t>这里的内容就是一段注释；</a:t>
            </a:r>
            <a:endParaRPr lang="en-US" altLang="zh-CN" b="0">
              <a:latin typeface="Calibri" pitchFamily="34" charset="0"/>
            </a:endParaRPr>
          </a:p>
          <a:p>
            <a:r>
              <a:rPr lang="en-US" altLang="zh-CN" b="0">
                <a:latin typeface="Calibri" pitchFamily="34" charset="0"/>
              </a:rPr>
              <a:t>LT</a:t>
            </a:r>
            <a:r>
              <a:rPr lang="zh-CN" altLang="en-US" b="0">
                <a:latin typeface="Calibri" pitchFamily="34" charset="0"/>
              </a:rPr>
              <a:t>，</a:t>
            </a:r>
            <a:r>
              <a:rPr lang="en-US" altLang="zh-CN" b="0">
                <a:latin typeface="Calibri" pitchFamily="34" charset="0"/>
              </a:rPr>
              <a:t>LE</a:t>
            </a:r>
            <a:r>
              <a:rPr lang="zh-CN" altLang="en-US" b="0">
                <a:latin typeface="Calibri" pitchFamily="34" charset="0"/>
              </a:rPr>
              <a:t>等的值在</a:t>
            </a:r>
            <a:r>
              <a:rPr lang="en-US" altLang="zh-CN" b="0">
                <a:latin typeface="Calibri" pitchFamily="34" charset="0"/>
              </a:rPr>
              <a:t>yacc</a:t>
            </a:r>
            <a:r>
              <a:rPr lang="zh-CN" altLang="en-US" b="0">
                <a:latin typeface="Calibri" pitchFamily="34" charset="0"/>
              </a:rPr>
              <a:t>源程序中定义</a:t>
            </a:r>
            <a:endParaRPr lang="en-US" altLang="zh-CN" b="0">
              <a:latin typeface="Calibri" pitchFamily="34" charset="0"/>
            </a:endParaRPr>
          </a:p>
        </p:txBody>
      </p:sp>
      <p:sp>
        <p:nvSpPr>
          <p:cNvPr id="7" name="线形标注 1 6"/>
          <p:cNvSpPr/>
          <p:nvPr/>
        </p:nvSpPr>
        <p:spPr>
          <a:xfrm>
            <a:off x="6072188" y="4154488"/>
            <a:ext cx="2357437" cy="642937"/>
          </a:xfrm>
          <a:prstGeom prst="borderCallout1">
            <a:avLst>
              <a:gd name="adj1" fmla="val 18750"/>
              <a:gd name="adj2" fmla="val -8333"/>
              <a:gd name="adj3" fmla="val 17131"/>
              <a:gd name="adj4" fmla="val -582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8376" name="TextBox 7"/>
          <p:cNvSpPr txBox="1">
            <a:spLocks noChangeArrowheads="1"/>
          </p:cNvSpPr>
          <p:nvPr/>
        </p:nvSpPr>
        <p:spPr bwMode="auto">
          <a:xfrm>
            <a:off x="6143625" y="4281488"/>
            <a:ext cx="2214563" cy="366712"/>
          </a:xfrm>
          <a:prstGeom prst="rect">
            <a:avLst/>
          </a:prstGeom>
          <a:noFill/>
          <a:ln w="9525">
            <a:noFill/>
            <a:miter lim="800000"/>
            <a:headEnd/>
            <a:tailEnd/>
          </a:ln>
        </p:spPr>
        <p:txBody>
          <a:bodyPr>
            <a:spAutoFit/>
          </a:bodyPr>
          <a:lstStyle/>
          <a:p>
            <a:r>
              <a:rPr lang="zh-CN" altLang="en-US" b="0">
                <a:latin typeface="Calibri" pitchFamily="34" charset="0"/>
              </a:rPr>
              <a:t>正则定义</a:t>
            </a:r>
            <a:endParaRPr lang="en-US" altLang="zh-CN" b="0">
              <a:latin typeface="Calibri" pitchFamily="34" charset="0"/>
            </a:endParaRPr>
          </a:p>
        </p:txBody>
      </p:sp>
      <p:sp>
        <p:nvSpPr>
          <p:cNvPr id="9" name="线形标注 1 8"/>
          <p:cNvSpPr/>
          <p:nvPr/>
        </p:nvSpPr>
        <p:spPr>
          <a:xfrm>
            <a:off x="2438400" y="5334000"/>
            <a:ext cx="2357438" cy="642938"/>
          </a:xfrm>
          <a:prstGeom prst="borderCallout1">
            <a:avLst>
              <a:gd name="adj1" fmla="val 18750"/>
              <a:gd name="adj2" fmla="val -8333"/>
              <a:gd name="adj3" fmla="val 17131"/>
              <a:gd name="adj4" fmla="val -582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8378" name="TextBox 9"/>
          <p:cNvSpPr txBox="1">
            <a:spLocks noChangeArrowheads="1"/>
          </p:cNvSpPr>
          <p:nvPr/>
        </p:nvSpPr>
        <p:spPr bwMode="auto">
          <a:xfrm>
            <a:off x="2514600" y="5334000"/>
            <a:ext cx="2214563" cy="641350"/>
          </a:xfrm>
          <a:prstGeom prst="rect">
            <a:avLst/>
          </a:prstGeom>
          <a:noFill/>
          <a:ln w="9525">
            <a:noFill/>
            <a:miter lim="800000"/>
            <a:headEnd/>
            <a:tailEnd/>
          </a:ln>
        </p:spPr>
        <p:txBody>
          <a:bodyPr>
            <a:spAutoFit/>
          </a:bodyPr>
          <a:lstStyle/>
          <a:p>
            <a:r>
              <a:rPr lang="zh-CN" altLang="en-US" b="0">
                <a:latin typeface="Calibri" pitchFamily="34" charset="0"/>
              </a:rPr>
              <a:t>分隔声明部分和转换规则部分。</a:t>
            </a:r>
            <a:endParaRPr lang="en-US" altLang="zh-CN" b="0">
              <a:latin typeface="Calibri" pitchFamily="34" charset="0"/>
            </a:endParaRPr>
          </a:p>
        </p:txBody>
      </p:sp>
    </p:spTree>
    <p:extLst>
      <p:ext uri="{BB962C8B-B14F-4D97-AF65-F5344CB8AC3E}">
        <p14:creationId xmlns:p14="http://schemas.microsoft.com/office/powerpoint/2010/main" val="1852535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p:txBody>
          <a:bodyPr anchor="ctr"/>
          <a:lstStyle/>
          <a:p>
            <a:r>
              <a:rPr lang="en-US" altLang="zh-CN" smtClean="0"/>
              <a:t>Lex</a:t>
            </a:r>
            <a:r>
              <a:rPr lang="zh-CN" altLang="en-US" smtClean="0"/>
              <a:t>程序的例子（</a:t>
            </a:r>
            <a:r>
              <a:rPr lang="en-US" altLang="zh-CN" smtClean="0"/>
              <a:t>2</a:t>
            </a:r>
            <a:r>
              <a:rPr lang="zh-CN" altLang="en-US" smtClean="0"/>
              <a:t>）</a:t>
            </a:r>
          </a:p>
        </p:txBody>
      </p:sp>
      <p:sp>
        <p:nvSpPr>
          <p:cNvPr id="59395" name="内容占位符 2"/>
          <p:cNvSpPr>
            <a:spLocks noGrp="1"/>
          </p:cNvSpPr>
          <p:nvPr>
            <p:ph idx="4294967295"/>
          </p:nvPr>
        </p:nvSpPr>
        <p:spPr>
          <a:xfrm>
            <a:off x="566738" y="5430838"/>
            <a:ext cx="8001000" cy="588962"/>
          </a:xfrm>
        </p:spPr>
        <p:txBody>
          <a:bodyPr/>
          <a:lstStyle/>
          <a:p>
            <a:endParaRPr lang="zh-CN" altLang="en-US" smtClean="0"/>
          </a:p>
        </p:txBody>
      </p:sp>
      <p:pic>
        <p:nvPicPr>
          <p:cNvPr id="59396" name="Picture 2"/>
          <p:cNvPicPr>
            <a:picLocks noChangeAspect="1" noChangeArrowheads="1"/>
          </p:cNvPicPr>
          <p:nvPr/>
        </p:nvPicPr>
        <p:blipFill>
          <a:blip r:embed="rId2" cstate="print"/>
          <a:srcRect/>
          <a:stretch>
            <a:fillRect/>
          </a:stretch>
        </p:blipFill>
        <p:spPr bwMode="auto">
          <a:xfrm>
            <a:off x="214313" y="1781175"/>
            <a:ext cx="8658225" cy="4543425"/>
          </a:xfrm>
          <a:prstGeom prst="rect">
            <a:avLst/>
          </a:prstGeom>
          <a:noFill/>
          <a:ln w="9525">
            <a:noFill/>
            <a:miter lim="800000"/>
            <a:headEnd/>
            <a:tailEnd/>
          </a:ln>
        </p:spPr>
      </p:pic>
      <p:sp>
        <p:nvSpPr>
          <p:cNvPr id="5" name="线形标注 1 4"/>
          <p:cNvSpPr/>
          <p:nvPr/>
        </p:nvSpPr>
        <p:spPr>
          <a:xfrm>
            <a:off x="6405563" y="1590675"/>
            <a:ext cx="2357437" cy="1000125"/>
          </a:xfrm>
          <a:prstGeom prst="borderCallout1">
            <a:avLst>
              <a:gd name="adj1" fmla="val 18750"/>
              <a:gd name="adj2" fmla="val -8333"/>
              <a:gd name="adj3" fmla="val 82637"/>
              <a:gd name="adj4" fmla="val -6263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9398" name="TextBox 5"/>
          <p:cNvSpPr txBox="1">
            <a:spLocks noChangeArrowheads="1"/>
          </p:cNvSpPr>
          <p:nvPr/>
        </p:nvSpPr>
        <p:spPr bwMode="auto">
          <a:xfrm>
            <a:off x="6405563" y="1666875"/>
            <a:ext cx="2214562" cy="915988"/>
          </a:xfrm>
          <a:prstGeom prst="rect">
            <a:avLst/>
          </a:prstGeom>
          <a:noFill/>
          <a:ln w="9525">
            <a:noFill/>
            <a:miter lim="800000"/>
            <a:headEnd/>
            <a:tailEnd/>
          </a:ln>
        </p:spPr>
        <p:txBody>
          <a:bodyPr>
            <a:spAutoFit/>
          </a:bodyPr>
          <a:lstStyle/>
          <a:p>
            <a:r>
              <a:rPr lang="zh-CN" altLang="en-US" b="0">
                <a:latin typeface="Calibri" pitchFamily="34" charset="0"/>
              </a:rPr>
              <a:t>没有返回，表示继续识别其它词法单元</a:t>
            </a:r>
            <a:endParaRPr lang="en-US" altLang="zh-CN" b="0">
              <a:latin typeface="Calibri" pitchFamily="34" charset="0"/>
            </a:endParaRPr>
          </a:p>
        </p:txBody>
      </p:sp>
    </p:spTree>
    <p:extLst>
      <p:ext uri="{BB962C8B-B14F-4D97-AF65-F5344CB8AC3E}">
        <p14:creationId xmlns:p14="http://schemas.microsoft.com/office/powerpoint/2010/main" val="40891596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nchor="ctr"/>
          <a:lstStyle/>
          <a:p>
            <a:r>
              <a:rPr lang="en-US" altLang="zh-CN" smtClean="0"/>
              <a:t>Lex</a:t>
            </a:r>
            <a:r>
              <a:rPr lang="zh-CN" altLang="en-US" smtClean="0"/>
              <a:t>程序的例子（</a:t>
            </a:r>
            <a:r>
              <a:rPr lang="en-US" altLang="zh-CN" smtClean="0"/>
              <a:t>3</a:t>
            </a:r>
            <a:r>
              <a:rPr lang="zh-CN" altLang="en-US" smtClean="0"/>
              <a:t>）</a:t>
            </a:r>
          </a:p>
        </p:txBody>
      </p:sp>
      <p:sp>
        <p:nvSpPr>
          <p:cNvPr id="3" name="内容占位符 2"/>
          <p:cNvSpPr>
            <a:spLocks noGrp="1"/>
          </p:cNvSpPr>
          <p:nvPr>
            <p:ph idx="4294967295"/>
          </p:nvPr>
        </p:nvSpPr>
        <p:spPr>
          <a:xfrm>
            <a:off x="381000" y="5943600"/>
            <a:ext cx="8229600" cy="1125538"/>
          </a:xfrm>
        </p:spPr>
        <p:txBody>
          <a:bodyPr>
            <a:normAutofit/>
          </a:bodyPr>
          <a:lstStyle/>
          <a:p>
            <a:pPr>
              <a:lnSpc>
                <a:spcPct val="90000"/>
              </a:lnSpc>
            </a:pPr>
            <a:r>
              <a:rPr lang="zh-CN" altLang="en-US" sz="2000" smtClean="0"/>
              <a:t>辅助函数被直接拷贝到</a:t>
            </a:r>
            <a:r>
              <a:rPr lang="en-US" altLang="zh-CN" sz="2000" smtClean="0"/>
              <a:t>lex.yy.c</a:t>
            </a:r>
            <a:r>
              <a:rPr lang="zh-CN" altLang="en-US" sz="2000" smtClean="0"/>
              <a:t>中</a:t>
            </a:r>
            <a:endParaRPr lang="en-US" altLang="zh-CN" sz="2000" smtClean="0"/>
          </a:p>
          <a:p>
            <a:pPr>
              <a:lnSpc>
                <a:spcPct val="90000"/>
              </a:lnSpc>
            </a:pPr>
            <a:r>
              <a:rPr lang="zh-CN" altLang="en-US" sz="2000" smtClean="0"/>
              <a:t>可在转换规则中直接调用</a:t>
            </a:r>
          </a:p>
        </p:txBody>
      </p:sp>
      <p:pic>
        <p:nvPicPr>
          <p:cNvPr id="60420" name="Picture 2"/>
          <p:cNvPicPr>
            <a:picLocks noChangeAspect="1" noChangeArrowheads="1"/>
          </p:cNvPicPr>
          <p:nvPr/>
        </p:nvPicPr>
        <p:blipFill>
          <a:blip r:embed="rId2" cstate="print"/>
          <a:srcRect/>
          <a:stretch>
            <a:fillRect/>
          </a:stretch>
        </p:blipFill>
        <p:spPr bwMode="auto">
          <a:xfrm>
            <a:off x="152400" y="1571612"/>
            <a:ext cx="8991600" cy="4276725"/>
          </a:xfrm>
          <a:prstGeom prst="rect">
            <a:avLst/>
          </a:prstGeom>
          <a:noFill/>
          <a:ln w="9525">
            <a:noFill/>
            <a:miter lim="800000"/>
            <a:headEnd/>
            <a:tailEnd/>
          </a:ln>
        </p:spPr>
      </p:pic>
    </p:spTree>
    <p:extLst>
      <p:ext uri="{BB962C8B-B14F-4D97-AF65-F5344CB8AC3E}">
        <p14:creationId xmlns:p14="http://schemas.microsoft.com/office/powerpoint/2010/main" val="12387193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t>Lex</a:t>
            </a:r>
            <a:r>
              <a:rPr lang="zh-CN" altLang="en-US" smtClean="0"/>
              <a:t>变量</a:t>
            </a:r>
          </a:p>
        </p:txBody>
      </p:sp>
      <p:sp>
        <p:nvSpPr>
          <p:cNvPr id="63491" name="Rectangle 3"/>
          <p:cNvSpPr>
            <a:spLocks noGrp="1" noChangeArrowheads="1"/>
          </p:cNvSpPr>
          <p:nvPr>
            <p:ph type="body" idx="1"/>
          </p:nvPr>
        </p:nvSpPr>
        <p:spPr/>
        <p:txBody>
          <a:bodyPr/>
          <a:lstStyle/>
          <a:p>
            <a:r>
              <a:rPr lang="zh-CN" altLang="en-US" dirty="0" smtClean="0"/>
              <a:t>当</a:t>
            </a:r>
            <a:r>
              <a:rPr lang="en-US" altLang="zh-CN" dirty="0" smtClean="0"/>
              <a:t>id</a:t>
            </a:r>
            <a:r>
              <a:rPr lang="zh-CN" altLang="en-US" dirty="0" smtClean="0"/>
              <a:t>被匹配时，会用到三个变量</a:t>
            </a:r>
          </a:p>
          <a:p>
            <a:pPr lvl="1"/>
            <a:r>
              <a:rPr lang="en-US" altLang="zh-CN" dirty="0" err="1" smtClean="0"/>
              <a:t>Yylval</a:t>
            </a:r>
            <a:r>
              <a:rPr lang="zh-CN" altLang="en-US" dirty="0" smtClean="0"/>
              <a:t>：存放指向</a:t>
            </a:r>
            <a:r>
              <a:rPr lang="zh-CN" altLang="en-US" dirty="0"/>
              <a:t>符号</a:t>
            </a:r>
            <a:r>
              <a:rPr lang="zh-CN" altLang="en-US" dirty="0" smtClean="0"/>
              <a:t>表</a:t>
            </a:r>
            <a:r>
              <a:rPr lang="en-US" altLang="en-US" dirty="0" smtClean="0">
                <a:latin typeface="宋体"/>
                <a:ea typeface="宋体"/>
                <a:cs typeface="宋体"/>
              </a:rPr>
              <a:t>的</a:t>
            </a:r>
            <a:r>
              <a:rPr lang="en-US" altLang="en-US" dirty="0">
                <a:latin typeface="宋体"/>
                <a:ea typeface="宋体"/>
                <a:cs typeface="宋体"/>
              </a:rPr>
              <a:t>指针</a:t>
            </a:r>
            <a:endParaRPr lang="zh-CN" altLang="en-US" dirty="0">
              <a:latin typeface="宋体"/>
              <a:ea typeface="宋体"/>
              <a:cs typeface="宋体"/>
            </a:endParaRPr>
          </a:p>
          <a:p>
            <a:pPr lvl="1"/>
            <a:r>
              <a:rPr lang="en-US" altLang="zh-CN" dirty="0" err="1" smtClean="0"/>
              <a:t>yytext</a:t>
            </a:r>
            <a:r>
              <a:rPr lang="zh-CN" altLang="en-US" dirty="0" smtClean="0"/>
              <a:t>：</a:t>
            </a:r>
            <a:r>
              <a:rPr lang="en-US" altLang="zh-CN" dirty="0" smtClean="0"/>
              <a:t>token</a:t>
            </a:r>
            <a:r>
              <a:rPr lang="zh-CN" altLang="en-US" dirty="0" smtClean="0"/>
              <a:t>的</a:t>
            </a:r>
            <a:r>
              <a:rPr lang="en-US" altLang="zh-CN" dirty="0" smtClean="0"/>
              <a:t>lexeme</a:t>
            </a:r>
          </a:p>
          <a:p>
            <a:pPr lvl="1"/>
            <a:r>
              <a:rPr lang="en-US" altLang="zh-CN" dirty="0" err="1" smtClean="0"/>
              <a:t>yyleng</a:t>
            </a:r>
            <a:r>
              <a:rPr lang="zh-CN" altLang="en-US" dirty="0" smtClean="0"/>
              <a:t>：</a:t>
            </a:r>
            <a:r>
              <a:rPr lang="en-US" altLang="zh-CN" dirty="0" smtClean="0"/>
              <a:t>lexeme</a:t>
            </a:r>
            <a:r>
              <a:rPr lang="zh-CN" altLang="en-US" dirty="0" smtClean="0"/>
              <a:t>的长度</a:t>
            </a:r>
          </a:p>
        </p:txBody>
      </p:sp>
    </p:spTree>
    <p:extLst>
      <p:ext uri="{BB962C8B-B14F-4D97-AF65-F5344CB8AC3E}">
        <p14:creationId xmlns:p14="http://schemas.microsoft.com/office/powerpoint/2010/main" val="339044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1000108"/>
            <a:ext cx="8229600" cy="846980"/>
          </a:xfrm>
        </p:spPr>
        <p:txBody>
          <a:bodyPr/>
          <a:lstStyle/>
          <a:p>
            <a:r>
              <a:rPr lang="zh-CN" altLang="en-US" dirty="0" smtClean="0"/>
              <a:t>示例</a:t>
            </a:r>
          </a:p>
        </p:txBody>
      </p:sp>
      <p:sp>
        <p:nvSpPr>
          <p:cNvPr id="96259" name="Rectangle 3"/>
          <p:cNvSpPr>
            <a:spLocks noGrp="1" noChangeArrowheads="1"/>
          </p:cNvSpPr>
          <p:nvPr>
            <p:ph type="body"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p:txBody>
      </p:sp>
      <p:pic>
        <p:nvPicPr>
          <p:cNvPr id="96260" name="Picture 4"/>
          <p:cNvPicPr>
            <a:picLocks noChangeAspect="1" noChangeArrowheads="1"/>
          </p:cNvPicPr>
          <p:nvPr/>
        </p:nvPicPr>
        <p:blipFill>
          <a:blip r:embed="rId2" cstate="print"/>
          <a:srcRect/>
          <a:stretch>
            <a:fillRect/>
          </a:stretch>
        </p:blipFill>
        <p:spPr bwMode="auto">
          <a:xfrm>
            <a:off x="1295400" y="2057400"/>
            <a:ext cx="6477000" cy="2046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smtClean="0"/>
              <a:t>示例（续）</a:t>
            </a:r>
          </a:p>
        </p:txBody>
      </p:sp>
      <p:sp>
        <p:nvSpPr>
          <p:cNvPr id="97283" name="Rectangle 3"/>
          <p:cNvSpPr>
            <a:spLocks noGrp="1" noChangeArrowheads="1"/>
          </p:cNvSpPr>
          <p:nvPr>
            <p:ph type="body" idx="1"/>
          </p:nvPr>
        </p:nvSpPr>
        <p:spPr/>
        <p:txBody>
          <a:bodyPr/>
          <a:lstStyle/>
          <a:p>
            <a:r>
              <a:rPr lang="zh-CN" altLang="en-US" smtClean="0"/>
              <a:t>上述三种模式对应的</a:t>
            </a:r>
            <a:r>
              <a:rPr lang="en-US" altLang="zh-CN" smtClean="0"/>
              <a:t>NFA</a:t>
            </a:r>
          </a:p>
        </p:txBody>
      </p:sp>
      <p:pic>
        <p:nvPicPr>
          <p:cNvPr id="97284" name="Picture 4"/>
          <p:cNvPicPr>
            <a:picLocks noChangeAspect="1" noChangeArrowheads="1"/>
          </p:cNvPicPr>
          <p:nvPr/>
        </p:nvPicPr>
        <p:blipFill>
          <a:blip r:embed="rId2" cstate="print"/>
          <a:srcRect/>
          <a:stretch>
            <a:fillRect/>
          </a:stretch>
        </p:blipFill>
        <p:spPr bwMode="auto">
          <a:xfrm>
            <a:off x="785786" y="2428868"/>
            <a:ext cx="5165725" cy="4281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词法单元示例（名和属性值）</a:t>
            </a:r>
          </a:p>
        </p:txBody>
      </p:sp>
      <p:pic>
        <p:nvPicPr>
          <p:cNvPr id="10243" name="Picture 4"/>
          <p:cNvPicPr>
            <a:picLocks noGrp="1" noChangeAspect="1" noChangeArrowheads="1"/>
          </p:cNvPicPr>
          <p:nvPr>
            <p:ph type="body" idx="1"/>
          </p:nvPr>
        </p:nvPicPr>
        <p:blipFill>
          <a:blip r:embed="rId2" cstate="print"/>
          <a:srcRect/>
          <a:stretch>
            <a:fillRect/>
          </a:stretch>
        </p:blipFill>
        <p:spPr>
          <a:xfrm>
            <a:off x="914400" y="3048000"/>
            <a:ext cx="5410200" cy="2346325"/>
          </a:xfrm>
          <a:noFill/>
        </p:spPr>
      </p:pic>
      <p:pic>
        <p:nvPicPr>
          <p:cNvPr id="10244" name="Picture 5"/>
          <p:cNvPicPr>
            <a:picLocks noChangeAspect="1" noChangeArrowheads="1"/>
          </p:cNvPicPr>
          <p:nvPr/>
        </p:nvPicPr>
        <p:blipFill>
          <a:blip r:embed="rId3" cstate="print"/>
          <a:srcRect/>
          <a:stretch>
            <a:fillRect/>
          </a:stretch>
        </p:blipFill>
        <p:spPr bwMode="auto">
          <a:xfrm>
            <a:off x="914400" y="1828800"/>
            <a:ext cx="4495800" cy="700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a:t>示例（续）</a:t>
            </a:r>
            <a:endParaRPr lang="zh-CN" altLang="en-US" dirty="0" smtClean="0"/>
          </a:p>
        </p:txBody>
      </p:sp>
      <p:sp>
        <p:nvSpPr>
          <p:cNvPr id="95235" name="Rectangle 3"/>
          <p:cNvSpPr>
            <a:spLocks noGrp="1" noChangeArrowheads="1"/>
          </p:cNvSpPr>
          <p:nvPr>
            <p:ph type="body" idx="1"/>
          </p:nvPr>
        </p:nvSpPr>
        <p:spPr>
          <a:xfrm>
            <a:off x="152400" y="1752600"/>
            <a:ext cx="3852863" cy="4267200"/>
          </a:xfrm>
        </p:spPr>
        <p:txBody>
          <a:bodyPr/>
          <a:lstStyle/>
          <a:p>
            <a:r>
              <a:rPr lang="zh-CN" altLang="en-US" sz="1800" dirty="0" smtClean="0"/>
              <a:t>由于自动机需要识别所有与</a:t>
            </a:r>
            <a:r>
              <a:rPr lang="en-US" altLang="zh-CN" sz="1800" dirty="0" err="1" smtClean="0"/>
              <a:t>Lex</a:t>
            </a:r>
            <a:r>
              <a:rPr lang="zh-CN" altLang="en-US" sz="1800" dirty="0" smtClean="0"/>
              <a:t>程序中的模式相匹配的词素，因此我们需要将这些</a:t>
            </a:r>
            <a:r>
              <a:rPr lang="en-US" altLang="zh-CN" sz="1800" dirty="0" smtClean="0"/>
              <a:t>NFA</a:t>
            </a:r>
            <a:r>
              <a:rPr lang="zh-CN" altLang="en-US" sz="1800" dirty="0" smtClean="0"/>
              <a:t>合并为一个</a:t>
            </a:r>
            <a:r>
              <a:rPr lang="en-US" altLang="zh-CN" sz="1800" dirty="0" smtClean="0"/>
              <a:t>NFA</a:t>
            </a:r>
            <a:r>
              <a:rPr lang="zh-CN" altLang="en-US" sz="1800" dirty="0" smtClean="0"/>
              <a:t>。</a:t>
            </a:r>
          </a:p>
          <a:p>
            <a:r>
              <a:rPr lang="zh-CN" altLang="en-US" sz="1800" dirty="0" smtClean="0"/>
              <a:t>引入一个新的开始状态，从这个新状态到各个对应于模式</a:t>
            </a:r>
            <a:r>
              <a:rPr lang="en-US" altLang="zh-CN" sz="1800" i="1" dirty="0" smtClean="0"/>
              <a:t>p</a:t>
            </a:r>
            <a:r>
              <a:rPr lang="en-US" altLang="zh-CN" sz="1800" i="1" baseline="-25000" dirty="0" smtClean="0"/>
              <a:t>i</a:t>
            </a:r>
            <a:r>
              <a:rPr lang="zh-CN" altLang="en-US" sz="1800" dirty="0" smtClean="0"/>
              <a:t>的</a:t>
            </a:r>
            <a:r>
              <a:rPr lang="en-US" altLang="zh-CN" sz="1800" dirty="0" smtClean="0"/>
              <a:t>NFA </a:t>
            </a:r>
            <a:r>
              <a:rPr lang="en-US" altLang="zh-CN" sz="1800" i="1" dirty="0" smtClean="0"/>
              <a:t>N</a:t>
            </a:r>
            <a:r>
              <a:rPr lang="en-US" altLang="zh-CN" sz="1800" i="1" baseline="-25000" dirty="0" smtClean="0"/>
              <a:t>i</a:t>
            </a:r>
            <a:r>
              <a:rPr lang="zh-CN" altLang="en-US" sz="1800" dirty="0" smtClean="0"/>
              <a:t>的开始状态各有一个</a:t>
            </a:r>
            <a:r>
              <a:rPr lang="el-GR" altLang="zh-CN" sz="1800" dirty="0" smtClean="0">
                <a:latin typeface="Times New Roman" pitchFamily="18" charset="0"/>
                <a:cs typeface="Times New Roman" pitchFamily="18" charset="0"/>
              </a:rPr>
              <a:t>ε</a:t>
            </a:r>
            <a:r>
              <a:rPr lang="zh-CN" altLang="en-US" sz="1800" dirty="0" smtClean="0">
                <a:latin typeface="Times New Roman" pitchFamily="18" charset="0"/>
                <a:cs typeface="Times New Roman" pitchFamily="18" charset="0"/>
              </a:rPr>
              <a:t>转换。</a:t>
            </a:r>
          </a:p>
        </p:txBody>
      </p:sp>
      <p:pic>
        <p:nvPicPr>
          <p:cNvPr id="95236" name="Picture 4"/>
          <p:cNvPicPr>
            <a:picLocks noChangeAspect="1" noChangeArrowheads="1"/>
          </p:cNvPicPr>
          <p:nvPr/>
        </p:nvPicPr>
        <p:blipFill>
          <a:blip r:embed="rId2" cstate="print"/>
          <a:srcRect/>
          <a:stretch>
            <a:fillRect/>
          </a:stretch>
        </p:blipFill>
        <p:spPr bwMode="auto">
          <a:xfrm>
            <a:off x="4029075" y="1295400"/>
            <a:ext cx="5114925" cy="4941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a:xfrm>
            <a:off x="609600" y="685800"/>
            <a:ext cx="8001000" cy="835025"/>
          </a:xfrm>
        </p:spPr>
        <p:txBody>
          <a:bodyPr anchor="ctr"/>
          <a:lstStyle/>
          <a:p>
            <a:r>
              <a:rPr lang="en-US" altLang="zh-CN" smtClean="0"/>
              <a:t>Lex</a:t>
            </a:r>
            <a:r>
              <a:rPr lang="zh-CN" altLang="en-US" smtClean="0"/>
              <a:t>中的冲突解决方法</a:t>
            </a:r>
          </a:p>
        </p:txBody>
      </p:sp>
      <p:sp>
        <p:nvSpPr>
          <p:cNvPr id="61443" name="内容占位符 2"/>
          <p:cNvSpPr>
            <a:spLocks noGrp="1"/>
          </p:cNvSpPr>
          <p:nvPr>
            <p:ph idx="4294967295"/>
          </p:nvPr>
        </p:nvSpPr>
        <p:spPr/>
        <p:txBody>
          <a:bodyPr>
            <a:normAutofit/>
          </a:bodyPr>
          <a:lstStyle/>
          <a:p>
            <a:r>
              <a:rPr lang="zh-CN" altLang="en-US" dirty="0" smtClean="0"/>
              <a:t>当输入的多个前缀与一个或者多个模式匹配时，会有冲突</a:t>
            </a:r>
            <a:endParaRPr lang="en-US" altLang="zh-CN" dirty="0" smtClean="0"/>
          </a:p>
          <a:p>
            <a:pPr lvl="1"/>
            <a:r>
              <a:rPr lang="en-US" altLang="zh-CN" dirty="0" err="1" smtClean="0"/>
              <a:t>abb</a:t>
            </a:r>
            <a:endParaRPr lang="en-US" altLang="zh-CN" dirty="0"/>
          </a:p>
          <a:p>
            <a:pPr lvl="1"/>
            <a:r>
              <a:rPr lang="en-US" altLang="zh-CN" dirty="0" err="1" smtClean="0"/>
              <a:t>aaabbbb</a:t>
            </a:r>
            <a:endParaRPr lang="en-US" altLang="zh-CN" dirty="0" smtClean="0"/>
          </a:p>
          <a:p>
            <a:r>
              <a:rPr lang="en-US" altLang="zh-CN" dirty="0" err="1" smtClean="0"/>
              <a:t>Lex</a:t>
            </a:r>
            <a:r>
              <a:rPr lang="zh-CN" altLang="en-US" dirty="0" smtClean="0"/>
              <a:t>按照如下规则解决冲突</a:t>
            </a:r>
            <a:endParaRPr lang="en-US" altLang="zh-CN" dirty="0" smtClean="0"/>
          </a:p>
          <a:p>
            <a:pPr lvl="1"/>
            <a:r>
              <a:rPr lang="zh-CN" altLang="en-US" dirty="0" smtClean="0"/>
              <a:t>总是选择最长的前缀</a:t>
            </a:r>
            <a:endParaRPr lang="en-US" altLang="zh-CN" dirty="0" smtClean="0"/>
          </a:p>
          <a:p>
            <a:pPr lvl="2"/>
            <a:r>
              <a:rPr lang="zh-CN" altLang="en-US" dirty="0" smtClean="0"/>
              <a:t>保证词法分析器把</a:t>
            </a:r>
            <a:r>
              <a:rPr lang="en-US" altLang="zh-CN" dirty="0" smtClean="0"/>
              <a:t>&lt;=</a:t>
            </a:r>
            <a:r>
              <a:rPr lang="zh-CN" altLang="en-US" dirty="0" smtClean="0"/>
              <a:t>当作一个词法单元识别</a:t>
            </a:r>
            <a:endParaRPr lang="en-US" altLang="zh-CN" dirty="0" smtClean="0"/>
          </a:p>
          <a:p>
            <a:pPr lvl="1"/>
            <a:r>
              <a:rPr lang="zh-CN" altLang="en-US" dirty="0" smtClean="0"/>
              <a:t>长度相等时，选择在</a:t>
            </a:r>
            <a:r>
              <a:rPr lang="en-US" altLang="zh-CN" dirty="0" err="1" smtClean="0"/>
              <a:t>Lex</a:t>
            </a:r>
            <a:r>
              <a:rPr lang="zh-CN" altLang="en-US" dirty="0" smtClean="0"/>
              <a:t>程序中首先被列出的模式</a:t>
            </a:r>
            <a:endParaRPr lang="en-US" altLang="zh-CN" dirty="0" smtClean="0"/>
          </a:p>
          <a:p>
            <a:pPr lvl="2"/>
            <a:r>
              <a:rPr lang="zh-CN" altLang="en-US" dirty="0" smtClean="0"/>
              <a:t>如果保留字对应的规则在标识符的规则之前，词法分析器将识别出保留字</a:t>
            </a:r>
          </a:p>
        </p:txBody>
      </p:sp>
    </p:spTree>
    <p:extLst>
      <p:ext uri="{BB962C8B-B14F-4D97-AF65-F5344CB8AC3E}">
        <p14:creationId xmlns:p14="http://schemas.microsoft.com/office/powerpoint/2010/main" val="14064901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mtClean="0"/>
              <a:t>基于</a:t>
            </a:r>
            <a:r>
              <a:rPr lang="en-US" altLang="zh-CN" smtClean="0"/>
              <a:t>NFA</a:t>
            </a:r>
            <a:r>
              <a:rPr lang="zh-CN" altLang="en-US" smtClean="0"/>
              <a:t>的模式匹配</a:t>
            </a:r>
          </a:p>
        </p:txBody>
      </p:sp>
      <p:sp>
        <p:nvSpPr>
          <p:cNvPr id="99331" name="Rectangle 3"/>
          <p:cNvSpPr>
            <a:spLocks noGrp="1" noChangeArrowheads="1"/>
          </p:cNvSpPr>
          <p:nvPr>
            <p:ph type="body" idx="1"/>
          </p:nvPr>
        </p:nvSpPr>
        <p:spPr/>
        <p:txBody>
          <a:bodyPr/>
          <a:lstStyle/>
          <a:p>
            <a:r>
              <a:rPr lang="zh-CN" altLang="en-US" sz="2000" dirty="0" smtClean="0"/>
              <a:t>词法分析器模拟</a:t>
            </a:r>
            <a:r>
              <a:rPr lang="en-US" altLang="zh-CN" sz="2000" dirty="0" smtClean="0"/>
              <a:t>NFA</a:t>
            </a:r>
            <a:r>
              <a:rPr lang="zh-CN" altLang="en-US" sz="2000" dirty="0" smtClean="0"/>
              <a:t>的运行，直到到达一个没有后续状态的输入点。</a:t>
            </a:r>
          </a:p>
          <a:p>
            <a:r>
              <a:rPr lang="zh-CN" altLang="en-US" sz="2000" dirty="0" smtClean="0"/>
              <a:t>沿着状态集顺序回找，直到找到一个包含一个或多个接受状态的集合为止。如果集合中有多个接受状态，我们就选择和在</a:t>
            </a:r>
            <a:r>
              <a:rPr lang="en-US" altLang="zh-CN" sz="2000" dirty="0" err="1" smtClean="0"/>
              <a:t>Lex</a:t>
            </a:r>
            <a:r>
              <a:rPr lang="zh-CN" altLang="en-US" sz="2000" dirty="0" smtClean="0"/>
              <a:t>程序中位置最靠前的模式相关联的接受状态</a:t>
            </a:r>
            <a:r>
              <a:rPr lang="en-US" altLang="zh-CN" sz="2000" i="1" dirty="0" smtClean="0"/>
              <a:t>p</a:t>
            </a:r>
            <a:r>
              <a:rPr lang="en-US" altLang="zh-CN" sz="2000" i="1" baseline="-25000" dirty="0" smtClean="0"/>
              <a:t>i</a:t>
            </a:r>
            <a:r>
              <a:rPr lang="zh-CN" altLang="en-US" sz="2000" dirty="0" smtClean="0"/>
              <a:t>，执行相应模式对应的</a:t>
            </a:r>
            <a:r>
              <a:rPr lang="en-US" altLang="zh-CN" sz="2000" i="1" dirty="0" smtClean="0"/>
              <a:t>A</a:t>
            </a:r>
            <a:r>
              <a:rPr lang="en-US" altLang="zh-CN" sz="2000" i="1" baseline="-25000" dirty="0" smtClean="0"/>
              <a:t>i</a:t>
            </a:r>
            <a:r>
              <a:rPr lang="zh-CN" altLang="en-US" sz="2000" dirty="0" smtClean="0"/>
              <a:t>。</a:t>
            </a:r>
          </a:p>
        </p:txBody>
      </p:sp>
      <p:pic>
        <p:nvPicPr>
          <p:cNvPr id="99332" name="Picture 4"/>
          <p:cNvPicPr>
            <a:picLocks noChangeAspect="1" noChangeArrowheads="1"/>
          </p:cNvPicPr>
          <p:nvPr/>
        </p:nvPicPr>
        <p:blipFill>
          <a:blip r:embed="rId2" cstate="print"/>
          <a:srcRect/>
          <a:stretch>
            <a:fillRect/>
          </a:stretch>
        </p:blipFill>
        <p:spPr bwMode="auto">
          <a:xfrm>
            <a:off x="990600" y="3657600"/>
            <a:ext cx="7143750" cy="2643188"/>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857225" y="214290"/>
            <a:ext cx="4786346" cy="343174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dirty="0" smtClean="0"/>
              <a:t>词法分析器使用</a:t>
            </a:r>
            <a:r>
              <a:rPr lang="en-US" altLang="zh-CN" dirty="0" smtClean="0"/>
              <a:t>DFA</a:t>
            </a:r>
          </a:p>
        </p:txBody>
      </p:sp>
      <p:sp>
        <p:nvSpPr>
          <p:cNvPr id="100355" name="Rectangle 3"/>
          <p:cNvSpPr>
            <a:spLocks noGrp="1" noChangeArrowheads="1"/>
          </p:cNvSpPr>
          <p:nvPr>
            <p:ph type="body" idx="1"/>
          </p:nvPr>
        </p:nvSpPr>
        <p:spPr>
          <a:xfrm>
            <a:off x="566738" y="1752600"/>
            <a:ext cx="8001000" cy="5105400"/>
          </a:xfrm>
        </p:spPr>
        <p:txBody>
          <a:bodyPr/>
          <a:lstStyle/>
          <a:p>
            <a:r>
              <a:rPr lang="zh-CN" altLang="en-US" sz="2000" dirty="0" smtClean="0"/>
              <a:t>将</a:t>
            </a:r>
            <a:r>
              <a:rPr lang="en-US" altLang="zh-CN" sz="2000" dirty="0" smtClean="0"/>
              <a:t>NFA</a:t>
            </a:r>
            <a:r>
              <a:rPr lang="zh-CN" altLang="en-US" sz="2000" dirty="0" smtClean="0"/>
              <a:t>转换成</a:t>
            </a:r>
            <a:r>
              <a:rPr lang="en-US" altLang="zh-CN" sz="2000" dirty="0" smtClean="0"/>
              <a:t>DFA</a:t>
            </a:r>
            <a:r>
              <a:rPr lang="zh-CN" altLang="en-US" sz="2000" dirty="0" smtClean="0"/>
              <a:t>之后，由词法分析器模拟</a:t>
            </a:r>
            <a:r>
              <a:rPr lang="en-US" altLang="zh-CN" sz="2000" dirty="0" smtClean="0"/>
              <a:t>DFA</a:t>
            </a:r>
            <a:r>
              <a:rPr lang="zh-CN" altLang="en-US" sz="2000" dirty="0" smtClean="0"/>
              <a:t>的运行。</a:t>
            </a:r>
          </a:p>
          <a:p>
            <a:r>
              <a:rPr lang="zh-CN" altLang="en-US" sz="2000" dirty="0" smtClean="0"/>
              <a:t>如果一个</a:t>
            </a:r>
            <a:r>
              <a:rPr lang="en-US" altLang="zh-CN" sz="2000" dirty="0" smtClean="0"/>
              <a:t>DFA</a:t>
            </a:r>
            <a:r>
              <a:rPr lang="zh-CN" altLang="en-US" sz="2000" dirty="0" smtClean="0"/>
              <a:t>的状态含有一个或多个</a:t>
            </a:r>
            <a:r>
              <a:rPr lang="en-US" altLang="zh-CN" sz="2000" dirty="0" smtClean="0"/>
              <a:t>NFA</a:t>
            </a:r>
            <a:r>
              <a:rPr lang="zh-CN" altLang="en-US" sz="2000" dirty="0" smtClean="0"/>
              <a:t>的接受状态，那么就要确定哪些模式的接受状态出现在此</a:t>
            </a:r>
            <a:r>
              <a:rPr lang="en-US" altLang="zh-CN" sz="2000" dirty="0" smtClean="0"/>
              <a:t>DFA</a:t>
            </a:r>
            <a:r>
              <a:rPr lang="zh-CN" altLang="en-US" sz="2000" dirty="0" smtClean="0"/>
              <a:t>的状态中，并找出第一个这样的模式。并给出该模式的输出。</a:t>
            </a:r>
          </a:p>
          <a:p>
            <a:endParaRPr lang="zh-CN" altLang="en-US" sz="2000" dirty="0" smtClean="0"/>
          </a:p>
          <a:p>
            <a:endParaRPr lang="zh-CN" altLang="en-US" sz="2000" dirty="0" smtClean="0"/>
          </a:p>
          <a:p>
            <a:endParaRPr lang="zh-CN" altLang="en-US" sz="2000" dirty="0" smtClean="0"/>
          </a:p>
          <a:p>
            <a:endParaRPr lang="zh-CN" altLang="en-US" sz="2000" dirty="0" smtClean="0"/>
          </a:p>
          <a:p>
            <a:endParaRPr lang="zh-CN" altLang="en-US" sz="2000" dirty="0" smtClean="0"/>
          </a:p>
          <a:p>
            <a:endParaRPr lang="zh-CN" altLang="en-US" sz="2000" dirty="0" smtClean="0"/>
          </a:p>
          <a:p>
            <a:endParaRPr lang="zh-CN" altLang="en-US" sz="2000" dirty="0" smtClean="0"/>
          </a:p>
          <a:p>
            <a:endParaRPr lang="zh-CN" altLang="en-US" sz="2000" dirty="0" smtClean="0"/>
          </a:p>
          <a:p>
            <a:endParaRPr lang="zh-CN" altLang="en-US" sz="2000" dirty="0" smtClean="0"/>
          </a:p>
          <a:p>
            <a:r>
              <a:rPr lang="zh-CN" altLang="en-US" sz="2000" dirty="0" smtClean="0"/>
              <a:t>输入</a:t>
            </a:r>
            <a:r>
              <a:rPr lang="en-US" altLang="zh-CN" sz="2000" dirty="0" err="1" smtClean="0"/>
              <a:t>abba</a:t>
            </a:r>
            <a:r>
              <a:rPr lang="zh-CN" altLang="en-US" sz="2000" dirty="0" smtClean="0"/>
              <a:t>，找到模式</a:t>
            </a:r>
            <a:r>
              <a:rPr lang="en-US" altLang="zh-CN" sz="2000" dirty="0" smtClean="0"/>
              <a:t>p2=</a:t>
            </a:r>
            <a:r>
              <a:rPr lang="en-US" altLang="zh-CN" sz="2000" dirty="0" err="1" smtClean="0"/>
              <a:t>abb</a:t>
            </a:r>
            <a:endParaRPr lang="en-US" altLang="zh-CN" sz="2000" dirty="0" smtClean="0"/>
          </a:p>
        </p:txBody>
      </p:sp>
      <p:pic>
        <p:nvPicPr>
          <p:cNvPr id="100356" name="Picture 4"/>
          <p:cNvPicPr>
            <a:picLocks noChangeAspect="1" noChangeArrowheads="1"/>
          </p:cNvPicPr>
          <p:nvPr/>
        </p:nvPicPr>
        <p:blipFill>
          <a:blip r:embed="rId2" cstate="print"/>
          <a:srcRect/>
          <a:stretch>
            <a:fillRect/>
          </a:stretch>
        </p:blipFill>
        <p:spPr bwMode="auto">
          <a:xfrm>
            <a:off x="2362200" y="3124200"/>
            <a:ext cx="6215063" cy="3328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smtClean="0"/>
              <a:t>词法分析器的状态最小化</a:t>
            </a:r>
          </a:p>
        </p:txBody>
      </p:sp>
      <p:sp>
        <p:nvSpPr>
          <p:cNvPr id="109571" name="Rectangle 3"/>
          <p:cNvSpPr>
            <a:spLocks noGrp="1" noChangeArrowheads="1"/>
          </p:cNvSpPr>
          <p:nvPr>
            <p:ph type="body" idx="1"/>
          </p:nvPr>
        </p:nvSpPr>
        <p:spPr/>
        <p:txBody>
          <a:bodyPr/>
          <a:lstStyle/>
          <a:p>
            <a:r>
              <a:rPr lang="zh-CN" altLang="en-US" dirty="0" smtClean="0"/>
              <a:t>词法分析器中的不同接受状态对应于不同的模式，因此需要有不同于</a:t>
            </a:r>
            <a:r>
              <a:rPr lang="en-US" altLang="zh-CN" dirty="0" smtClean="0"/>
              <a:t>DFA</a:t>
            </a:r>
            <a:r>
              <a:rPr lang="zh-CN" altLang="en-US" dirty="0" smtClean="0"/>
              <a:t>化简的初始划分</a:t>
            </a:r>
          </a:p>
          <a:p>
            <a:r>
              <a:rPr lang="zh-CN" altLang="en-US" dirty="0" smtClean="0"/>
              <a:t>初始分划为：所有非接受状态集合</a:t>
            </a:r>
            <a:r>
              <a:rPr lang="en-US" altLang="zh-CN" dirty="0" smtClean="0"/>
              <a:t>+</a:t>
            </a:r>
            <a:r>
              <a:rPr lang="zh-CN" altLang="en-US" dirty="0" smtClean="0"/>
              <a:t>对应于各个模式的接受状态集合</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idx="4294967295"/>
          </p:nvPr>
        </p:nvSpPr>
        <p:spPr/>
        <p:txBody>
          <a:bodyPr anchor="ctr"/>
          <a:lstStyle/>
          <a:p>
            <a:r>
              <a:rPr lang="zh-CN" altLang="en-US" smtClean="0"/>
              <a:t>例子</a:t>
            </a:r>
          </a:p>
        </p:txBody>
      </p:sp>
      <p:sp>
        <p:nvSpPr>
          <p:cNvPr id="110595" name="内容占位符 2"/>
          <p:cNvSpPr>
            <a:spLocks noGrp="1"/>
          </p:cNvSpPr>
          <p:nvPr>
            <p:ph idx="4294967295"/>
          </p:nvPr>
        </p:nvSpPr>
        <p:spPr>
          <a:xfrm>
            <a:off x="533400" y="4724400"/>
            <a:ext cx="8001000" cy="1330325"/>
          </a:xfrm>
        </p:spPr>
        <p:txBody>
          <a:bodyPr>
            <a:normAutofit lnSpcReduction="10000"/>
          </a:bodyPr>
          <a:lstStyle/>
          <a:p>
            <a:r>
              <a:rPr lang="zh-CN" altLang="en-US" smtClean="0"/>
              <a:t>初始划分增加死状态</a:t>
            </a:r>
            <a:r>
              <a:rPr lang="el-GR" altLang="zh-CN" smtClean="0"/>
              <a:t>Φ</a:t>
            </a:r>
            <a:r>
              <a:rPr lang="zh-CN" altLang="en-US" smtClean="0"/>
              <a:t>，用作词法分析的</a:t>
            </a:r>
            <a:r>
              <a:rPr lang="en-US" altLang="zh-CN" smtClean="0"/>
              <a:t>DFA</a:t>
            </a:r>
            <a:r>
              <a:rPr lang="zh-CN" altLang="en-US" smtClean="0"/>
              <a:t>可以丢掉</a:t>
            </a:r>
            <a:r>
              <a:rPr lang="el-GR" altLang="zh-CN" smtClean="0"/>
              <a:t>Φ</a:t>
            </a:r>
            <a:endParaRPr lang="zh-CN" altLang="en-US" smtClean="0"/>
          </a:p>
          <a:p>
            <a:r>
              <a:rPr lang="zh-CN" altLang="en-US" smtClean="0"/>
              <a:t>初始分划：</a:t>
            </a:r>
            <a:r>
              <a:rPr lang="en-US" altLang="zh-CN" smtClean="0"/>
              <a:t>{0137, 7}</a:t>
            </a:r>
            <a:r>
              <a:rPr lang="zh-CN" altLang="en-US" smtClean="0"/>
              <a:t> </a:t>
            </a:r>
            <a:r>
              <a:rPr lang="en-US" altLang="zh-CN" smtClean="0"/>
              <a:t>{247}</a:t>
            </a:r>
            <a:r>
              <a:rPr lang="zh-CN" altLang="en-US" smtClean="0"/>
              <a:t> </a:t>
            </a:r>
            <a:r>
              <a:rPr lang="en-US" altLang="zh-CN" smtClean="0"/>
              <a:t>{8,58}{68}{</a:t>
            </a:r>
            <a:r>
              <a:rPr lang="el-GR" altLang="zh-CN" smtClean="0"/>
              <a:t>Φ</a:t>
            </a:r>
            <a:r>
              <a:rPr lang="en-US" altLang="zh-CN" smtClean="0"/>
              <a:t>}</a:t>
            </a:r>
          </a:p>
        </p:txBody>
      </p:sp>
      <p:pic>
        <p:nvPicPr>
          <p:cNvPr id="110596" name="Picture 2"/>
          <p:cNvPicPr>
            <a:picLocks noChangeAspect="1" noChangeArrowheads="1"/>
          </p:cNvPicPr>
          <p:nvPr/>
        </p:nvPicPr>
        <p:blipFill>
          <a:blip r:embed="rId2" cstate="print"/>
          <a:srcRect/>
          <a:stretch>
            <a:fillRect/>
          </a:stretch>
        </p:blipFill>
        <p:spPr bwMode="auto">
          <a:xfrm>
            <a:off x="609600" y="1524000"/>
            <a:ext cx="5838825" cy="2992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566738" y="762000"/>
            <a:ext cx="7739062" cy="5257800"/>
          </a:xfrm>
        </p:spPr>
        <p:txBody>
          <a:bodyPr/>
          <a:lstStyle/>
          <a:p>
            <a:pPr>
              <a:buFont typeface="Wingdings" pitchFamily="2" charset="2"/>
              <a:buNone/>
            </a:pPr>
            <a:r>
              <a:rPr lang="zh-CN" altLang="en-US" dirty="0" smtClean="0"/>
              <a:t> 			 </a:t>
            </a:r>
            <a:r>
              <a:rPr lang="en-US" altLang="zh-CN" sz="4000" dirty="0" smtClean="0">
                <a:solidFill>
                  <a:schemeClr val="accent2"/>
                </a:solidFill>
                <a:effectLst>
                  <a:outerShdw blurRad="38100" dist="38100" dir="2700000" algn="tl">
                    <a:srgbClr val="C0C0C0"/>
                  </a:outerShdw>
                </a:effectLst>
              </a:rPr>
              <a:t>Lexical Analysis</a:t>
            </a:r>
          </a:p>
          <a:p>
            <a:pPr>
              <a:buFont typeface="Wingdings" pitchFamily="2" charset="2"/>
              <a:buNone/>
            </a:pPr>
            <a:endParaRPr lang="en-US" altLang="zh-CN" sz="4000" dirty="0" smtClean="0">
              <a:solidFill>
                <a:schemeClr val="accent2"/>
              </a:solidFill>
              <a:effectLst>
                <a:outerShdw blurRad="38100" dist="38100" dir="2700000" algn="tl">
                  <a:srgbClr val="C0C0C0"/>
                </a:outerShdw>
              </a:effectLst>
            </a:endParaRPr>
          </a:p>
          <a:p>
            <a:pPr>
              <a:buFont typeface="Wingdings" pitchFamily="2" charset="2"/>
              <a:buNone/>
            </a:pPr>
            <a:r>
              <a:rPr lang="en-US" altLang="zh-CN" dirty="0" smtClean="0">
                <a:solidFill>
                  <a:schemeClr val="accent2"/>
                </a:solidFill>
                <a:effectLst>
                  <a:outerShdw blurRad="38100" dist="38100" dir="2700000" algn="tl">
                    <a:srgbClr val="C0C0C0"/>
                  </a:outerShdw>
                </a:effectLst>
              </a:rPr>
              <a:t>                          </a:t>
            </a:r>
          </a:p>
          <a:p>
            <a:pPr>
              <a:buFont typeface="Wingdings" pitchFamily="2" charset="2"/>
              <a:buNone/>
            </a:pPr>
            <a:r>
              <a:rPr lang="en-US" altLang="zh-CN" dirty="0" smtClean="0">
                <a:solidFill>
                  <a:schemeClr val="accent2"/>
                </a:solidFill>
                <a:effectLst>
                  <a:outerShdw blurRad="38100" dist="38100" dir="2700000" algn="tl">
                    <a:srgbClr val="C0C0C0"/>
                  </a:outerShdw>
                </a:effectLst>
              </a:rPr>
              <a:t>                                   What?</a:t>
            </a:r>
          </a:p>
          <a:p>
            <a:pPr>
              <a:buFont typeface="Wingdings" pitchFamily="2" charset="2"/>
              <a:buNone/>
            </a:pPr>
            <a:r>
              <a:rPr lang="en-US" altLang="zh-CN" dirty="0" smtClean="0">
                <a:solidFill>
                  <a:schemeClr val="accent2"/>
                </a:solidFill>
                <a:effectLst>
                  <a:outerShdw blurRad="38100" dist="38100" dir="2700000" algn="tl">
                    <a:srgbClr val="C0C0C0"/>
                  </a:outerShdw>
                </a:effectLst>
              </a:rPr>
              <a:t>				   Why? </a:t>
            </a:r>
          </a:p>
          <a:p>
            <a:pPr>
              <a:buFont typeface="Wingdings" pitchFamily="2" charset="2"/>
              <a:buNone/>
            </a:pPr>
            <a:r>
              <a:rPr lang="en-US" altLang="zh-CN" dirty="0" smtClean="0">
                <a:solidFill>
                  <a:schemeClr val="accent2"/>
                </a:solidFill>
                <a:effectLst>
                  <a:outerShdw blurRad="38100" dist="38100" dir="2700000" algn="tl">
                    <a:srgbClr val="C0C0C0"/>
                  </a:outerShdw>
                </a:effectLst>
              </a:rPr>
              <a:t>				   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3" end="3"/>
                                            </p:txEl>
                                          </p:spTgt>
                                        </p:tgtEl>
                                        <p:attrNameLst>
                                          <p:attrName>style.visibility</p:attrName>
                                        </p:attrNameLst>
                                      </p:cBhvr>
                                      <p:to>
                                        <p:strVal val="visible"/>
                                      </p:to>
                                    </p:set>
                                    <p:anim calcmode="lin" valueType="num">
                                      <p:cBhvr additive="base">
                                        <p:cTn id="7" dur="500" fill="hold"/>
                                        <p:tgtEl>
                                          <p:spTgt spid="1116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619">
                                            <p:txEl>
                                              <p:pRg st="4" end="4"/>
                                            </p:txEl>
                                          </p:spTgt>
                                        </p:tgtEl>
                                        <p:attrNameLst>
                                          <p:attrName>style.visibility</p:attrName>
                                        </p:attrNameLst>
                                      </p:cBhvr>
                                      <p:to>
                                        <p:strVal val="visible"/>
                                      </p:to>
                                    </p:set>
                                    <p:anim calcmode="lin" valueType="num">
                                      <p:cBhvr additive="base">
                                        <p:cTn id="13" dur="500" fill="hold"/>
                                        <p:tgtEl>
                                          <p:spTgt spid="11161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1619">
                                            <p:txEl>
                                              <p:pRg st="5" end="5"/>
                                            </p:txEl>
                                          </p:spTgt>
                                        </p:tgtEl>
                                        <p:attrNameLst>
                                          <p:attrName>style.visibility</p:attrName>
                                        </p:attrNameLst>
                                      </p:cBhvr>
                                      <p:to>
                                        <p:strVal val="visible"/>
                                      </p:to>
                                    </p:set>
                                    <p:anim calcmode="lin" valueType="num">
                                      <p:cBhvr additive="base">
                                        <p:cTn id="19" dur="500" fill="hold"/>
                                        <p:tgtEl>
                                          <p:spTgt spid="1116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词法分析器的构造实现</a:t>
            </a:r>
          </a:p>
        </p:txBody>
      </p:sp>
      <p:sp>
        <p:nvSpPr>
          <p:cNvPr id="11267" name="Rectangle 3"/>
          <p:cNvSpPr>
            <a:spLocks noGrp="1" noChangeArrowheads="1"/>
          </p:cNvSpPr>
          <p:nvPr>
            <p:ph type="body" idx="1"/>
          </p:nvPr>
        </p:nvSpPr>
        <p:spPr/>
        <p:txBody>
          <a:bodyPr/>
          <a:lstStyle/>
          <a:p>
            <a:pPr eaLnBrk="1" hangingPunct="1"/>
            <a:r>
              <a:rPr lang="zh-CN" altLang="en-US" smtClean="0"/>
              <a:t>两种方法：</a:t>
            </a:r>
          </a:p>
          <a:p>
            <a:pPr lvl="1" eaLnBrk="1" hangingPunct="1"/>
            <a:r>
              <a:rPr lang="zh-CN" altLang="en-US" smtClean="0"/>
              <a:t>基于词法单元的词法结构图或其它描述，手工编写代码扫描输入中的每个词素，并返回识别到的词法单元信息。</a:t>
            </a:r>
          </a:p>
          <a:p>
            <a:pPr lvl="1" eaLnBrk="1" hangingPunct="1"/>
            <a:r>
              <a:rPr lang="zh-CN" altLang="en-US" smtClean="0"/>
              <a:t>使用词法分析器生成工具（如</a:t>
            </a:r>
            <a:r>
              <a:rPr lang="en-US" altLang="zh-CN" smtClean="0"/>
              <a:t>lex flex</a:t>
            </a:r>
            <a:r>
              <a:rPr lang="zh-CN" altLang="en-US" smtClean="0"/>
              <a:t>）。给出描述词素的模式，利用工具编译为具有词法分析器功能的代码。高效且简单。</a:t>
            </a:r>
          </a:p>
          <a:p>
            <a:pPr eaLnBrk="1" hangingPunct="1"/>
            <a:r>
              <a:rPr lang="zh-CN" altLang="en-US" smtClean="0"/>
              <a:t>正则表达式</a:t>
            </a:r>
          </a:p>
          <a:p>
            <a:pPr lvl="1" eaLnBrk="1" hangingPunct="1"/>
            <a:r>
              <a:rPr lang="zh-CN" altLang="en-US" smtClean="0"/>
              <a:t>一种描述词素模式的重要表示方法</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2215</TotalTime>
  <Words>4300</Words>
  <Application>Microsoft Macintosh PowerPoint</Application>
  <PresentationFormat>全屏显示(4:3)</PresentationFormat>
  <Paragraphs>510</Paragraphs>
  <Slides>86</Slides>
  <Notes>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98" baseType="lpstr">
      <vt:lpstr>Calibri</vt:lpstr>
      <vt:lpstr>Constantia</vt:lpstr>
      <vt:lpstr>Symbol</vt:lpstr>
      <vt:lpstr>Times New Roman</vt:lpstr>
      <vt:lpstr>Wingdings</vt:lpstr>
      <vt:lpstr>Wingdings 2</vt:lpstr>
      <vt:lpstr>黑体</vt:lpstr>
      <vt:lpstr>隶书</vt:lpstr>
      <vt:lpstr>宋体</vt:lpstr>
      <vt:lpstr>Arial</vt:lpstr>
      <vt:lpstr>流畅</vt:lpstr>
      <vt:lpstr>Equation</vt:lpstr>
      <vt:lpstr>第三章：词法分析</vt:lpstr>
      <vt:lpstr>Outline</vt:lpstr>
      <vt:lpstr>词法分析器作用</vt:lpstr>
      <vt:lpstr>词法分析和语法分析</vt:lpstr>
      <vt:lpstr>词法分析相关概念</vt:lpstr>
      <vt:lpstr>词法单元示例</vt:lpstr>
      <vt:lpstr>词法单元的属性</vt:lpstr>
      <vt:lpstr>词法单元示例（名和属性值）</vt:lpstr>
      <vt:lpstr>词法分析器的构造实现</vt:lpstr>
      <vt:lpstr>Outline</vt:lpstr>
      <vt:lpstr>相关概念</vt:lpstr>
      <vt:lpstr>相关概念（2）</vt:lpstr>
      <vt:lpstr>相关概念（3）</vt:lpstr>
      <vt:lpstr>相关概念（4）</vt:lpstr>
      <vt:lpstr>语言及其运算示例3.3 </vt:lpstr>
      <vt:lpstr>正则表达式（Regular Expression, RE）</vt:lpstr>
      <vt:lpstr>正则表达式</vt:lpstr>
      <vt:lpstr>正则表达式的例子</vt:lpstr>
      <vt:lpstr>正则表达式的性质</vt:lpstr>
      <vt:lpstr>正则定义</vt:lpstr>
      <vt:lpstr>正则定义（2）</vt:lpstr>
      <vt:lpstr>正则定义的例子</vt:lpstr>
      <vt:lpstr>正则定义的例子2</vt:lpstr>
      <vt:lpstr>正则表达式的扩展</vt:lpstr>
      <vt:lpstr>PowerPoint 演示文稿</vt:lpstr>
      <vt:lpstr>附注</vt:lpstr>
      <vt:lpstr>Outline</vt:lpstr>
      <vt:lpstr>词法单元的识别</vt:lpstr>
      <vt:lpstr>PowerPoint 演示文稿</vt:lpstr>
      <vt:lpstr>状态转换图</vt:lpstr>
      <vt:lpstr>状态转换图的例子</vt:lpstr>
      <vt:lpstr>保留字和标识符的识别</vt:lpstr>
      <vt:lpstr>其它的状态转换图</vt:lpstr>
      <vt:lpstr>词法分析器的体系结构</vt:lpstr>
      <vt:lpstr>Relop对应的代码概要</vt:lpstr>
      <vt:lpstr>多个模式集成到词法分析器</vt:lpstr>
      <vt:lpstr>有穷自动机</vt:lpstr>
      <vt:lpstr>不确定 vs. 确定</vt:lpstr>
      <vt:lpstr>不确定的有穷自动机</vt:lpstr>
      <vt:lpstr>NFA的例子</vt:lpstr>
      <vt:lpstr>转换表</vt:lpstr>
      <vt:lpstr>自动机对输入字符串的接受</vt:lpstr>
      <vt:lpstr>自动机与语言</vt:lpstr>
      <vt:lpstr>确定有穷自动机</vt:lpstr>
      <vt:lpstr>DFA的模拟</vt:lpstr>
      <vt:lpstr>DFA的例子</vt:lpstr>
      <vt:lpstr>正则表达式到自动机</vt:lpstr>
      <vt:lpstr>NFA转换成DFA - 子集构造法</vt:lpstr>
      <vt:lpstr>NFA转换成DFA - 子集构造法</vt:lpstr>
      <vt:lpstr>NFA转换成DFA - 子集构造法</vt:lpstr>
      <vt:lpstr>NFA转换成DFA - 子集构造法</vt:lpstr>
      <vt:lpstr>NFA到DFA转换的示例</vt:lpstr>
      <vt:lpstr>NFA到DFA转换的示例</vt:lpstr>
      <vt:lpstr>利用子集构造法对NFA的运行进行模拟</vt:lpstr>
      <vt:lpstr>DFA状态数最小化</vt:lpstr>
      <vt:lpstr>DFA状态最小化</vt:lpstr>
      <vt:lpstr>最小化算法（分划部分）</vt:lpstr>
      <vt:lpstr>最小化算法（构造部分）</vt:lpstr>
      <vt:lpstr>DFA最小化的正确性证明</vt:lpstr>
      <vt:lpstr>DFA最小化的例子</vt:lpstr>
      <vt:lpstr>正则表达式到NFA</vt:lpstr>
      <vt:lpstr>转换算法(1)</vt:lpstr>
      <vt:lpstr>转换算法(2)</vt:lpstr>
      <vt:lpstr>转换算法(2)</vt:lpstr>
      <vt:lpstr>转换算法(3)</vt:lpstr>
      <vt:lpstr>正则表达式到NFA的例子（1）</vt:lpstr>
      <vt:lpstr>正则表达式到NFA的例子（2）</vt:lpstr>
      <vt:lpstr>正则表达式到NFA的例子（3）</vt:lpstr>
      <vt:lpstr>正则表达式到NFA的例子（4）</vt:lpstr>
      <vt:lpstr>词法分析器生成工具的设计</vt:lpstr>
      <vt:lpstr>词法分析器工具Lex</vt:lpstr>
      <vt:lpstr>Lex程序结构</vt:lpstr>
      <vt:lpstr>词法分析器的工作方式      （与语法分析器协同工作）</vt:lpstr>
      <vt:lpstr>Lex程序的例子（1）</vt:lpstr>
      <vt:lpstr>Lex程序的例子（2）</vt:lpstr>
      <vt:lpstr>Lex程序的例子（3）</vt:lpstr>
      <vt:lpstr>Lex变量</vt:lpstr>
      <vt:lpstr>示例</vt:lpstr>
      <vt:lpstr>示例（续）</vt:lpstr>
      <vt:lpstr>示例（续）</vt:lpstr>
      <vt:lpstr>Lex中的冲突解决方法</vt:lpstr>
      <vt:lpstr>基于NFA的模式匹配</vt:lpstr>
      <vt:lpstr>词法分析器使用DFA</vt:lpstr>
      <vt:lpstr>词法分析器的状态最小化</vt:lpstr>
      <vt:lpstr>例子</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第三章：词法分析</dc:title>
  <dc:creator>Dai Xinyu</dc:creator>
  <cp:lastModifiedBy>Microsoft Office 用户</cp:lastModifiedBy>
  <cp:revision>57</cp:revision>
  <dcterms:created xsi:type="dcterms:W3CDTF">2010-03-02T13:59:54Z</dcterms:created>
  <dcterms:modified xsi:type="dcterms:W3CDTF">2017-02-24T03:02:23Z</dcterms:modified>
</cp:coreProperties>
</file>