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mf" ContentType="image/x-wmf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301" r:id="rId4"/>
    <p:sldId id="303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80" r:id="rId13"/>
    <p:sldId id="268" r:id="rId14"/>
    <p:sldId id="270" r:id="rId15"/>
    <p:sldId id="289" r:id="rId16"/>
    <p:sldId id="271" r:id="rId17"/>
    <p:sldId id="272" r:id="rId18"/>
    <p:sldId id="273" r:id="rId19"/>
    <p:sldId id="302" r:id="rId20"/>
    <p:sldId id="274" r:id="rId21"/>
    <p:sldId id="275" r:id="rId22"/>
    <p:sldId id="276" r:id="rId23"/>
    <p:sldId id="300" r:id="rId24"/>
    <p:sldId id="278" r:id="rId25"/>
    <p:sldId id="281" r:id="rId26"/>
    <p:sldId id="279" r:id="rId27"/>
    <p:sldId id="292" r:id="rId28"/>
    <p:sldId id="297" r:id="rId29"/>
    <p:sldId id="298" r:id="rId30"/>
    <p:sldId id="294" r:id="rId31"/>
    <p:sldId id="295" r:id="rId32"/>
    <p:sldId id="283" r:id="rId33"/>
    <p:sldId id="284" r:id="rId34"/>
    <p:sldId id="285" r:id="rId35"/>
    <p:sldId id="286" r:id="rId36"/>
    <p:sldId id="287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96"/>
    <p:restoredTop sz="86187"/>
  </p:normalViewPr>
  <p:slideViewPr>
    <p:cSldViewPr>
      <p:cViewPr varScale="1">
        <p:scale>
          <a:sx n="91" d="100"/>
          <a:sy n="91" d="100"/>
        </p:scale>
        <p:origin x="6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F46B3A-3D48-9946-8938-2728F385E2D0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</dgm:pt>
    <dgm:pt modelId="{527B64B6-9F73-964C-88FF-D348E1621E92}">
      <dgm:prSet phldrT="[文本]"/>
      <dgm:spPr/>
      <dgm:t>
        <a:bodyPr/>
        <a:lstStyle/>
        <a:p>
          <a:r>
            <a:rPr lang="zh-CN" altLang="en-US" dirty="0" smtClean="0"/>
            <a:t>程序设计语言</a:t>
          </a:r>
          <a:endParaRPr lang="zh-CN" altLang="en-US" dirty="0"/>
        </a:p>
      </dgm:t>
    </dgm:pt>
    <dgm:pt modelId="{2FEDE886-AD3F-A34E-9036-D780A8119D3C}" type="parTrans" cxnId="{53E80221-2FB7-0C47-BF5E-B5877DAF9C32}">
      <dgm:prSet/>
      <dgm:spPr/>
      <dgm:t>
        <a:bodyPr/>
        <a:lstStyle/>
        <a:p>
          <a:endParaRPr lang="zh-CN" altLang="en-US"/>
        </a:p>
      </dgm:t>
    </dgm:pt>
    <dgm:pt modelId="{00E3D283-B850-A745-B65B-D996A2F198E1}" type="sibTrans" cxnId="{53E80221-2FB7-0C47-BF5E-B5877DAF9C32}">
      <dgm:prSet/>
      <dgm:spPr/>
      <dgm:t>
        <a:bodyPr/>
        <a:lstStyle/>
        <a:p>
          <a:endParaRPr lang="zh-CN" altLang="en-US"/>
        </a:p>
      </dgm:t>
    </dgm:pt>
    <dgm:pt modelId="{8C8C7D55-3A62-D64B-8675-2D3D14B6F886}">
      <dgm:prSet phldrT="[文本]"/>
      <dgm:spPr/>
      <dgm:t>
        <a:bodyPr/>
        <a:lstStyle/>
        <a:p>
          <a:r>
            <a:rPr lang="zh-CN" altLang="en-US" dirty="0" smtClean="0"/>
            <a:t>编译器</a:t>
          </a:r>
          <a:endParaRPr lang="zh-CN" altLang="en-US" dirty="0"/>
        </a:p>
      </dgm:t>
    </dgm:pt>
    <dgm:pt modelId="{D37B4446-D0C1-1D42-A5E9-CA22C43097A6}" type="parTrans" cxnId="{2C16D422-F362-AA4A-95C1-4203A5CE308F}">
      <dgm:prSet/>
      <dgm:spPr/>
      <dgm:t>
        <a:bodyPr/>
        <a:lstStyle/>
        <a:p>
          <a:endParaRPr lang="zh-CN" altLang="en-US"/>
        </a:p>
      </dgm:t>
    </dgm:pt>
    <dgm:pt modelId="{900E0830-923C-F749-B8AF-FE99A7EC00A3}" type="sibTrans" cxnId="{2C16D422-F362-AA4A-95C1-4203A5CE308F}">
      <dgm:prSet/>
      <dgm:spPr/>
      <dgm:t>
        <a:bodyPr/>
        <a:lstStyle/>
        <a:p>
          <a:endParaRPr lang="zh-CN" altLang="en-US"/>
        </a:p>
      </dgm:t>
    </dgm:pt>
    <dgm:pt modelId="{63E4185D-482A-004A-93FD-07B182D419CE}" type="pres">
      <dgm:prSet presAssocID="{DCF46B3A-3D48-9946-8938-2728F385E2D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95DE316-8FB1-DB4F-B893-6C9D538FBDA8}" type="pres">
      <dgm:prSet presAssocID="{527B64B6-9F73-964C-88FF-D348E1621E92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E577ED-F98E-5E43-B4B7-AAB0BC594E7D}" type="pres">
      <dgm:prSet presAssocID="{527B64B6-9F73-964C-88FF-D348E1621E92}" presName="gear1srcNode" presStyleLbl="node1" presStyleIdx="0" presStyleCnt="2"/>
      <dgm:spPr/>
      <dgm:t>
        <a:bodyPr/>
        <a:lstStyle/>
        <a:p>
          <a:endParaRPr lang="zh-CN" altLang="en-US"/>
        </a:p>
      </dgm:t>
    </dgm:pt>
    <dgm:pt modelId="{80549E40-058C-0540-9276-5ABF141B039C}" type="pres">
      <dgm:prSet presAssocID="{527B64B6-9F73-964C-88FF-D348E1621E92}" presName="gear1dstNode" presStyleLbl="node1" presStyleIdx="0" presStyleCnt="2"/>
      <dgm:spPr/>
      <dgm:t>
        <a:bodyPr/>
        <a:lstStyle/>
        <a:p>
          <a:endParaRPr lang="zh-CN" altLang="en-US"/>
        </a:p>
      </dgm:t>
    </dgm:pt>
    <dgm:pt modelId="{E71ECFCB-45EA-C046-B7B2-DC3665C577C0}" type="pres">
      <dgm:prSet presAssocID="{8C8C7D55-3A62-D64B-8675-2D3D14B6F886}" presName="gear2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A6D763-0D85-C344-A484-B7090E5DAA49}" type="pres">
      <dgm:prSet presAssocID="{8C8C7D55-3A62-D64B-8675-2D3D14B6F886}" presName="gear2srcNode" presStyleLbl="node1" presStyleIdx="1" presStyleCnt="2"/>
      <dgm:spPr/>
      <dgm:t>
        <a:bodyPr/>
        <a:lstStyle/>
        <a:p>
          <a:endParaRPr lang="zh-CN" altLang="en-US"/>
        </a:p>
      </dgm:t>
    </dgm:pt>
    <dgm:pt modelId="{C9D68EA1-3FF5-DE41-824F-4CFE4FB73BF6}" type="pres">
      <dgm:prSet presAssocID="{8C8C7D55-3A62-D64B-8675-2D3D14B6F886}" presName="gear2dstNode" presStyleLbl="node1" presStyleIdx="1" presStyleCnt="2"/>
      <dgm:spPr/>
      <dgm:t>
        <a:bodyPr/>
        <a:lstStyle/>
        <a:p>
          <a:endParaRPr lang="zh-CN" altLang="en-US"/>
        </a:p>
      </dgm:t>
    </dgm:pt>
    <dgm:pt modelId="{CBE91E7E-5010-F54F-B4EC-EDAC431FF29D}" type="pres">
      <dgm:prSet presAssocID="{00E3D283-B850-A745-B65B-D996A2F198E1}" presName="connector1" presStyleLbl="sibTrans2D1" presStyleIdx="0" presStyleCnt="2"/>
      <dgm:spPr/>
      <dgm:t>
        <a:bodyPr/>
        <a:lstStyle/>
        <a:p>
          <a:endParaRPr lang="zh-CN" altLang="en-US"/>
        </a:p>
      </dgm:t>
    </dgm:pt>
    <dgm:pt modelId="{3DD12434-63DC-CF47-A8DF-2A04F4EF58A8}" type="pres">
      <dgm:prSet presAssocID="{900E0830-923C-F749-B8AF-FE99A7EC00A3}" presName="connector2" presStyleLbl="sibTrans2D1" presStyleIdx="1" presStyleCnt="2"/>
      <dgm:spPr/>
      <dgm:t>
        <a:bodyPr/>
        <a:lstStyle/>
        <a:p>
          <a:endParaRPr lang="zh-CN" altLang="en-US"/>
        </a:p>
      </dgm:t>
    </dgm:pt>
  </dgm:ptLst>
  <dgm:cxnLst>
    <dgm:cxn modelId="{53E80221-2FB7-0C47-BF5E-B5877DAF9C32}" srcId="{DCF46B3A-3D48-9946-8938-2728F385E2D0}" destId="{527B64B6-9F73-964C-88FF-D348E1621E92}" srcOrd="0" destOrd="0" parTransId="{2FEDE886-AD3F-A34E-9036-D780A8119D3C}" sibTransId="{00E3D283-B850-A745-B65B-D996A2F198E1}"/>
    <dgm:cxn modelId="{538BC34D-4C18-A749-BC02-EF7651FF0B55}" type="presOf" srcId="{DCF46B3A-3D48-9946-8938-2728F385E2D0}" destId="{63E4185D-482A-004A-93FD-07B182D419CE}" srcOrd="0" destOrd="0" presId="urn:microsoft.com/office/officeart/2005/8/layout/gear1"/>
    <dgm:cxn modelId="{5A956CD5-B0DB-6F4B-B7B0-CD0C407E960F}" type="presOf" srcId="{8C8C7D55-3A62-D64B-8675-2D3D14B6F886}" destId="{7DA6D763-0D85-C344-A484-B7090E5DAA49}" srcOrd="1" destOrd="0" presId="urn:microsoft.com/office/officeart/2005/8/layout/gear1"/>
    <dgm:cxn modelId="{74645695-EFD1-B04F-BE0D-60F62EECD7CC}" type="presOf" srcId="{900E0830-923C-F749-B8AF-FE99A7EC00A3}" destId="{3DD12434-63DC-CF47-A8DF-2A04F4EF58A8}" srcOrd="0" destOrd="0" presId="urn:microsoft.com/office/officeart/2005/8/layout/gear1"/>
    <dgm:cxn modelId="{8202CB3F-4614-C64D-9AB1-4D85B47BC856}" type="presOf" srcId="{527B64B6-9F73-964C-88FF-D348E1621E92}" destId="{A95DE316-8FB1-DB4F-B893-6C9D538FBDA8}" srcOrd="0" destOrd="0" presId="urn:microsoft.com/office/officeart/2005/8/layout/gear1"/>
    <dgm:cxn modelId="{CBEB3B7C-7170-3E47-A0B8-0F20FED12995}" type="presOf" srcId="{00E3D283-B850-A745-B65B-D996A2F198E1}" destId="{CBE91E7E-5010-F54F-B4EC-EDAC431FF29D}" srcOrd="0" destOrd="0" presId="urn:microsoft.com/office/officeart/2005/8/layout/gear1"/>
    <dgm:cxn modelId="{B2051B26-C54E-004E-8E50-A73ED6DC7983}" type="presOf" srcId="{527B64B6-9F73-964C-88FF-D348E1621E92}" destId="{69E577ED-F98E-5E43-B4B7-AAB0BC594E7D}" srcOrd="1" destOrd="0" presId="urn:microsoft.com/office/officeart/2005/8/layout/gear1"/>
    <dgm:cxn modelId="{F9AC21F6-E23D-BF42-AEA9-A2BF69F753C1}" type="presOf" srcId="{8C8C7D55-3A62-D64B-8675-2D3D14B6F886}" destId="{C9D68EA1-3FF5-DE41-824F-4CFE4FB73BF6}" srcOrd="2" destOrd="0" presId="urn:microsoft.com/office/officeart/2005/8/layout/gear1"/>
    <dgm:cxn modelId="{C82E1E46-B6C4-AD43-9436-4F743595BA22}" type="presOf" srcId="{527B64B6-9F73-964C-88FF-D348E1621E92}" destId="{80549E40-058C-0540-9276-5ABF141B039C}" srcOrd="2" destOrd="0" presId="urn:microsoft.com/office/officeart/2005/8/layout/gear1"/>
    <dgm:cxn modelId="{4297B564-AE86-AA4D-9E3C-648F517B4DB5}" type="presOf" srcId="{8C8C7D55-3A62-D64B-8675-2D3D14B6F886}" destId="{E71ECFCB-45EA-C046-B7B2-DC3665C577C0}" srcOrd="0" destOrd="0" presId="urn:microsoft.com/office/officeart/2005/8/layout/gear1"/>
    <dgm:cxn modelId="{2C16D422-F362-AA4A-95C1-4203A5CE308F}" srcId="{DCF46B3A-3D48-9946-8938-2728F385E2D0}" destId="{8C8C7D55-3A62-D64B-8675-2D3D14B6F886}" srcOrd="1" destOrd="0" parTransId="{D37B4446-D0C1-1D42-A5E9-CA22C43097A6}" sibTransId="{900E0830-923C-F749-B8AF-FE99A7EC00A3}"/>
    <dgm:cxn modelId="{60AD9232-4C1C-6142-A61E-138747949CE7}" type="presParOf" srcId="{63E4185D-482A-004A-93FD-07B182D419CE}" destId="{A95DE316-8FB1-DB4F-B893-6C9D538FBDA8}" srcOrd="0" destOrd="0" presId="urn:microsoft.com/office/officeart/2005/8/layout/gear1"/>
    <dgm:cxn modelId="{0BD707D3-9A7A-4C43-9D3E-5C9F08D8FA66}" type="presParOf" srcId="{63E4185D-482A-004A-93FD-07B182D419CE}" destId="{69E577ED-F98E-5E43-B4B7-AAB0BC594E7D}" srcOrd="1" destOrd="0" presId="urn:microsoft.com/office/officeart/2005/8/layout/gear1"/>
    <dgm:cxn modelId="{EE72058D-115F-C940-A949-0A0BC89DEB72}" type="presParOf" srcId="{63E4185D-482A-004A-93FD-07B182D419CE}" destId="{80549E40-058C-0540-9276-5ABF141B039C}" srcOrd="2" destOrd="0" presId="urn:microsoft.com/office/officeart/2005/8/layout/gear1"/>
    <dgm:cxn modelId="{6B8E820B-3F12-5B48-9ECE-ECDF85F57EA4}" type="presParOf" srcId="{63E4185D-482A-004A-93FD-07B182D419CE}" destId="{E71ECFCB-45EA-C046-B7B2-DC3665C577C0}" srcOrd="3" destOrd="0" presId="urn:microsoft.com/office/officeart/2005/8/layout/gear1"/>
    <dgm:cxn modelId="{9E35F972-0BCF-6F46-A74F-F1B1FCC5C668}" type="presParOf" srcId="{63E4185D-482A-004A-93FD-07B182D419CE}" destId="{7DA6D763-0D85-C344-A484-B7090E5DAA49}" srcOrd="4" destOrd="0" presId="urn:microsoft.com/office/officeart/2005/8/layout/gear1"/>
    <dgm:cxn modelId="{459C38B0-C029-4F4C-A643-FE47184DFFAA}" type="presParOf" srcId="{63E4185D-482A-004A-93FD-07B182D419CE}" destId="{C9D68EA1-3FF5-DE41-824F-4CFE4FB73BF6}" srcOrd="5" destOrd="0" presId="urn:microsoft.com/office/officeart/2005/8/layout/gear1"/>
    <dgm:cxn modelId="{130B7DF3-E881-A244-B682-55DE734C6818}" type="presParOf" srcId="{63E4185D-482A-004A-93FD-07B182D419CE}" destId="{CBE91E7E-5010-F54F-B4EC-EDAC431FF29D}" srcOrd="6" destOrd="0" presId="urn:microsoft.com/office/officeart/2005/8/layout/gear1"/>
    <dgm:cxn modelId="{2228FEE5-C7B6-F343-BADA-0DC20C1BF22D}" type="presParOf" srcId="{63E4185D-482A-004A-93FD-07B182D419CE}" destId="{3DD12434-63DC-CF47-A8DF-2A04F4EF58A8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DE316-8FB1-DB4F-B893-6C9D538FBDA8}">
      <dsp:nvSpPr>
        <dsp:cNvPr id="0" name=""/>
        <dsp:cNvSpPr/>
      </dsp:nvSpPr>
      <dsp:spPr>
        <a:xfrm>
          <a:off x="2844800" y="1422399"/>
          <a:ext cx="2235200" cy="2235200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程序设计语言</a:t>
          </a:r>
          <a:endParaRPr lang="zh-CN" altLang="en-US" sz="2600" kern="1200" dirty="0"/>
        </a:p>
      </dsp:txBody>
      <dsp:txXfrm>
        <a:off x="3294175" y="1945984"/>
        <a:ext cx="1336450" cy="1148939"/>
      </dsp:txXfrm>
    </dsp:sp>
    <dsp:sp modelId="{E71ECFCB-45EA-C046-B7B2-DC3665C577C0}">
      <dsp:nvSpPr>
        <dsp:cNvPr id="0" name=""/>
        <dsp:cNvSpPr/>
      </dsp:nvSpPr>
      <dsp:spPr>
        <a:xfrm>
          <a:off x="1544320" y="894079"/>
          <a:ext cx="1625600" cy="1625600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编译器</a:t>
          </a:r>
          <a:endParaRPr lang="zh-CN" altLang="en-US" sz="2600" kern="1200" dirty="0"/>
        </a:p>
      </dsp:txBody>
      <dsp:txXfrm>
        <a:off x="1953570" y="1305802"/>
        <a:ext cx="807100" cy="802154"/>
      </dsp:txXfrm>
    </dsp:sp>
    <dsp:sp modelId="{CBE91E7E-5010-F54F-B4EC-EDAC431FF29D}">
      <dsp:nvSpPr>
        <dsp:cNvPr id="0" name=""/>
        <dsp:cNvSpPr/>
      </dsp:nvSpPr>
      <dsp:spPr>
        <a:xfrm>
          <a:off x="2944297" y="1043710"/>
          <a:ext cx="2749296" cy="2749296"/>
        </a:xfrm>
        <a:prstGeom prst="circularArrow">
          <a:avLst>
            <a:gd name="adj1" fmla="val 4878"/>
            <a:gd name="adj2" fmla="val 312630"/>
            <a:gd name="adj3" fmla="val 3133259"/>
            <a:gd name="adj4" fmla="val 15234156"/>
            <a:gd name="adj5" fmla="val 569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tint val="60000"/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D12434-63DC-CF47-A8DF-2A04F4EF58A8}">
      <dsp:nvSpPr>
        <dsp:cNvPr id="0" name=""/>
        <dsp:cNvSpPr/>
      </dsp:nvSpPr>
      <dsp:spPr>
        <a:xfrm>
          <a:off x="1256429" y="534955"/>
          <a:ext cx="2078736" cy="207873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tint val="60000"/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4F3E9-AA86-4D25-967F-98E583EECA29}" type="datetimeFigureOut">
              <a:rPr lang="zh-CN" altLang="en-US" smtClean="0"/>
              <a:pPr/>
              <a:t>2017/2/21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C3604-7DFF-44DC-B837-90A8D5AD48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139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C3604-7DFF-44DC-B837-90A8D5AD480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38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该例子来源于</a:t>
            </a:r>
            <a:r>
              <a:rPr kumimoji="1" lang="en-US" altLang="zh-CN" dirty="0" err="1" smtClean="0"/>
              <a:t>compiler@stanford</a:t>
            </a:r>
            <a:r>
              <a:rPr kumimoji="1" lang="zh-CN" altLang="en-US" dirty="0" smtClean="0"/>
              <a:t> 讲义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C3604-7DFF-44DC-B837-90A8D5AD480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40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2017/2/21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daixinyu@nju.edu.cn" TargetMode="External"/><Relationship Id="rId3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1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dirty="0" smtClean="0"/>
              <a:t>第一章     引    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3400" y="-38112"/>
            <a:ext cx="7854696" cy="1752600"/>
          </a:xfrm>
        </p:spPr>
        <p:txBody>
          <a:bodyPr/>
          <a:lstStyle/>
          <a:p>
            <a:r>
              <a:rPr lang="zh-CN" altLang="en-US" dirty="0" smtClean="0"/>
              <a:t>编译原理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8064" y="4365104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南京大学计算机科学与技术系</a:t>
            </a:r>
            <a:endParaRPr kumimoji="1" lang="en-US" altLang="zh-CN" dirty="0" smtClean="0"/>
          </a:p>
          <a:p>
            <a:r>
              <a:rPr kumimoji="1" lang="zh-CN" altLang="en-US" dirty="0" smtClean="0"/>
              <a:t>戴新宇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zh-CN" altLang="en-US" dirty="0"/>
              <a:t>典型语言（如</a:t>
            </a:r>
            <a:r>
              <a:rPr lang="en-US" altLang="zh-CN" dirty="0"/>
              <a:t>C</a:t>
            </a:r>
            <a:r>
              <a:rPr lang="zh-CN" altLang="en-US" dirty="0"/>
              <a:t>）的编译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预处理器</a:t>
            </a:r>
          </a:p>
          <a:p>
            <a:r>
              <a:rPr lang="zh-CN" altLang="en-US">
                <a:solidFill>
                  <a:schemeClr val="accent2"/>
                </a:solidFill>
              </a:rPr>
              <a:t>汇编器</a:t>
            </a:r>
          </a:p>
          <a:p>
            <a:r>
              <a:rPr lang="zh-CN" altLang="en-US"/>
              <a:t>链接器</a:t>
            </a:r>
          </a:p>
          <a:p>
            <a:r>
              <a:rPr lang="zh-CN" altLang="en-US"/>
              <a:t>加载器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682750"/>
            <a:ext cx="3678238" cy="5175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4"/>
          <p:cNvSpPr>
            <a:spLocks noChangeArrowheads="1"/>
          </p:cNvSpPr>
          <p:nvPr/>
        </p:nvSpPr>
        <p:spPr bwMode="auto">
          <a:xfrm>
            <a:off x="3752850" y="1333500"/>
            <a:ext cx="1584325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latin typeface="Verdana" pitchFamily="34" charset="0"/>
              </a:rPr>
              <a:t>Compiler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319463" y="2773363"/>
            <a:ext cx="29686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latin typeface="Verdana" pitchFamily="34" charset="0"/>
              </a:rPr>
              <a:t>Object file (.o .obj .dcu)</a:t>
            </a:r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3535363" y="3565525"/>
            <a:ext cx="1584325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latin typeface="Verdana" pitchFamily="34" charset="0"/>
              </a:rPr>
              <a:t>Linker</a:t>
            </a:r>
          </a:p>
        </p:txBody>
      </p:sp>
      <p:sp>
        <p:nvSpPr>
          <p:cNvPr id="21511" name="AutoShape 7"/>
          <p:cNvSpPr>
            <a:spLocks noChangeArrowheads="1"/>
          </p:cNvSpPr>
          <p:nvPr/>
        </p:nvSpPr>
        <p:spPr bwMode="auto">
          <a:xfrm>
            <a:off x="1087438" y="2773363"/>
            <a:ext cx="1584325" cy="433387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latin typeface="Verdana" pitchFamily="34" charset="0"/>
              </a:rPr>
              <a:t>Assembler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152400" y="3638550"/>
            <a:ext cx="1752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latin typeface="Verdana" pitchFamily="34" charset="0"/>
              </a:rPr>
              <a:t>libraries (.lib)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584200" y="2125663"/>
            <a:ext cx="28416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latin typeface="Verdana" pitchFamily="34" charset="0"/>
              </a:rPr>
              <a:t>assembly file (.a .asm)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3032125" y="4502150"/>
            <a:ext cx="280828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Verdana" pitchFamily="34" charset="0"/>
              </a:rPr>
              <a:t>executable file </a:t>
            </a:r>
            <a:r>
              <a:rPr lang="en-US" altLang="zh-CN">
                <a:solidFill>
                  <a:schemeClr val="tx1"/>
                </a:solidFill>
                <a:latin typeface="Verdana" pitchFamily="34" charset="0"/>
              </a:rPr>
              <a:t>(.</a:t>
            </a:r>
            <a:r>
              <a:rPr lang="en-US" altLang="zh-CN" smtClean="0">
                <a:solidFill>
                  <a:schemeClr val="tx1"/>
                </a:solidFill>
                <a:latin typeface="Verdana" pitchFamily="34" charset="0"/>
              </a:rPr>
              <a:t>exe)</a:t>
            </a:r>
            <a:endParaRPr lang="en-US" altLang="zh-CN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3176588" y="685800"/>
            <a:ext cx="251789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Verdana" pitchFamily="34" charset="0"/>
              </a:rPr>
              <a:t>source file (.c .pas </a:t>
            </a:r>
            <a:r>
              <a:rPr lang="en-US" altLang="zh-CN" dirty="0" smtClean="0">
                <a:solidFill>
                  <a:schemeClr val="tx1"/>
                </a:solidFill>
                <a:latin typeface="Verdana" pitchFamily="34" charset="0"/>
              </a:rPr>
              <a:t>)</a:t>
            </a:r>
            <a:endParaRPr lang="en-US" altLang="zh-CN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4327525" y="9731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H="1">
            <a:off x="1952625" y="1549400"/>
            <a:ext cx="17272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1879600" y="2414588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2671763" y="29892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2311400" y="3854450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 flipH="1">
            <a:off x="4471988" y="313372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4471988" y="42148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6416675" y="5222875"/>
            <a:ext cx="16716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Verdana" pitchFamily="34" charset="0"/>
              </a:rPr>
              <a:t>OS (.</a:t>
            </a:r>
            <a:r>
              <a:rPr lang="en-US" altLang="zh-CN" dirty="0" err="1">
                <a:solidFill>
                  <a:schemeClr val="tx1"/>
                </a:solidFill>
                <a:latin typeface="Verdana" pitchFamily="34" charset="0"/>
              </a:rPr>
              <a:t>dll</a:t>
            </a:r>
            <a:r>
              <a:rPr lang="en-US" altLang="zh-CN" dirty="0">
                <a:solidFill>
                  <a:schemeClr val="tx1"/>
                </a:solidFill>
                <a:latin typeface="Verdana" pitchFamily="34" charset="0"/>
              </a:rPr>
              <a:t>, .so)</a:t>
            </a:r>
          </a:p>
        </p:txBody>
      </p:sp>
      <p:sp>
        <p:nvSpPr>
          <p:cNvPr id="21525" name="AutoShape 21"/>
          <p:cNvSpPr>
            <a:spLocks noChangeArrowheads="1"/>
          </p:cNvSpPr>
          <p:nvPr/>
        </p:nvSpPr>
        <p:spPr bwMode="auto">
          <a:xfrm>
            <a:off x="3535363" y="5149850"/>
            <a:ext cx="1584325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latin typeface="Verdana" pitchFamily="34" charset="0"/>
              </a:rPr>
              <a:t>Loader</a:t>
            </a:r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800100" y="5222875"/>
            <a:ext cx="11509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latin typeface="Verdana" pitchFamily="34" charset="0"/>
              </a:rPr>
              <a:t>process</a:t>
            </a:r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 flipH="1" flipV="1">
            <a:off x="5119688" y="5438775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528" name="Line 24"/>
          <p:cNvSpPr>
            <a:spLocks noChangeShapeType="1"/>
          </p:cNvSpPr>
          <p:nvPr/>
        </p:nvSpPr>
        <p:spPr bwMode="auto">
          <a:xfrm flipH="1">
            <a:off x="1879600" y="5438775"/>
            <a:ext cx="165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529" name="Line 25"/>
          <p:cNvSpPr>
            <a:spLocks noChangeShapeType="1"/>
          </p:cNvSpPr>
          <p:nvPr/>
        </p:nvSpPr>
        <p:spPr bwMode="auto">
          <a:xfrm>
            <a:off x="4471988" y="47894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531" name="Line 27"/>
          <p:cNvSpPr>
            <a:spLocks noChangeShapeType="1"/>
          </p:cNvSpPr>
          <p:nvPr/>
        </p:nvSpPr>
        <p:spPr bwMode="auto">
          <a:xfrm>
            <a:off x="4471988" y="1981200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编译器简介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编译器  </a:t>
            </a:r>
            <a:r>
              <a:rPr lang="en-US" altLang="zh-CN" dirty="0"/>
              <a:t>vs. </a:t>
            </a:r>
            <a:r>
              <a:rPr lang="zh-CN" altLang="en-US" dirty="0"/>
              <a:t>解释器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编译器的结构</a:t>
            </a:r>
          </a:p>
          <a:p>
            <a:r>
              <a:rPr lang="zh-CN" altLang="en-US" dirty="0"/>
              <a:t>编译的构造工具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编译器的结构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348662" cy="4267200"/>
          </a:xfrm>
        </p:spPr>
        <p:txBody>
          <a:bodyPr/>
          <a:lstStyle/>
          <a:p>
            <a:r>
              <a:rPr lang="zh-CN" altLang="en-US" sz="2600" dirty="0"/>
              <a:t>分析部分（</a:t>
            </a:r>
            <a:r>
              <a:rPr lang="en-US" altLang="zh-CN" sz="2600" dirty="0"/>
              <a:t>Analysis</a:t>
            </a:r>
            <a:r>
              <a:rPr lang="zh-CN" altLang="en-US" sz="2600" dirty="0"/>
              <a:t>）</a:t>
            </a:r>
          </a:p>
          <a:p>
            <a:pPr lvl="1"/>
            <a:r>
              <a:rPr lang="zh-CN" altLang="en-US" sz="2200" dirty="0"/>
              <a:t>源程序 </a:t>
            </a:r>
            <a:r>
              <a:rPr lang="en-US" altLang="zh-CN" sz="2200" dirty="0"/>
              <a:t>-  </a:t>
            </a:r>
            <a:r>
              <a:rPr lang="zh-CN" altLang="en-US" sz="2200" dirty="0"/>
              <a:t>语法结构  </a:t>
            </a:r>
            <a:r>
              <a:rPr lang="en-US" altLang="zh-CN" sz="2200" dirty="0"/>
              <a:t>-  </a:t>
            </a:r>
            <a:r>
              <a:rPr lang="zh-CN" altLang="en-US" sz="2200" dirty="0"/>
              <a:t>中间表示</a:t>
            </a:r>
          </a:p>
          <a:p>
            <a:pPr lvl="1"/>
            <a:r>
              <a:rPr lang="zh-CN" altLang="en-US" sz="2200" dirty="0"/>
              <a:t>搜集源程序中的相关信息，放入符号表</a:t>
            </a:r>
          </a:p>
          <a:p>
            <a:pPr lvl="1"/>
            <a:r>
              <a:rPr lang="zh-CN" altLang="en-US" sz="2200" dirty="0"/>
              <a:t>分析、定位程序中可能存在的错误信息（语法、语义错误）</a:t>
            </a:r>
          </a:p>
          <a:p>
            <a:pPr lvl="1"/>
            <a:r>
              <a:rPr lang="zh-CN" altLang="en-US" sz="2200" dirty="0"/>
              <a:t>又称编译器的前端（</a:t>
            </a:r>
            <a:r>
              <a:rPr lang="en-US" altLang="zh-CN" sz="2200" dirty="0"/>
              <a:t>front end</a:t>
            </a:r>
            <a:r>
              <a:rPr lang="zh-CN" altLang="en-US" sz="2200" dirty="0"/>
              <a:t>），是于机器无关的部分</a:t>
            </a:r>
          </a:p>
          <a:p>
            <a:r>
              <a:rPr lang="zh-CN" altLang="en-US" sz="2600" dirty="0"/>
              <a:t>综合部分（</a:t>
            </a:r>
            <a:r>
              <a:rPr lang="en-US" altLang="zh-CN" sz="2600" dirty="0"/>
              <a:t>Synthesis</a:t>
            </a:r>
            <a:r>
              <a:rPr lang="zh-CN" altLang="en-US" sz="2600" dirty="0"/>
              <a:t>）</a:t>
            </a:r>
          </a:p>
          <a:p>
            <a:pPr lvl="1"/>
            <a:r>
              <a:rPr lang="zh-CN" altLang="en-US" sz="2200" dirty="0"/>
              <a:t>根据符号表和中间表示构造目标程序</a:t>
            </a:r>
          </a:p>
          <a:p>
            <a:pPr lvl="1"/>
            <a:r>
              <a:rPr lang="zh-CN" altLang="en-US" sz="2200" dirty="0"/>
              <a:t>又称编译器的后端（</a:t>
            </a:r>
            <a:r>
              <a:rPr lang="en-US" altLang="zh-CN" sz="2200" dirty="0"/>
              <a:t>back end</a:t>
            </a:r>
            <a:r>
              <a:rPr lang="zh-CN" altLang="en-US" sz="2200" dirty="0"/>
              <a:t>），是于机器相关的部分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2549525" cy="1216025"/>
          </a:xfrm>
        </p:spPr>
        <p:txBody>
          <a:bodyPr/>
          <a:lstStyle/>
          <a:p>
            <a:r>
              <a:rPr lang="zh-CN" altLang="en-US" sz="3400"/>
              <a:t>编译器中的若干步骤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152400"/>
            <a:ext cx="4398963" cy="628808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</p:pic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3624263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每个</a:t>
            </a:r>
            <a:r>
              <a:rPr lang="zh-CN" altLang="en-US" i="1" dirty="0">
                <a:solidFill>
                  <a:srgbClr val="FF0000"/>
                </a:solidFill>
              </a:rPr>
              <a:t>步骤</a:t>
            </a:r>
            <a:r>
              <a:rPr lang="zh-CN" altLang="en-US" dirty="0"/>
              <a:t>把源程序的一种表示方式转换成另一种表示方式。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实践中，某些中间表示不需要明确的构造出来。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符号表存放源程序的相关信息，可由各个步骤</a:t>
            </a:r>
            <a:r>
              <a:rPr lang="zh-CN" altLang="en-US" dirty="0"/>
              <a:t>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914400"/>
            <a:ext cx="8001000" cy="606425"/>
          </a:xfrm>
        </p:spPr>
        <p:txBody>
          <a:bodyPr/>
          <a:lstStyle/>
          <a:p>
            <a:r>
              <a:rPr lang="zh-CN" altLang="en-US" sz="3200"/>
              <a:t>符号表管理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记录源程序中使用的变量的名字，收集各种</a:t>
            </a:r>
            <a:r>
              <a:rPr lang="zh-CN" altLang="en-US" sz="2800" dirty="0" smtClean="0"/>
              <a:t>属性</a:t>
            </a:r>
            <a:endParaRPr lang="en-US" altLang="zh-CN" sz="2800" dirty="0" smtClean="0"/>
          </a:p>
          <a:p>
            <a:pPr lvl="1"/>
            <a:r>
              <a:rPr lang="zh-CN" altLang="en-US" dirty="0" smtClean="0"/>
              <a:t>名字的存储分配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作用域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过程名字的参数数量、参数类型等等</a:t>
            </a:r>
            <a:endParaRPr lang="zh-CN" altLang="en-US" dirty="0"/>
          </a:p>
          <a:p>
            <a:r>
              <a:rPr lang="zh-CN" altLang="en-US" sz="2800" dirty="0"/>
              <a:t>符号表可由编译器的各个步骤使用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 idx="4294967295"/>
          </p:nvPr>
        </p:nvSpPr>
        <p:spPr>
          <a:xfrm>
            <a:off x="457200" y="845840"/>
            <a:ext cx="10451504" cy="1143000"/>
          </a:xfrm>
        </p:spPr>
        <p:txBody>
          <a:bodyPr anchor="ctr">
            <a:noAutofit/>
          </a:bodyPr>
          <a:lstStyle/>
          <a:p>
            <a:r>
              <a:rPr lang="zh-CN" altLang="en-US" sz="4000" dirty="0"/>
              <a:t>词法</a:t>
            </a:r>
            <a:r>
              <a:rPr lang="zh-CN" altLang="en-US" sz="4000" dirty="0" smtClean="0"/>
              <a:t>分析</a:t>
            </a:r>
            <a:r>
              <a:rPr lang="zh-CN" altLang="en-US" sz="4000" dirty="0"/>
              <a:t>（</a:t>
            </a:r>
            <a:r>
              <a:rPr lang="en-US" altLang="zh-CN" sz="4000" dirty="0"/>
              <a:t>lexical analysis, scanning</a:t>
            </a:r>
            <a:r>
              <a:rPr lang="zh-CN" altLang="en-US" sz="4000" dirty="0"/>
              <a:t>）</a:t>
            </a:r>
            <a:br>
              <a:rPr lang="zh-CN" altLang="en-US" sz="4000" dirty="0"/>
            </a:b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词法分析</a:t>
            </a:r>
            <a:r>
              <a:rPr lang="en-US" altLang="zh-CN" sz="2800" dirty="0"/>
              <a:t>/</a:t>
            </a:r>
            <a:r>
              <a:rPr lang="zh-CN" altLang="en-US" sz="2800" dirty="0" smtClean="0"/>
              <a:t>扫描</a:t>
            </a:r>
            <a:r>
              <a:rPr lang="zh-CN" altLang="en-US" sz="2300" dirty="0" smtClean="0"/>
              <a:t>读入源程序</a:t>
            </a:r>
            <a:r>
              <a:rPr lang="zh-CN" altLang="en-US" sz="2300" dirty="0"/>
              <a:t>的字符流，输出有意义的词素</a:t>
            </a:r>
            <a:r>
              <a:rPr lang="en-US" altLang="zh-CN" sz="2300" dirty="0"/>
              <a:t>(lexeme)</a:t>
            </a:r>
          </a:p>
          <a:p>
            <a:pPr lvl="1">
              <a:lnSpc>
                <a:spcPct val="90000"/>
              </a:lnSpc>
            </a:pPr>
            <a:r>
              <a:rPr lang="zh-CN" altLang="en-US" sz="2300" dirty="0"/>
              <a:t>基于词素，产生词法单元：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300" dirty="0"/>
              <a:t>      </a:t>
            </a:r>
            <a:r>
              <a:rPr lang="en-US" altLang="zh-CN" sz="2300" dirty="0"/>
              <a:t>&lt;token-name, attribute-value&gt;</a:t>
            </a:r>
          </a:p>
          <a:p>
            <a:pPr lvl="1">
              <a:lnSpc>
                <a:spcPct val="90000"/>
              </a:lnSpc>
            </a:pPr>
            <a:r>
              <a:rPr lang="en-US" altLang="zh-CN" sz="2300" dirty="0"/>
              <a:t>token-name</a:t>
            </a:r>
            <a:r>
              <a:rPr lang="zh-CN" altLang="en-US" sz="2300" dirty="0"/>
              <a:t>由语法分析步骤使用</a:t>
            </a:r>
          </a:p>
          <a:p>
            <a:pPr lvl="1">
              <a:lnSpc>
                <a:spcPct val="90000"/>
              </a:lnSpc>
            </a:pPr>
            <a:r>
              <a:rPr lang="en-US" altLang="zh-CN" sz="2300" dirty="0"/>
              <a:t>attribute-value</a:t>
            </a:r>
            <a:r>
              <a:rPr lang="zh-CN" altLang="en-US" sz="2300" dirty="0"/>
              <a:t>指向相应的符号表条目，由语义分析</a:t>
            </a:r>
            <a:r>
              <a:rPr lang="en-US" altLang="zh-CN" sz="2300" dirty="0"/>
              <a:t>/</a:t>
            </a:r>
            <a:r>
              <a:rPr lang="zh-CN" altLang="en-US" sz="2300" dirty="0"/>
              <a:t>代码生成步骤使用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例子</a:t>
            </a:r>
          </a:p>
          <a:p>
            <a:pPr lvl="1">
              <a:lnSpc>
                <a:spcPct val="90000"/>
              </a:lnSpc>
            </a:pPr>
            <a:r>
              <a:rPr lang="en-US" altLang="zh-CN" sz="2300" dirty="0"/>
              <a:t>position = initial + rate * 60</a:t>
            </a:r>
          </a:p>
          <a:p>
            <a:pPr lvl="1">
              <a:lnSpc>
                <a:spcPct val="90000"/>
              </a:lnSpc>
            </a:pPr>
            <a:r>
              <a:rPr lang="en-US" altLang="zh-CN" sz="2300" u="sng" dirty="0"/>
              <a:t>&lt;id,1&gt;</a:t>
            </a:r>
            <a:r>
              <a:rPr lang="en-US" altLang="zh-CN" sz="2300" dirty="0"/>
              <a:t>  </a:t>
            </a:r>
            <a:r>
              <a:rPr lang="en-US" altLang="zh-CN" sz="2300" u="sng" dirty="0"/>
              <a:t>&lt;=, &gt;</a:t>
            </a:r>
            <a:r>
              <a:rPr lang="en-US" altLang="zh-CN" sz="2300" dirty="0"/>
              <a:t>  </a:t>
            </a:r>
            <a:r>
              <a:rPr lang="en-US" altLang="zh-CN" sz="2300" u="sng" dirty="0"/>
              <a:t>&lt;id, 2&gt;</a:t>
            </a:r>
            <a:r>
              <a:rPr lang="en-US" altLang="zh-CN" sz="2300" dirty="0"/>
              <a:t>   </a:t>
            </a:r>
            <a:r>
              <a:rPr lang="en-US" altLang="zh-CN" sz="2300" u="sng" dirty="0"/>
              <a:t>&lt;+, &gt;</a:t>
            </a:r>
            <a:r>
              <a:rPr lang="en-US" altLang="zh-CN" sz="2300" dirty="0"/>
              <a:t>   </a:t>
            </a:r>
            <a:r>
              <a:rPr lang="en-US" altLang="zh-CN" sz="2300" u="sng" dirty="0"/>
              <a:t>&lt;id,3&gt;</a:t>
            </a:r>
            <a:r>
              <a:rPr lang="en-US" altLang="zh-CN" sz="2300" dirty="0"/>
              <a:t>  </a:t>
            </a:r>
            <a:r>
              <a:rPr lang="en-US" altLang="zh-CN" sz="2300" u="sng" dirty="0"/>
              <a:t>&lt;*, &gt;</a:t>
            </a:r>
            <a:r>
              <a:rPr lang="en-US" altLang="zh-CN" sz="2300" dirty="0"/>
              <a:t>  </a:t>
            </a:r>
            <a:r>
              <a:rPr lang="en-US" altLang="zh-CN" sz="2300" u="sng" dirty="0"/>
              <a:t>&lt;number, 4&gt;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 idx="4294967295"/>
          </p:nvPr>
        </p:nvSpPr>
        <p:spPr>
          <a:xfrm>
            <a:off x="457200" y="500042"/>
            <a:ext cx="8229600" cy="1143000"/>
          </a:xfrm>
        </p:spPr>
        <p:txBody>
          <a:bodyPr anchor="ctr">
            <a:normAutofit fontScale="90000"/>
          </a:bodyPr>
          <a:lstStyle/>
          <a:p>
            <a:r>
              <a:rPr lang="zh-CN" altLang="en-US" dirty="0"/>
              <a:t>语法分析（</a:t>
            </a:r>
            <a:r>
              <a:rPr lang="en-US" altLang="zh-CN" dirty="0"/>
              <a:t>syntax analysis/parsing</a:t>
            </a:r>
            <a:r>
              <a:rPr lang="zh-CN" altLang="en-US" dirty="0"/>
              <a:t>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6083" name="内容占位符 2"/>
          <p:cNvSpPr>
            <a:spLocks noGrp="1"/>
          </p:cNvSpPr>
          <p:nvPr>
            <p:ph idx="4294967295"/>
          </p:nvPr>
        </p:nvSpPr>
        <p:spPr>
          <a:xfrm>
            <a:off x="285750" y="4286250"/>
            <a:ext cx="8286750" cy="22145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词法分析后，需要得到词素序列的语法结构</a:t>
            </a:r>
            <a:endParaRPr lang="en-US" altLang="zh-CN" dirty="0" smtClean="0"/>
          </a:p>
          <a:p>
            <a:r>
              <a:rPr lang="zh-CN" altLang="en-US" dirty="0" smtClean="0"/>
              <a:t>语法分析</a:t>
            </a:r>
            <a:r>
              <a:rPr lang="en-US" altLang="zh-CN" dirty="0"/>
              <a:t>/</a:t>
            </a:r>
            <a:r>
              <a:rPr lang="zh-CN" altLang="en-US" dirty="0" smtClean="0"/>
              <a:t>解析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根据各个词法单</a:t>
            </a:r>
            <a:r>
              <a:rPr lang="zh-CN" altLang="en-US" dirty="0"/>
              <a:t>元的第一个分量来创建树形中间表示形式。通常是语法树（</a:t>
            </a:r>
            <a:r>
              <a:rPr lang="en-US" altLang="zh-CN" dirty="0"/>
              <a:t>syntax tree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指出了词法单元流的语法结构。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88" y="1500188"/>
            <a:ext cx="440055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 idx="4294967295"/>
          </p:nvPr>
        </p:nvSpPr>
        <p:spPr>
          <a:xfrm>
            <a:off x="457200" y="142860"/>
            <a:ext cx="8229600" cy="1143000"/>
          </a:xfrm>
        </p:spPr>
        <p:txBody>
          <a:bodyPr anchor="ctr"/>
          <a:lstStyle/>
          <a:p>
            <a:r>
              <a:rPr lang="zh-CN" altLang="en-US" dirty="0"/>
              <a:t>语义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(Semantic Analysis)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4643438"/>
            <a:ext cx="8229600" cy="1928812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/>
              <a:t>得到语义</a:t>
            </a:r>
            <a:r>
              <a:rPr lang="en-US" altLang="zh-CN" sz="2400" dirty="0" smtClean="0"/>
              <a:t>(meaning)</a:t>
            </a:r>
            <a:r>
              <a:rPr lang="zh-CN" altLang="en-US" sz="2400" dirty="0" smtClean="0"/>
              <a:t>，对于编译器来说比较难</a:t>
            </a:r>
            <a:endParaRPr lang="en-US" altLang="zh-CN" sz="2400" dirty="0" smtClean="0"/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语义分析</a:t>
            </a:r>
          </a:p>
          <a:p>
            <a:pPr lvl="1">
              <a:lnSpc>
                <a:spcPct val="80000"/>
              </a:lnSpc>
            </a:pPr>
            <a:r>
              <a:rPr lang="zh-CN" altLang="en-US" sz="2200" dirty="0" smtClean="0"/>
              <a:t>使用语法树和符号表中的信息，检查源程序是否满足语言定义的语义约束。</a:t>
            </a:r>
          </a:p>
          <a:p>
            <a:pPr lvl="1">
              <a:lnSpc>
                <a:spcPct val="80000"/>
              </a:lnSpc>
            </a:pPr>
            <a:r>
              <a:rPr lang="zh-CN" altLang="en-US" sz="2200" dirty="0" smtClean="0"/>
              <a:t>同时收集类型</a:t>
            </a:r>
            <a:r>
              <a:rPr lang="zh-CN" altLang="en-US" sz="2200" dirty="0"/>
              <a:t>信息，用于代码生成。</a:t>
            </a:r>
          </a:p>
          <a:p>
            <a:pPr lvl="1">
              <a:lnSpc>
                <a:spcPct val="80000"/>
              </a:lnSpc>
            </a:pPr>
            <a:r>
              <a:rPr lang="zh-CN" altLang="en-US" sz="2200" dirty="0"/>
              <a:t>类型检查，类型转换。</a:t>
            </a: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38" y="1214438"/>
            <a:ext cx="43053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 idx="4294967295"/>
          </p:nvPr>
        </p:nvSpPr>
        <p:spPr>
          <a:xfrm>
            <a:off x="457200" y="142860"/>
            <a:ext cx="8229600" cy="1143000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语义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(</a:t>
            </a:r>
            <a:r>
              <a:rPr lang="en-US" altLang="zh-CN" dirty="0"/>
              <a:t>I</a:t>
            </a:r>
            <a:r>
              <a:rPr lang="en-US" altLang="zh-CN" dirty="0" smtClean="0"/>
              <a:t>nteresting examples)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67544" y="1556792"/>
            <a:ext cx="8229600" cy="192881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200" dirty="0"/>
              <a:t>Jack said Jerry left his assignment at home</a:t>
            </a:r>
            <a:r>
              <a:rPr lang="en-US" altLang="zh-CN" sz="2200" dirty="0" smtClean="0"/>
              <a:t>.</a:t>
            </a:r>
          </a:p>
          <a:p>
            <a:pPr>
              <a:lnSpc>
                <a:spcPct val="80000"/>
              </a:lnSpc>
            </a:pPr>
            <a:endParaRPr lang="en-US" altLang="zh-CN" sz="2200" dirty="0"/>
          </a:p>
          <a:p>
            <a:pPr>
              <a:lnSpc>
                <a:spcPct val="80000"/>
              </a:lnSpc>
            </a:pPr>
            <a:r>
              <a:rPr lang="en-US" altLang="zh-CN" sz="2200" dirty="0"/>
              <a:t>Jack said Jack left his assignment at home</a:t>
            </a:r>
            <a:r>
              <a:rPr lang="en-US" altLang="zh-CN" sz="2200" dirty="0" smtClean="0"/>
              <a:t>?</a:t>
            </a:r>
          </a:p>
          <a:p>
            <a:pPr>
              <a:lnSpc>
                <a:spcPct val="80000"/>
              </a:lnSpc>
            </a:pPr>
            <a:endParaRPr lang="en-US" altLang="zh-CN" sz="2200" dirty="0"/>
          </a:p>
          <a:p>
            <a:pPr>
              <a:lnSpc>
                <a:spcPct val="80000"/>
              </a:lnSpc>
            </a:pPr>
            <a:endParaRPr lang="en-US" altLang="zh-CN" sz="2200" dirty="0" smtClean="0"/>
          </a:p>
          <a:p>
            <a:pPr>
              <a:lnSpc>
                <a:spcPct val="80000"/>
              </a:lnSpc>
            </a:pPr>
            <a:endParaRPr lang="en-US" altLang="zh-CN" sz="2200" dirty="0"/>
          </a:p>
          <a:p>
            <a:pPr>
              <a:lnSpc>
                <a:spcPct val="80000"/>
              </a:lnSpc>
            </a:pPr>
            <a:endParaRPr lang="zh-CN" altLang="en-US" sz="2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852936"/>
            <a:ext cx="3535536" cy="361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2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课程概要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戴新宇   </a:t>
            </a:r>
            <a:r>
              <a:rPr lang="en-US" altLang="zh-CN" dirty="0" smtClean="0">
                <a:hlinkClick r:id="rId2"/>
              </a:rPr>
              <a:t>daixinyu@nju.edu.cn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学时：</a:t>
            </a:r>
            <a:r>
              <a:rPr lang="en-US" altLang="zh-CN" dirty="0" smtClean="0"/>
              <a:t>72</a:t>
            </a:r>
            <a:r>
              <a:rPr lang="zh-CN" altLang="en-US" dirty="0" smtClean="0"/>
              <a:t>学时</a:t>
            </a:r>
            <a:r>
              <a:rPr lang="en-US" altLang="zh-CN" dirty="0" smtClean="0"/>
              <a:t>(</a:t>
            </a:r>
            <a:r>
              <a:rPr lang="zh-CN" altLang="en-US" dirty="0" smtClean="0"/>
              <a:t>课堂</a:t>
            </a:r>
            <a:r>
              <a:rPr lang="en-US" altLang="zh-CN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学分：</a:t>
            </a:r>
            <a:r>
              <a:rPr lang="en-US" altLang="zh-CN" dirty="0" smtClean="0"/>
              <a:t>4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周三</a:t>
            </a:r>
            <a:r>
              <a:rPr lang="en-US" altLang="zh-CN" dirty="0" smtClean="0"/>
              <a:t>: 10-12am</a:t>
            </a:r>
            <a:r>
              <a:rPr lang="zh-CN" altLang="en-US" dirty="0" smtClean="0"/>
              <a:t>，周五</a:t>
            </a:r>
            <a:r>
              <a:rPr lang="en-US" altLang="zh-CN" dirty="0" smtClean="0"/>
              <a:t> 10-12am</a:t>
            </a:r>
            <a:r>
              <a:rPr lang="zh-CN" altLang="en-US" dirty="0" smtClean="0"/>
              <a:t>  逸</a:t>
            </a:r>
            <a:r>
              <a:rPr lang="en-US" altLang="zh-CN" dirty="0" smtClean="0"/>
              <a:t>B308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教材：编译原理（龙书第二版）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助教</a:t>
            </a:r>
            <a:r>
              <a:rPr lang="en-US" altLang="zh-CN" dirty="0" smtClean="0"/>
              <a:t>:</a:t>
            </a:r>
            <a:r>
              <a:rPr lang="zh-CN" altLang="en-US" dirty="0" smtClean="0"/>
              <a:t> 邱丰羽、宁天昊</a:t>
            </a:r>
            <a:endParaRPr lang="is-IS" altLang="zh-CN" dirty="0" smtClean="0"/>
          </a:p>
          <a:p>
            <a:pPr>
              <a:lnSpc>
                <a:spcPct val="90000"/>
              </a:lnSpc>
            </a:pPr>
            <a:r>
              <a:rPr lang="zh-CN" altLang="en-US" sz="2600" dirty="0" smtClean="0"/>
              <a:t>课程考核：</a:t>
            </a:r>
            <a:endParaRPr lang="en-US" altLang="zh-CN" sz="2600" dirty="0" smtClean="0"/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课堂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课后作业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实习项目</a:t>
            </a:r>
            <a:r>
              <a:rPr lang="en-US" altLang="zh-CN" sz="2400" dirty="0" smtClean="0"/>
              <a:t> </a:t>
            </a:r>
            <a:endParaRPr lang="en-US" altLang="zh-CN" sz="1800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304" y="908720"/>
            <a:ext cx="2870200" cy="368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 idx="4294967295"/>
          </p:nvPr>
        </p:nvSpPr>
        <p:spPr>
          <a:xfrm>
            <a:off x="457200" y="71422"/>
            <a:ext cx="8229600" cy="1143000"/>
          </a:xfrm>
        </p:spPr>
        <p:txBody>
          <a:bodyPr anchor="ctr">
            <a:normAutofit fontScale="90000"/>
          </a:bodyPr>
          <a:lstStyle/>
          <a:p>
            <a:r>
              <a:rPr lang="zh-CN" altLang="en-US" dirty="0"/>
              <a:t>中间代码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(Intermediate-Code Generation)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4429125"/>
            <a:ext cx="8229600" cy="20002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根据语义分析的输出，生成类机器语言的中间表示</a:t>
            </a:r>
          </a:p>
          <a:p>
            <a:pPr>
              <a:lnSpc>
                <a:spcPct val="90000"/>
              </a:lnSpc>
            </a:pPr>
            <a:r>
              <a:rPr lang="zh-CN" altLang="en-US" sz="2400"/>
              <a:t>三地址代码：</a:t>
            </a:r>
          </a:p>
          <a:p>
            <a:pPr lvl="1">
              <a:lnSpc>
                <a:spcPct val="90000"/>
              </a:lnSpc>
            </a:pPr>
            <a:r>
              <a:rPr lang="zh-CN" altLang="en-US" sz="2200"/>
              <a:t>每个指令最多包含三个运算分量</a:t>
            </a:r>
          </a:p>
          <a:p>
            <a:pPr lvl="1">
              <a:lnSpc>
                <a:spcPct val="90000"/>
              </a:lnSpc>
            </a:pPr>
            <a:r>
              <a:rPr lang="en-US" altLang="zh-CN" sz="2200"/>
              <a:t>t1 = inttofloat(60)</a:t>
            </a:r>
            <a:r>
              <a:rPr lang="zh-CN" altLang="en-US" sz="2200"/>
              <a:t>； </a:t>
            </a:r>
            <a:r>
              <a:rPr lang="en-US" altLang="zh-CN" sz="2200"/>
              <a:t>t2 = id3 * t1; t3 = id2 + t2;</a:t>
            </a:r>
          </a:p>
        </p:txBody>
      </p:sp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4004" y="1245096"/>
            <a:ext cx="3924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 idx="4294967295"/>
          </p:nvPr>
        </p:nvSpPr>
        <p:spPr>
          <a:xfrm>
            <a:off x="457200" y="404664"/>
            <a:ext cx="8229600" cy="1143000"/>
          </a:xfrm>
        </p:spPr>
        <p:txBody>
          <a:bodyPr anchor="ctr"/>
          <a:lstStyle/>
          <a:p>
            <a:r>
              <a:rPr lang="zh-CN" altLang="en-US" dirty="0" smtClean="0"/>
              <a:t>代码优化</a:t>
            </a:r>
            <a:r>
              <a:rPr lang="en-US" altLang="zh-CN" dirty="0" smtClean="0"/>
              <a:t>(Code Optimization)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33400" y="4648200"/>
            <a:ext cx="8001000" cy="1524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/>
              <a:t>通过对中间代码的分析，改进中间代码，得到更好的目标代码</a:t>
            </a:r>
          </a:p>
          <a:p>
            <a:pPr lvl="1">
              <a:lnSpc>
                <a:spcPct val="80000"/>
              </a:lnSpc>
            </a:pPr>
            <a:r>
              <a:rPr lang="zh-CN" altLang="en-US" sz="2200" dirty="0" smtClean="0"/>
              <a:t>运行的更快、占用更少的内存</a:t>
            </a:r>
            <a:r>
              <a:rPr lang="zh-CN" altLang="en-US" sz="2200" dirty="0"/>
              <a:t>：</a:t>
            </a:r>
            <a:r>
              <a:rPr lang="zh-CN" altLang="en-US" sz="2200" dirty="0" smtClean="0"/>
              <a:t>少占资源</a:t>
            </a:r>
            <a:endParaRPr lang="zh-CN" altLang="en-US" sz="2200" dirty="0"/>
          </a:p>
          <a:p>
            <a:pPr>
              <a:lnSpc>
                <a:spcPct val="80000"/>
              </a:lnSpc>
            </a:pPr>
            <a:r>
              <a:rPr lang="zh-CN" altLang="en-US" sz="2600" dirty="0"/>
              <a:t>优化有具体的设计目标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1714488"/>
            <a:ext cx="359092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 idx="4294967295"/>
          </p:nvPr>
        </p:nvSpPr>
        <p:spPr>
          <a:xfrm>
            <a:off x="457200" y="428604"/>
            <a:ext cx="8229600" cy="1143000"/>
          </a:xfrm>
        </p:spPr>
        <p:txBody>
          <a:bodyPr anchor="ctr"/>
          <a:lstStyle/>
          <a:p>
            <a:r>
              <a:rPr lang="zh-CN" altLang="en-US" dirty="0"/>
              <a:t>代码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(Code Generation)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66738" y="4621213"/>
            <a:ext cx="8001000" cy="139858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200"/>
              <a:t>把中间表示形式映射到目标语言</a:t>
            </a:r>
          </a:p>
          <a:p>
            <a:pPr lvl="1">
              <a:lnSpc>
                <a:spcPct val="80000"/>
              </a:lnSpc>
            </a:pPr>
            <a:r>
              <a:rPr lang="zh-CN" altLang="en-US" sz="2100"/>
              <a:t>寄存器的分配</a:t>
            </a:r>
          </a:p>
          <a:p>
            <a:pPr lvl="1">
              <a:lnSpc>
                <a:spcPct val="80000"/>
              </a:lnSpc>
            </a:pPr>
            <a:r>
              <a:rPr lang="zh-CN" altLang="en-US" sz="2100"/>
              <a:t>指令选择</a:t>
            </a:r>
          </a:p>
          <a:p>
            <a:pPr lvl="1">
              <a:lnSpc>
                <a:spcPct val="80000"/>
              </a:lnSpc>
            </a:pPr>
            <a:r>
              <a:rPr lang="zh-CN" altLang="en-US" sz="2100"/>
              <a:t>内存分配</a:t>
            </a:r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50" y="1357313"/>
            <a:ext cx="379095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0"/>
            <a:ext cx="48821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5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编译器的趟（</a:t>
            </a:r>
            <a:r>
              <a:rPr lang="en-US" altLang="zh-CN"/>
              <a:t>Pass</a:t>
            </a:r>
            <a:r>
              <a:rPr lang="zh-CN" altLang="en-US"/>
              <a:t>）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趟：以文件为输入输出单位的编译过程的个数，每趟可由一个或若干个步骤构成</a:t>
            </a:r>
          </a:p>
          <a:p>
            <a:r>
              <a:rPr lang="zh-CN" altLang="en-US" sz="2800">
                <a:latin typeface="Arial"/>
              </a:rPr>
              <a:t>“</a:t>
            </a:r>
            <a:r>
              <a:rPr lang="zh-CN" altLang="en-US" sz="2800"/>
              <a:t>步骤</a:t>
            </a:r>
            <a:r>
              <a:rPr lang="zh-CN" altLang="en-US" sz="2800">
                <a:latin typeface="Arial"/>
              </a:rPr>
              <a:t>”</a:t>
            </a:r>
            <a:r>
              <a:rPr lang="zh-CN" altLang="en-US" sz="2800"/>
              <a:t>是逻辑组织方式</a:t>
            </a:r>
          </a:p>
          <a:p>
            <a:r>
              <a:rPr lang="zh-CN" altLang="en-US" sz="2800">
                <a:latin typeface="Arial"/>
              </a:rPr>
              <a:t>“</a:t>
            </a:r>
            <a:r>
              <a:rPr lang="zh-CN" altLang="en-US" sz="2800"/>
              <a:t>趟</a:t>
            </a:r>
            <a:r>
              <a:rPr lang="zh-CN" altLang="en-US" sz="2800">
                <a:latin typeface="Arial"/>
              </a:rPr>
              <a:t>”</a:t>
            </a:r>
            <a:r>
              <a:rPr lang="zh-CN" altLang="en-US" sz="2800"/>
              <a:t>和具体的实现相关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编译器简介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编译器  </a:t>
            </a:r>
            <a:r>
              <a:rPr lang="en-US" altLang="zh-CN" dirty="0"/>
              <a:t>vs. </a:t>
            </a:r>
            <a:r>
              <a:rPr lang="zh-CN" altLang="en-US" dirty="0"/>
              <a:t>解释器</a:t>
            </a:r>
          </a:p>
          <a:p>
            <a:r>
              <a:rPr lang="zh-CN" altLang="en-US" dirty="0"/>
              <a:t>编译器的结构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编译的构造工具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编译器的构造工具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100" dirty="0"/>
              <a:t>扫描器的生成器</a:t>
            </a:r>
            <a:r>
              <a:rPr lang="en-US" altLang="zh-CN" sz="2100" dirty="0"/>
              <a:t>: </a:t>
            </a:r>
            <a:r>
              <a:rPr lang="en-US" altLang="zh-CN" sz="2100" dirty="0" err="1"/>
              <a:t>lex</a:t>
            </a:r>
            <a:r>
              <a:rPr lang="en-US" altLang="zh-CN" sz="2100" dirty="0"/>
              <a:t>/flex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根据一个语言的词法单元的正则表达式描述生成词法分析器</a:t>
            </a:r>
          </a:p>
          <a:p>
            <a:pPr>
              <a:lnSpc>
                <a:spcPct val="90000"/>
              </a:lnSpc>
            </a:pPr>
            <a:r>
              <a:rPr lang="zh-CN" altLang="en-US" sz="2100" dirty="0" smtClean="0"/>
              <a:t>语法</a:t>
            </a:r>
            <a:r>
              <a:rPr lang="zh-CN" altLang="en-US" sz="2100" dirty="0"/>
              <a:t>分析器的生成器： </a:t>
            </a:r>
            <a:r>
              <a:rPr lang="en-US" altLang="zh-CN" sz="2100" dirty="0" err="1"/>
              <a:t>yacc</a:t>
            </a:r>
            <a:r>
              <a:rPr lang="en-US" altLang="zh-CN" sz="2100" dirty="0"/>
              <a:t>/bison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根据一个程序设计语言的语法描述自动生成语法分析器</a:t>
            </a:r>
          </a:p>
          <a:p>
            <a:pPr>
              <a:lnSpc>
                <a:spcPct val="90000"/>
              </a:lnSpc>
            </a:pPr>
            <a:r>
              <a:rPr lang="zh-CN" altLang="en-US" sz="2100" dirty="0" smtClean="0"/>
              <a:t>语法制导</a:t>
            </a:r>
            <a:r>
              <a:rPr lang="zh-CN" altLang="en-US" sz="2100" dirty="0"/>
              <a:t>的翻译引擎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生成一组用于遍历分析树并生成中间代码的程序</a:t>
            </a:r>
          </a:p>
          <a:p>
            <a:pPr>
              <a:lnSpc>
                <a:spcPct val="90000"/>
              </a:lnSpc>
            </a:pPr>
            <a:r>
              <a:rPr lang="zh-CN" altLang="en-US" sz="2100" dirty="0"/>
              <a:t>代码生成器的生成器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依据中间语言的每个运算如何翻译</a:t>
            </a:r>
            <a:r>
              <a:rPr lang="zh-CN" altLang="en-US" sz="2000" dirty="0"/>
              <a:t>成目标机上机器语</a:t>
            </a:r>
            <a:r>
              <a:rPr lang="zh-CN" altLang="en-US" sz="2000" dirty="0" smtClean="0"/>
              <a:t>言的一组规则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生成一个代码</a:t>
            </a:r>
            <a:r>
              <a:rPr lang="zh-CN" altLang="en-US" sz="2000" dirty="0"/>
              <a:t>生成器</a:t>
            </a:r>
          </a:p>
          <a:p>
            <a:pPr>
              <a:lnSpc>
                <a:spcPct val="90000"/>
              </a:lnSpc>
            </a:pPr>
            <a:r>
              <a:rPr lang="zh-CN" altLang="en-US" sz="2100" dirty="0"/>
              <a:t>数据流分析引擎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收集数据流信息，用于优化</a:t>
            </a:r>
          </a:p>
          <a:p>
            <a:pPr>
              <a:lnSpc>
                <a:spcPct val="90000"/>
              </a:lnSpc>
            </a:pPr>
            <a:r>
              <a:rPr lang="zh-CN" altLang="en-US" sz="2100" dirty="0"/>
              <a:t>编译器构造工具集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2728926" y="3429000"/>
            <a:ext cx="1584325" cy="609600"/>
          </a:xfrm>
          <a:prstGeom prst="flowChartProcess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latin typeface="Verdana" pitchFamily="34" charset="0"/>
              </a:rPr>
              <a:t>编译器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001726" y="3500438"/>
            <a:ext cx="8794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latin typeface="Verdana" pitchFamily="34" charset="0"/>
              </a:rPr>
              <a:t>源程序</a:t>
            </a: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008201" y="37115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392751" y="3486150"/>
            <a:ext cx="11080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latin typeface="Verdana" pitchFamily="34" charset="0"/>
              </a:rPr>
              <a:t>目标程序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313251" y="3711575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编译器的处理对象</a:t>
            </a:r>
            <a:r>
              <a:rPr lang="en-US" altLang="zh-CN" dirty="0" smtClean="0"/>
              <a:t>-</a:t>
            </a:r>
            <a:r>
              <a:rPr lang="zh-CN" altLang="en-US" dirty="0" smtClean="0"/>
              <a:t>程序语言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程序设计语言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100" dirty="0"/>
              <a:t>语言的代分类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第一代语言：</a:t>
            </a:r>
            <a:r>
              <a:rPr lang="zh-CN" altLang="en-US" sz="2000" dirty="0" smtClean="0"/>
              <a:t>机器语言</a:t>
            </a:r>
            <a:endParaRPr lang="zh-CN" altLang="en-US" sz="2000" dirty="0"/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第二代语言：汇编语言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第三代语言：高级程序设计语言</a:t>
            </a:r>
          </a:p>
          <a:p>
            <a:pPr lvl="2">
              <a:lnSpc>
                <a:spcPct val="80000"/>
              </a:lnSpc>
            </a:pPr>
            <a:r>
              <a:rPr lang="en-US" altLang="zh-CN" sz="1800" dirty="0"/>
              <a:t>Fortran, Pascal, Lisp, Modula, C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>
                <a:sym typeface="Wingdings" pitchFamily="2" charset="2"/>
              </a:rPr>
              <a:t>第四代：特定应用语言：</a:t>
            </a:r>
            <a:r>
              <a:rPr lang="en-US" altLang="zh-CN" sz="2000" dirty="0">
                <a:sym typeface="Wingdings" pitchFamily="2" charset="2"/>
              </a:rPr>
              <a:t>NOMAD, SQL, Postscript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第五代：基于逻辑和约束的语言，</a:t>
            </a:r>
            <a:r>
              <a:rPr lang="en-US" altLang="zh-CN" sz="2000" dirty="0"/>
              <a:t>Prolog</a:t>
            </a:r>
            <a:r>
              <a:rPr lang="zh-CN" altLang="en-US" sz="2000" dirty="0"/>
              <a:t>、</a:t>
            </a:r>
            <a:r>
              <a:rPr lang="en-US" altLang="zh-CN" sz="2000" dirty="0"/>
              <a:t>OPS5</a:t>
            </a:r>
          </a:p>
          <a:p>
            <a:pPr>
              <a:lnSpc>
                <a:spcPct val="80000"/>
              </a:lnSpc>
            </a:pPr>
            <a:endParaRPr lang="zh-CN" altLang="en-US" sz="2100" dirty="0"/>
          </a:p>
          <a:p>
            <a:pPr>
              <a:lnSpc>
                <a:spcPct val="80000"/>
              </a:lnSpc>
            </a:pPr>
            <a:r>
              <a:rPr lang="zh-CN" altLang="en-US" sz="2100" dirty="0"/>
              <a:t>面向对象语言</a:t>
            </a:r>
          </a:p>
          <a:p>
            <a:pPr lvl="1">
              <a:lnSpc>
                <a:spcPct val="80000"/>
              </a:lnSpc>
            </a:pPr>
            <a:r>
              <a:rPr lang="en-US" altLang="he-IL" sz="2000" dirty="0" err="1"/>
              <a:t>Simula</a:t>
            </a:r>
            <a:r>
              <a:rPr lang="en-US" altLang="he-IL" sz="2000" dirty="0"/>
              <a:t>, Smalltalk, Modula3, C++, </a:t>
            </a:r>
            <a:r>
              <a:rPr lang="en-US" altLang="zh-CN" sz="2000" dirty="0"/>
              <a:t>Object Pascal, </a:t>
            </a:r>
            <a:r>
              <a:rPr lang="en-US" altLang="he-IL" sz="2000" dirty="0"/>
              <a:t>Java, C#</a:t>
            </a:r>
            <a:endParaRPr lang="en-US" altLang="zh-CN" sz="2000" dirty="0"/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数据抽象、</a:t>
            </a:r>
            <a:r>
              <a:rPr lang="zh-CN" altLang="en-US" sz="2000" dirty="0" smtClean="0"/>
              <a:t>继承</a:t>
            </a:r>
            <a:endParaRPr lang="en-US" altLang="zh-CN" sz="2000" dirty="0" smtClean="0"/>
          </a:p>
          <a:p>
            <a:pPr>
              <a:lnSpc>
                <a:spcPct val="80000"/>
              </a:lnSpc>
            </a:pPr>
            <a:r>
              <a:rPr lang="zh-CN" altLang="en-US" sz="2000" dirty="0"/>
              <a:t>脚本语言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-27384"/>
            <a:ext cx="4464496" cy="2850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程序设计语言和编译器之间的关系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程序设计语言的新发展向编译器设计者提出新要求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设计相应的算法和表示方法来翻译和支持新的语言特征</a:t>
            </a:r>
            <a:endParaRPr lang="en-US" altLang="zh-CN" dirty="0" smtClean="0"/>
          </a:p>
          <a:p>
            <a:r>
              <a:rPr lang="zh-CN" altLang="en-US" dirty="0" smtClean="0"/>
              <a:t>通过降低高级语言的执行开销，推动这些高级语言的使用</a:t>
            </a:r>
            <a:endParaRPr lang="en-US" altLang="zh-CN" dirty="0" smtClean="0"/>
          </a:p>
          <a:p>
            <a:r>
              <a:rPr lang="zh-CN" altLang="en-US" dirty="0" smtClean="0"/>
              <a:t>编译器设计者还需要更好地利用新硬件的能力。</a:t>
            </a:r>
            <a:endParaRPr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49499823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/>
              <a:t>为什么要学这门课？</a:t>
            </a:r>
            <a:endParaRPr kumimoji="1" lang="zh-CN" altLang="en-US" sz="36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8236" b="8236"/>
          <a:stretch>
            <a:fillRect/>
          </a:stretch>
        </p:blipFill>
        <p:spPr>
          <a:xfrm>
            <a:off x="4381128" y="548680"/>
            <a:ext cx="4762872" cy="254019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717032"/>
            <a:ext cx="3810000" cy="2133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3645024"/>
            <a:ext cx="3006452" cy="22519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4581128"/>
            <a:ext cx="1224136" cy="5275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355976" y="4365104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compiler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427984" y="4293096"/>
            <a:ext cx="1080120" cy="86409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-468560" y="2564904"/>
            <a:ext cx="5328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-468560" y="3131676"/>
            <a:ext cx="5328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08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编译技术的应用（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高级程序设计语言的实现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高级程序设计语言的抽象层次的提高有利于编程，但是直接生成的代码却相对低效率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聚合类型</a:t>
            </a:r>
            <a:r>
              <a:rPr lang="en-US" altLang="zh-CN" dirty="0" smtClean="0"/>
              <a:t>/</a:t>
            </a:r>
            <a:r>
              <a:rPr lang="zh-CN" altLang="en-US" dirty="0" smtClean="0"/>
              <a:t>高级控制流</a:t>
            </a:r>
            <a:r>
              <a:rPr lang="en-US" altLang="zh-CN" dirty="0" smtClean="0"/>
              <a:t>/</a:t>
            </a:r>
            <a:r>
              <a:rPr lang="zh-CN" altLang="en-US" dirty="0" smtClean="0"/>
              <a:t>面向对象</a:t>
            </a:r>
            <a:r>
              <a:rPr lang="en-US" altLang="zh-CN" dirty="0" smtClean="0"/>
              <a:t>/</a:t>
            </a:r>
            <a:r>
              <a:rPr lang="zh-CN" altLang="en-US" dirty="0" smtClean="0"/>
              <a:t>垃圾自动收集机制</a:t>
            </a:r>
            <a:endParaRPr lang="en-US" altLang="zh-CN" dirty="0" smtClean="0"/>
          </a:p>
          <a:p>
            <a:r>
              <a:rPr lang="zh-CN" altLang="en-US" dirty="0" smtClean="0"/>
              <a:t>针对计算机体系结构的优化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并行性：指令级并行，处理器层次并行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内存层次结构</a:t>
            </a:r>
            <a:endParaRPr lang="en-US" altLang="zh-CN" dirty="0" smtClean="0"/>
          </a:p>
          <a:p>
            <a:r>
              <a:rPr lang="zh-CN" altLang="en-US" dirty="0" smtClean="0"/>
              <a:t>新体系结构的设计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RISC</a:t>
            </a:r>
          </a:p>
          <a:p>
            <a:pPr lvl="1"/>
            <a:r>
              <a:rPr lang="zh-CN" altLang="en-US" dirty="0" smtClean="0"/>
              <a:t>专用体系结构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一个新的体系结构特征能否被充分利用，取决于编译技术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编译技术的应用（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程序翻译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二进制翻译</a:t>
            </a:r>
            <a:r>
              <a:rPr lang="en-US" altLang="zh-CN" dirty="0" smtClean="0"/>
              <a:t>/</a:t>
            </a:r>
            <a:r>
              <a:rPr lang="zh-CN" altLang="en-US" dirty="0" smtClean="0"/>
              <a:t>硬件合成</a:t>
            </a:r>
            <a:r>
              <a:rPr lang="en-US" altLang="zh-CN" dirty="0" smtClean="0"/>
              <a:t>/</a:t>
            </a:r>
            <a:r>
              <a:rPr lang="zh-CN" altLang="en-US" dirty="0" smtClean="0"/>
              <a:t>数据查询解释器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编译后模拟</a:t>
            </a:r>
            <a:endParaRPr lang="en-US" altLang="zh-CN" dirty="0" smtClean="0"/>
          </a:p>
          <a:p>
            <a:r>
              <a:rPr lang="zh-CN" altLang="en-US" dirty="0" smtClean="0"/>
              <a:t>软件生产率工具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类型检查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边界检查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内存管理工具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CN" altLang="en-US"/>
              <a:t>程序设计语言的基础概念（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静态</a:t>
            </a:r>
            <a:r>
              <a:rPr lang="en-US" altLang="zh-CN" sz="2800" dirty="0"/>
              <a:t>/</a:t>
            </a:r>
            <a:r>
              <a:rPr lang="zh-CN" altLang="en-US" sz="2800" dirty="0"/>
              <a:t>动态</a:t>
            </a:r>
          </a:p>
          <a:p>
            <a:pPr lvl="1">
              <a:lnSpc>
                <a:spcPct val="90000"/>
              </a:lnSpc>
            </a:pPr>
            <a:r>
              <a:rPr lang="zh-CN" altLang="en-US" sz="2300" dirty="0"/>
              <a:t>静态：语言策略支持编译器静态决定某个问题</a:t>
            </a:r>
          </a:p>
          <a:p>
            <a:pPr lvl="1">
              <a:lnSpc>
                <a:spcPct val="90000"/>
              </a:lnSpc>
            </a:pPr>
            <a:r>
              <a:rPr lang="zh-CN" altLang="en-US" sz="2300" dirty="0"/>
              <a:t>动态：只允许在程序运行时刻作出决定</a:t>
            </a:r>
          </a:p>
          <a:p>
            <a:pPr lvl="1">
              <a:lnSpc>
                <a:spcPct val="90000"/>
              </a:lnSpc>
            </a:pPr>
            <a:r>
              <a:rPr lang="en-US" altLang="zh-CN" sz="2300" dirty="0"/>
              <a:t>Java</a:t>
            </a:r>
            <a:r>
              <a:rPr lang="zh-CN" altLang="en-US" sz="2300" dirty="0"/>
              <a:t>类声明中的</a:t>
            </a:r>
            <a:r>
              <a:rPr lang="en-US" altLang="zh-CN" sz="2300" dirty="0"/>
              <a:t>static</a:t>
            </a:r>
            <a:r>
              <a:rPr lang="zh-CN" altLang="en-US" sz="2300" dirty="0"/>
              <a:t>指明了变量的存放位置可静态确定。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作用域</a:t>
            </a:r>
          </a:p>
          <a:p>
            <a:pPr lvl="1">
              <a:lnSpc>
                <a:spcPct val="90000"/>
              </a:lnSpc>
            </a:pPr>
            <a:r>
              <a:rPr lang="en-US" altLang="zh-CN" sz="2300" dirty="0"/>
              <a:t>x</a:t>
            </a:r>
            <a:r>
              <a:rPr lang="zh-CN" altLang="en-US" sz="2300" dirty="0"/>
              <a:t>的一个声明的作用域是指程序中的一个区域，其中对</a:t>
            </a:r>
            <a:r>
              <a:rPr lang="en-US" altLang="zh-CN" sz="2300" dirty="0"/>
              <a:t>x</a:t>
            </a:r>
            <a:r>
              <a:rPr lang="zh-CN" altLang="en-US" sz="2300" dirty="0"/>
              <a:t>的使用都指向这个声明。</a:t>
            </a:r>
          </a:p>
          <a:p>
            <a:pPr lvl="1">
              <a:lnSpc>
                <a:spcPct val="90000"/>
              </a:lnSpc>
            </a:pPr>
            <a:r>
              <a:rPr lang="zh-CN" altLang="en-US" sz="2300" dirty="0"/>
              <a:t>静态作用域：</a:t>
            </a:r>
            <a:r>
              <a:rPr lang="zh-CN" altLang="en-US" sz="2300" dirty="0" smtClean="0"/>
              <a:t>通过静态阅读程序即可确定作用域</a:t>
            </a:r>
            <a:endParaRPr lang="zh-CN" altLang="en-US" sz="2300" dirty="0"/>
          </a:p>
          <a:p>
            <a:pPr lvl="1">
              <a:lnSpc>
                <a:spcPct val="90000"/>
              </a:lnSpc>
            </a:pPr>
            <a:r>
              <a:rPr lang="zh-CN" altLang="en-US" sz="2300" dirty="0"/>
              <a:t>动态</a:t>
            </a:r>
            <a:r>
              <a:rPr lang="zh-CN" altLang="en-US" sz="2300" dirty="0" smtClean="0"/>
              <a:t>作用域</a:t>
            </a:r>
            <a:r>
              <a:rPr lang="zh-CN" altLang="en-US" sz="2000" dirty="0" smtClean="0"/>
              <a:t>：程序运行时，同一个对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的使用会指向好几个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的声明中的一个</a:t>
            </a:r>
            <a:endParaRPr lang="zh-CN" altLang="en-US" sz="2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CN" altLang="en-US"/>
              <a:t>程序设计语言的基础概念（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4294967295"/>
          </p:nvPr>
        </p:nvSpPr>
        <p:spPr>
          <a:xfrm>
            <a:off x="566738" y="1752600"/>
            <a:ext cx="3306762" cy="3273425"/>
          </a:xfrm>
        </p:spPr>
        <p:txBody>
          <a:bodyPr/>
          <a:lstStyle/>
          <a:p>
            <a:r>
              <a:rPr lang="zh-CN" altLang="en-US" sz="2400" dirty="0"/>
              <a:t>环境与状态</a:t>
            </a:r>
          </a:p>
          <a:p>
            <a:pPr lvl="1"/>
            <a:r>
              <a:rPr lang="zh-CN" altLang="en-US" sz="2000" dirty="0"/>
              <a:t>环境：是从名字到存储位置的映射</a:t>
            </a:r>
          </a:p>
          <a:p>
            <a:pPr lvl="1"/>
            <a:r>
              <a:rPr lang="zh-CN" altLang="en-US" sz="2000" dirty="0"/>
              <a:t>状态：从内存位置到它们的值的映射</a:t>
            </a:r>
          </a:p>
          <a:p>
            <a:r>
              <a:rPr lang="zh-CN" altLang="en-US" sz="2400" dirty="0"/>
              <a:t>环境的改变需要遵守语</a:t>
            </a:r>
            <a:r>
              <a:rPr lang="zh-CN" altLang="en-US" sz="2400" dirty="0" smtClean="0"/>
              <a:t>言的作用域规则</a:t>
            </a:r>
            <a:endParaRPr lang="zh-CN" altLang="en-US" sz="2400" dirty="0"/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8" y="1643063"/>
            <a:ext cx="4919662" cy="364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029200"/>
            <a:ext cx="3813175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CN" altLang="en-US"/>
              <a:t>程序设计语言的基础概念（</a:t>
            </a:r>
            <a:r>
              <a:rPr lang="en-US" altLang="zh-CN"/>
              <a:t>3</a:t>
            </a:r>
            <a:r>
              <a:rPr lang="zh-CN" altLang="en-US"/>
              <a:t>）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z="2800" dirty="0"/>
              <a:t>静态作用域和块结构</a:t>
            </a:r>
          </a:p>
          <a:p>
            <a:pPr lvl="1"/>
            <a:r>
              <a:rPr lang="en-US" altLang="zh-CN" sz="2400" dirty="0"/>
              <a:t>C</a:t>
            </a:r>
            <a:r>
              <a:rPr lang="zh-CN" altLang="en-US" sz="2400" dirty="0"/>
              <a:t>族语言使用静态作用域。</a:t>
            </a:r>
          </a:p>
          <a:p>
            <a:pPr lvl="2"/>
            <a:r>
              <a:rPr lang="en-US" altLang="zh-CN" sz="2000" dirty="0"/>
              <a:t>C</a:t>
            </a:r>
            <a:r>
              <a:rPr lang="zh-CN" altLang="en-US" sz="2000" dirty="0"/>
              <a:t>语言程序由顶层的变量、函数声明组成</a:t>
            </a:r>
          </a:p>
          <a:p>
            <a:pPr lvl="2"/>
            <a:r>
              <a:rPr lang="zh-CN" altLang="en-US" sz="2000" dirty="0"/>
              <a:t>函数内部可以声明变量（局部变量</a:t>
            </a:r>
            <a:r>
              <a:rPr lang="en-US" altLang="zh-CN" sz="2000" dirty="0"/>
              <a:t>/</a:t>
            </a:r>
            <a:r>
              <a:rPr lang="zh-CN" altLang="en-US" sz="2000" dirty="0"/>
              <a:t>参数），这些声明的作用域在它出现的函数内</a:t>
            </a:r>
          </a:p>
          <a:p>
            <a:pPr lvl="2"/>
            <a:r>
              <a:rPr lang="zh-CN" altLang="en-US" sz="2000" dirty="0"/>
              <a:t>一个顶层声明的作用域包括其后的所有程序。除去那些具有同样名字的变量声明的函数体。</a:t>
            </a:r>
          </a:p>
          <a:p>
            <a:pPr lvl="1"/>
            <a:r>
              <a:rPr lang="zh-CN" altLang="en-US" sz="2400" dirty="0"/>
              <a:t>作用域规则基于程序结构，声明的作用域由它在程序中的位置隐含决定。</a:t>
            </a:r>
          </a:p>
          <a:p>
            <a:pPr lvl="1"/>
            <a:r>
              <a:rPr lang="zh-CN" altLang="en-US" sz="2400" dirty="0"/>
              <a:t>也通过</a:t>
            </a:r>
            <a:r>
              <a:rPr lang="en-US" altLang="zh-CN" sz="2400" dirty="0"/>
              <a:t>public</a:t>
            </a:r>
            <a:r>
              <a:rPr lang="zh-CN" altLang="en-US" sz="2400" dirty="0"/>
              <a:t>、</a:t>
            </a:r>
            <a:r>
              <a:rPr lang="en-US" altLang="zh-CN" sz="2400" dirty="0"/>
              <a:t>private</a:t>
            </a:r>
            <a:r>
              <a:rPr lang="zh-CN" altLang="en-US" sz="2400" dirty="0"/>
              <a:t>、</a:t>
            </a:r>
            <a:r>
              <a:rPr lang="en-US" altLang="zh-CN" sz="2400" dirty="0"/>
              <a:t>protected</a:t>
            </a:r>
            <a:r>
              <a:rPr lang="zh-CN" altLang="en-US" sz="2400" dirty="0"/>
              <a:t>进行明确控制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 idx="4294967295"/>
          </p:nvPr>
        </p:nvSpPr>
        <p:spPr>
          <a:xfrm>
            <a:off x="457200" y="-71462"/>
            <a:ext cx="8229600" cy="1143000"/>
          </a:xfrm>
        </p:spPr>
        <p:txBody>
          <a:bodyPr anchor="ctr"/>
          <a:lstStyle/>
          <a:p>
            <a:r>
              <a:rPr lang="zh-CN" altLang="en-US" dirty="0"/>
              <a:t>程序设计语言的基础概念（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66738" y="5497513"/>
            <a:ext cx="8001000" cy="5222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/>
              <a:t>块作用域的例子</a:t>
            </a:r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285875"/>
            <a:ext cx="5461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3" y="4071938"/>
            <a:ext cx="4643437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CN" altLang="en-US"/>
              <a:t>程序设计语言的基础概念（</a:t>
            </a:r>
            <a:r>
              <a:rPr lang="en-US" altLang="zh-CN"/>
              <a:t>5</a:t>
            </a:r>
            <a:r>
              <a:rPr lang="zh-CN" altLang="en-US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800"/>
              <a:t>参数传递机制</a:t>
            </a:r>
          </a:p>
          <a:p>
            <a:pPr lvl="1">
              <a:lnSpc>
                <a:spcPct val="90000"/>
              </a:lnSpc>
            </a:pPr>
            <a:r>
              <a:rPr lang="zh-CN" altLang="en-US" sz="2300"/>
              <a:t>值调用 </a:t>
            </a:r>
            <a:r>
              <a:rPr lang="en-US" altLang="zh-CN" sz="2300"/>
              <a:t>(call by value)</a:t>
            </a:r>
            <a:r>
              <a:rPr lang="zh-CN" altLang="en-US" sz="2300"/>
              <a:t>：对实在参数求值</a:t>
            </a:r>
            <a:r>
              <a:rPr lang="en-US" altLang="zh-CN" sz="2300"/>
              <a:t>/</a:t>
            </a:r>
            <a:r>
              <a:rPr lang="zh-CN" altLang="en-US" sz="2300"/>
              <a:t>拷贝，再存放到被调用过程的形参的内存位置上。</a:t>
            </a:r>
          </a:p>
          <a:p>
            <a:pPr lvl="1">
              <a:lnSpc>
                <a:spcPct val="90000"/>
              </a:lnSpc>
            </a:pPr>
            <a:r>
              <a:rPr lang="zh-CN" altLang="en-US" sz="2300"/>
              <a:t>引用调用</a:t>
            </a:r>
            <a:r>
              <a:rPr lang="en-US" altLang="zh-CN" sz="2300"/>
              <a:t>(call by reference)</a:t>
            </a:r>
            <a:r>
              <a:rPr lang="zh-CN" altLang="en-US" sz="2300"/>
              <a:t>：实际传递的是实在参数的地址。</a:t>
            </a:r>
          </a:p>
          <a:p>
            <a:pPr lvl="1">
              <a:lnSpc>
                <a:spcPct val="90000"/>
              </a:lnSpc>
            </a:pPr>
            <a:r>
              <a:rPr lang="zh-CN" altLang="en-US" sz="2300"/>
              <a:t>名调用：早期使用，现在已经废弃。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我们能学到什么？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zh-CN" altLang="en-US" dirty="0"/>
              <a:t>目标：掌握</a:t>
            </a:r>
            <a:r>
              <a:rPr lang="zh-CN" altLang="en-US" dirty="0">
                <a:solidFill>
                  <a:srgbClr val="FF0000"/>
                </a:solidFill>
              </a:rPr>
              <a:t>编译</a:t>
            </a:r>
            <a:r>
              <a:rPr lang="zh-CN" altLang="en-US" dirty="0"/>
              <a:t>原理理论和技术</a:t>
            </a:r>
          </a:p>
          <a:p>
            <a:pPr lvl="1"/>
            <a:r>
              <a:rPr kumimoji="1" lang="zh-CN" altLang="en-US" dirty="0" smtClean="0"/>
              <a:t>形式语言与自动机，属性文法等</a:t>
            </a:r>
            <a:endParaRPr kumimoji="1" lang="en-US" altLang="zh-CN" dirty="0" smtClean="0"/>
          </a:p>
          <a:p>
            <a:r>
              <a:rPr kumimoji="1" lang="zh-CN" altLang="en-US" dirty="0" smtClean="0"/>
              <a:t>能够帮助我们更</a:t>
            </a:r>
            <a:r>
              <a:rPr lang="zh-CN" altLang="en-US" dirty="0" smtClean="0"/>
              <a:t>好的理解程序设计语言和机器体系结构</a:t>
            </a:r>
            <a:endParaRPr lang="en-US" altLang="zh-CN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zh-CN" altLang="en-US" dirty="0"/>
              <a:t>帮助我们写出更加高效的程序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988840"/>
            <a:ext cx="6120680" cy="430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2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什么是编译器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600" dirty="0"/>
              <a:t>一个编译器就是一个程序，读入以某一种语言（源语言）编写的程序，并把该程序翻译成为一个等价的、用另一种语言（目标语言）编写的程序。</a:t>
            </a:r>
          </a:p>
          <a:p>
            <a:endParaRPr lang="zh-CN" altLang="en-US" sz="2600" dirty="0"/>
          </a:p>
          <a:p>
            <a:endParaRPr lang="zh-CN" altLang="en-US" sz="2600" dirty="0"/>
          </a:p>
          <a:p>
            <a:r>
              <a:rPr lang="zh-CN" altLang="en-US" sz="2600" dirty="0"/>
              <a:t>如果翻译过程发现源程序有错，则报错</a:t>
            </a:r>
          </a:p>
          <a:p>
            <a:r>
              <a:rPr lang="zh-CN" altLang="en-US" sz="2600" dirty="0"/>
              <a:t>狭义： 程序设计语言 → 机器代码</a:t>
            </a:r>
          </a:p>
          <a:p>
            <a:r>
              <a:rPr lang="zh-CN" altLang="en-US" sz="2600" dirty="0"/>
              <a:t>广义：程序变换 </a:t>
            </a:r>
            <a:r>
              <a:rPr lang="en-US" altLang="zh-CN" sz="2600" dirty="0"/>
              <a:t>C++ → C →</a:t>
            </a:r>
            <a:r>
              <a:rPr lang="zh-CN" altLang="en-US" sz="2600" dirty="0"/>
              <a:t>汇编  </a:t>
            </a:r>
            <a:r>
              <a:rPr lang="en-US" altLang="zh-CN" sz="2600" dirty="0" smtClean="0"/>
              <a:t>Python </a:t>
            </a:r>
            <a:r>
              <a:rPr lang="en-US" altLang="zh-CN" sz="2600" dirty="0"/>
              <a:t>→ C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2728926" y="3429000"/>
            <a:ext cx="1584325" cy="609600"/>
          </a:xfrm>
          <a:prstGeom prst="flowChartProcess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latin typeface="Verdana" pitchFamily="34" charset="0"/>
              </a:rPr>
              <a:t>编译器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001726" y="3500438"/>
            <a:ext cx="8794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latin typeface="Verdana" pitchFamily="34" charset="0"/>
              </a:rPr>
              <a:t>源程序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2008201" y="37115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5392751" y="3486150"/>
            <a:ext cx="11080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latin typeface="Verdana" pitchFamily="34" charset="0"/>
              </a:rPr>
              <a:t>目标程序</a:t>
            </a: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4313251" y="3711575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378572"/>
            <a:ext cx="1651000" cy="698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132856"/>
            <a:ext cx="2374900" cy="2679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编译器简介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编译器  </a:t>
            </a:r>
            <a:r>
              <a:rPr lang="en-US" altLang="zh-CN" dirty="0"/>
              <a:t>vs. </a:t>
            </a:r>
            <a:r>
              <a:rPr lang="en-US" altLang="zh-CN" dirty="0" smtClean="0"/>
              <a:t> </a:t>
            </a:r>
            <a:r>
              <a:rPr lang="zh-CN" altLang="en-US" dirty="0" smtClean="0"/>
              <a:t>解释器</a:t>
            </a:r>
            <a:endParaRPr lang="zh-CN" altLang="en-US" dirty="0"/>
          </a:p>
          <a:p>
            <a:r>
              <a:rPr lang="zh-CN" altLang="en-US" dirty="0"/>
              <a:t>编译器的结构</a:t>
            </a:r>
          </a:p>
          <a:p>
            <a:r>
              <a:rPr lang="zh-CN" altLang="en-US" dirty="0"/>
              <a:t>编译的构造工具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2728926" y="4176722"/>
            <a:ext cx="1584325" cy="609600"/>
          </a:xfrm>
          <a:prstGeom prst="flowChartProcess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latin typeface="Verdana" pitchFamily="34" charset="0"/>
              </a:rPr>
              <a:t>编译器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001726" y="4248160"/>
            <a:ext cx="8794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latin typeface="Verdana" pitchFamily="34" charset="0"/>
              </a:rPr>
              <a:t>源程序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2008201" y="4459297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5392751" y="4233872"/>
            <a:ext cx="11080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latin typeface="Verdana" pitchFamily="34" charset="0"/>
              </a:rPr>
              <a:t>目标程序</a:t>
            </a: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4313251" y="4459297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编译器</a:t>
            </a:r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3640138" y="3127375"/>
            <a:ext cx="1441450" cy="6175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rtl="1"/>
            <a:r>
              <a:rPr lang="zh-CN" altLang="en-US" sz="3200">
                <a:solidFill>
                  <a:schemeClr val="tx1"/>
                </a:solidFill>
              </a:rPr>
              <a:t>编译器</a:t>
            </a:r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3359150" y="2133600"/>
            <a:ext cx="182245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     </a:t>
            </a:r>
            <a:r>
              <a:rPr lang="zh-CN" altLang="en-US" sz="2400" dirty="0">
                <a:solidFill>
                  <a:schemeClr val="tx1"/>
                </a:solidFill>
              </a:rPr>
              <a:t>源程序    </a:t>
            </a:r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3238500" y="4294193"/>
            <a:ext cx="221297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     </a:t>
            </a:r>
            <a:r>
              <a:rPr lang="zh-CN" altLang="en-US" sz="2400" dirty="0">
                <a:solidFill>
                  <a:schemeClr val="tx1"/>
                </a:solidFill>
              </a:rPr>
              <a:t>目标程序</a:t>
            </a:r>
          </a:p>
        </p:txBody>
      </p:sp>
      <p:sp>
        <p:nvSpPr>
          <p:cNvPr id="16414" name="Line 30"/>
          <p:cNvSpPr>
            <a:spLocks noChangeShapeType="1"/>
          </p:cNvSpPr>
          <p:nvPr/>
        </p:nvSpPr>
        <p:spPr bwMode="auto">
          <a:xfrm>
            <a:off x="4313238" y="37084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5" name="Oval 31"/>
          <p:cNvSpPr>
            <a:spLocks noChangeArrowheads="1"/>
          </p:cNvSpPr>
          <p:nvPr/>
        </p:nvSpPr>
        <p:spPr bwMode="auto">
          <a:xfrm>
            <a:off x="3335338" y="4143380"/>
            <a:ext cx="207645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6" name="Line 32"/>
          <p:cNvSpPr>
            <a:spLocks noChangeShapeType="1"/>
          </p:cNvSpPr>
          <p:nvPr/>
        </p:nvSpPr>
        <p:spPr bwMode="auto">
          <a:xfrm>
            <a:off x="4191000" y="26670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7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500034" y="5286388"/>
            <a:ext cx="8001000" cy="7620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效率高，一次编译，多次</a:t>
            </a:r>
            <a:r>
              <a:rPr lang="zh-CN" altLang="en-US" dirty="0" smtClean="0"/>
              <a:t>运行</a:t>
            </a:r>
            <a:endParaRPr lang="en-US" altLang="zh-CN" dirty="0" smtClean="0"/>
          </a:p>
          <a:p>
            <a:r>
              <a:rPr lang="zh-CN" altLang="en-US" dirty="0" smtClean="0"/>
              <a:t>通常目标程序是可执行的</a:t>
            </a:r>
            <a:endParaRPr lang="zh-CN" altLang="en-US" dirty="0"/>
          </a:p>
        </p:txBody>
      </p:sp>
      <p:grpSp>
        <p:nvGrpSpPr>
          <p:cNvPr id="16" name="Group 17"/>
          <p:cNvGrpSpPr>
            <a:grpSpLocks/>
          </p:cNvGrpSpPr>
          <p:nvPr/>
        </p:nvGrpSpPr>
        <p:grpSpPr bwMode="auto">
          <a:xfrm>
            <a:off x="5430911" y="4286256"/>
            <a:ext cx="2957513" cy="495300"/>
            <a:chOff x="3951" y="2817"/>
            <a:chExt cx="1747" cy="312"/>
          </a:xfrm>
        </p:grpSpPr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4271" y="2817"/>
              <a:ext cx="1427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</a:rPr>
                <a:t>      </a:t>
              </a:r>
              <a:r>
                <a:rPr lang="zh-CN" altLang="en-US" sz="2400" dirty="0">
                  <a:solidFill>
                    <a:schemeClr val="tx1"/>
                  </a:solidFill>
                </a:rPr>
                <a:t>程序输出</a:t>
              </a: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3951" y="2977"/>
              <a:ext cx="280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25"/>
          <p:cNvGrpSpPr>
            <a:grpSpLocks/>
          </p:cNvGrpSpPr>
          <p:nvPr/>
        </p:nvGrpSpPr>
        <p:grpSpPr bwMode="auto">
          <a:xfrm>
            <a:off x="273075" y="4357694"/>
            <a:ext cx="2927350" cy="495300"/>
            <a:chOff x="757" y="3584"/>
            <a:chExt cx="1844" cy="312"/>
          </a:xfrm>
        </p:grpSpPr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757" y="3584"/>
              <a:ext cx="1427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</a:rPr>
                <a:t>    </a:t>
              </a:r>
              <a:r>
                <a:rPr lang="zh-CN" altLang="en-US" sz="2400" dirty="0">
                  <a:solidFill>
                    <a:schemeClr val="tx1"/>
                  </a:solidFill>
                </a:rPr>
                <a:t>程序输入</a:t>
              </a:r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>
              <a:off x="2182" y="3724"/>
              <a:ext cx="4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5" grpId="0" animBg="1"/>
      <p:bldP spid="16413" grpId="0"/>
      <p:bldP spid="16414" grpId="0" animBg="1"/>
      <p:bldP spid="16415" grpId="0" animBg="1"/>
      <p:bldP spid="164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解释器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5334000"/>
            <a:ext cx="8001000" cy="952520"/>
          </a:xfrm>
        </p:spPr>
        <p:txBody>
          <a:bodyPr>
            <a:noAutofit/>
          </a:bodyPr>
          <a:lstStyle/>
          <a:p>
            <a:r>
              <a:rPr lang="zh-CN" altLang="en-US" sz="1800" dirty="0" smtClean="0"/>
              <a:t>直接利用用户提供的输入，执行源程序中指定的操作。</a:t>
            </a:r>
            <a:endParaRPr lang="en-US" altLang="zh-CN" sz="1800" dirty="0" smtClean="0"/>
          </a:p>
          <a:p>
            <a:r>
              <a:rPr lang="zh-CN" altLang="en-US" sz="1800" dirty="0" smtClean="0"/>
              <a:t>不生成目标程序，而是根据源程序的语义直接运行。</a:t>
            </a:r>
            <a:endParaRPr lang="en-US" altLang="zh-CN" sz="1800" dirty="0" smtClean="0"/>
          </a:p>
          <a:p>
            <a:r>
              <a:rPr lang="zh-CN" altLang="en-US" sz="1800" dirty="0" smtClean="0"/>
              <a:t>边</a:t>
            </a:r>
            <a:r>
              <a:rPr lang="zh-CN" altLang="en-US" sz="1800" dirty="0"/>
              <a:t>解释，边执行，错误诊断效果</a:t>
            </a:r>
            <a:r>
              <a:rPr lang="zh-CN" altLang="en-US" sz="1800" dirty="0" smtClean="0"/>
              <a:t>好。</a:t>
            </a:r>
            <a:endParaRPr lang="zh-CN" altLang="en-US" sz="1800" dirty="0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833813" y="3711575"/>
            <a:ext cx="1441450" cy="6175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rtl="1"/>
            <a:r>
              <a:rPr lang="zh-CN" altLang="en-US" sz="3200">
                <a:solidFill>
                  <a:schemeClr val="tx1"/>
                </a:solidFill>
              </a:rPr>
              <a:t>解释器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38200" y="2743200"/>
            <a:ext cx="4845050" cy="1562100"/>
            <a:chOff x="811" y="2187"/>
            <a:chExt cx="3052" cy="984"/>
          </a:xfrm>
        </p:grpSpPr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2523" y="2187"/>
              <a:ext cx="1340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</a:rPr>
                <a:t>      </a:t>
              </a:r>
              <a:r>
                <a:rPr lang="zh-CN" altLang="en-US" sz="2400">
                  <a:solidFill>
                    <a:schemeClr val="tx1"/>
                  </a:solidFill>
                </a:rPr>
                <a:t>源程序       </a:t>
              </a:r>
            </a:p>
          </p:txBody>
        </p:sp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811" y="2859"/>
              <a:ext cx="1427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</a:rPr>
                <a:t>     </a:t>
              </a:r>
              <a:r>
                <a:rPr lang="zh-CN" altLang="en-US" sz="2400">
                  <a:solidFill>
                    <a:schemeClr val="tx1"/>
                  </a:solidFill>
                </a:rPr>
                <a:t>程序输入</a:t>
              </a:r>
            </a:p>
          </p:txBody>
        </p:sp>
        <p:sp>
          <p:nvSpPr>
            <p:cNvPr id="17416" name="Line 8"/>
            <p:cNvSpPr>
              <a:spLocks noChangeShapeType="1"/>
            </p:cNvSpPr>
            <p:nvPr/>
          </p:nvSpPr>
          <p:spPr bwMode="auto">
            <a:xfrm flipH="1">
              <a:off x="3218" y="2533"/>
              <a:ext cx="16" cy="2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>
              <a:off x="2198" y="3015"/>
              <a:ext cx="4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692775" y="3743325"/>
            <a:ext cx="3109913" cy="495300"/>
            <a:chOff x="3951" y="2817"/>
            <a:chExt cx="1747" cy="312"/>
          </a:xfrm>
        </p:grpSpPr>
        <p:sp>
          <p:nvSpPr>
            <p:cNvPr id="17419" name="Text Box 11"/>
            <p:cNvSpPr txBox="1">
              <a:spLocks noChangeArrowheads="1"/>
            </p:cNvSpPr>
            <p:nvPr/>
          </p:nvSpPr>
          <p:spPr bwMode="auto">
            <a:xfrm>
              <a:off x="4271" y="2817"/>
              <a:ext cx="1427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</a:rPr>
                <a:t>       </a:t>
              </a:r>
              <a:r>
                <a:rPr lang="zh-CN" altLang="en-US" sz="2400">
                  <a:solidFill>
                    <a:schemeClr val="tx1"/>
                  </a:solidFill>
                </a:rPr>
                <a:t>程序输出</a:t>
              </a:r>
            </a:p>
          </p:txBody>
        </p:sp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>
              <a:off x="3951" y="2977"/>
              <a:ext cx="280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编译器 </a:t>
            </a:r>
            <a:r>
              <a:rPr lang="en-US" altLang="zh-CN"/>
              <a:t>vs. </a:t>
            </a:r>
            <a:r>
              <a:rPr lang="zh-CN" altLang="en-US"/>
              <a:t>解释器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543800" cy="4267200"/>
          </a:xfrm>
        </p:spPr>
        <p:txBody>
          <a:bodyPr/>
          <a:lstStyle/>
          <a:p>
            <a:r>
              <a:rPr lang="en-US" altLang="zh-CN" sz="3400" dirty="0"/>
              <a:t>Java</a:t>
            </a:r>
            <a:r>
              <a:rPr lang="zh-CN" altLang="en-US" sz="3400" dirty="0"/>
              <a:t>结合了两者：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780928"/>
            <a:ext cx="4191000" cy="2527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" name="文本框 1"/>
          <p:cNvSpPr txBox="1"/>
          <p:nvPr/>
        </p:nvSpPr>
        <p:spPr>
          <a:xfrm>
            <a:off x="6444208" y="126876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Javac</a:t>
            </a:r>
            <a:r>
              <a:rPr lang="en-US" altLang="zh-CN" dirty="0"/>
              <a:t> </a:t>
            </a:r>
            <a:r>
              <a:rPr lang="en-US" altLang="zh-CN" dirty="0" err="1" smtClean="0"/>
              <a:t>Hello.java</a:t>
            </a:r>
            <a:endParaRPr lang="en-US" altLang="zh-CN" dirty="0"/>
          </a:p>
          <a:p>
            <a:r>
              <a:rPr lang="en-US" altLang="zh-CN" dirty="0" smtClean="0"/>
              <a:t>Java   Hello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977</TotalTime>
  <Words>1691</Words>
  <Application>Microsoft Macintosh PowerPoint</Application>
  <PresentationFormat>全屏显示(4:3)</PresentationFormat>
  <Paragraphs>233</Paragraphs>
  <Slides>36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Calibri</vt:lpstr>
      <vt:lpstr>Constantia</vt:lpstr>
      <vt:lpstr>David</vt:lpstr>
      <vt:lpstr>Verdana</vt:lpstr>
      <vt:lpstr>Wingdings</vt:lpstr>
      <vt:lpstr>Wingdings 2</vt:lpstr>
      <vt:lpstr>隶书</vt:lpstr>
      <vt:lpstr>宋体</vt:lpstr>
      <vt:lpstr>Arial</vt:lpstr>
      <vt:lpstr>流畅</vt:lpstr>
      <vt:lpstr>第一章     引    论</vt:lpstr>
      <vt:lpstr>课程概要</vt:lpstr>
      <vt:lpstr>为什么要学这门课？</vt:lpstr>
      <vt:lpstr>我们能学到什么？</vt:lpstr>
      <vt:lpstr>什么是编译器</vt:lpstr>
      <vt:lpstr>编译器简介</vt:lpstr>
      <vt:lpstr>编译器</vt:lpstr>
      <vt:lpstr>解释器</vt:lpstr>
      <vt:lpstr>编译器 vs. 解释器</vt:lpstr>
      <vt:lpstr>典型语言（如C）的编译</vt:lpstr>
      <vt:lpstr>PowerPoint 演示文稿</vt:lpstr>
      <vt:lpstr>编译器简介</vt:lpstr>
      <vt:lpstr>编译器的结构</vt:lpstr>
      <vt:lpstr>编译器中的若干步骤</vt:lpstr>
      <vt:lpstr>符号表管理</vt:lpstr>
      <vt:lpstr>词法分析（lexical analysis, scanning） </vt:lpstr>
      <vt:lpstr>语法分析（syntax analysis/parsing） </vt:lpstr>
      <vt:lpstr>语义分析(Semantic Analysis)</vt:lpstr>
      <vt:lpstr>语义分析(Interesting examples)</vt:lpstr>
      <vt:lpstr>中间代码生成(Intermediate-Code Generation)</vt:lpstr>
      <vt:lpstr>代码优化(Code Optimization)</vt:lpstr>
      <vt:lpstr>代码生成(Code Generation)</vt:lpstr>
      <vt:lpstr>PowerPoint 演示文稿</vt:lpstr>
      <vt:lpstr>编译器的趟（Pass）</vt:lpstr>
      <vt:lpstr>编译器简介</vt:lpstr>
      <vt:lpstr>编译器的构造工具</vt:lpstr>
      <vt:lpstr>编译器的处理对象-程序语言</vt:lpstr>
      <vt:lpstr>程序设计语言</vt:lpstr>
      <vt:lpstr>程序设计语言和编译器之间的关系</vt:lpstr>
      <vt:lpstr>编译技术的应用（1）</vt:lpstr>
      <vt:lpstr>编译技术的应用（2）</vt:lpstr>
      <vt:lpstr>程序设计语言的基础概念（1）</vt:lpstr>
      <vt:lpstr>程序设计语言的基础概念（2）</vt:lpstr>
      <vt:lpstr>程序设计语言的基础概念（3）</vt:lpstr>
      <vt:lpstr>程序设计语言的基础概念（4）</vt:lpstr>
      <vt:lpstr>程序设计语言的基础概念（5）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   引    论</dc:title>
  <dc:creator>Dai Xinyu</dc:creator>
  <cp:lastModifiedBy>Microsoft Office 用户</cp:lastModifiedBy>
  <cp:revision>54</cp:revision>
  <dcterms:created xsi:type="dcterms:W3CDTF">2010-02-26T03:48:05Z</dcterms:created>
  <dcterms:modified xsi:type="dcterms:W3CDTF">2017-02-21T13:41:32Z</dcterms:modified>
</cp:coreProperties>
</file>