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358" r:id="rId2"/>
    <p:sldId id="337" r:id="rId3"/>
    <p:sldId id="286" r:id="rId4"/>
    <p:sldId id="287" r:id="rId5"/>
    <p:sldId id="288" r:id="rId6"/>
    <p:sldId id="289" r:id="rId7"/>
    <p:sldId id="290" r:id="rId8"/>
    <p:sldId id="291" r:id="rId9"/>
    <p:sldId id="292" r:id="rId10"/>
    <p:sldId id="293" r:id="rId11"/>
    <p:sldId id="318" r:id="rId12"/>
    <p:sldId id="338" r:id="rId13"/>
    <p:sldId id="319" r:id="rId14"/>
    <p:sldId id="294" r:id="rId15"/>
    <p:sldId id="295" r:id="rId16"/>
    <p:sldId id="296" r:id="rId17"/>
    <p:sldId id="297" r:id="rId18"/>
    <p:sldId id="298" r:id="rId19"/>
    <p:sldId id="320" r:id="rId20"/>
    <p:sldId id="321" r:id="rId21"/>
    <p:sldId id="322" r:id="rId22"/>
    <p:sldId id="323" r:id="rId23"/>
    <p:sldId id="339" r:id="rId24"/>
    <p:sldId id="257" r:id="rId25"/>
    <p:sldId id="258" r:id="rId26"/>
    <p:sldId id="261" r:id="rId27"/>
    <p:sldId id="263" r:id="rId28"/>
    <p:sldId id="264" r:id="rId29"/>
    <p:sldId id="265" r:id="rId30"/>
    <p:sldId id="285" r:id="rId31"/>
    <p:sldId id="283" r:id="rId32"/>
    <p:sldId id="278" r:id="rId33"/>
    <p:sldId id="279" r:id="rId34"/>
    <p:sldId id="267" r:id="rId35"/>
    <p:sldId id="270" r:id="rId36"/>
    <p:sldId id="271" r:id="rId37"/>
    <p:sldId id="281" r:id="rId38"/>
    <p:sldId id="272" r:id="rId39"/>
    <p:sldId id="273" r:id="rId40"/>
    <p:sldId id="262" r:id="rId41"/>
    <p:sldId id="359"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7" userDrawn="1">
          <p15:clr>
            <a:srgbClr val="A4A3A4"/>
          </p15:clr>
        </p15:guide>
        <p15:guide id="2" pos="38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3" autoAdjust="0"/>
    <p:restoredTop sz="94660"/>
  </p:normalViewPr>
  <p:slideViewPr>
    <p:cSldViewPr snapToGrid="0" showGuides="1">
      <p:cViewPr varScale="1">
        <p:scale>
          <a:sx n="128" d="100"/>
          <a:sy n="128" d="100"/>
        </p:scale>
        <p:origin x="592" y="176"/>
      </p:cViewPr>
      <p:guideLst>
        <p:guide orient="horz" pos="2257"/>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2025/7/12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2025/7/12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2025/7/12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2025/7/12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2025/7/12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2025/7/12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2025/7/12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2025/7/12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2025/7/12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2025/7/12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2025/7/12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2025/7/12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3.wmf"/><Relationship Id="rId18" Type="http://schemas.openxmlformats.org/officeDocument/2006/relationships/oleObject" Target="../embeddings/oleObject11.bin"/><Relationship Id="rId3" Type="http://schemas.openxmlformats.org/officeDocument/2006/relationships/slideLayout" Target="../slideLayouts/slideLayout7.xml"/><Relationship Id="rId21" Type="http://schemas.openxmlformats.org/officeDocument/2006/relationships/image" Target="../media/image27.wmf"/><Relationship Id="rId7" Type="http://schemas.openxmlformats.org/officeDocument/2006/relationships/image" Target="../media/image20.wmf"/><Relationship Id="rId12" Type="http://schemas.openxmlformats.org/officeDocument/2006/relationships/oleObject" Target="../embeddings/oleObject8.bin"/><Relationship Id="rId17" Type="http://schemas.openxmlformats.org/officeDocument/2006/relationships/image" Target="../media/image25.wmf"/><Relationship Id="rId2" Type="http://schemas.openxmlformats.org/officeDocument/2006/relationships/tags" Target="../tags/tag67.xml"/><Relationship Id="rId16" Type="http://schemas.openxmlformats.org/officeDocument/2006/relationships/oleObject" Target="../embeddings/oleObject10.bin"/><Relationship Id="rId20" Type="http://schemas.openxmlformats.org/officeDocument/2006/relationships/oleObject" Target="../embeddings/oleObject12.bin"/><Relationship Id="rId1" Type="http://schemas.openxmlformats.org/officeDocument/2006/relationships/tags" Target="../tags/tag66.xml"/><Relationship Id="rId6" Type="http://schemas.openxmlformats.org/officeDocument/2006/relationships/oleObject" Target="../embeddings/oleObject5.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23" Type="http://schemas.openxmlformats.org/officeDocument/2006/relationships/image" Target="../media/image28.wmf"/><Relationship Id="rId10" Type="http://schemas.openxmlformats.org/officeDocument/2006/relationships/oleObject" Target="../embeddings/oleObject7.bin"/><Relationship Id="rId19" Type="http://schemas.openxmlformats.org/officeDocument/2006/relationships/image" Target="../media/image26.wmf"/><Relationship Id="rId4" Type="http://schemas.openxmlformats.org/officeDocument/2006/relationships/oleObject" Target="../embeddings/oleObject4.bin"/><Relationship Id="rId9" Type="http://schemas.openxmlformats.org/officeDocument/2006/relationships/image" Target="../media/image21.wmf"/><Relationship Id="rId14" Type="http://schemas.openxmlformats.org/officeDocument/2006/relationships/oleObject" Target="../embeddings/oleObject9.bin"/><Relationship Id="rId22"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1.xml"/><Relationship Id="rId1" Type="http://schemas.openxmlformats.org/officeDocument/2006/relationships/tags" Target="../tags/tag70.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image" Target="../media/image32.wmf"/><Relationship Id="rId5" Type="http://schemas.openxmlformats.org/officeDocument/2006/relationships/oleObject" Target="../embeddings/oleObject15.bin"/><Relationship Id="rId4" Type="http://schemas.openxmlformats.org/officeDocument/2006/relationships/image" Target="../media/image31.wmf"/></Relationships>
</file>

<file path=ppt/slides/_rels/slide32.xml.rels><?xml version="1.0" encoding="UTF-8" standalone="yes"?>
<Relationships xmlns="http://schemas.openxmlformats.org/package/2006/relationships"><Relationship Id="rId3" Type="http://schemas.openxmlformats.org/officeDocument/2006/relationships/image" Target="../media/image33.webp"/><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34.wmf"/><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36.wmf"/><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38.wmf"/><Relationship Id="rId4"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47675" y="727878"/>
            <a:ext cx="11287125" cy="2929890"/>
          </a:xfrm>
          <a:prstGeom prst="roundRect">
            <a:avLst/>
          </a:prstGeom>
          <a:solidFill>
            <a:schemeClr val="bg1">
              <a:lumMod val="85000"/>
            </a:schemeClr>
          </a:solidFill>
          <a:ln>
            <a:noFill/>
          </a:ln>
          <a:effectLst>
            <a:innerShdw blurRad="63500" dist="50800" dir="8100000">
              <a:prstClr val="black">
                <a:alpha val="50000"/>
              </a:prstClr>
            </a:innerShdw>
            <a:softEdge rad="12700"/>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600" dirty="0">
                <a:solidFill>
                  <a:schemeClr val="accent6">
                    <a:lumMod val="75000"/>
                  </a:schemeClr>
                </a:solidFill>
              </a:rPr>
              <a:t>Machine Learning in Computational Chemistry:</a:t>
            </a:r>
          </a:p>
          <a:p>
            <a:pPr algn="ctr"/>
            <a:r>
              <a:rPr lang="en-US" altLang="zh-CN" sz="3600" dirty="0">
                <a:solidFill>
                  <a:schemeClr val="accent6">
                    <a:lumMod val="75000"/>
                  </a:schemeClr>
                </a:solidFill>
              </a:rPr>
              <a:t>Classification Models, Tree Models, </a:t>
            </a:r>
          </a:p>
          <a:p>
            <a:pPr algn="ctr"/>
            <a:r>
              <a:rPr lang="en-US" altLang="zh-CN" sz="3600" dirty="0">
                <a:solidFill>
                  <a:schemeClr val="accent6">
                    <a:lumMod val="75000"/>
                  </a:schemeClr>
                </a:solidFill>
              </a:rPr>
              <a:t>Introduction to Neural Networks</a:t>
            </a:r>
          </a:p>
        </p:txBody>
      </p:sp>
      <p:sp>
        <p:nvSpPr>
          <p:cNvPr id="4" name="TextBox 3">
            <a:extLst>
              <a:ext uri="{FF2B5EF4-FFF2-40B4-BE49-F238E27FC236}">
                <a16:creationId xmlns:a16="http://schemas.microsoft.com/office/drawing/2014/main" id="{47CCB5D3-76F8-733A-982A-6289960F16FE}"/>
              </a:ext>
            </a:extLst>
          </p:cNvPr>
          <p:cNvSpPr txBox="1"/>
          <p:nvPr/>
        </p:nvSpPr>
        <p:spPr>
          <a:xfrm>
            <a:off x="1250880" y="4001653"/>
            <a:ext cx="9680713" cy="2308324"/>
          </a:xfrm>
          <a:prstGeom prst="rect">
            <a:avLst/>
          </a:prstGeom>
          <a:noFill/>
        </p:spPr>
        <p:txBody>
          <a:bodyPr wrap="square">
            <a:spAutoFit/>
          </a:bodyPr>
          <a:lstStyle/>
          <a:p>
            <a:pPr algn="ctr"/>
            <a:r>
              <a:rPr lang="en-US" sz="2400" dirty="0">
                <a:solidFill>
                  <a:srgbClr val="0000FF"/>
                </a:solidFill>
                <a:effectLst/>
                <a:latin typeface="Helvetica" pitchFamily="2" charset="0"/>
              </a:rPr>
              <a:t>Jun Chen</a:t>
            </a:r>
          </a:p>
          <a:p>
            <a:pPr algn="ctr"/>
            <a:r>
              <a:rPr lang="en-US" sz="2400" dirty="0">
                <a:solidFill>
                  <a:srgbClr val="000000"/>
                </a:solidFill>
                <a:effectLst/>
                <a:latin typeface="Helvetica" pitchFamily="2" charset="0"/>
              </a:rPr>
              <a:t>Fujian Institute of Research on the Structure of Matter,</a:t>
            </a:r>
          </a:p>
          <a:p>
            <a:pPr algn="ctr"/>
            <a:r>
              <a:rPr lang="en-US" sz="2400" dirty="0">
                <a:solidFill>
                  <a:srgbClr val="000000"/>
                </a:solidFill>
                <a:effectLst/>
                <a:latin typeface="Helvetica" pitchFamily="2" charset="0"/>
              </a:rPr>
              <a:t>Chinese Academy of Sciences</a:t>
            </a:r>
          </a:p>
          <a:p>
            <a:pPr algn="ctr"/>
            <a:endParaRPr lang="en-US" sz="2400" dirty="0">
              <a:solidFill>
                <a:srgbClr val="000000"/>
              </a:solidFill>
              <a:latin typeface="Helvetica" pitchFamily="2" charset="0"/>
            </a:endParaRPr>
          </a:p>
          <a:p>
            <a:pPr algn="ctr"/>
            <a:endParaRPr lang="en-US" sz="2400" dirty="0">
              <a:solidFill>
                <a:srgbClr val="000000"/>
              </a:solidFill>
              <a:effectLst/>
              <a:latin typeface="Helvetica" pitchFamily="2" charset="0"/>
            </a:endParaRPr>
          </a:p>
          <a:p>
            <a:pPr algn="ctr"/>
            <a:r>
              <a:rPr lang="en-US" sz="2400">
                <a:solidFill>
                  <a:srgbClr val="000000"/>
                </a:solidFill>
                <a:effectLst/>
                <a:latin typeface="Helvetica" pitchFamily="2" charset="0"/>
              </a:rPr>
              <a:t>July 14, </a:t>
            </a:r>
            <a:r>
              <a:rPr lang="en-US" sz="2400" dirty="0">
                <a:solidFill>
                  <a:srgbClr val="000000"/>
                </a:solidFill>
                <a:effectLst/>
                <a:latin typeface="Helvetica" pitchFamily="2" charset="0"/>
              </a:rPr>
              <a:t>2025</a:t>
            </a:r>
          </a:p>
        </p:txBody>
      </p:sp>
    </p:spTree>
    <p:extLst>
      <p:ext uri="{BB962C8B-B14F-4D97-AF65-F5344CB8AC3E}">
        <p14:creationId xmlns:p14="http://schemas.microsoft.com/office/powerpoint/2010/main" val="236396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混淆矩阵（Confusion matrix）+ 代码实现_混淆矩阵代码-CSDN博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54" y="1736850"/>
            <a:ext cx="5410091" cy="405756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700270" y="6099810"/>
            <a:ext cx="3327400" cy="398780"/>
          </a:xfrm>
          <a:prstGeom prst="rect">
            <a:avLst/>
          </a:prstGeom>
          <a:noFill/>
        </p:spPr>
        <p:txBody>
          <a:bodyPr wrap="square" rtlCol="0">
            <a:spAutoFit/>
          </a:bodyPr>
          <a:lstStyle/>
          <a:p>
            <a:r>
              <a:rPr lang="en-US" altLang="zh-CN" sz="2000">
                <a:solidFill>
                  <a:srgbClr val="002060"/>
                </a:solidFill>
                <a:latin typeface="+mn-ea"/>
                <a:sym typeface="+mn-ea"/>
              </a:rPr>
              <a:t>Figure:</a:t>
            </a:r>
            <a:r>
              <a:rPr lang="en-US" altLang="zh-CN" sz="2000" dirty="0"/>
              <a:t>Confusion Matrix</a:t>
            </a:r>
          </a:p>
        </p:txBody>
      </p:sp>
      <p:sp>
        <p:nvSpPr>
          <p:cNvPr id="3" name="文本框 2"/>
          <p:cNvSpPr txBox="1"/>
          <p:nvPr/>
        </p:nvSpPr>
        <p:spPr>
          <a:xfrm>
            <a:off x="1064959" y="910040"/>
            <a:ext cx="9757280" cy="1168400"/>
          </a:xfrm>
          <a:prstGeom prst="rect">
            <a:avLst/>
          </a:prstGeom>
          <a:noFill/>
        </p:spPr>
        <p:txBody>
          <a:bodyPr wrap="square" rtlCol="0">
            <a:spAutoFit/>
          </a:bodyPr>
          <a:lstStyle/>
          <a:p>
            <a:pPr indent="0" fontAlgn="auto">
              <a:lnSpc>
                <a:spcPts val="2800"/>
              </a:lnSpc>
            </a:pPr>
            <a:r>
              <a:rPr lang="en-US" altLang="zh-CN" sz="2000" dirty="0"/>
              <a:t>The confusion matrix is a tool used to evaluate the performance of classification models. The confusion matrix compares the classification results with the actual labels to illustrate the prediction performance of the model.</a:t>
            </a:r>
          </a:p>
        </p:txBody>
      </p:sp>
      <p:sp>
        <p:nvSpPr>
          <p:cNvPr id="4" name="文本框 3"/>
          <p:cNvSpPr txBox="1"/>
          <p:nvPr/>
        </p:nvSpPr>
        <p:spPr>
          <a:xfrm>
            <a:off x="751840" y="346710"/>
            <a:ext cx="675449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Evaluation Metrics for Classification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3363" y="222698"/>
            <a:ext cx="289560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Application fields</a:t>
            </a:r>
          </a:p>
        </p:txBody>
      </p:sp>
      <p:sp>
        <p:nvSpPr>
          <p:cNvPr id="4" name="文本框 3"/>
          <p:cNvSpPr txBox="1"/>
          <p:nvPr/>
        </p:nvSpPr>
        <p:spPr>
          <a:xfrm>
            <a:off x="840105" y="778510"/>
            <a:ext cx="10601960" cy="6195695"/>
          </a:xfrm>
          <a:prstGeom prst="rect">
            <a:avLst/>
          </a:prstGeom>
          <a:noFill/>
        </p:spPr>
        <p:txBody>
          <a:bodyPr wrap="square">
            <a:spAutoFit/>
          </a:bodyPr>
          <a:lstStyle/>
          <a:p>
            <a:pPr marL="342900" indent="-342900" fontAlgn="auto">
              <a:lnSpc>
                <a:spcPts val="2800"/>
              </a:lnSpc>
              <a:buFont typeface="Arial" panose="020B0604020202020204" pitchFamily="34" charset="0"/>
              <a:buChar char="•"/>
            </a:pPr>
            <a:r>
              <a:rPr lang="en-US" altLang="zh-CN" sz="2000" i="0" dirty="0"/>
              <a:t>High-Throughput Virtual Screening</a:t>
            </a:r>
            <a:r>
              <a:rPr lang="en-US" altLang="zh-CN" sz="2000" dirty="0"/>
              <a:t> (</a:t>
            </a:r>
            <a:r>
              <a:rPr lang="en-US" altLang="zh-CN" sz="2000" i="0" dirty="0"/>
              <a:t>HTVS)</a:t>
            </a:r>
          </a:p>
          <a:p>
            <a:pPr indent="0" fontAlgn="auto">
              <a:lnSpc>
                <a:spcPts val="2800"/>
              </a:lnSpc>
            </a:pPr>
            <a:r>
              <a:rPr lang="en-US" altLang="zh-CN" sz="2000" dirty="0"/>
              <a:t>e.g. Lithium battery electrolyte</a:t>
            </a:r>
          </a:p>
          <a:p>
            <a:pPr indent="0" fontAlgn="auto">
              <a:lnSpc>
                <a:spcPts val="2800"/>
              </a:lnSpc>
            </a:pPr>
            <a:r>
              <a:rPr lang="en-US" altLang="zh-CN" sz="2000" dirty="0"/>
              <a:t>Input: Ion conductivity + Electrochemical window</a:t>
            </a:r>
          </a:p>
          <a:p>
            <a:pPr indent="0" fontAlgn="auto">
              <a:lnSpc>
                <a:spcPts val="2800"/>
              </a:lnSpc>
            </a:pPr>
            <a:r>
              <a:rPr lang="en-US" altLang="zh-CN" sz="2000" dirty="0"/>
              <a:t>Output: Safe/Unstable Classification → Experimental Verification Efficiency Increased by 5 Times</a:t>
            </a:r>
          </a:p>
          <a:p>
            <a:pPr marL="342900" indent="-342900" fontAlgn="auto">
              <a:lnSpc>
                <a:spcPts val="2800"/>
              </a:lnSpc>
              <a:buFont typeface="Arial" panose="020B0604020202020204" pitchFamily="34" charset="0"/>
              <a:buChar char="•"/>
            </a:pPr>
            <a:r>
              <a:rPr lang="en-US" altLang="zh-CN" sz="2000" dirty="0"/>
              <a:t>Structural Classification</a:t>
            </a:r>
          </a:p>
          <a:p>
            <a:pPr indent="0" fontAlgn="auto">
              <a:lnSpc>
                <a:spcPts val="2800"/>
              </a:lnSpc>
            </a:pPr>
            <a:r>
              <a:rPr lang="en-US" altLang="zh-CN" sz="2000" i="0" dirty="0"/>
              <a:t>e.g. </a:t>
            </a:r>
            <a:r>
              <a:rPr lang="en-US" altLang="zh-CN" sz="2000" dirty="0"/>
              <a:t>Molecular dynamics trajectory analysis</a:t>
            </a:r>
          </a:p>
          <a:p>
            <a:pPr indent="0" fontAlgn="auto">
              <a:lnSpc>
                <a:spcPts val="2800"/>
              </a:lnSpc>
            </a:pPr>
            <a:r>
              <a:rPr lang="en-US" altLang="zh-CN" sz="2000" dirty="0"/>
              <a:t>Input: Local atomic coordinates </a:t>
            </a:r>
          </a:p>
          <a:p>
            <a:pPr indent="0" fontAlgn="auto">
              <a:lnSpc>
                <a:spcPts val="2800"/>
              </a:lnSpc>
            </a:pPr>
            <a:r>
              <a:rPr lang="en-US" altLang="zh-CN" sz="2000" dirty="0"/>
              <a:t>Output: Identification of amorphous/crystalline regions (SVM accuracy &gt; 92%)</a:t>
            </a:r>
          </a:p>
          <a:p>
            <a:pPr marL="342900" indent="-342900" fontAlgn="auto">
              <a:lnSpc>
                <a:spcPts val="2800"/>
              </a:lnSpc>
              <a:buFont typeface="Arial" panose="020B0604020202020204" pitchFamily="34" charset="0"/>
              <a:buChar char="•"/>
            </a:pPr>
            <a:r>
              <a:rPr lang="en-US" altLang="zh-CN" sz="2000" dirty="0"/>
              <a:t>Performance Prediction</a:t>
            </a:r>
          </a:p>
          <a:p>
            <a:pPr indent="0" fontAlgn="auto">
              <a:lnSpc>
                <a:spcPts val="2800"/>
              </a:lnSpc>
            </a:pPr>
            <a:r>
              <a:rPr lang="en-US" altLang="zh-CN" sz="2000" dirty="0"/>
              <a:t>e.g. Classification of catalyst activity levels</a:t>
            </a:r>
          </a:p>
          <a:p>
            <a:pPr indent="0" fontAlgn="auto">
              <a:lnSpc>
                <a:spcPts val="2800"/>
              </a:lnSpc>
            </a:pPr>
            <a:r>
              <a:rPr lang="en-US" altLang="zh-CN" sz="2000" dirty="0"/>
              <a:t>Input: Surface adsorption energy + d-band center </a:t>
            </a:r>
          </a:p>
          <a:p>
            <a:pPr indent="0" fontAlgn="auto">
              <a:lnSpc>
                <a:spcPts val="2800"/>
              </a:lnSpc>
            </a:pPr>
            <a:r>
              <a:rPr lang="en-US" altLang="zh-CN" sz="2000" dirty="0"/>
              <a:t>Output: High/Middle/Low Activity → Guide Experimental Synthesis</a:t>
            </a:r>
          </a:p>
          <a:p>
            <a:pPr marL="342900" indent="-342900" fontAlgn="auto">
              <a:lnSpc>
                <a:spcPts val="2800"/>
              </a:lnSpc>
              <a:buFont typeface="Arial" panose="020B0604020202020204" pitchFamily="34" charset="0"/>
              <a:buChar char="•"/>
            </a:pPr>
            <a:r>
              <a:rPr lang="en-US" altLang="zh-CN" sz="2000" dirty="0"/>
              <a:t>Synthetic Path Optimization</a:t>
            </a:r>
          </a:p>
          <a:p>
            <a:pPr indent="0" fontAlgn="auto">
              <a:lnSpc>
                <a:spcPts val="2800"/>
              </a:lnSpc>
            </a:pPr>
            <a:r>
              <a:rPr lang="en-US" altLang="zh-CN" sz="2000" dirty="0"/>
              <a:t>e.g. Prediction of MOF Synthesis Conditions</a:t>
            </a:r>
          </a:p>
          <a:p>
            <a:pPr indent="0" fontAlgn="auto">
              <a:lnSpc>
                <a:spcPts val="2800"/>
              </a:lnSpc>
            </a:pPr>
            <a:r>
              <a:rPr lang="en-US" altLang="zh-CN" sz="2000" dirty="0"/>
              <a:t>Input: Solvent polarity + Reaction temperature </a:t>
            </a:r>
          </a:p>
          <a:p>
            <a:pPr indent="0" fontAlgn="auto">
              <a:lnSpc>
                <a:spcPts val="2800"/>
              </a:lnSpc>
            </a:pPr>
            <a:r>
              <a:rPr lang="en-US" altLang="zh-CN" sz="2000" dirty="0"/>
              <a:t>Output: Probability of success/failure → Reduction of trial-and-error costs</a:t>
            </a:r>
            <a:endParaRPr lang="en-US" altLang="zh-CN" sz="2000" i="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96590" y="2339975"/>
            <a:ext cx="8520430" cy="1014730"/>
          </a:xfrm>
          <a:prstGeom prst="rect">
            <a:avLst/>
          </a:prstGeom>
          <a:noFill/>
        </p:spPr>
        <p:txBody>
          <a:bodyPr wrap="square" rtlCol="0" anchor="t">
            <a:spAutoFit/>
          </a:bodyPr>
          <a:lstStyle/>
          <a:p>
            <a:pPr marL="857250" indent="-857250">
              <a:buFont typeface="Wingdings" panose="05000000000000000000" charset="0"/>
              <a:buChar char="Ø"/>
            </a:pPr>
            <a:r>
              <a:rPr lang="en-US" altLang="zh-CN" sz="6000">
                <a:solidFill>
                  <a:srgbClr val="002060"/>
                </a:solidFill>
                <a:sym typeface="+mn-ea"/>
              </a:rPr>
              <a:t>Tree Models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775" y="582930"/>
            <a:ext cx="486029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Origin of tree models?</a:t>
            </a:r>
          </a:p>
        </p:txBody>
      </p:sp>
      <p:sp>
        <p:nvSpPr>
          <p:cNvPr id="3" name="文本框 2"/>
          <p:cNvSpPr txBox="1"/>
          <p:nvPr/>
        </p:nvSpPr>
        <p:spPr>
          <a:xfrm>
            <a:off x="4873400" y="457126"/>
            <a:ext cx="6589060" cy="640080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1960s: The basic idea of decision tree is proposed.</a:t>
            </a:r>
          </a:p>
          <a:p>
            <a:pPr marL="342900" indent="-342900">
              <a:buFont typeface="Arial" panose="020B0604020202020204" pitchFamily="34" charset="0"/>
              <a:buChar char="•"/>
            </a:pPr>
            <a:r>
              <a:rPr lang="en-US" altLang="zh-CN" sz="2000" dirty="0"/>
              <a:t>1975: ID3: The use of the information gain criterion to select the splitting attribute marked the official birth of the decision tree classification algorithm.</a:t>
            </a:r>
          </a:p>
          <a:p>
            <a:pPr marL="342900" indent="-342900" fontAlgn="auto">
              <a:lnSpc>
                <a:spcPts val="2800"/>
              </a:lnSpc>
              <a:buFont typeface="Arial" panose="020B0604020202020204" pitchFamily="34" charset="0"/>
              <a:buChar char="•"/>
            </a:pPr>
            <a:r>
              <a:rPr lang="en-US" altLang="zh-CN" sz="2000" dirty="0"/>
              <a:t>1980s-1990s:  C4.5, CART and the seeds of the idea of ensemble learning began to germinate.</a:t>
            </a:r>
          </a:p>
          <a:p>
            <a:pPr marL="342900" indent="-342900" fontAlgn="auto">
              <a:lnSpc>
                <a:spcPts val="2800"/>
              </a:lnSpc>
              <a:buFont typeface="Arial" panose="020B0604020202020204" pitchFamily="34" charset="0"/>
              <a:buChar char="•"/>
            </a:pPr>
            <a:r>
              <a:rPr lang="en-US" altLang="zh-CN" sz="2000" dirty="0"/>
              <a:t>1995: Random Forest: Improve the performance of tree ensemble, significantly enhancing the performance of classification and regression tasks.</a:t>
            </a:r>
          </a:p>
          <a:p>
            <a:pPr marL="342900" indent="-342900" fontAlgn="auto">
              <a:lnSpc>
                <a:spcPts val="2800"/>
              </a:lnSpc>
              <a:buFont typeface="Arial" panose="020B0604020202020204" pitchFamily="34" charset="0"/>
              <a:buChar char="•"/>
            </a:pPr>
            <a:r>
              <a:rPr lang="en-US" altLang="zh-CN" sz="2000" dirty="0"/>
              <a:t>2007: Gradient Boosting Machines (GBM) : The Boosting tree model framework based on gradient descent to optimize the loss function has significantly improved the accuracy.</a:t>
            </a:r>
          </a:p>
          <a:p>
            <a:pPr marL="342900" indent="-342900">
              <a:buFont typeface="Arial" panose="020B0604020202020204" pitchFamily="34" charset="0"/>
              <a:buChar char="•"/>
            </a:pPr>
            <a:r>
              <a:rPr lang="en-US" altLang="zh-CN" sz="2000" dirty="0"/>
              <a:t>2010s: The rise of XGBoost.</a:t>
            </a:r>
          </a:p>
          <a:p>
            <a:pPr marL="342900" indent="-342900">
              <a:buFont typeface="Arial" panose="020B0604020202020204" pitchFamily="34" charset="0"/>
              <a:buChar char="•"/>
            </a:pPr>
            <a:r>
              <a:rPr lang="en-US" altLang="zh-CN" sz="2000" dirty="0"/>
              <a:t>After 2016: LightGBM and CatBoost were released, improving training speed and accuracy. LightGBM innovatively adopted an efficient splitting algorithm based on histograms, while CatBoost addressed the bias of categorical features.</a:t>
            </a:r>
          </a:p>
        </p:txBody>
      </p:sp>
      <p:sp>
        <p:nvSpPr>
          <p:cNvPr id="4" name="文本框 3"/>
          <p:cNvSpPr txBox="1"/>
          <p:nvPr/>
        </p:nvSpPr>
        <p:spPr>
          <a:xfrm>
            <a:off x="519952" y="1882588"/>
            <a:ext cx="3155577" cy="2963545"/>
          </a:xfrm>
          <a:prstGeom prst="rect">
            <a:avLst/>
          </a:prstGeom>
          <a:noFill/>
        </p:spPr>
        <p:txBody>
          <a:bodyPr wrap="square" rtlCol="0">
            <a:spAutoFit/>
          </a:bodyPr>
          <a:lstStyle/>
          <a:p>
            <a:pPr indent="0" fontAlgn="auto">
              <a:lnSpc>
                <a:spcPts val="2800"/>
              </a:lnSpc>
            </a:pPr>
            <a:r>
              <a:rPr lang="en-US" altLang="zh-CN" sz="2000" b="1" dirty="0"/>
              <a:t>Definition: </a:t>
            </a:r>
            <a:r>
              <a:rPr lang="en-US" altLang="zh-CN" sz="2000" dirty="0"/>
              <a:t>The tree model is a supervised learning algorithm based on a tree structure. It predicts by recursively dividing the feature space into mutually exclusive regions.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7189" y="1011558"/>
            <a:ext cx="4724400" cy="404114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A flowchart-like structure where each internal node represents a ”test” on an attribute (feature). </a:t>
            </a:r>
          </a:p>
          <a:p>
            <a:pPr marL="285750" indent="-285750" fontAlgn="auto">
              <a:lnSpc>
                <a:spcPts val="2800"/>
              </a:lnSpc>
              <a:buFont typeface="Arial" panose="020B0604020202020204" pitchFamily="34" charset="0"/>
              <a:buChar char="•"/>
            </a:pPr>
            <a:r>
              <a:rPr lang="en-US" altLang="zh-CN" sz="2000" dirty="0"/>
              <a:t>Each branch represents an outcome of the test. </a:t>
            </a:r>
          </a:p>
          <a:p>
            <a:pPr marL="285750" indent="-285750" fontAlgn="auto">
              <a:lnSpc>
                <a:spcPts val="2800"/>
              </a:lnSpc>
              <a:buFont typeface="Arial" panose="020B0604020202020204" pitchFamily="34" charset="0"/>
              <a:buChar char="•"/>
            </a:pPr>
            <a:r>
              <a:rPr lang="en-US" altLang="zh-CN" sz="2000" dirty="0"/>
              <a:t>Each leaf node represents a class label (decision). </a:t>
            </a:r>
          </a:p>
          <a:p>
            <a:pPr marL="342900" indent="-342900" fontAlgn="auto">
              <a:lnSpc>
                <a:spcPts val="2800"/>
              </a:lnSpc>
              <a:buFont typeface="Arial" panose="020B0604020202020204" pitchFamily="34" charset="0"/>
              <a:buChar char="•"/>
            </a:pPr>
            <a:r>
              <a:rPr lang="en-US" altLang="zh-CN" sz="2000" dirty="0"/>
              <a:t>Works by recursively splitting the data based on features to maximize homogeneity (purity) within each child node.</a:t>
            </a:r>
          </a:p>
        </p:txBody>
      </p:sp>
      <p:sp>
        <p:nvSpPr>
          <p:cNvPr id="3" name="文本框 2"/>
          <p:cNvSpPr txBox="1"/>
          <p:nvPr/>
        </p:nvSpPr>
        <p:spPr>
          <a:xfrm>
            <a:off x="587375" y="358775"/>
            <a:ext cx="4850765" cy="460375"/>
          </a:xfrm>
          <a:prstGeom prst="rect">
            <a:avLst/>
          </a:prstGeom>
          <a:noFill/>
        </p:spPr>
        <p:txBody>
          <a:bodyPr wrap="square" rtlCol="0">
            <a:spAutoFit/>
          </a:bodyPr>
          <a:lstStyle/>
          <a:p>
            <a:r>
              <a:rPr lang="en-US" altLang="zh-CN" dirty="0"/>
              <a:t> </a:t>
            </a:r>
            <a:r>
              <a:rPr lang="en-US" altLang="zh-CN" sz="2400">
                <a:solidFill>
                  <a:schemeClr val="accent6">
                    <a:lumMod val="75000"/>
                  </a:schemeClr>
                </a:solidFill>
                <a:latin typeface="+mj-ea"/>
                <a:ea typeface="+mj-ea"/>
              </a:rPr>
              <a:t>Decision Trees- The Basics</a:t>
            </a:r>
          </a:p>
        </p:txBody>
      </p:sp>
      <p:pic>
        <p:nvPicPr>
          <p:cNvPr id="6" name="图片 5"/>
          <p:cNvPicPr>
            <a:picLocks noChangeAspect="1"/>
          </p:cNvPicPr>
          <p:nvPr/>
        </p:nvPicPr>
        <p:blipFill>
          <a:blip r:embed="rId2"/>
          <a:stretch>
            <a:fillRect/>
          </a:stretch>
        </p:blipFill>
        <p:spPr>
          <a:xfrm>
            <a:off x="5239871" y="1299883"/>
            <a:ext cx="6870229" cy="3188478"/>
          </a:xfrm>
          <a:prstGeom prst="rect">
            <a:avLst/>
          </a:prstGeom>
        </p:spPr>
      </p:pic>
      <p:sp>
        <p:nvSpPr>
          <p:cNvPr id="7" name="文本框 6"/>
          <p:cNvSpPr txBox="1"/>
          <p:nvPr/>
        </p:nvSpPr>
        <p:spPr>
          <a:xfrm>
            <a:off x="6317615" y="5052695"/>
            <a:ext cx="5793105" cy="398780"/>
          </a:xfrm>
          <a:prstGeom prst="rect">
            <a:avLst/>
          </a:prstGeom>
          <a:noFill/>
        </p:spPr>
        <p:txBody>
          <a:bodyPr wrap="square" rtlCol="0">
            <a:spAutoFit/>
          </a:bodyPr>
          <a:lstStyle/>
          <a:p>
            <a:r>
              <a:rPr lang="en-US" altLang="zh-CN" sz="2000">
                <a:solidFill>
                  <a:srgbClr val="002060"/>
                </a:solidFill>
                <a:latin typeface="+mn-ea"/>
                <a:sym typeface="+mn-ea"/>
              </a:rPr>
              <a:t>Figure:</a:t>
            </a:r>
            <a:r>
              <a:rPr lang="en-US" altLang="zh-CN" sz="2000" dirty="0"/>
              <a:t>Decision Tree for Material Classification</a:t>
            </a:r>
          </a:p>
        </p:txBody>
      </p:sp>
      <p:sp>
        <p:nvSpPr>
          <p:cNvPr id="8" name="圆角矩形 7"/>
          <p:cNvSpPr/>
          <p:nvPr/>
        </p:nvSpPr>
        <p:spPr>
          <a:xfrm>
            <a:off x="667385" y="5380990"/>
            <a:ext cx="5979160" cy="122110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solidFill>
                  <a:schemeClr val="tx1"/>
                </a:solidFill>
              </a:rPr>
              <a:t> </a:t>
            </a:r>
          </a:p>
          <a:p>
            <a:pPr marL="285750" indent="-285750" fontAlgn="auto">
              <a:lnSpc>
                <a:spcPts val="2800"/>
              </a:lnSpc>
              <a:buFont typeface="Arial" panose="020B0604020202020204" pitchFamily="34" charset="0"/>
              <a:buChar char="•"/>
            </a:pPr>
            <a:r>
              <a:rPr lang="en-US" altLang="zh-CN" sz="2000" b="1" dirty="0">
                <a:solidFill>
                  <a:schemeClr val="tx1"/>
                </a:solidFill>
                <a:sym typeface="+mn-ea"/>
              </a:rPr>
              <a:t>Pros:</a:t>
            </a:r>
            <a:r>
              <a:rPr lang="en-US" altLang="zh-CN" sz="2000" dirty="0">
                <a:solidFill>
                  <a:schemeClr val="tx1"/>
                </a:solidFill>
                <a:sym typeface="+mn-ea"/>
              </a:rPr>
              <a:t> Highly interpretable, easy to understand. </a:t>
            </a:r>
            <a:endParaRPr lang="en-US" altLang="zh-CN" sz="2000" dirty="0">
              <a:solidFill>
                <a:schemeClr val="tx1"/>
              </a:solidFill>
            </a:endParaRPr>
          </a:p>
          <a:p>
            <a:pPr marL="285750" indent="-285750" fontAlgn="auto">
              <a:lnSpc>
                <a:spcPts val="2800"/>
              </a:lnSpc>
              <a:buFont typeface="Arial" panose="020B0604020202020204" pitchFamily="34" charset="0"/>
              <a:buChar char="•"/>
            </a:pPr>
            <a:r>
              <a:rPr lang="en-US" altLang="zh-CN" sz="2000" b="1" dirty="0">
                <a:solidFill>
                  <a:schemeClr val="tx1"/>
                </a:solidFill>
                <a:sym typeface="+mn-ea"/>
              </a:rPr>
              <a:t>Cons:</a:t>
            </a:r>
            <a:r>
              <a:rPr lang="en-US" altLang="zh-CN" sz="2000" dirty="0">
                <a:solidFill>
                  <a:schemeClr val="tx1"/>
                </a:solidFill>
                <a:sym typeface="+mn-ea"/>
              </a:rPr>
              <a:t> Prone to overfitting, sensitive</a:t>
            </a:r>
            <a:endParaRPr lang="en-US" altLang="zh-CN" sz="2000" i="1" dirty="0">
              <a:solidFill>
                <a:schemeClr val="tx1"/>
              </a:solidFill>
              <a:sym typeface="+mn-ea"/>
            </a:endParaRPr>
          </a:p>
        </p:txBody>
      </p:sp>
      <p:sp>
        <p:nvSpPr>
          <p:cNvPr id="12" name="同侧圆角矩形 11"/>
          <p:cNvSpPr/>
          <p:nvPr/>
        </p:nvSpPr>
        <p:spPr>
          <a:xfrm>
            <a:off x="667385" y="5436870"/>
            <a:ext cx="5979795" cy="392430"/>
          </a:xfrm>
          <a:prstGeom prst="round2Same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000" dirty="0">
                <a:sym typeface="+mn-ea"/>
              </a:rPr>
              <a:t>Pros &amp; Cons </a:t>
            </a:r>
            <a:endParaRPr lang="en-US" altLang="zh-CN" sz="2000">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8785" y="474345"/>
            <a:ext cx="673163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Building a Decision Tree: Gini Impurity</a:t>
            </a:r>
          </a:p>
        </p:txBody>
      </p:sp>
      <p:sp>
        <p:nvSpPr>
          <p:cNvPr id="5" name="文本框 4"/>
          <p:cNvSpPr txBox="1"/>
          <p:nvPr/>
        </p:nvSpPr>
        <p:spPr>
          <a:xfrm>
            <a:off x="1003935" y="1150620"/>
            <a:ext cx="10384790" cy="1168400"/>
          </a:xfrm>
          <a:prstGeom prst="rect">
            <a:avLst/>
          </a:prstGeom>
          <a:noFill/>
        </p:spPr>
        <p:txBody>
          <a:bodyPr wrap="square">
            <a:spAutoFit/>
          </a:bodyPr>
          <a:lstStyle/>
          <a:p>
            <a:pPr marL="285750" indent="-285750" fontAlgn="auto">
              <a:lnSpc>
                <a:spcPts val="2800"/>
              </a:lnSpc>
              <a:buFont typeface="Arial" panose="020B0604020202020204" pitchFamily="34" charset="0"/>
              <a:buChar char="•"/>
            </a:pPr>
            <a:r>
              <a:rPr lang="en-US" altLang="zh-CN" sz="2000" dirty="0"/>
              <a:t>At each node, we select the feature and split point that best divides the data. </a:t>
            </a:r>
          </a:p>
          <a:p>
            <a:pPr marL="285750" indent="-285750" fontAlgn="auto">
              <a:lnSpc>
                <a:spcPts val="2800"/>
              </a:lnSpc>
              <a:buFont typeface="Arial" panose="020B0604020202020204" pitchFamily="34" charset="0"/>
              <a:buChar char="•"/>
            </a:pPr>
            <a:r>
              <a:rPr lang="en-US" altLang="zh-CN" sz="2000" b="1" dirty="0"/>
              <a:t>Gini Impurity </a:t>
            </a:r>
            <a:r>
              <a:rPr lang="en-US" altLang="zh-CN" sz="2000" dirty="0"/>
              <a:t>is a common metric to quantify the “purity” or “mixed-up-ness” of a node. </a:t>
            </a:r>
          </a:p>
          <a:p>
            <a:pPr marL="285750" indent="-285750" fontAlgn="auto">
              <a:lnSpc>
                <a:spcPts val="2800"/>
              </a:lnSpc>
              <a:buFont typeface="Arial" panose="020B0604020202020204" pitchFamily="34" charset="0"/>
              <a:buChar char="•"/>
            </a:pPr>
            <a:r>
              <a:rPr lang="en-US" altLang="zh-CN" sz="2000" dirty="0"/>
              <a:t>A node is pure if all its samples belong to the same class (Gini=0).</a:t>
            </a:r>
          </a:p>
        </p:txBody>
      </p:sp>
      <p:sp>
        <p:nvSpPr>
          <p:cNvPr id="3" name="圆角矩形 2"/>
          <p:cNvSpPr/>
          <p:nvPr/>
        </p:nvSpPr>
        <p:spPr>
          <a:xfrm>
            <a:off x="1209040" y="2534920"/>
            <a:ext cx="9973945" cy="190817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solidFill>
                  <a:schemeClr val="tx1"/>
                </a:solidFill>
              </a:rPr>
              <a:t> </a:t>
            </a: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indent="0" fontAlgn="auto">
              <a:lnSpc>
                <a:spcPts val="2800"/>
              </a:lnSpc>
              <a:buFont typeface="Arial" panose="020B0604020202020204" pitchFamily="34" charset="0"/>
              <a:buNone/>
            </a:pPr>
            <a:r>
              <a:rPr lang="en-US" altLang="zh-CN" sz="2000" dirty="0">
                <a:solidFill>
                  <a:schemeClr val="tx1"/>
                </a:solidFill>
                <a:sym typeface="+mn-ea"/>
              </a:rPr>
              <a:t>For a node p with C classes, where p</a:t>
            </a:r>
            <a:r>
              <a:rPr lang="en-US" altLang="zh-CN" sz="2000" baseline="-25000" dirty="0">
                <a:solidFill>
                  <a:schemeClr val="tx1"/>
                </a:solidFill>
                <a:sym typeface="+mn-ea"/>
              </a:rPr>
              <a:t>k</a:t>
            </a:r>
            <a:r>
              <a:rPr lang="en-US" altLang="zh-CN" sz="2000" dirty="0">
                <a:solidFill>
                  <a:schemeClr val="tx1"/>
                </a:solidFill>
                <a:sym typeface="+mn-ea"/>
              </a:rPr>
              <a:t> is the proportion of samples belonging to class k:</a:t>
            </a:r>
          </a:p>
          <a:p>
            <a:pPr marL="285750" indent="-285750" fontAlgn="auto">
              <a:lnSpc>
                <a:spcPts val="2800"/>
              </a:lnSpc>
              <a:buFont typeface="Arial" panose="020B0604020202020204" pitchFamily="34" charset="0"/>
              <a:buChar char="•"/>
            </a:pPr>
            <a:endParaRPr lang="en-US" altLang="zh-CN" sz="2000" i="1" dirty="0">
              <a:solidFill>
                <a:schemeClr val="tx1"/>
              </a:solidFill>
              <a:sym typeface="+mn-ea"/>
            </a:endParaRPr>
          </a:p>
          <a:p>
            <a:pPr indent="0" fontAlgn="auto">
              <a:lnSpc>
                <a:spcPts val="2800"/>
              </a:lnSpc>
              <a:buFont typeface="Arial" panose="020B0604020202020204" pitchFamily="34" charset="0"/>
              <a:buNone/>
            </a:pPr>
            <a:endParaRPr lang="en-US" altLang="zh-CN" sz="2000" i="1"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i="1" dirty="0">
              <a:solidFill>
                <a:schemeClr val="tx1"/>
              </a:solidFill>
              <a:sym typeface="+mn-ea"/>
            </a:endParaRPr>
          </a:p>
        </p:txBody>
      </p:sp>
      <mc:AlternateContent xmlns:mc="http://schemas.openxmlformats.org/markup-compatibility/2006" xmlns:a14="http://schemas.microsoft.com/office/drawing/2010/main">
        <mc:Choice Requires="a14">
          <p:sp>
            <p:nvSpPr>
              <p:cNvPr id="7" name="文本框 6"/>
              <p:cNvSpPr txBox="1"/>
              <p:nvPr/>
            </p:nvSpPr>
            <p:spPr>
              <a:xfrm>
                <a:off x="4341240" y="3541556"/>
                <a:ext cx="2110578"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𝐺</m:t>
                      </m:r>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𝑝</m:t>
                          </m:r>
                        </m:e>
                      </m:d>
                      <m:r>
                        <a:rPr lang="zh-CN" altLang="en-US" i="0">
                          <a:solidFill>
                            <a:schemeClr val="tx1"/>
                          </a:solidFill>
                          <a:latin typeface="Cambria Math" panose="02040503050406030204" pitchFamily="18" charset="0"/>
                        </a:rPr>
                        <m:t>=1−</m:t>
                      </m:r>
                      <m:nary>
                        <m:naryPr>
                          <m:chr m:val="∑"/>
                          <m:limLoc m:val="undOvr"/>
                          <m:grow m:val="on"/>
                          <m:ctrlPr>
                            <a:rPr lang="zh-CN" altLang="en-US" i="1">
                              <a:solidFill>
                                <a:schemeClr val="tx1"/>
                              </a:solidFill>
                              <a:latin typeface="Cambria Math" panose="02040503050406030204" pitchFamily="18" charset="0"/>
                            </a:rPr>
                          </m:ctrlPr>
                        </m:naryPr>
                        <m:sub>
                          <m:r>
                            <a:rPr lang="zh-CN" altLang="en-US" i="1">
                              <a:solidFill>
                                <a:schemeClr val="tx1"/>
                              </a:solidFill>
                              <a:latin typeface="Cambria Math" panose="02040503050406030204" pitchFamily="18" charset="0"/>
                            </a:rPr>
                            <m:t>𝑘</m:t>
                          </m:r>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𝑐</m:t>
                          </m:r>
                        </m:sup>
                        <m:e>
                          <m:sSup>
                            <m:sSupPr>
                              <m:ctrlPr>
                                <a:rPr lang="zh-CN" altLang="en-US" i="1">
                                  <a:solidFill>
                                    <a:schemeClr val="tx1"/>
                                  </a:solidFill>
                                  <a:latin typeface="Cambria Math" panose="02040503050406030204" pitchFamily="18" charset="0"/>
                                </a:rPr>
                              </m:ctrlPr>
                            </m:sSupPr>
                            <m:e>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𝑝</m:t>
                                      </m:r>
                                    </m:e>
                                    <m:sub>
                                      <m:r>
                                        <a:rPr lang="zh-CN" altLang="en-US" i="1">
                                          <a:solidFill>
                                            <a:schemeClr val="tx1"/>
                                          </a:solidFill>
                                          <a:latin typeface="Cambria Math" panose="02040503050406030204" pitchFamily="18" charset="0"/>
                                        </a:rPr>
                                        <m:t>𝑘</m:t>
                                      </m:r>
                                    </m:sub>
                                  </m:sSub>
                                </m:e>
                              </m:d>
                            </m:e>
                            <m:sup>
                              <m:r>
                                <a:rPr lang="zh-CN" altLang="en-US" i="0">
                                  <a:solidFill>
                                    <a:schemeClr val="tx1"/>
                                  </a:solidFill>
                                  <a:latin typeface="Cambria Math" panose="02040503050406030204" pitchFamily="18" charset="0"/>
                                </a:rPr>
                                <m:t>2</m:t>
                              </m:r>
                            </m:sup>
                          </m:sSup>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341240" y="3541556"/>
                <a:ext cx="2110578" cy="756169"/>
              </a:xfrm>
              <a:prstGeom prst="rect">
                <a:avLst/>
              </a:prstGeom>
              <a:blipFill rotWithShape="1">
                <a:blip r:embed="rId2"/>
                <a:stretch>
                  <a:fillRect l="-18" t="-21" r="-501" b="6"/>
                </a:stretch>
              </a:blipFill>
            </p:spPr>
            <p:txBody>
              <a:bodyPr/>
              <a:lstStyle/>
              <a:p>
                <a:r>
                  <a:rPr lang="zh-CN" altLang="en-US">
                    <a:noFill/>
                  </a:rPr>
                  <a:t> </a:t>
                </a:r>
              </a:p>
            </p:txBody>
          </p:sp>
        </mc:Fallback>
      </mc:AlternateContent>
      <p:sp>
        <p:nvSpPr>
          <p:cNvPr id="12" name="同侧圆角矩形 11"/>
          <p:cNvSpPr/>
          <p:nvPr/>
        </p:nvSpPr>
        <p:spPr>
          <a:xfrm>
            <a:off x="1242695" y="2534920"/>
            <a:ext cx="9974580" cy="568325"/>
          </a:xfrm>
          <a:prstGeom prst="round2Same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000" b="1" dirty="0">
                <a:sym typeface="+mn-ea"/>
              </a:rPr>
              <a:t>Gini Impurity Formula </a:t>
            </a:r>
            <a:r>
              <a:rPr lang="en-US" altLang="zh-CN" sz="2000" dirty="0">
                <a:sym typeface="+mn-ea"/>
              </a:rPr>
              <a:t> </a:t>
            </a:r>
            <a:endParaRPr lang="en-US" altLang="zh-CN" sz="2000">
              <a:solidFill>
                <a:schemeClr val="bg1"/>
              </a:solidFill>
              <a:sym typeface="+mn-ea"/>
            </a:endParaRPr>
          </a:p>
        </p:txBody>
      </p:sp>
      <p:sp>
        <p:nvSpPr>
          <p:cNvPr id="4" name="圆角矩形 3"/>
          <p:cNvSpPr/>
          <p:nvPr/>
        </p:nvSpPr>
        <p:spPr>
          <a:xfrm>
            <a:off x="1243330" y="4735830"/>
            <a:ext cx="9973945" cy="190817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solidFill>
                  <a:schemeClr val="tx1"/>
                </a:solidFill>
              </a:rPr>
              <a:t> </a:t>
            </a: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indent="0" fontAlgn="auto">
              <a:lnSpc>
                <a:spcPts val="2800"/>
              </a:lnSpc>
              <a:buFont typeface="Arial" panose="020B0604020202020204" pitchFamily="34" charset="0"/>
              <a:buNone/>
            </a:pPr>
            <a:r>
              <a:rPr lang="en-US" altLang="zh-CN" sz="2000" dirty="0">
                <a:solidFill>
                  <a:schemeClr val="tx1"/>
                </a:solidFill>
                <a:sym typeface="+mn-ea"/>
              </a:rPr>
              <a:t>Consider a node with 10 samples: 7 are Class A, 3 are Class B. </a:t>
            </a:r>
            <a:endParaRPr lang="en-US" altLang="zh-CN" sz="2000" dirty="0">
              <a:solidFill>
                <a:schemeClr val="tx1"/>
              </a:solidFill>
            </a:endParaRPr>
          </a:p>
          <a:p>
            <a:pPr indent="0" fontAlgn="auto">
              <a:lnSpc>
                <a:spcPts val="2800"/>
              </a:lnSpc>
              <a:buFont typeface="Arial" panose="020B0604020202020204" pitchFamily="34" charset="0"/>
              <a:buNone/>
            </a:pPr>
            <a:r>
              <a:rPr lang="en-US" altLang="zh-CN" sz="2000" dirty="0" err="1">
                <a:solidFill>
                  <a:schemeClr val="tx1"/>
                </a:solidFill>
                <a:sym typeface="+mn-ea"/>
              </a:rPr>
              <a:t>p</a:t>
            </a:r>
            <a:r>
              <a:rPr lang="en-US" altLang="zh-CN" sz="2000" baseline="-25000" dirty="0" err="1">
                <a:solidFill>
                  <a:schemeClr val="tx1"/>
                </a:solidFill>
                <a:sym typeface="+mn-ea"/>
              </a:rPr>
              <a:t>A</a:t>
            </a:r>
            <a:r>
              <a:rPr lang="en-US" altLang="zh-CN" sz="2000" dirty="0">
                <a:solidFill>
                  <a:schemeClr val="tx1"/>
                </a:solidFill>
                <a:sym typeface="+mn-ea"/>
              </a:rPr>
              <a:t> = 7/10 = 0.7, </a:t>
            </a:r>
            <a:r>
              <a:rPr lang="en-US" altLang="zh-CN" sz="2000" dirty="0" err="1">
                <a:solidFill>
                  <a:schemeClr val="tx1"/>
                </a:solidFill>
                <a:sym typeface="+mn-ea"/>
              </a:rPr>
              <a:t>p</a:t>
            </a:r>
            <a:r>
              <a:rPr lang="en-US" altLang="zh-CN" sz="2000" baseline="-25000" dirty="0" err="1">
                <a:solidFill>
                  <a:schemeClr val="tx1"/>
                </a:solidFill>
                <a:sym typeface="+mn-ea"/>
              </a:rPr>
              <a:t>B</a:t>
            </a:r>
            <a:r>
              <a:rPr lang="en-US" altLang="zh-CN" sz="2000" dirty="0">
                <a:solidFill>
                  <a:schemeClr val="tx1"/>
                </a:solidFill>
                <a:sym typeface="+mn-ea"/>
              </a:rPr>
              <a:t> = 3/10 = 0.3 </a:t>
            </a:r>
            <a:endParaRPr lang="en-US" altLang="zh-CN" sz="2000" dirty="0">
              <a:solidFill>
                <a:schemeClr val="tx1"/>
              </a:solidFill>
            </a:endParaRPr>
          </a:p>
          <a:p>
            <a:pPr indent="0" fontAlgn="auto">
              <a:lnSpc>
                <a:spcPts val="2800"/>
              </a:lnSpc>
              <a:buFont typeface="Arial" panose="020B0604020202020204" pitchFamily="34" charset="0"/>
              <a:buNone/>
            </a:pPr>
            <a:r>
              <a:rPr lang="en-US" altLang="zh-CN" sz="2000" dirty="0">
                <a:solidFill>
                  <a:schemeClr val="tx1"/>
                </a:solidFill>
                <a:sym typeface="+mn-ea"/>
              </a:rPr>
              <a:t>G = 1 − ((0.7)</a:t>
            </a:r>
            <a:r>
              <a:rPr lang="en-US" altLang="zh-CN" sz="2000" baseline="30000" dirty="0">
                <a:solidFill>
                  <a:schemeClr val="tx1"/>
                </a:solidFill>
                <a:sym typeface="+mn-ea"/>
              </a:rPr>
              <a:t>2</a:t>
            </a:r>
            <a:r>
              <a:rPr lang="en-US" altLang="zh-CN" sz="2000" dirty="0">
                <a:solidFill>
                  <a:schemeClr val="tx1"/>
                </a:solidFill>
                <a:sym typeface="+mn-ea"/>
              </a:rPr>
              <a:t>+(0.3)</a:t>
            </a:r>
            <a:r>
              <a:rPr lang="en-US" altLang="zh-CN" sz="2000" baseline="30000" dirty="0">
                <a:solidFill>
                  <a:schemeClr val="tx1"/>
                </a:solidFill>
                <a:sym typeface="+mn-ea"/>
              </a:rPr>
              <a:t>2</a:t>
            </a:r>
            <a:r>
              <a:rPr lang="en-US" altLang="zh-CN" sz="2000" dirty="0">
                <a:solidFill>
                  <a:schemeClr val="tx1"/>
                </a:solidFill>
                <a:sym typeface="+mn-ea"/>
              </a:rPr>
              <a:t>) = 1 − (0.49+0.09) = 1 − 0.58 = </a:t>
            </a:r>
            <a:r>
              <a:rPr lang="en-US" altLang="zh-CN" sz="2000" b="1" dirty="0">
                <a:solidFill>
                  <a:schemeClr val="tx1"/>
                </a:solidFill>
                <a:sym typeface="+mn-ea"/>
              </a:rPr>
              <a:t>0.42</a:t>
            </a:r>
            <a:endParaRPr lang="zh-CN" altLang="en-US" sz="2000" b="1" dirty="0">
              <a:solidFill>
                <a:schemeClr val="tx1"/>
              </a:solidFill>
            </a:endParaRPr>
          </a:p>
          <a:p>
            <a:pPr indent="0" fontAlgn="auto">
              <a:lnSpc>
                <a:spcPts val="2800"/>
              </a:lnSpc>
              <a:buFont typeface="Arial" panose="020B0604020202020204" pitchFamily="34" charset="0"/>
              <a:buNone/>
            </a:pPr>
            <a:endParaRPr lang="en-US" altLang="zh-CN" sz="2000" i="1"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i="1" dirty="0">
              <a:solidFill>
                <a:schemeClr val="tx1"/>
              </a:solidFill>
              <a:sym typeface="+mn-ea"/>
            </a:endParaRPr>
          </a:p>
        </p:txBody>
      </p:sp>
      <p:sp>
        <p:nvSpPr>
          <p:cNvPr id="9" name="同侧圆角矩形 8"/>
          <p:cNvSpPr/>
          <p:nvPr/>
        </p:nvSpPr>
        <p:spPr>
          <a:xfrm>
            <a:off x="1242695" y="4735830"/>
            <a:ext cx="9974580" cy="568325"/>
          </a:xfrm>
          <a:prstGeom prst="round2SameRect">
            <a:avLst/>
          </a:prstGeom>
          <a:solidFill>
            <a:schemeClr val="accent4">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000" dirty="0">
                <a:sym typeface="+mn-ea"/>
              </a:rPr>
              <a:t>Example Calculation</a:t>
            </a:r>
            <a:r>
              <a:rPr lang="en-US" altLang="zh-CN" sz="2000" b="1" dirty="0">
                <a:sym typeface="+mn-ea"/>
              </a:rPr>
              <a:t> </a:t>
            </a:r>
            <a:r>
              <a:rPr lang="en-US" altLang="zh-CN" sz="2000" dirty="0">
                <a:sym typeface="+mn-ea"/>
              </a:rPr>
              <a:t> </a:t>
            </a:r>
            <a:endParaRPr lang="en-US" altLang="zh-CN" sz="2000">
              <a:solidFill>
                <a:schemeClr val="bg1"/>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9110" y="344170"/>
            <a:ext cx="872490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Building a Decision Tree: Information Gain (Gini Gain)</a:t>
            </a:r>
          </a:p>
        </p:txBody>
      </p:sp>
      <p:sp>
        <p:nvSpPr>
          <p:cNvPr id="3" name="文本框 2"/>
          <p:cNvSpPr txBox="1"/>
          <p:nvPr/>
        </p:nvSpPr>
        <p:spPr>
          <a:xfrm>
            <a:off x="1066165" y="1278890"/>
            <a:ext cx="10524490" cy="116840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We want to find the split that maximizes the reduction in impurity. </a:t>
            </a:r>
          </a:p>
          <a:p>
            <a:pPr fontAlgn="auto">
              <a:lnSpc>
                <a:spcPts val="2800"/>
              </a:lnSpc>
            </a:pPr>
            <a:r>
              <a:rPr lang="en-US" altLang="zh-CN" sz="2000" dirty="0"/>
              <a:t>    This reduction is called </a:t>
            </a:r>
            <a:r>
              <a:rPr lang="en-US" altLang="zh-CN" sz="2000" b="1" dirty="0"/>
              <a:t>Information Gain </a:t>
            </a:r>
            <a:r>
              <a:rPr lang="en-US" altLang="zh-CN" sz="2000" dirty="0"/>
              <a:t>or</a:t>
            </a:r>
            <a:r>
              <a:rPr lang="en-US" altLang="zh-CN" sz="2000" b="1" dirty="0"/>
              <a:t> Gini Gain</a:t>
            </a:r>
            <a:r>
              <a:rPr lang="en-US" altLang="zh-CN" sz="2000" dirty="0"/>
              <a:t>. </a:t>
            </a:r>
          </a:p>
          <a:p>
            <a:pPr marL="285750" indent="-285750" fontAlgn="auto">
              <a:lnSpc>
                <a:spcPts val="2800"/>
              </a:lnSpc>
              <a:buFont typeface="Arial" panose="020B0604020202020204" pitchFamily="34" charset="0"/>
              <a:buChar char="•"/>
            </a:pPr>
            <a:r>
              <a:rPr lang="en-US" altLang="zh-CN" sz="2000" dirty="0"/>
              <a:t>The algorithm iterates through all possible features and split points to find the best one.</a:t>
            </a:r>
          </a:p>
        </p:txBody>
      </p:sp>
      <p:sp>
        <p:nvSpPr>
          <p:cNvPr id="6" name="圆角矩形 5"/>
          <p:cNvSpPr/>
          <p:nvPr/>
        </p:nvSpPr>
        <p:spPr>
          <a:xfrm>
            <a:off x="1209040" y="2854960"/>
            <a:ext cx="9973945" cy="355663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solidFill>
                  <a:schemeClr val="tx1"/>
                </a:solidFill>
              </a:rPr>
              <a:t> </a:t>
            </a:r>
          </a:p>
          <a:p>
            <a:pPr indent="0" fontAlgn="auto">
              <a:lnSpc>
                <a:spcPts val="2800"/>
              </a:lnSpc>
              <a:buFont typeface="Arial" panose="020B0604020202020204" pitchFamily="34" charset="0"/>
              <a:buNone/>
            </a:pPr>
            <a:r>
              <a:rPr lang="en-US" altLang="zh-CN" sz="2000" dirty="0">
                <a:solidFill>
                  <a:schemeClr val="tx1"/>
                </a:solidFill>
                <a:sym typeface="+mn-ea"/>
              </a:rPr>
              <a:t>For a parent node S split into m child nodes </a:t>
            </a:r>
            <a:r>
              <a:rPr lang="en-US" altLang="zh-CN" sz="2000" dirty="0" err="1">
                <a:solidFill>
                  <a:schemeClr val="tx1"/>
                </a:solidFill>
                <a:sym typeface="+mn-ea"/>
              </a:rPr>
              <a:t>S</a:t>
            </a:r>
            <a:r>
              <a:rPr lang="en-US" altLang="zh-CN" sz="2000" baseline="-25000" dirty="0" err="1">
                <a:solidFill>
                  <a:schemeClr val="tx1"/>
                </a:solidFill>
                <a:sym typeface="+mn-ea"/>
              </a:rPr>
              <a:t>v</a:t>
            </a:r>
            <a:r>
              <a:rPr lang="en-US" altLang="zh-CN" sz="2000" dirty="0">
                <a:solidFill>
                  <a:schemeClr val="tx1"/>
                </a:solidFill>
                <a:sym typeface="+mn-ea"/>
              </a:rPr>
              <a:t> based on attribute A:</a:t>
            </a:r>
            <a:endParaRPr lang="zh-CN" altLang="en-US" sz="2000" dirty="0">
              <a:solidFill>
                <a:schemeClr val="tx1"/>
              </a:solidFill>
            </a:endParaRP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i="1" dirty="0">
              <a:solidFill>
                <a:schemeClr val="tx1"/>
              </a:solidFill>
              <a:sym typeface="+mn-ea"/>
            </a:endParaRPr>
          </a:p>
          <a:p>
            <a:pPr indent="0" fontAlgn="auto">
              <a:lnSpc>
                <a:spcPts val="2800"/>
              </a:lnSpc>
              <a:buFont typeface="Arial" panose="020B0604020202020204" pitchFamily="34" charset="0"/>
              <a:buNone/>
            </a:pPr>
            <a:endParaRPr lang="en-US" altLang="zh-CN" sz="2000" i="1" dirty="0">
              <a:solidFill>
                <a:schemeClr val="tx1"/>
              </a:solidFill>
              <a:sym typeface="+mn-ea"/>
            </a:endParaRPr>
          </a:p>
          <a:p>
            <a:pPr marL="285750" indent="-285750" fontAlgn="auto">
              <a:lnSpc>
                <a:spcPts val="2800"/>
              </a:lnSpc>
              <a:buFont typeface="Arial" panose="020B0604020202020204" pitchFamily="34" charset="0"/>
              <a:buChar char="•"/>
            </a:pPr>
            <a:endParaRPr lang="en-US" altLang="zh-CN" sz="2000" i="1" dirty="0">
              <a:solidFill>
                <a:schemeClr val="tx1"/>
              </a:solidFill>
              <a:sym typeface="+mn-ea"/>
            </a:endParaRPr>
          </a:p>
        </p:txBody>
      </p:sp>
      <mc:AlternateContent xmlns:mc="http://schemas.openxmlformats.org/markup-compatibility/2006" xmlns:a14="http://schemas.microsoft.com/office/drawing/2010/main">
        <mc:Choice Requires="a14">
          <p:sp>
            <p:nvSpPr>
              <p:cNvPr id="5" name="文本框 4"/>
              <p:cNvSpPr txBox="1"/>
              <p:nvPr/>
            </p:nvSpPr>
            <p:spPr>
              <a:xfrm>
                <a:off x="3740150" y="4370070"/>
                <a:ext cx="4287520" cy="957580"/>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𝐺𝑎</m:t>
                      </m:r>
                      <m:r>
                        <a:rPr lang="zh-CN" altLang="en-US" i="0">
                          <a:solidFill>
                            <a:schemeClr val="tx1"/>
                          </a:solidFill>
                          <a:latin typeface="Cambria Math" panose="02040503050406030204" pitchFamily="18" charset="0"/>
                        </a:rPr>
                        <m:t>ⅈ</m:t>
                      </m:r>
                      <m:r>
                        <a:rPr lang="zh-CN" altLang="en-US" i="1">
                          <a:solidFill>
                            <a:schemeClr val="tx1"/>
                          </a:solidFill>
                          <a:latin typeface="Cambria Math" panose="02040503050406030204" pitchFamily="18" charset="0"/>
                        </a:rPr>
                        <m:t>𝑛</m:t>
                      </m:r>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𝑆</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𝐴</m:t>
                          </m:r>
                        </m:e>
                      </m:d>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𝐺</m:t>
                      </m:r>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𝑠</m:t>
                          </m:r>
                        </m:e>
                      </m:d>
                      <m:r>
                        <a:rPr lang="zh-CN" altLang="en-US" i="0">
                          <a:solidFill>
                            <a:schemeClr val="tx1"/>
                          </a:solidFill>
                          <a:latin typeface="Cambria Math" panose="02040503050406030204" pitchFamily="18" charset="0"/>
                        </a:rPr>
                        <m:t>−</m:t>
                      </m:r>
                      <m:nary>
                        <m:naryPr>
                          <m:chr m:val="∑"/>
                          <m:limLoc m:val="undOvr"/>
                          <m:grow m:val="on"/>
                          <m:supHide m:val="on"/>
                          <m:ctrlPr>
                            <a:rPr lang="zh-CN" altLang="en-US" i="1">
                              <a:solidFill>
                                <a:schemeClr val="tx1"/>
                              </a:solidFill>
                              <a:latin typeface="Cambria Math" panose="02040503050406030204" pitchFamily="18" charset="0"/>
                            </a:rPr>
                          </m:ctrlPr>
                        </m:naryPr>
                        <m:sub>
                          <m:r>
                            <a:rPr lang="zh-CN" altLang="en-US" i="1">
                              <a:solidFill>
                                <a:schemeClr val="tx1"/>
                              </a:solidFill>
                              <a:latin typeface="Cambria Math" panose="02040503050406030204" pitchFamily="18" charset="0"/>
                            </a:rPr>
                            <m:t>𝑣</m:t>
                          </m:r>
                          <m:r>
                            <a:rPr lang="zh-CN" altLang="en-US" i="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𝑉</m:t>
                          </m:r>
                          <m:r>
                            <a:rPr lang="zh-CN" altLang="en-US" i="1">
                              <a:solidFill>
                                <a:schemeClr val="tx1"/>
                              </a:solidFill>
                              <a:latin typeface="Cambria Math" panose="02040503050406030204" pitchFamily="18" charset="0"/>
                            </a:rPr>
                            <m:t>𝑎</m:t>
                          </m:r>
                          <m:r>
                            <a:rPr lang="en-US" altLang="zh-CN" b="0" i="1" smtClean="0">
                              <a:solidFill>
                                <a:schemeClr val="tx1"/>
                              </a:solidFill>
                              <a:latin typeface="Cambria Math" panose="02040503050406030204" pitchFamily="18" charset="0"/>
                            </a:rPr>
                            <m:t>𝑙</m:t>
                          </m:r>
                          <m:r>
                            <a:rPr lang="zh-CN" altLang="en-US" i="1">
                              <a:solidFill>
                                <a:schemeClr val="tx1"/>
                              </a:solidFill>
                              <a:latin typeface="Cambria Math" panose="02040503050406030204" pitchFamily="18" charset="0"/>
                            </a:rPr>
                            <m:t>𝑢𝑒</m:t>
                          </m:r>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𝐴</m:t>
                          </m:r>
                          <m:r>
                            <a:rPr lang="en-US" altLang="zh-CN" b="0" i="1" smtClean="0">
                              <a:solidFill>
                                <a:schemeClr val="tx1"/>
                              </a:solidFill>
                              <a:latin typeface="Cambria Math" panose="02040503050406030204" pitchFamily="18" charset="0"/>
                            </a:rPr>
                            <m:t>)</m:t>
                          </m:r>
                        </m:sub>
                        <m:sup/>
                        <m:e>
                          <m:f>
                            <m:fPr>
                              <m:ctrlPr>
                                <a:rPr lang="zh-CN" altLang="en-US" i="1">
                                  <a:solidFill>
                                    <a:schemeClr val="tx1"/>
                                  </a:solidFill>
                                  <a:latin typeface="Cambria Math" panose="02040503050406030204" pitchFamily="18" charset="0"/>
                                </a:rPr>
                              </m:ctrlPr>
                            </m:fPr>
                            <m:num>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𝑠</m:t>
                                      </m:r>
                                    </m:e>
                                    <m:sub>
                                      <m:r>
                                        <a:rPr lang="zh-CN" altLang="en-US" i="1">
                                          <a:solidFill>
                                            <a:schemeClr val="tx1"/>
                                          </a:solidFill>
                                          <a:latin typeface="Cambria Math" panose="02040503050406030204" pitchFamily="18" charset="0"/>
                                        </a:rPr>
                                        <m:t>𝑣</m:t>
                                      </m:r>
                                    </m:sub>
                                  </m:sSub>
                                </m:e>
                              </m:d>
                            </m:num>
                            <m:den>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𝑠</m:t>
                              </m:r>
                              <m:r>
                                <a:rPr lang="en-US" altLang="zh-CN" b="0" i="1" smtClean="0">
                                  <a:solidFill>
                                    <a:schemeClr val="tx1"/>
                                  </a:solidFill>
                                  <a:latin typeface="Cambria Math" panose="02040503050406030204" pitchFamily="18" charset="0"/>
                                </a:rPr>
                                <m:t>|</m:t>
                              </m:r>
                            </m:den>
                          </m:f>
                          <m:r>
                            <a:rPr lang="zh-CN" altLang="en-US" i="1">
                              <a:solidFill>
                                <a:schemeClr val="tx1"/>
                              </a:solidFill>
                              <a:latin typeface="Cambria Math" panose="02040503050406030204" pitchFamily="18" charset="0"/>
                            </a:rPr>
                            <m:t>𝐺</m:t>
                          </m:r>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𝑆</m:t>
                                  </m:r>
                                </m:e>
                                <m:sub>
                                  <m:r>
                                    <a:rPr lang="zh-CN" altLang="en-US" i="1">
                                      <a:solidFill>
                                        <a:schemeClr val="tx1"/>
                                      </a:solidFill>
                                      <a:latin typeface="Cambria Math" panose="02040503050406030204" pitchFamily="18" charset="0"/>
                                    </a:rPr>
                                    <m:t>𝑣</m:t>
                                  </m:r>
                                </m:sub>
                              </m:sSub>
                            </m:e>
                          </m:d>
                        </m:e>
                      </m:nary>
                    </m:oMath>
                  </m:oMathPara>
                </a14:m>
                <a:endParaRPr lang="zh-CN" altLang="en-US" dirty="0">
                  <a:latin typeface="Times New Roman" panose="02020603050405020304" charset="0"/>
                  <a:cs typeface="Times New Roman" panose="0202060305040502030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3740150" y="4370070"/>
                <a:ext cx="4287520" cy="957580"/>
              </a:xfrm>
              <a:prstGeom prst="rect">
                <a:avLst/>
              </a:prstGeom>
              <a:blipFill rotWithShape="1">
                <a:blip r:embed="rId2"/>
                <a:stretch>
                  <a:fillRect/>
                </a:stretch>
              </a:blipFill>
            </p:spPr>
            <p:txBody>
              <a:bodyPr/>
              <a:lstStyle/>
              <a:p>
                <a:r>
                  <a:rPr lang="zh-CN" altLang="en-US">
                    <a:noFill/>
                  </a:rPr>
                  <a:t> </a:t>
                </a:r>
              </a:p>
            </p:txBody>
          </p:sp>
        </mc:Fallback>
      </mc:AlternateContent>
      <p:sp>
        <p:nvSpPr>
          <p:cNvPr id="8" name="文本框 7"/>
          <p:cNvSpPr txBox="1"/>
          <p:nvPr/>
        </p:nvSpPr>
        <p:spPr>
          <a:xfrm>
            <a:off x="1466850" y="5602605"/>
            <a:ext cx="8892540" cy="808990"/>
          </a:xfrm>
          <a:prstGeom prst="rect">
            <a:avLst/>
          </a:prstGeom>
          <a:noFill/>
        </p:spPr>
        <p:txBody>
          <a:bodyPr wrap="square" rtlCol="0">
            <a:spAutoFit/>
          </a:bodyPr>
          <a:lstStyle/>
          <a:p>
            <a:pPr indent="0" fontAlgn="auto">
              <a:lnSpc>
                <a:spcPts val="2800"/>
              </a:lnSpc>
            </a:pPr>
            <a:r>
              <a:rPr lang="en-US" altLang="zh-CN" sz="2000" dirty="0"/>
              <a:t>Where |</a:t>
            </a:r>
            <a:r>
              <a:rPr lang="en-US" altLang="zh-CN" sz="2000" dirty="0" err="1"/>
              <a:t>S</a:t>
            </a:r>
            <a:r>
              <a:rPr lang="en-US" altLang="zh-CN" sz="2000" baseline="-25000" dirty="0" err="1"/>
              <a:t>v</a:t>
            </a:r>
            <a:r>
              <a:rPr lang="en-US" altLang="zh-CN" sz="2000" dirty="0"/>
              <a:t>| is the number of samples in child node </a:t>
            </a:r>
            <a:r>
              <a:rPr lang="en-US" altLang="zh-CN" sz="2000" dirty="0" err="1"/>
              <a:t>S</a:t>
            </a:r>
            <a:r>
              <a:rPr lang="en-US" altLang="zh-CN" sz="2000" baseline="-25000" dirty="0" err="1"/>
              <a:t>v</a:t>
            </a:r>
            <a:r>
              <a:rPr lang="en-US" altLang="zh-CN" sz="2000" dirty="0"/>
              <a:t>, and |S| is the number of samples in the parent node S.</a:t>
            </a:r>
          </a:p>
        </p:txBody>
      </p:sp>
      <p:sp>
        <p:nvSpPr>
          <p:cNvPr id="12" name="同侧圆角矩形 11"/>
          <p:cNvSpPr/>
          <p:nvPr/>
        </p:nvSpPr>
        <p:spPr>
          <a:xfrm>
            <a:off x="1209040" y="2854960"/>
            <a:ext cx="9974580" cy="752475"/>
          </a:xfrm>
          <a:prstGeom prst="round2Same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000" dirty="0">
                <a:sym typeface="+mn-ea"/>
              </a:rPr>
              <a:t>Information Gain Formula for a Split </a:t>
            </a:r>
            <a:endParaRPr lang="en-US" altLang="zh-CN" sz="2000">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rcRect l="7460" t="4142" r="7912" b="6084"/>
          <a:stretch>
            <a:fillRect/>
          </a:stretch>
        </p:blipFill>
        <p:spPr>
          <a:xfrm>
            <a:off x="2570642" y="1331671"/>
            <a:ext cx="7178986" cy="3558988"/>
          </a:xfrm>
          <a:prstGeom prst="rect">
            <a:avLst/>
          </a:prstGeom>
        </p:spPr>
      </p:pic>
      <p:sp>
        <p:nvSpPr>
          <p:cNvPr id="2" name="文本框 1"/>
          <p:cNvSpPr txBox="1"/>
          <p:nvPr/>
        </p:nvSpPr>
        <p:spPr>
          <a:xfrm>
            <a:off x="499110" y="344170"/>
            <a:ext cx="872490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Building a Decision Tree: Information Gain (Gini Gain)</a:t>
            </a:r>
          </a:p>
        </p:txBody>
      </p:sp>
      <p:sp>
        <p:nvSpPr>
          <p:cNvPr id="3" name="文本框 2"/>
          <p:cNvSpPr txBox="1"/>
          <p:nvPr/>
        </p:nvSpPr>
        <p:spPr>
          <a:xfrm>
            <a:off x="2907030" y="5417820"/>
            <a:ext cx="5793105" cy="398780"/>
          </a:xfrm>
          <a:prstGeom prst="rect">
            <a:avLst/>
          </a:prstGeom>
          <a:noFill/>
        </p:spPr>
        <p:txBody>
          <a:bodyPr wrap="square" rtlCol="0">
            <a:spAutoFit/>
          </a:bodyPr>
          <a:lstStyle/>
          <a:p>
            <a:r>
              <a:rPr lang="en-US" altLang="zh-CN" sz="2000">
                <a:solidFill>
                  <a:srgbClr val="002060"/>
                </a:solidFill>
                <a:latin typeface="+mn-ea"/>
                <a:sym typeface="+mn-ea"/>
              </a:rPr>
              <a:t>Figure:</a:t>
            </a:r>
            <a:r>
              <a:rPr lang="en-US" altLang="zh-CN" sz="2000">
                <a:solidFill>
                  <a:schemeClr val="tx1"/>
                </a:solidFill>
                <a:latin typeface="+mj-ea"/>
                <a:ea typeface="+mj-ea"/>
                <a:sym typeface="+mn-ea"/>
              </a:rPr>
              <a:t>Information Gain</a:t>
            </a:r>
            <a:endParaRPr lang="en-US" altLang="zh-CN" sz="2000" dirty="0">
              <a:solidFill>
                <a:schemeClr val="tx1"/>
              </a:solidFill>
              <a:latin typeface="+mj-ea"/>
              <a:ea typeface="+mj-ea"/>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9645" y="831215"/>
            <a:ext cx="10262235" cy="1835150"/>
          </a:xfrm>
          <a:prstGeom prst="rect">
            <a:avLst/>
          </a:prstGeom>
          <a:noFill/>
        </p:spPr>
        <p:txBody>
          <a:bodyPr wrap="square" rtlCol="0">
            <a:spAutoFit/>
          </a:bodyPr>
          <a:lstStyle/>
          <a:p>
            <a:pPr marL="285750" indent="-285750" fontAlgn="auto">
              <a:lnSpc>
                <a:spcPts val="2800"/>
              </a:lnSpc>
              <a:buFont typeface="Wingdings" panose="05000000000000000000" charset="0"/>
              <a:buChar char="l"/>
            </a:pPr>
            <a:r>
              <a:rPr lang="en-US" altLang="zh-CN" sz="2000" dirty="0"/>
              <a:t>Single decision trees are often prone to overfitting and can be unstable. </a:t>
            </a:r>
          </a:p>
          <a:p>
            <a:pPr marL="285750" indent="-285750" fontAlgn="auto">
              <a:lnSpc>
                <a:spcPts val="2800"/>
              </a:lnSpc>
              <a:buFont typeface="Wingdings" panose="05000000000000000000" charset="0"/>
              <a:buChar char="l"/>
            </a:pPr>
            <a:r>
              <a:rPr lang="en-US" altLang="zh-CN" sz="2000" dirty="0"/>
              <a:t>Ensemble methods combine the predictions of multiple individual models (often ”weak learners”) to produce a more robust and accurate model. </a:t>
            </a:r>
          </a:p>
          <a:p>
            <a:pPr marL="285750" indent="-285750" fontAlgn="auto">
              <a:lnSpc>
                <a:spcPts val="2800"/>
              </a:lnSpc>
              <a:buFont typeface="Wingdings" panose="05000000000000000000" charset="0"/>
              <a:buChar char="l"/>
            </a:pPr>
            <a:r>
              <a:rPr lang="en-US" altLang="zh-CN" sz="2000" dirty="0"/>
              <a:t>Two main types: </a:t>
            </a:r>
          </a:p>
          <a:p>
            <a:endParaRPr lang="en-US" altLang="zh-CN" sz="2000" dirty="0"/>
          </a:p>
        </p:txBody>
      </p:sp>
      <p:sp>
        <p:nvSpPr>
          <p:cNvPr id="3" name="文本框 2"/>
          <p:cNvSpPr txBox="1"/>
          <p:nvPr/>
        </p:nvSpPr>
        <p:spPr>
          <a:xfrm>
            <a:off x="786130" y="370840"/>
            <a:ext cx="657415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Ensemble Methods: Beyond Single Trees</a:t>
            </a:r>
          </a:p>
        </p:txBody>
      </p:sp>
      <p:sp>
        <p:nvSpPr>
          <p:cNvPr id="8" name="文本框 7"/>
          <p:cNvSpPr txBox="1"/>
          <p:nvPr/>
        </p:nvSpPr>
        <p:spPr>
          <a:xfrm>
            <a:off x="196850" y="6315075"/>
            <a:ext cx="12323445" cy="450215"/>
          </a:xfrm>
          <a:prstGeom prst="rect">
            <a:avLst/>
          </a:prstGeom>
          <a:noFill/>
        </p:spPr>
        <p:txBody>
          <a:bodyPr wrap="square">
            <a:spAutoFit/>
          </a:bodyPr>
          <a:lstStyle/>
          <a:p>
            <a:pPr indent="0" fontAlgn="auto">
              <a:lnSpc>
                <a:spcPts val="2800"/>
              </a:lnSpc>
            </a:pPr>
            <a:r>
              <a:rPr lang="en-US" altLang="zh-CN" sz="2000">
                <a:solidFill>
                  <a:srgbClr val="002060"/>
                </a:solidFill>
                <a:latin typeface="+mn-ea"/>
                <a:sym typeface="+mn-ea"/>
              </a:rPr>
              <a:t>Figure:</a:t>
            </a:r>
            <a:r>
              <a:rPr lang="en-US" altLang="zh-CN" sz="2000" dirty="0"/>
              <a:t>Ensemble Learning Concept (Imagine multiple decision trees contributing to a final decision)</a:t>
            </a:r>
          </a:p>
        </p:txBody>
      </p:sp>
      <p:sp>
        <p:nvSpPr>
          <p:cNvPr id="4" name="文本框 3"/>
          <p:cNvSpPr txBox="1"/>
          <p:nvPr/>
        </p:nvSpPr>
        <p:spPr>
          <a:xfrm>
            <a:off x="1800860" y="2403475"/>
            <a:ext cx="8886190" cy="183515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b="1" dirty="0">
                <a:sym typeface="+mn-ea"/>
              </a:rPr>
              <a:t>Bagging</a:t>
            </a:r>
            <a:r>
              <a:rPr lang="en-US" altLang="zh-CN" sz="2000" dirty="0">
                <a:sym typeface="+mn-ea"/>
              </a:rPr>
              <a:t> (Bootstrap Aggregating): Build multiple models independently and average their   predictions (e.g., Random Forests). </a:t>
            </a:r>
            <a:endParaRPr lang="en-US" altLang="zh-CN" sz="2000" dirty="0"/>
          </a:p>
          <a:p>
            <a:pPr marL="285750" indent="-285750" fontAlgn="auto">
              <a:lnSpc>
                <a:spcPts val="2800"/>
              </a:lnSpc>
              <a:buFont typeface="Arial" panose="020B0604020202020204" pitchFamily="34" charset="0"/>
              <a:buChar char="•"/>
            </a:pPr>
            <a:r>
              <a:rPr lang="en-US" altLang="zh-CN" sz="2000" b="1" dirty="0">
                <a:sym typeface="+mn-ea"/>
              </a:rPr>
              <a:t>Boosting:</a:t>
            </a:r>
            <a:r>
              <a:rPr lang="en-US" altLang="zh-CN" sz="2000" dirty="0">
                <a:sym typeface="+mn-ea"/>
              </a:rPr>
              <a:t> Build models sequentially, where each new model corrects the errors of the previous ones (e.g., Gradient Boosting).</a:t>
            </a:r>
            <a:endParaRPr lang="zh-CN" altLang="en-US" sz="2000" dirty="0"/>
          </a:p>
          <a:p>
            <a:endParaRPr lang="zh-CN" altLang="en-US" sz="2000" dirty="0"/>
          </a:p>
        </p:txBody>
      </p:sp>
      <p:pic>
        <p:nvPicPr>
          <p:cNvPr id="7" name="图片 6"/>
          <p:cNvPicPr>
            <a:picLocks noChangeAspect="1"/>
          </p:cNvPicPr>
          <p:nvPr/>
        </p:nvPicPr>
        <p:blipFill>
          <a:blip r:embed="rId2"/>
          <a:stretch>
            <a:fillRect/>
          </a:stretch>
        </p:blipFill>
        <p:spPr>
          <a:xfrm>
            <a:off x="1633070" y="3962518"/>
            <a:ext cx="7581900" cy="23526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412" y="412376"/>
            <a:ext cx="3299011"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Random Forests</a:t>
            </a:r>
          </a:p>
        </p:txBody>
      </p:sp>
      <p:sp>
        <p:nvSpPr>
          <p:cNvPr id="3" name="文本框 2"/>
          <p:cNvSpPr txBox="1"/>
          <p:nvPr/>
        </p:nvSpPr>
        <p:spPr>
          <a:xfrm>
            <a:off x="703580" y="872490"/>
            <a:ext cx="10433685" cy="2604770"/>
          </a:xfrm>
          <a:prstGeom prst="rect">
            <a:avLst/>
          </a:prstGeom>
          <a:noFill/>
        </p:spPr>
        <p:txBody>
          <a:bodyPr wrap="square" rtlCol="0">
            <a:spAutoFit/>
          </a:bodyPr>
          <a:lstStyle/>
          <a:p>
            <a:pPr indent="0" fontAlgn="auto">
              <a:lnSpc>
                <a:spcPts val="2800"/>
              </a:lnSpc>
            </a:pPr>
            <a:r>
              <a:rPr lang="en-US" altLang="zh-CN" sz="2000" dirty="0"/>
              <a:t>An ensemble learning method for both classification and regression. Builds multiple decision trees and merges their predictions to get a more accurate and stable prediction. </a:t>
            </a:r>
          </a:p>
          <a:p>
            <a:pPr indent="0" fontAlgn="auto">
              <a:lnSpc>
                <a:spcPts val="2800"/>
              </a:lnSpc>
            </a:pPr>
            <a:r>
              <a:rPr lang="en-US" altLang="zh-CN" sz="2000" dirty="0"/>
              <a:t>Two key randomization techniques: </a:t>
            </a:r>
          </a:p>
          <a:p>
            <a:pPr indent="0" fontAlgn="auto">
              <a:lnSpc>
                <a:spcPts val="2800"/>
              </a:lnSpc>
            </a:pPr>
            <a:r>
              <a:rPr lang="en-US" altLang="zh-CN" sz="2000" dirty="0"/>
              <a:t>1. Bagging (Bootstrap Aggregating): Each tree is trained on a different random subset (with replacement) of the training data. </a:t>
            </a:r>
          </a:p>
          <a:p>
            <a:pPr indent="0" fontAlgn="auto">
              <a:lnSpc>
                <a:spcPts val="2800"/>
              </a:lnSpc>
            </a:pPr>
            <a:r>
              <a:rPr lang="en-US" altLang="zh-CN" sz="2000" dirty="0"/>
              <a:t>2. Feature Randomness: At each split in a tree, only a random subset of features is considered.</a:t>
            </a:r>
          </a:p>
        </p:txBody>
      </p:sp>
      <p:pic>
        <p:nvPicPr>
          <p:cNvPr id="5" name="图片 4"/>
          <p:cNvPicPr>
            <a:picLocks noChangeAspect="1"/>
          </p:cNvPicPr>
          <p:nvPr/>
        </p:nvPicPr>
        <p:blipFill>
          <a:blip r:embed="rId2"/>
          <a:stretch>
            <a:fillRect/>
          </a:stretch>
        </p:blipFill>
        <p:spPr>
          <a:xfrm>
            <a:off x="4025152" y="3198084"/>
            <a:ext cx="4930589" cy="3194791"/>
          </a:xfrm>
          <a:prstGeom prst="rect">
            <a:avLst/>
          </a:prstGeom>
        </p:spPr>
      </p:pic>
      <p:sp>
        <p:nvSpPr>
          <p:cNvPr id="4" name="文本框 3"/>
          <p:cNvSpPr txBox="1"/>
          <p:nvPr/>
        </p:nvSpPr>
        <p:spPr>
          <a:xfrm>
            <a:off x="4874260" y="6393180"/>
            <a:ext cx="2945765" cy="443865"/>
          </a:xfrm>
          <a:prstGeom prst="rect">
            <a:avLst/>
          </a:prstGeom>
          <a:noFill/>
        </p:spPr>
        <p:txBody>
          <a:bodyPr wrap="square" rtlCol="0">
            <a:noAutofit/>
          </a:bodyPr>
          <a:lstStyle/>
          <a:p>
            <a:r>
              <a:rPr lang="en-US" altLang="zh-CN" sz="2000">
                <a:solidFill>
                  <a:srgbClr val="002060"/>
                </a:solidFill>
                <a:latin typeface="+mn-ea"/>
                <a:sym typeface="+mn-ea"/>
              </a:rPr>
              <a:t>Figure:</a:t>
            </a:r>
            <a:r>
              <a:rPr lang="en-US" altLang="zh-CN" sz="2000" dirty="0">
                <a:sym typeface="+mn-ea"/>
              </a:rPr>
              <a:t>Random Forests</a:t>
            </a:r>
            <a:endParaRPr lang="en-US" altLang="zh-CN" sz="2000" dirty="0"/>
          </a:p>
          <a:p>
            <a:endParaRPr lang="en-US" altLang="zh-C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35785" y="2459990"/>
            <a:ext cx="8520430" cy="1014730"/>
          </a:xfrm>
          <a:prstGeom prst="rect">
            <a:avLst/>
          </a:prstGeom>
          <a:noFill/>
        </p:spPr>
        <p:txBody>
          <a:bodyPr wrap="square" rtlCol="0" anchor="t">
            <a:spAutoFit/>
          </a:bodyPr>
          <a:lstStyle/>
          <a:p>
            <a:pPr marL="857250" indent="-857250">
              <a:buFont typeface="Wingdings" panose="05000000000000000000" charset="0"/>
              <a:buChar char="Ø"/>
            </a:pPr>
            <a:r>
              <a:rPr lang="en-US" altLang="zh-CN" sz="6000">
                <a:solidFill>
                  <a:srgbClr val="002060"/>
                </a:solidFill>
                <a:sym typeface="+mn-ea"/>
              </a:rPr>
              <a:t>Classification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8495" y="428625"/>
            <a:ext cx="774128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Gradient Boosting (e.g., XGBoost, LightGBM)</a:t>
            </a:r>
          </a:p>
        </p:txBody>
      </p:sp>
      <p:sp>
        <p:nvSpPr>
          <p:cNvPr id="3" name="文本框 2"/>
          <p:cNvSpPr txBox="1"/>
          <p:nvPr/>
        </p:nvSpPr>
        <p:spPr>
          <a:xfrm>
            <a:off x="762000" y="1107440"/>
            <a:ext cx="6935470" cy="5118100"/>
          </a:xfrm>
          <a:prstGeom prst="rect">
            <a:avLst/>
          </a:prstGeom>
          <a:noFill/>
        </p:spPr>
        <p:txBody>
          <a:bodyPr wrap="square" rtlCol="0">
            <a:spAutoFit/>
          </a:bodyPr>
          <a:lstStyle/>
          <a:p>
            <a:pPr fontAlgn="auto">
              <a:lnSpc>
                <a:spcPts val="2800"/>
              </a:lnSpc>
            </a:pPr>
            <a:r>
              <a:rPr lang="en-US" altLang="zh-CN" sz="2000" dirty="0"/>
              <a:t>An ensemble method where new models are added to sequentially correct the errors made by previous models. </a:t>
            </a:r>
          </a:p>
          <a:p>
            <a:pPr fontAlgn="auto">
              <a:lnSpc>
                <a:spcPts val="2800"/>
              </a:lnSpc>
            </a:pPr>
            <a:r>
              <a:rPr lang="en-US" altLang="zh-CN" sz="2000" dirty="0"/>
              <a:t>Builds trees one at a time, where each new tree tries to minimize the loss function of the previous model by learning from the “residuals” (errors). </a:t>
            </a:r>
          </a:p>
          <a:p>
            <a:pPr fontAlgn="auto">
              <a:lnSpc>
                <a:spcPts val="2800"/>
              </a:lnSpc>
            </a:pPr>
            <a:r>
              <a:rPr lang="en-US" altLang="zh-CN" sz="2000" dirty="0"/>
              <a:t>How it works (intuition):</a:t>
            </a:r>
          </a:p>
          <a:p>
            <a:pPr marL="342900" indent="-342900" fontAlgn="auto">
              <a:lnSpc>
                <a:spcPts val="2800"/>
              </a:lnSpc>
              <a:buAutoNum type="arabicPeriod"/>
            </a:pPr>
            <a:r>
              <a:rPr lang="en-US" altLang="zh-CN" sz="2000" dirty="0"/>
              <a:t>Start with an initial simple model (e.g., a single leaf predicting the average). </a:t>
            </a:r>
          </a:p>
          <a:p>
            <a:pPr marL="342900" indent="-342900" fontAlgn="auto">
              <a:lnSpc>
                <a:spcPts val="2800"/>
              </a:lnSpc>
              <a:buAutoNum type="arabicPeriod"/>
            </a:pPr>
            <a:r>
              <a:rPr lang="en-US" altLang="zh-CN" sz="2000" dirty="0"/>
              <a:t>Calculate the “residuals” (errors) of this model. </a:t>
            </a:r>
          </a:p>
          <a:p>
            <a:pPr marL="342900" indent="-342900" fontAlgn="auto">
              <a:lnSpc>
                <a:spcPts val="2800"/>
              </a:lnSpc>
              <a:buAutoNum type="arabicPeriod"/>
            </a:pPr>
            <a:r>
              <a:rPr lang="en-US" altLang="zh-CN" sz="2000" dirty="0"/>
              <a:t>Train a new weak learner (decision tree) to predict these residuals. </a:t>
            </a:r>
          </a:p>
          <a:p>
            <a:pPr marL="342900" indent="-342900" fontAlgn="auto">
              <a:lnSpc>
                <a:spcPts val="2800"/>
              </a:lnSpc>
              <a:buAutoNum type="arabicPeriod"/>
            </a:pPr>
            <a:r>
              <a:rPr lang="en-US" altLang="zh-CN" sz="2000" dirty="0"/>
              <a:t>Add the predictions of this new tree to the previous model’s predictions, scaled by a learning rate. </a:t>
            </a:r>
          </a:p>
          <a:p>
            <a:pPr marL="342900" indent="-342900" fontAlgn="auto">
              <a:lnSpc>
                <a:spcPts val="2800"/>
              </a:lnSpc>
              <a:buAutoNum type="arabicPeriod"/>
            </a:pPr>
            <a:r>
              <a:rPr lang="en-US" altLang="zh-CN" sz="2000" dirty="0"/>
              <a:t>Repeat steps 2-4 for many iterations</a:t>
            </a:r>
          </a:p>
        </p:txBody>
      </p:sp>
      <p:pic>
        <p:nvPicPr>
          <p:cNvPr id="5" name="图片 4"/>
          <p:cNvPicPr>
            <a:picLocks noChangeAspect="1"/>
          </p:cNvPicPr>
          <p:nvPr/>
        </p:nvPicPr>
        <p:blipFill>
          <a:blip r:embed="rId2"/>
          <a:stretch>
            <a:fillRect/>
          </a:stretch>
        </p:blipFill>
        <p:spPr>
          <a:xfrm>
            <a:off x="7914827" y="2009697"/>
            <a:ext cx="3460377" cy="29815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024527" y="1384362"/>
          <a:ext cx="8142941" cy="4267200"/>
        </p:xfrm>
        <a:graphic>
          <a:graphicData uri="http://schemas.openxmlformats.org/drawingml/2006/table">
            <a:tbl>
              <a:tblPr firstRow="1" bandRow="1">
                <a:tableStyleId>{5C22544A-7EE6-4342-B048-85BDC9FD1C3A}</a:tableStyleId>
              </a:tblPr>
              <a:tblGrid>
                <a:gridCol w="2046941">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n-US" sz="2000" b="1" dirty="0">
                          <a:solidFill>
                            <a:srgbClr val="404040"/>
                          </a:solidFill>
                          <a:effectLst/>
                          <a:latin typeface="Times New Roman" panose="02020603050405020304" charset="0"/>
                          <a:cs typeface="Times New Roman" panose="02020603050405020304" charset="0"/>
                        </a:rPr>
                        <a:t>Characteristic</a:t>
                      </a:r>
                    </a:p>
                  </a:txBody>
                  <a:tcPr marR="95250" marT="95250" marB="95250" anchor="ctr">
                    <a:lnT w="12700">
                      <a:solidFill>
                        <a:schemeClr val="tx1"/>
                      </a:solidFill>
                      <a:prstDash val="solid"/>
                    </a:lnT>
                    <a:lnB w="12700" cmpd="sng">
                      <a:solidFill>
                        <a:schemeClr val="tx1"/>
                      </a:solidFill>
                      <a:prstDash val="solid"/>
                    </a:lnB>
                    <a:noFill/>
                  </a:tcPr>
                </a:tc>
                <a:tc>
                  <a:txBody>
                    <a:bodyPr/>
                    <a:lstStyle/>
                    <a:p>
                      <a:pPr algn="ctr"/>
                      <a:r>
                        <a:rPr lang="en-US" sz="2000" b="1">
                          <a:solidFill>
                            <a:srgbClr val="404040"/>
                          </a:solidFill>
                          <a:effectLst/>
                          <a:latin typeface="Times New Roman" panose="02020603050405020304" charset="0"/>
                          <a:cs typeface="Times New Roman" panose="02020603050405020304" charset="0"/>
                        </a:rPr>
                        <a:t>XGBoost</a:t>
                      </a:r>
                    </a:p>
                  </a:txBody>
                  <a:tcPr marL="95250" marR="95250" marT="95250" marB="95250" anchor="ctr">
                    <a:lnT w="12700">
                      <a:solidFill>
                        <a:schemeClr val="tx1"/>
                      </a:solidFill>
                      <a:prstDash val="solid"/>
                    </a:lnT>
                    <a:lnB w="12700" cmpd="sng">
                      <a:solidFill>
                        <a:schemeClr val="tx1"/>
                      </a:solidFill>
                      <a:prstDash val="solid"/>
                    </a:lnB>
                    <a:noFill/>
                  </a:tcPr>
                </a:tc>
                <a:tc>
                  <a:txBody>
                    <a:bodyPr/>
                    <a:lstStyle/>
                    <a:p>
                      <a:pPr algn="ctr"/>
                      <a:r>
                        <a:rPr lang="en-US" sz="2000" b="1">
                          <a:solidFill>
                            <a:srgbClr val="404040"/>
                          </a:solidFill>
                          <a:effectLst/>
                          <a:latin typeface="Times New Roman" panose="02020603050405020304" charset="0"/>
                          <a:cs typeface="Times New Roman" panose="02020603050405020304" charset="0"/>
                        </a:rPr>
                        <a:t>LightGBM</a:t>
                      </a:r>
                    </a:p>
                  </a:txBody>
                  <a:tcPr marL="95250" marR="95250" marT="95250" marB="95250" anchor="ctr">
                    <a:lnT w="12700">
                      <a:solidFill>
                        <a:schemeClr val="tx1"/>
                      </a:solidFill>
                      <a:prstDash val="solid"/>
                    </a:lnT>
                    <a:lnB w="12700" cmpd="sng">
                      <a:solidFill>
                        <a:schemeClr val="tx1"/>
                      </a:solidFill>
                      <a:prstDash val="solid"/>
                    </a:lnB>
                    <a:noFill/>
                  </a:tcPr>
                </a:tc>
                <a:tc>
                  <a:txBody>
                    <a:bodyPr/>
                    <a:lstStyle/>
                    <a:p>
                      <a:pPr algn="ctr"/>
                      <a:r>
                        <a:rPr lang="en-US" sz="2000" b="1">
                          <a:solidFill>
                            <a:srgbClr val="404040"/>
                          </a:solidFill>
                          <a:effectLst/>
                          <a:latin typeface="Times New Roman" panose="02020603050405020304" charset="0"/>
                          <a:cs typeface="Times New Roman" panose="02020603050405020304" charset="0"/>
                        </a:rPr>
                        <a:t>Random Forest</a:t>
                      </a:r>
                    </a:p>
                  </a:txBody>
                  <a:tcPr marL="95250" marR="95250" marT="95250" marB="95250" anchor="ctr">
                    <a:lnT w="12700">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70840">
                <a:tc>
                  <a:txBody>
                    <a:bodyPr/>
                    <a:lstStyle/>
                    <a:p>
                      <a:pPr algn="ctr"/>
                      <a:r>
                        <a:rPr lang="en-US" sz="2000" b="1" dirty="0">
                          <a:effectLst/>
                          <a:latin typeface="Times New Roman" panose="02020603050405020304" charset="0"/>
                          <a:cs typeface="Times New Roman" panose="02020603050405020304" charset="0"/>
                        </a:rPr>
                        <a:t>Training Speed</a:t>
                      </a:r>
                    </a:p>
                  </a:txBody>
                  <a:tcPr marR="95250" marT="95250" marB="95250" anchor="ctr">
                    <a:lnT w="12700" cmpd="sng">
                      <a:solidFill>
                        <a:schemeClr val="tx1"/>
                      </a:solidFill>
                      <a:prstDash val="solid"/>
                    </a:lnT>
                    <a:noFill/>
                  </a:tcPr>
                </a:tc>
                <a:tc>
                  <a:txBody>
                    <a:bodyPr/>
                    <a:lstStyle/>
                    <a:p>
                      <a:pPr algn="ctr"/>
                      <a:r>
                        <a:rPr lang="en-US" sz="2000" dirty="0">
                          <a:effectLst/>
                          <a:latin typeface="Times New Roman" panose="02020603050405020304" charset="0"/>
                          <a:cs typeface="Times New Roman" panose="02020603050405020304" charset="0"/>
                        </a:rPr>
                        <a:t>Medium</a:t>
                      </a:r>
                    </a:p>
                  </a:txBody>
                  <a:tcPr marL="95250" marR="95250" marT="95250" marB="95250" anchor="ctr">
                    <a:lnT w="12700" cmpd="sng">
                      <a:solidFill>
                        <a:schemeClr val="tx1"/>
                      </a:solidFill>
                      <a:prstDash val="solid"/>
                    </a:lnT>
                    <a:noFill/>
                  </a:tcPr>
                </a:tc>
                <a:tc>
                  <a:txBody>
                    <a:bodyPr/>
                    <a:lstStyle/>
                    <a:p>
                      <a:pPr algn="ctr"/>
                      <a:r>
                        <a:rPr lang="en-US" sz="2000" b="1">
                          <a:effectLst/>
                          <a:latin typeface="Times New Roman" panose="02020603050405020304" charset="0"/>
                          <a:cs typeface="Times New Roman" panose="02020603050405020304" charset="0"/>
                        </a:rPr>
                        <a:t>Fast</a:t>
                      </a:r>
                    </a:p>
                  </a:txBody>
                  <a:tcPr marL="95250" marR="95250" marT="95250" marB="95250" anchor="ctr">
                    <a:lnT w="12700" cmpd="sng">
                      <a:solidFill>
                        <a:schemeClr val="tx1"/>
                      </a:solidFill>
                      <a:prstDash val="solid"/>
                    </a:lnT>
                    <a:noFill/>
                  </a:tcPr>
                </a:tc>
                <a:tc>
                  <a:txBody>
                    <a:bodyPr/>
                    <a:lstStyle/>
                    <a:p>
                      <a:pPr algn="ctr"/>
                      <a:r>
                        <a:rPr lang="en-US" sz="2000">
                          <a:effectLst/>
                          <a:latin typeface="Times New Roman" panose="02020603050405020304" charset="0"/>
                          <a:cs typeface="Times New Roman" panose="02020603050405020304" charset="0"/>
                        </a:rPr>
                        <a:t>Slow</a:t>
                      </a:r>
                    </a:p>
                  </a:txBody>
                  <a:tcPr marL="95250" marR="95250" marT="95250" marB="95250" anchor="ctr">
                    <a:lnT w="12700" cmpd="sng">
                      <a:solidFill>
                        <a:schemeClr val="tx1"/>
                      </a:solidFill>
                      <a:prstDash val="solid"/>
                    </a:lnT>
                    <a:noFill/>
                  </a:tcPr>
                </a:tc>
                <a:extLst>
                  <a:ext uri="{0D108BD9-81ED-4DB2-BD59-A6C34878D82A}">
                    <a16:rowId xmlns:a16="http://schemas.microsoft.com/office/drawing/2014/main" val="10001"/>
                  </a:ext>
                </a:extLst>
              </a:tr>
              <a:tr h="370840">
                <a:tc>
                  <a:txBody>
                    <a:bodyPr/>
                    <a:lstStyle/>
                    <a:p>
                      <a:pPr algn="ctr"/>
                      <a:r>
                        <a:rPr lang="en-US" sz="2000" b="1">
                          <a:effectLst/>
                          <a:latin typeface="Times New Roman" panose="02020603050405020304" charset="0"/>
                          <a:cs typeface="Times New Roman" panose="02020603050405020304" charset="0"/>
                        </a:rPr>
                        <a:t>Prediction Accuracy</a:t>
                      </a:r>
                    </a:p>
                  </a:txBody>
                  <a:tcPr marR="95250" marT="95250" marB="95250" anchor="ctr">
                    <a:noFill/>
                  </a:tcPr>
                </a:tc>
                <a:tc>
                  <a:txBody>
                    <a:bodyPr/>
                    <a:lstStyle/>
                    <a:p>
                      <a:pPr algn="ctr"/>
                      <a:r>
                        <a:rPr lang="en-US" sz="2000" b="1" dirty="0">
                          <a:effectLst/>
                          <a:latin typeface="Times New Roman" panose="02020603050405020304" charset="0"/>
                          <a:cs typeface="Times New Roman" panose="02020603050405020304" charset="0"/>
                        </a:rPr>
                        <a:t>High</a:t>
                      </a:r>
                    </a:p>
                  </a:txBody>
                  <a:tcPr marL="95250" marR="95250" marT="95250" marB="95250" anchor="ctr">
                    <a:noFill/>
                  </a:tcPr>
                </a:tc>
                <a:tc>
                  <a:txBody>
                    <a:bodyPr/>
                    <a:lstStyle/>
                    <a:p>
                      <a:pPr algn="ctr"/>
                      <a:r>
                        <a:rPr lang="en-US" sz="2000" dirty="0">
                          <a:effectLst/>
                          <a:latin typeface="Times New Roman" panose="02020603050405020304" charset="0"/>
                          <a:cs typeface="Times New Roman" panose="02020603050405020304" charset="0"/>
                        </a:rPr>
                        <a:t>Medium-High</a:t>
                      </a:r>
                    </a:p>
                  </a:txBody>
                  <a:tcPr marL="95250" marR="95250" marT="95250" marB="95250" anchor="ctr">
                    <a:noFill/>
                  </a:tcPr>
                </a:tc>
                <a:tc>
                  <a:txBody>
                    <a:bodyPr/>
                    <a:lstStyle/>
                    <a:p>
                      <a:pPr algn="ctr"/>
                      <a:r>
                        <a:rPr lang="en-US" sz="2000">
                          <a:effectLst/>
                          <a:latin typeface="Times New Roman" panose="02020603050405020304" charset="0"/>
                          <a:cs typeface="Times New Roman" panose="02020603050405020304" charset="0"/>
                        </a:rPr>
                        <a:t>Medium</a:t>
                      </a:r>
                    </a:p>
                  </a:txBody>
                  <a:tcPr marL="95250" marR="95250" marT="95250" marB="95250" anchor="ctr">
                    <a:noFill/>
                  </a:tcPr>
                </a:tc>
                <a:extLst>
                  <a:ext uri="{0D108BD9-81ED-4DB2-BD59-A6C34878D82A}">
                    <a16:rowId xmlns:a16="http://schemas.microsoft.com/office/drawing/2014/main" val="10002"/>
                  </a:ext>
                </a:extLst>
              </a:tr>
              <a:tr h="370840">
                <a:tc>
                  <a:txBody>
                    <a:bodyPr/>
                    <a:lstStyle/>
                    <a:p>
                      <a:pPr algn="ctr"/>
                      <a:r>
                        <a:rPr lang="en-US" sz="2000" b="1">
                          <a:effectLst/>
                          <a:latin typeface="Times New Roman" panose="02020603050405020304" charset="0"/>
                          <a:cs typeface="Times New Roman" panose="02020603050405020304" charset="0"/>
                        </a:rPr>
                        <a:t>Memory Usage</a:t>
                      </a:r>
                    </a:p>
                  </a:txBody>
                  <a:tcPr marR="95250" marT="95250" marB="95250" anchor="ctr">
                    <a:noFill/>
                  </a:tcPr>
                </a:tc>
                <a:tc>
                  <a:txBody>
                    <a:bodyPr/>
                    <a:lstStyle/>
                    <a:p>
                      <a:pPr algn="ctr"/>
                      <a:r>
                        <a:rPr lang="en-US" sz="2000">
                          <a:effectLst/>
                          <a:latin typeface="Times New Roman" panose="02020603050405020304" charset="0"/>
                          <a:cs typeface="Times New Roman" panose="02020603050405020304" charset="0"/>
                        </a:rPr>
                        <a:t>Medium</a:t>
                      </a:r>
                    </a:p>
                  </a:txBody>
                  <a:tcPr marL="95250" marR="95250" marT="95250" marB="95250" anchor="ctr">
                    <a:noFill/>
                  </a:tcPr>
                </a:tc>
                <a:tc>
                  <a:txBody>
                    <a:bodyPr/>
                    <a:lstStyle/>
                    <a:p>
                      <a:pPr algn="ctr"/>
                      <a:r>
                        <a:rPr lang="en-US" sz="2000" b="1" dirty="0">
                          <a:effectLst/>
                          <a:latin typeface="Times New Roman" panose="02020603050405020304" charset="0"/>
                          <a:cs typeface="Times New Roman" panose="02020603050405020304" charset="0"/>
                        </a:rPr>
                        <a:t>Low</a:t>
                      </a:r>
                    </a:p>
                  </a:txBody>
                  <a:tcPr marL="95250" marR="95250" marT="95250" marB="95250" anchor="ctr">
                    <a:noFill/>
                  </a:tcPr>
                </a:tc>
                <a:tc>
                  <a:txBody>
                    <a:bodyPr/>
                    <a:lstStyle/>
                    <a:p>
                      <a:pPr algn="ctr"/>
                      <a:r>
                        <a:rPr lang="en-US" sz="2000">
                          <a:effectLst/>
                          <a:latin typeface="Times New Roman" panose="02020603050405020304" charset="0"/>
                          <a:cs typeface="Times New Roman" panose="02020603050405020304" charset="0"/>
                        </a:rPr>
                        <a:t>High</a:t>
                      </a:r>
                    </a:p>
                  </a:txBody>
                  <a:tcPr marL="95250" marR="95250" marT="95250" marB="95250" anchor="ctr">
                    <a:noFill/>
                  </a:tcPr>
                </a:tc>
                <a:extLst>
                  <a:ext uri="{0D108BD9-81ED-4DB2-BD59-A6C34878D82A}">
                    <a16:rowId xmlns:a16="http://schemas.microsoft.com/office/drawing/2014/main" val="10003"/>
                  </a:ext>
                </a:extLst>
              </a:tr>
              <a:tr h="370840">
                <a:tc>
                  <a:txBody>
                    <a:bodyPr/>
                    <a:lstStyle/>
                    <a:p>
                      <a:pPr algn="ctr"/>
                      <a:r>
                        <a:rPr lang="en-US" sz="2000" b="1">
                          <a:effectLst/>
                          <a:latin typeface="Times New Roman" panose="02020603050405020304" charset="0"/>
                          <a:cs typeface="Times New Roman" panose="02020603050405020304" charset="0"/>
                        </a:rPr>
                        <a:t>Overfitting Risk</a:t>
                      </a:r>
                    </a:p>
                  </a:txBody>
                  <a:tcPr marR="95250" marT="95250" marB="95250" anchor="ctr">
                    <a:noFill/>
                  </a:tcPr>
                </a:tc>
                <a:tc>
                  <a:txBody>
                    <a:bodyPr/>
                    <a:lstStyle/>
                    <a:p>
                      <a:pPr algn="ctr"/>
                      <a:r>
                        <a:rPr lang="en-US" sz="2000">
                          <a:effectLst/>
                          <a:latin typeface="Times New Roman" panose="02020603050405020304" charset="0"/>
                          <a:cs typeface="Times New Roman" panose="02020603050405020304" charset="0"/>
                        </a:rPr>
                        <a:t>Medium-Low</a:t>
                      </a:r>
                    </a:p>
                  </a:txBody>
                  <a:tcPr marL="95250" marR="95250" marT="95250" marB="95250" anchor="ctr">
                    <a:noFill/>
                  </a:tcPr>
                </a:tc>
                <a:tc>
                  <a:txBody>
                    <a:bodyPr/>
                    <a:lstStyle/>
                    <a:p>
                      <a:pPr algn="ctr"/>
                      <a:r>
                        <a:rPr lang="en-US" sz="2000" dirty="0">
                          <a:effectLst/>
                          <a:latin typeface="Times New Roman" panose="02020603050405020304" charset="0"/>
                          <a:cs typeface="Times New Roman" panose="02020603050405020304" charset="0"/>
                        </a:rPr>
                        <a:t>Medium</a:t>
                      </a:r>
                    </a:p>
                  </a:txBody>
                  <a:tcPr marL="95250" marR="95250" marT="95250" marB="95250" anchor="ctr">
                    <a:noFill/>
                  </a:tcPr>
                </a:tc>
                <a:tc>
                  <a:txBody>
                    <a:bodyPr/>
                    <a:lstStyle/>
                    <a:p>
                      <a:pPr algn="ctr"/>
                      <a:r>
                        <a:rPr lang="en-US" sz="2000" b="1" dirty="0">
                          <a:effectLst/>
                          <a:latin typeface="Times New Roman" panose="02020603050405020304" charset="0"/>
                          <a:cs typeface="Times New Roman" panose="02020603050405020304" charset="0"/>
                        </a:rPr>
                        <a:t>Low</a:t>
                      </a:r>
                    </a:p>
                  </a:txBody>
                  <a:tcPr marL="95250" marR="95250" marT="95250" marB="95250" anchor="ctr">
                    <a:noFill/>
                  </a:tcPr>
                </a:tc>
                <a:extLst>
                  <a:ext uri="{0D108BD9-81ED-4DB2-BD59-A6C34878D82A}">
                    <a16:rowId xmlns:a16="http://schemas.microsoft.com/office/drawing/2014/main" val="10004"/>
                  </a:ext>
                </a:extLst>
              </a:tr>
              <a:tr h="370840">
                <a:tc>
                  <a:txBody>
                    <a:bodyPr/>
                    <a:lstStyle/>
                    <a:p>
                      <a:pPr algn="ctr"/>
                      <a:r>
                        <a:rPr lang="en-US" sz="2000" b="1">
                          <a:effectLst/>
                          <a:latin typeface="Times New Roman" panose="02020603050405020304" charset="0"/>
                          <a:cs typeface="Times New Roman" panose="02020603050405020304" charset="0"/>
                        </a:rPr>
                        <a:t>Interpretability</a:t>
                      </a:r>
                    </a:p>
                  </a:txBody>
                  <a:tcPr marR="95250" marT="95250" marB="95250" anchor="ctr">
                    <a:noFill/>
                  </a:tcPr>
                </a:tc>
                <a:tc>
                  <a:txBody>
                    <a:bodyPr/>
                    <a:lstStyle/>
                    <a:p>
                      <a:pPr algn="ctr"/>
                      <a:r>
                        <a:rPr lang="en-US" sz="2000">
                          <a:effectLst/>
                          <a:latin typeface="Times New Roman" panose="02020603050405020304" charset="0"/>
                          <a:cs typeface="Times New Roman" panose="02020603050405020304" charset="0"/>
                        </a:rPr>
                        <a:t>Medium</a:t>
                      </a:r>
                    </a:p>
                  </a:txBody>
                  <a:tcPr marL="95250" marR="95250" marT="95250" marB="95250" anchor="ctr">
                    <a:noFill/>
                  </a:tcPr>
                </a:tc>
                <a:tc>
                  <a:txBody>
                    <a:bodyPr/>
                    <a:lstStyle/>
                    <a:p>
                      <a:pPr algn="ctr"/>
                      <a:r>
                        <a:rPr lang="en-US" sz="2000">
                          <a:effectLst/>
                          <a:latin typeface="Times New Roman" panose="02020603050405020304" charset="0"/>
                          <a:cs typeface="Times New Roman" panose="02020603050405020304" charset="0"/>
                        </a:rPr>
                        <a:t>Medium</a:t>
                      </a:r>
                    </a:p>
                  </a:txBody>
                  <a:tcPr marL="95250" marR="95250" marT="95250" marB="95250" anchor="ctr">
                    <a:noFill/>
                  </a:tcPr>
                </a:tc>
                <a:tc>
                  <a:txBody>
                    <a:bodyPr/>
                    <a:lstStyle/>
                    <a:p>
                      <a:pPr algn="ctr"/>
                      <a:r>
                        <a:rPr lang="en-US" sz="2000" b="1" dirty="0">
                          <a:effectLst/>
                          <a:latin typeface="Times New Roman" panose="02020603050405020304" charset="0"/>
                          <a:cs typeface="Times New Roman" panose="02020603050405020304" charset="0"/>
                        </a:rPr>
                        <a:t>High</a:t>
                      </a:r>
                    </a:p>
                  </a:txBody>
                  <a:tcPr marL="95250" marR="95250" marT="95250" marB="95250" anchor="ctr">
                    <a:noFill/>
                  </a:tcPr>
                </a:tc>
                <a:extLst>
                  <a:ext uri="{0D108BD9-81ED-4DB2-BD59-A6C34878D82A}">
                    <a16:rowId xmlns:a16="http://schemas.microsoft.com/office/drawing/2014/main" val="10005"/>
                  </a:ext>
                </a:extLst>
              </a:tr>
              <a:tr h="370840">
                <a:tc>
                  <a:txBody>
                    <a:bodyPr/>
                    <a:lstStyle/>
                    <a:p>
                      <a:pPr algn="ctr"/>
                      <a:r>
                        <a:rPr lang="en-US" sz="2000" b="1">
                          <a:effectLst/>
                          <a:latin typeface="Times New Roman" panose="02020603050405020304" charset="0"/>
                          <a:cs typeface="Times New Roman" panose="02020603050405020304" charset="0"/>
                        </a:rPr>
                        <a:t>GPU Support</a:t>
                      </a:r>
                    </a:p>
                  </a:txBody>
                  <a:tcPr marR="95250" marT="95250" marB="95250" anchor="ctr">
                    <a:noFill/>
                  </a:tcPr>
                </a:tc>
                <a:tc>
                  <a:txBody>
                    <a:bodyPr/>
                    <a:lstStyle/>
                    <a:p>
                      <a:pPr algn="ctr"/>
                      <a:r>
                        <a:rPr lang="en-US" sz="2000" b="1">
                          <a:effectLst/>
                          <a:latin typeface="Times New Roman" panose="02020603050405020304" charset="0"/>
                          <a:cs typeface="Times New Roman" panose="02020603050405020304" charset="0"/>
                        </a:rPr>
                        <a:t>Excellent</a:t>
                      </a:r>
                    </a:p>
                  </a:txBody>
                  <a:tcPr marL="95250" marR="95250" marT="95250" marB="95250" anchor="ctr">
                    <a:noFill/>
                  </a:tcPr>
                </a:tc>
                <a:tc>
                  <a:txBody>
                    <a:bodyPr/>
                    <a:lstStyle/>
                    <a:p>
                      <a:pPr algn="ctr"/>
                      <a:r>
                        <a:rPr lang="en-US" sz="2000" b="1">
                          <a:effectLst/>
                          <a:latin typeface="Times New Roman" panose="02020603050405020304" charset="0"/>
                          <a:cs typeface="Times New Roman" panose="02020603050405020304" charset="0"/>
                        </a:rPr>
                        <a:t>Excellent</a:t>
                      </a:r>
                    </a:p>
                  </a:txBody>
                  <a:tcPr marL="95250" marR="95250" marT="95250" marB="95250" anchor="ctr">
                    <a:noFill/>
                  </a:tcPr>
                </a:tc>
                <a:tc>
                  <a:txBody>
                    <a:bodyPr/>
                    <a:lstStyle/>
                    <a:p>
                      <a:pPr algn="ctr"/>
                      <a:r>
                        <a:rPr lang="en-US" sz="2000" dirty="0">
                          <a:effectLst/>
                          <a:latin typeface="Times New Roman" panose="02020603050405020304" charset="0"/>
                          <a:cs typeface="Times New Roman" panose="02020603050405020304" charset="0"/>
                        </a:rPr>
                        <a:t>Limited</a:t>
                      </a:r>
                    </a:p>
                  </a:txBody>
                  <a:tcPr marL="95250" marR="95250" marT="95250" marB="95250" anchor="ctr">
                    <a:noFill/>
                  </a:tcPr>
                </a:tc>
                <a:extLst>
                  <a:ext uri="{0D108BD9-81ED-4DB2-BD59-A6C34878D82A}">
                    <a16:rowId xmlns:a16="http://schemas.microsoft.com/office/drawing/2014/main" val="10006"/>
                  </a:ext>
                </a:extLst>
              </a:tr>
              <a:tr h="370840">
                <a:tc>
                  <a:txBody>
                    <a:bodyPr/>
                    <a:lstStyle/>
                    <a:p>
                      <a:pPr algn="ctr"/>
                      <a:r>
                        <a:rPr lang="en-US" sz="2000" b="1">
                          <a:effectLst/>
                          <a:latin typeface="Times New Roman" panose="02020603050405020304" charset="0"/>
                          <a:cs typeface="Times New Roman" panose="02020603050405020304" charset="0"/>
                        </a:rPr>
                        <a:t>High-Dim Data Handling</a:t>
                      </a:r>
                    </a:p>
                  </a:txBody>
                  <a:tcPr marR="95250" marT="95250" marB="95250" anchor="ctr">
                    <a:lnB w="12700" cmpd="sng">
                      <a:solidFill>
                        <a:schemeClr val="tx1"/>
                      </a:solidFill>
                      <a:prstDash val="solid"/>
                    </a:lnB>
                    <a:noFill/>
                  </a:tcPr>
                </a:tc>
                <a:tc>
                  <a:txBody>
                    <a:bodyPr/>
                    <a:lstStyle/>
                    <a:p>
                      <a:pPr algn="ctr"/>
                      <a:r>
                        <a:rPr lang="en-US" sz="2000">
                          <a:effectLst/>
                          <a:latin typeface="Times New Roman" panose="02020603050405020304" charset="0"/>
                          <a:cs typeface="Times New Roman" panose="02020603050405020304" charset="0"/>
                        </a:rPr>
                        <a:t>Excellent</a:t>
                      </a:r>
                    </a:p>
                  </a:txBody>
                  <a:tcPr marL="95250" marR="95250" marT="95250" marB="95250" anchor="ctr">
                    <a:lnB w="12700" cmpd="sng">
                      <a:solidFill>
                        <a:schemeClr val="tx1"/>
                      </a:solidFill>
                      <a:prstDash val="solid"/>
                    </a:lnB>
                    <a:noFill/>
                  </a:tcPr>
                </a:tc>
                <a:tc>
                  <a:txBody>
                    <a:bodyPr/>
                    <a:lstStyle/>
                    <a:p>
                      <a:pPr algn="ctr"/>
                      <a:r>
                        <a:rPr lang="en-US" sz="2000" b="1">
                          <a:effectLst/>
                          <a:latin typeface="Times New Roman" panose="02020603050405020304" charset="0"/>
                          <a:cs typeface="Times New Roman" panose="02020603050405020304" charset="0"/>
                        </a:rPr>
                        <a:t>Excellent</a:t>
                      </a:r>
                    </a:p>
                  </a:txBody>
                  <a:tcPr marL="95250" marR="95250" marT="95250" marB="95250" anchor="ctr">
                    <a:lnB w="12700" cmpd="sng">
                      <a:solidFill>
                        <a:schemeClr val="tx1"/>
                      </a:solidFill>
                      <a:prstDash val="solid"/>
                    </a:lnB>
                    <a:noFill/>
                  </a:tcPr>
                </a:tc>
                <a:tc>
                  <a:txBody>
                    <a:bodyPr/>
                    <a:lstStyle/>
                    <a:p>
                      <a:pPr algn="ctr"/>
                      <a:r>
                        <a:rPr lang="en-US" sz="2000" dirty="0">
                          <a:effectLst/>
                          <a:latin typeface="Times New Roman" panose="02020603050405020304" charset="0"/>
                          <a:cs typeface="Times New Roman" panose="02020603050405020304" charset="0"/>
                        </a:rPr>
                        <a:t>Good</a:t>
                      </a:r>
                    </a:p>
                  </a:txBody>
                  <a:tcPr marL="95250" marR="95250" marT="95250" marB="95250" anchor="ctr">
                    <a:lnB w="12700" cmpd="sng">
                      <a:solidFill>
                        <a:schemeClr val="tx1"/>
                      </a:solidFill>
                      <a:prstDash val="solid"/>
                    </a:lnB>
                    <a:noFill/>
                  </a:tcPr>
                </a:tc>
                <a:extLst>
                  <a:ext uri="{0D108BD9-81ED-4DB2-BD59-A6C34878D82A}">
                    <a16:rowId xmlns:a16="http://schemas.microsoft.com/office/drawing/2014/main" val="10007"/>
                  </a:ext>
                </a:extLst>
              </a:tr>
            </a:tbl>
          </a:graphicData>
        </a:graphic>
      </p:graphicFrame>
      <p:sp>
        <p:nvSpPr>
          <p:cNvPr id="4" name="文本框 3"/>
          <p:cNvSpPr txBox="1"/>
          <p:nvPr/>
        </p:nvSpPr>
        <p:spPr>
          <a:xfrm>
            <a:off x="251460" y="333375"/>
            <a:ext cx="1149032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XGBoost vs LightGBM vs Random Forest Performance Comparison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5068" y="63313"/>
            <a:ext cx="289560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Application fields</a:t>
            </a:r>
          </a:p>
        </p:txBody>
      </p:sp>
      <p:sp>
        <p:nvSpPr>
          <p:cNvPr id="3" name="文本框 2"/>
          <p:cNvSpPr txBox="1"/>
          <p:nvPr/>
        </p:nvSpPr>
        <p:spPr>
          <a:xfrm>
            <a:off x="895350" y="448310"/>
            <a:ext cx="11771630" cy="6554470"/>
          </a:xfrm>
          <a:prstGeom prst="rect">
            <a:avLst/>
          </a:prstGeom>
          <a:noFill/>
        </p:spPr>
        <p:txBody>
          <a:bodyPr wrap="square" rtlCol="0">
            <a:spAutoFit/>
          </a:bodyPr>
          <a:lstStyle/>
          <a:p>
            <a:pPr indent="0" fontAlgn="auto">
              <a:lnSpc>
                <a:spcPts val="2800"/>
              </a:lnSpc>
            </a:pPr>
            <a:r>
              <a:rPr lang="en-US" altLang="zh-CN" sz="2000" b="1" dirty="0"/>
              <a:t>1. Perovskite solar cell screening</a:t>
            </a:r>
          </a:p>
          <a:p>
            <a:pPr indent="0" fontAlgn="auto">
              <a:lnSpc>
                <a:spcPts val="2800"/>
              </a:lnSpc>
            </a:pPr>
            <a:r>
              <a:rPr lang="en-US" altLang="zh-CN" sz="2000" dirty="0"/>
              <a:t>Method: </a:t>
            </a:r>
            <a:r>
              <a:rPr lang="en-US" altLang="zh-CN" sz="2000" dirty="0" err="1"/>
              <a:t>XGBoost</a:t>
            </a:r>
            <a:r>
              <a:rPr lang="en-US" altLang="zh-CN" sz="2000" dirty="0"/>
              <a:t> classifier. </a:t>
            </a:r>
          </a:p>
          <a:p>
            <a:pPr indent="0" fontAlgn="auto">
              <a:lnSpc>
                <a:spcPts val="2800"/>
              </a:lnSpc>
            </a:pPr>
            <a:r>
              <a:rPr lang="en-US" altLang="zh-CN" sz="2000" dirty="0"/>
              <a:t>Input: Tolerance factor + Octahedral factor Output: Stable / Unstable.</a:t>
            </a:r>
          </a:p>
          <a:p>
            <a:pPr indent="0" fontAlgn="auto">
              <a:lnSpc>
                <a:spcPts val="2800"/>
              </a:lnSpc>
            </a:pPr>
            <a:r>
              <a:rPr lang="en-US" altLang="zh-CN" sz="2000" dirty="0"/>
              <a:t>Result: 142 viable experimental materials were selected from 120,000 candidates.</a:t>
            </a:r>
          </a:p>
          <a:p>
            <a:pPr indent="0" fontAlgn="auto">
              <a:lnSpc>
                <a:spcPts val="2800"/>
              </a:lnSpc>
            </a:pPr>
            <a:r>
              <a:rPr lang="en-US" altLang="zh-CN" sz="2000" b="1" dirty="0"/>
              <a:t>2. Classification of semiconductor point defects</a:t>
            </a:r>
          </a:p>
          <a:p>
            <a:pPr indent="0" fontAlgn="auto">
              <a:lnSpc>
                <a:spcPts val="2800"/>
              </a:lnSpc>
            </a:pPr>
            <a:r>
              <a:rPr lang="en-US" altLang="zh-CN" sz="2000" dirty="0"/>
              <a:t>Input: Defect formation energy + Charge transfer quantity. </a:t>
            </a:r>
          </a:p>
          <a:p>
            <a:pPr indent="0" fontAlgn="auto">
              <a:lnSpc>
                <a:spcPts val="2800"/>
              </a:lnSpc>
            </a:pPr>
            <a:r>
              <a:rPr lang="en-US" altLang="zh-CN" sz="2000" dirty="0"/>
              <a:t>Output: Reorganization center / Non-radiation center. </a:t>
            </a:r>
          </a:p>
          <a:p>
            <a:pPr indent="0" fontAlgn="auto">
              <a:lnSpc>
                <a:spcPts val="2800"/>
              </a:lnSpc>
            </a:pPr>
            <a:r>
              <a:rPr lang="en-US" altLang="zh-CN" sz="2000" dirty="0"/>
              <a:t>Key finding: The SHAP values reveal that the S impurity is the main recombination center.</a:t>
            </a:r>
          </a:p>
          <a:p>
            <a:pPr indent="0" fontAlgn="auto">
              <a:lnSpc>
                <a:spcPts val="2800"/>
              </a:lnSpc>
            </a:pPr>
            <a:r>
              <a:rPr lang="en-US" altLang="zh-CN" sz="2000" b="1" dirty="0"/>
              <a:t>3. Prediction of MOF synthesis success rate</a:t>
            </a:r>
          </a:p>
          <a:p>
            <a:pPr indent="0" fontAlgn="auto">
              <a:lnSpc>
                <a:spcPts val="2800"/>
              </a:lnSpc>
            </a:pPr>
            <a:r>
              <a:rPr lang="en-US" altLang="zh-CN" sz="2000" dirty="0"/>
              <a:t>Characteristics: Solvent polarity + Reaction temperature + Ligand length. </a:t>
            </a:r>
          </a:p>
          <a:p>
            <a:pPr indent="0" fontAlgn="auto">
              <a:lnSpc>
                <a:spcPts val="2800"/>
              </a:lnSpc>
            </a:pPr>
            <a:r>
              <a:rPr lang="en-US" altLang="zh-CN" sz="2000" dirty="0"/>
              <a:t>Model: </a:t>
            </a:r>
            <a:r>
              <a:rPr lang="en-US" altLang="zh-CN" sz="2000" dirty="0" err="1"/>
              <a:t>LightGBM</a:t>
            </a:r>
            <a:r>
              <a:rPr lang="en-US" altLang="zh-CN" sz="2000" dirty="0"/>
              <a:t> classifier (AUC = 0.91). </a:t>
            </a:r>
          </a:p>
          <a:p>
            <a:pPr indent="0" fontAlgn="auto">
              <a:lnSpc>
                <a:spcPts val="2800"/>
              </a:lnSpc>
            </a:pPr>
            <a:r>
              <a:rPr lang="en-US" altLang="zh-CN" sz="2000" dirty="0"/>
              <a:t>Application: Reduces failed experiments by 63%.</a:t>
            </a:r>
          </a:p>
          <a:p>
            <a:pPr indent="0" fontAlgn="auto">
              <a:lnSpc>
                <a:spcPts val="2800"/>
              </a:lnSpc>
            </a:pPr>
            <a:r>
              <a:rPr lang="en-US" altLang="zh-CN" sz="2000" b="1" dirty="0"/>
              <a:t>4. Classification of Molecular Dynamics Trajectories</a:t>
            </a:r>
          </a:p>
          <a:p>
            <a:pPr indent="0" fontAlgn="auto">
              <a:lnSpc>
                <a:spcPts val="2800"/>
              </a:lnSpc>
            </a:pPr>
            <a:r>
              <a:rPr lang="en-US" altLang="zh-CN" sz="2000" dirty="0"/>
              <a:t>(1) MD simulation </a:t>
            </a:r>
          </a:p>
          <a:p>
            <a:pPr indent="0" fontAlgn="auto">
              <a:lnSpc>
                <a:spcPts val="2800"/>
              </a:lnSpc>
            </a:pPr>
            <a:r>
              <a:rPr lang="en-US" altLang="zh-CN" sz="2000" dirty="0"/>
              <a:t>(2) Extract local atomic environment </a:t>
            </a:r>
          </a:p>
          <a:p>
            <a:pPr indent="0" fontAlgn="auto">
              <a:lnSpc>
                <a:spcPts val="2800"/>
              </a:lnSpc>
            </a:pPr>
            <a:r>
              <a:rPr lang="en-US" altLang="zh-CN" sz="2000" dirty="0"/>
              <a:t>(3) Random forest classification </a:t>
            </a:r>
          </a:p>
          <a:p>
            <a:pPr indent="0" fontAlgn="auto">
              <a:lnSpc>
                <a:spcPts val="2800"/>
              </a:lnSpc>
            </a:pPr>
            <a:r>
              <a:rPr lang="en-US" altLang="zh-CN" sz="2000" dirty="0"/>
              <a:t>(4) Identify BCC/HCP/Amorphous regions</a:t>
            </a:r>
          </a:p>
          <a:p>
            <a:pPr indent="0" fontAlgn="auto">
              <a:lnSpc>
                <a:spcPts val="2800"/>
              </a:lnSpc>
            </a:pPr>
            <a:r>
              <a:rPr lang="en-US" altLang="zh-CN" sz="2000" dirty="0"/>
              <a:t>The accuracy rate is 98.7%, which is 17 times faster than SVM.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12340" y="2339975"/>
            <a:ext cx="8520430" cy="1014730"/>
          </a:xfrm>
          <a:prstGeom prst="rect">
            <a:avLst/>
          </a:prstGeom>
          <a:noFill/>
        </p:spPr>
        <p:txBody>
          <a:bodyPr wrap="square" rtlCol="0" anchor="t">
            <a:spAutoFit/>
          </a:bodyPr>
          <a:lstStyle/>
          <a:p>
            <a:pPr marL="857250" indent="-857250">
              <a:buFont typeface="Wingdings" panose="05000000000000000000" charset="0"/>
              <a:buChar char="Ø"/>
            </a:pPr>
            <a:r>
              <a:rPr lang="en-US" altLang="zh-CN" sz="6000">
                <a:solidFill>
                  <a:srgbClr val="002060"/>
                </a:solidFill>
                <a:sym typeface="+mn-ea"/>
              </a:rPr>
              <a:t>Neural Networks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Biological Inspiration &amp; History</a:t>
            </a:r>
          </a:p>
        </p:txBody>
      </p:sp>
      <p:pic>
        <p:nvPicPr>
          <p:cNvPr id="6" name="图片 1" descr="IMG_256"/>
          <p:cNvPicPr>
            <a:picLocks noChangeAspect="1"/>
          </p:cNvPicPr>
          <p:nvPr/>
        </p:nvPicPr>
        <p:blipFill>
          <a:blip r:embed="rId3"/>
          <a:stretch>
            <a:fillRect/>
          </a:stretch>
        </p:blipFill>
        <p:spPr>
          <a:xfrm>
            <a:off x="697230" y="1213485"/>
            <a:ext cx="4286250" cy="2152650"/>
          </a:xfrm>
          <a:prstGeom prst="rect">
            <a:avLst/>
          </a:prstGeom>
          <a:noFill/>
          <a:ln w="9525">
            <a:noFill/>
          </a:ln>
        </p:spPr>
      </p:pic>
      <p:sp>
        <p:nvSpPr>
          <p:cNvPr id="7" name="文本框 6"/>
          <p:cNvSpPr txBox="1"/>
          <p:nvPr/>
        </p:nvSpPr>
        <p:spPr>
          <a:xfrm>
            <a:off x="1167765" y="3574415"/>
            <a:ext cx="4003675" cy="398780"/>
          </a:xfrm>
          <a:prstGeom prst="rect">
            <a:avLst/>
          </a:prstGeom>
          <a:noFill/>
        </p:spPr>
        <p:txBody>
          <a:bodyPr wrap="square" rtlCol="0">
            <a:spAutoFit/>
          </a:bodyPr>
          <a:lstStyle/>
          <a:p>
            <a:r>
              <a:rPr lang="en-US" altLang="zh-CN" sz="2000">
                <a:solidFill>
                  <a:srgbClr val="002060"/>
                </a:solidFill>
                <a:latin typeface="+mn-ea"/>
              </a:rPr>
              <a:t>Figure:</a:t>
            </a:r>
            <a:r>
              <a:rPr lang="en-US" altLang="zh-CN" sz="2000">
                <a:latin typeface="+mn-ea"/>
              </a:rPr>
              <a:t> A Biological Neuron</a:t>
            </a:r>
          </a:p>
        </p:txBody>
      </p:sp>
      <p:sp>
        <p:nvSpPr>
          <p:cNvPr id="8" name="文本框 7"/>
          <p:cNvSpPr txBox="1"/>
          <p:nvPr/>
        </p:nvSpPr>
        <p:spPr>
          <a:xfrm>
            <a:off x="1025525" y="4588510"/>
            <a:ext cx="5070475" cy="224536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latin typeface="+mj-ea"/>
                <a:ea typeface="+mj-ea"/>
              </a:rPr>
              <a:t>Receive signals from dendrites.</a:t>
            </a:r>
          </a:p>
          <a:p>
            <a:pPr marL="285750" indent="-285750" fontAlgn="auto">
              <a:lnSpc>
                <a:spcPts val="2800"/>
              </a:lnSpc>
              <a:buFont typeface="Arial" panose="020B0604020202020204" pitchFamily="34" charset="0"/>
              <a:buChar char="•"/>
            </a:pPr>
            <a:r>
              <a:rPr lang="en-US" altLang="zh-CN" sz="2000">
                <a:latin typeface="+mj-ea"/>
                <a:ea typeface="+mj-ea"/>
              </a:rPr>
              <a:t>Process signals in the cell body.</a:t>
            </a:r>
          </a:p>
          <a:p>
            <a:pPr marL="285750" indent="-285750" fontAlgn="auto">
              <a:lnSpc>
                <a:spcPts val="2800"/>
              </a:lnSpc>
              <a:buFont typeface="Arial" panose="020B0604020202020204" pitchFamily="34" charset="0"/>
              <a:buChar char="•"/>
            </a:pPr>
            <a:r>
              <a:rPr lang="en-US" altLang="zh-CN" sz="2000">
                <a:latin typeface="+mj-ea"/>
                <a:ea typeface="+mj-ea"/>
              </a:rPr>
              <a:t>Transmit signals via axon to other neurons.</a:t>
            </a:r>
          </a:p>
          <a:p>
            <a:pPr marL="285750" indent="-285750" fontAlgn="auto">
              <a:lnSpc>
                <a:spcPts val="2800"/>
              </a:lnSpc>
              <a:buFont typeface="Arial" panose="020B0604020202020204" pitchFamily="34" charset="0"/>
              <a:buChar char="•"/>
            </a:pPr>
            <a:r>
              <a:rPr lang="en-US" altLang="zh-CN" sz="2000">
                <a:latin typeface="+mj-ea"/>
                <a:ea typeface="+mj-ea"/>
              </a:rPr>
              <a:t>Synapses adjust strength of connections.</a:t>
            </a:r>
          </a:p>
        </p:txBody>
      </p:sp>
      <p:sp>
        <p:nvSpPr>
          <p:cNvPr id="9" name="文本框 8"/>
          <p:cNvSpPr txBox="1"/>
          <p:nvPr/>
        </p:nvSpPr>
        <p:spPr>
          <a:xfrm>
            <a:off x="6809740" y="1394460"/>
            <a:ext cx="5104130" cy="475932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b="1">
                <a:latin typeface="+mn-ea"/>
              </a:rPr>
              <a:t>1943:</a:t>
            </a:r>
            <a:r>
              <a:rPr lang="en-US" altLang="zh-CN" sz="2000">
                <a:latin typeface="+mn-ea"/>
              </a:rPr>
              <a:t> McCulloch and Pitts propose the first computational model of a neuron.</a:t>
            </a:r>
          </a:p>
          <a:p>
            <a:pPr marL="285750" indent="-285750" fontAlgn="auto">
              <a:lnSpc>
                <a:spcPts val="2800"/>
              </a:lnSpc>
              <a:buFont typeface="Arial" panose="020B0604020202020204" pitchFamily="34" charset="0"/>
              <a:buChar char="•"/>
            </a:pPr>
            <a:r>
              <a:rPr lang="en-US" altLang="zh-CN" sz="2000" b="1">
                <a:latin typeface="+mn-ea"/>
              </a:rPr>
              <a:t>1957:</a:t>
            </a:r>
            <a:r>
              <a:rPr lang="en-US" altLang="zh-CN" sz="2000">
                <a:latin typeface="+mn-ea"/>
              </a:rPr>
              <a:t> Frank Rosenblatt creates the</a:t>
            </a:r>
            <a:r>
              <a:rPr lang="en-US" altLang="zh-CN" sz="2000" b="1">
                <a:latin typeface="+mn-ea"/>
              </a:rPr>
              <a:t> Perceptron</a:t>
            </a:r>
            <a:r>
              <a:rPr lang="en-US" altLang="zh-CN" sz="2000">
                <a:latin typeface="+mn-ea"/>
              </a:rPr>
              <a:t>, the first functional artificial neural network.</a:t>
            </a:r>
          </a:p>
          <a:p>
            <a:pPr marL="285750" indent="-285750" fontAlgn="auto">
              <a:lnSpc>
                <a:spcPts val="2800"/>
              </a:lnSpc>
              <a:buFont typeface="Arial" panose="020B0604020202020204" pitchFamily="34" charset="0"/>
              <a:buChar char="•"/>
            </a:pPr>
            <a:r>
              <a:rPr lang="en-US" altLang="zh-CN" sz="2000" b="1">
                <a:latin typeface="+mn-ea"/>
              </a:rPr>
              <a:t>1969:</a:t>
            </a:r>
            <a:r>
              <a:rPr lang="en-US" altLang="zh-CN" sz="2000">
                <a:latin typeface="+mn-ea"/>
              </a:rPr>
              <a:t> Minsky and Papert’s</a:t>
            </a:r>
          </a:p>
          <a:p>
            <a:pPr fontAlgn="auto">
              <a:lnSpc>
                <a:spcPts val="2800"/>
              </a:lnSpc>
            </a:pPr>
            <a:r>
              <a:rPr lang="en-US" altLang="zh-CN" sz="2000">
                <a:latin typeface="+mn-ea"/>
              </a:rPr>
              <a:t>    ”Perceptrons” highlights</a:t>
            </a:r>
          </a:p>
          <a:p>
            <a:pPr fontAlgn="auto">
              <a:lnSpc>
                <a:spcPts val="2800"/>
              </a:lnSpc>
            </a:pPr>
            <a:r>
              <a:rPr lang="en-US" altLang="zh-CN" sz="2000">
                <a:latin typeface="+mn-ea"/>
              </a:rPr>
              <a:t>     limitations (e.g., XOR problem),</a:t>
            </a:r>
          </a:p>
          <a:p>
            <a:pPr fontAlgn="auto">
              <a:lnSpc>
                <a:spcPts val="2800"/>
              </a:lnSpc>
            </a:pPr>
            <a:r>
              <a:rPr lang="en-US" altLang="zh-CN" sz="2000">
                <a:latin typeface="+mn-ea"/>
              </a:rPr>
              <a:t>     leading to ”AI Winter”.</a:t>
            </a:r>
          </a:p>
          <a:p>
            <a:pPr marL="285750" indent="-285750" fontAlgn="auto">
              <a:lnSpc>
                <a:spcPts val="2800"/>
              </a:lnSpc>
              <a:buFont typeface="Arial" panose="020B0604020202020204" pitchFamily="34" charset="0"/>
              <a:buChar char="•"/>
            </a:pPr>
            <a:r>
              <a:rPr lang="en-US" altLang="zh-CN" sz="2000" b="1">
                <a:latin typeface="+mn-ea"/>
              </a:rPr>
              <a:t>1980s:</a:t>
            </a:r>
            <a:r>
              <a:rPr lang="en-US" altLang="zh-CN" sz="2000">
                <a:latin typeface="+mn-ea"/>
              </a:rPr>
              <a:t> Backpropagation algorithm</a:t>
            </a:r>
          </a:p>
          <a:p>
            <a:pPr fontAlgn="auto">
              <a:lnSpc>
                <a:spcPts val="2800"/>
              </a:lnSpc>
            </a:pPr>
            <a:r>
              <a:rPr lang="en-US" altLang="zh-CN" sz="2000">
                <a:latin typeface="+mn-ea"/>
              </a:rPr>
              <a:t>    rediscovered/popularized, enabling</a:t>
            </a:r>
          </a:p>
          <a:p>
            <a:pPr fontAlgn="auto">
              <a:lnSpc>
                <a:spcPts val="2800"/>
              </a:lnSpc>
            </a:pPr>
            <a:r>
              <a:rPr lang="en-US" altLang="zh-CN" sz="2000">
                <a:latin typeface="+mn-ea"/>
              </a:rPr>
              <a:t>    training of multi-layer networks</a:t>
            </a:r>
          </a:p>
        </p:txBody>
      </p:sp>
      <p:sp>
        <p:nvSpPr>
          <p:cNvPr id="10" name="文本框 9"/>
          <p:cNvSpPr txBox="1"/>
          <p:nvPr/>
        </p:nvSpPr>
        <p:spPr>
          <a:xfrm>
            <a:off x="6278880" y="668655"/>
            <a:ext cx="2536825" cy="398780"/>
          </a:xfrm>
          <a:prstGeom prst="rect">
            <a:avLst/>
          </a:prstGeom>
          <a:noFill/>
        </p:spPr>
        <p:txBody>
          <a:bodyPr wrap="square" rtlCol="0">
            <a:spAutoFit/>
          </a:bodyPr>
          <a:lstStyle/>
          <a:p>
            <a:r>
              <a:rPr lang="en-US" altLang="zh-CN" sz="2000" b="1">
                <a:latin typeface="+mn-ea"/>
              </a:rPr>
              <a:t>Brief History:</a:t>
            </a:r>
          </a:p>
        </p:txBody>
      </p:sp>
      <p:sp>
        <p:nvSpPr>
          <p:cNvPr id="11" name="文本框 10"/>
          <p:cNvSpPr txBox="1"/>
          <p:nvPr/>
        </p:nvSpPr>
        <p:spPr>
          <a:xfrm>
            <a:off x="615950" y="4150995"/>
            <a:ext cx="2621915" cy="398780"/>
          </a:xfrm>
          <a:prstGeom prst="rect">
            <a:avLst/>
          </a:prstGeom>
          <a:noFill/>
        </p:spPr>
        <p:txBody>
          <a:bodyPr wrap="square" rtlCol="0">
            <a:spAutoFit/>
          </a:bodyPr>
          <a:lstStyle/>
          <a:p>
            <a:r>
              <a:rPr lang="en-US" altLang="zh-CN" sz="2000" b="1">
                <a:latin typeface="+mn-ea"/>
                <a:sym typeface="+mn-ea"/>
              </a:rPr>
              <a:t>Biological Neurons</a:t>
            </a:r>
            <a:r>
              <a:rPr lang="en-US" altLang="zh-CN" sz="2000" b="1">
                <a:latin typeface="+mn-ea"/>
              </a:rPr>
              <a:t>:</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The Artificial Neuron (Perceptron)</a:t>
            </a:r>
          </a:p>
        </p:txBody>
      </p:sp>
      <p:pic>
        <p:nvPicPr>
          <p:cNvPr id="3" name="图片 2" descr="无标题"/>
          <p:cNvPicPr>
            <a:picLocks noChangeAspect="1"/>
          </p:cNvPicPr>
          <p:nvPr/>
        </p:nvPicPr>
        <p:blipFill>
          <a:blip r:embed="rId3"/>
          <a:srcRect b="48222"/>
          <a:stretch>
            <a:fillRect/>
          </a:stretch>
        </p:blipFill>
        <p:spPr>
          <a:xfrm>
            <a:off x="6804025" y="1610360"/>
            <a:ext cx="5114925" cy="2176145"/>
          </a:xfrm>
          <a:prstGeom prst="rect">
            <a:avLst/>
          </a:prstGeom>
        </p:spPr>
      </p:pic>
      <p:sp>
        <p:nvSpPr>
          <p:cNvPr id="4" name="文本框 3"/>
          <p:cNvSpPr txBox="1"/>
          <p:nvPr/>
        </p:nvSpPr>
        <p:spPr>
          <a:xfrm>
            <a:off x="7000875" y="4245610"/>
            <a:ext cx="4720590" cy="398780"/>
          </a:xfrm>
          <a:prstGeom prst="rect">
            <a:avLst/>
          </a:prstGeom>
          <a:noFill/>
        </p:spPr>
        <p:txBody>
          <a:bodyPr wrap="square" rtlCol="0">
            <a:spAutoFit/>
          </a:bodyPr>
          <a:lstStyle/>
          <a:p>
            <a:r>
              <a:rPr lang="en-US" altLang="zh-CN" sz="2000">
                <a:solidFill>
                  <a:srgbClr val="002060"/>
                </a:solidFill>
                <a:latin typeface="+mn-ea"/>
              </a:rPr>
              <a:t>Figure:</a:t>
            </a:r>
            <a:r>
              <a:rPr lang="en-US" altLang="zh-CN" sz="2000">
                <a:latin typeface="+mn-ea"/>
              </a:rPr>
              <a:t> Artificial Neuron (Perceptron)</a:t>
            </a:r>
          </a:p>
        </p:txBody>
      </p:sp>
      <p:sp>
        <p:nvSpPr>
          <p:cNvPr id="6" name="文本框 5"/>
          <p:cNvSpPr txBox="1"/>
          <p:nvPr/>
        </p:nvSpPr>
        <p:spPr>
          <a:xfrm>
            <a:off x="1130935" y="930910"/>
            <a:ext cx="6280785" cy="1527175"/>
          </a:xfrm>
          <a:prstGeom prst="rect">
            <a:avLst/>
          </a:prstGeom>
          <a:noFill/>
        </p:spPr>
        <p:txBody>
          <a:bodyPr wrap="square" rtlCol="0">
            <a:spAutoFit/>
          </a:bodyPr>
          <a:lstStyle/>
          <a:p>
            <a:pPr marL="342900" indent="-342900" fontAlgn="auto">
              <a:lnSpc>
                <a:spcPts val="2800"/>
              </a:lnSpc>
              <a:buFont typeface="Wingdings" panose="05000000000000000000" charset="0"/>
              <a:buChar char="l"/>
            </a:pPr>
            <a:r>
              <a:rPr lang="en-US" altLang="zh-CN" sz="2000">
                <a:latin typeface="+mn-ea"/>
              </a:rPr>
              <a:t>The fundamental building block </a:t>
            </a:r>
          </a:p>
          <a:p>
            <a:pPr fontAlgn="auto">
              <a:lnSpc>
                <a:spcPts val="2800"/>
              </a:lnSpc>
            </a:pPr>
            <a:r>
              <a:rPr lang="en-US" altLang="zh-CN" sz="2000">
                <a:latin typeface="+mn-ea"/>
              </a:rPr>
              <a:t>of a Neural Network.</a:t>
            </a:r>
          </a:p>
          <a:p>
            <a:pPr marL="285750" indent="-285750" fontAlgn="auto">
              <a:lnSpc>
                <a:spcPts val="2800"/>
              </a:lnSpc>
              <a:buFont typeface="Wingdings" panose="05000000000000000000" charset="0"/>
              <a:buChar char="l"/>
            </a:pPr>
            <a:r>
              <a:rPr lang="en-US" altLang="zh-CN" sz="2000">
                <a:latin typeface="+mn-ea"/>
              </a:rPr>
              <a:t>Mimics the biological neuron’s </a:t>
            </a:r>
          </a:p>
          <a:p>
            <a:pPr fontAlgn="auto">
              <a:lnSpc>
                <a:spcPts val="2800"/>
              </a:lnSpc>
            </a:pPr>
            <a:r>
              <a:rPr lang="en-US" altLang="zh-CN" sz="2000">
                <a:latin typeface="+mn-ea"/>
              </a:rPr>
              <a:t>function:</a:t>
            </a:r>
          </a:p>
        </p:txBody>
      </p:sp>
      <p:sp>
        <p:nvSpPr>
          <p:cNvPr id="7" name="文本框 6"/>
          <p:cNvSpPr txBox="1"/>
          <p:nvPr/>
        </p:nvSpPr>
        <p:spPr>
          <a:xfrm>
            <a:off x="1600835" y="2417445"/>
            <a:ext cx="4812030" cy="296354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latin typeface="+mn-ea"/>
              </a:rPr>
              <a:t>Receives multiple numerical</a:t>
            </a:r>
          </a:p>
          <a:p>
            <a:pPr fontAlgn="auto">
              <a:lnSpc>
                <a:spcPts val="2800"/>
              </a:lnSpc>
            </a:pPr>
            <a:r>
              <a:rPr lang="en-US" altLang="zh-CN" sz="2000" b="1">
                <a:latin typeface="+mn-ea"/>
              </a:rPr>
              <a:t>inputs</a:t>
            </a:r>
            <a:r>
              <a:rPr lang="en-US" altLang="zh-CN" sz="2000">
                <a:latin typeface="+mn-ea"/>
              </a:rPr>
              <a:t> (</a:t>
            </a:r>
            <a:r>
              <a:rPr lang="en-US" altLang="zh-CN" sz="2000" i="1">
                <a:latin typeface="+mn-ea"/>
              </a:rPr>
              <a:t>x</a:t>
            </a:r>
            <a:r>
              <a:rPr lang="en-US" altLang="zh-CN" sz="2000" i="1" baseline="-25000">
                <a:latin typeface="+mn-ea"/>
              </a:rPr>
              <a:t>i</a:t>
            </a:r>
            <a:r>
              <a:rPr lang="en-US" altLang="zh-CN" sz="2000">
                <a:latin typeface="+mn-ea"/>
              </a:rPr>
              <a:t>).</a:t>
            </a:r>
          </a:p>
          <a:p>
            <a:pPr marL="285750" indent="-285750" fontAlgn="auto">
              <a:lnSpc>
                <a:spcPts val="2800"/>
              </a:lnSpc>
              <a:buFont typeface="Arial" panose="020B0604020202020204" pitchFamily="34" charset="0"/>
              <a:buChar char="•"/>
            </a:pPr>
            <a:r>
              <a:rPr lang="en-US" altLang="zh-CN" sz="2000">
                <a:latin typeface="+mn-ea"/>
              </a:rPr>
              <a:t>Each input is multiplied by a</a:t>
            </a:r>
          </a:p>
          <a:p>
            <a:pPr fontAlgn="auto">
              <a:lnSpc>
                <a:spcPts val="2800"/>
              </a:lnSpc>
            </a:pPr>
            <a:r>
              <a:rPr lang="en-US" altLang="zh-CN" sz="2000">
                <a:latin typeface="+mn-ea"/>
              </a:rPr>
              <a:t>corresponding </a:t>
            </a:r>
            <a:r>
              <a:rPr lang="en-US" altLang="zh-CN" sz="2000" b="1">
                <a:latin typeface="+mn-ea"/>
              </a:rPr>
              <a:t>weight</a:t>
            </a:r>
            <a:r>
              <a:rPr lang="en-US" altLang="zh-CN" sz="2000">
                <a:latin typeface="+mn-ea"/>
              </a:rPr>
              <a:t> (</a:t>
            </a:r>
            <a:r>
              <a:rPr lang="en-US" altLang="zh-CN" sz="2000" i="1">
                <a:latin typeface="+mn-ea"/>
              </a:rPr>
              <a:t>w</a:t>
            </a:r>
            <a:r>
              <a:rPr lang="en-US" altLang="zh-CN" sz="2000" i="1" baseline="-25000">
                <a:latin typeface="+mn-ea"/>
              </a:rPr>
              <a:t>i</a:t>
            </a:r>
            <a:r>
              <a:rPr lang="en-US" altLang="zh-CN" sz="2000">
                <a:latin typeface="+mn-ea"/>
              </a:rPr>
              <a:t>).</a:t>
            </a:r>
          </a:p>
          <a:p>
            <a:pPr marL="285750" indent="-285750" fontAlgn="auto">
              <a:lnSpc>
                <a:spcPts val="2800"/>
              </a:lnSpc>
              <a:buFont typeface="Arial" panose="020B0604020202020204" pitchFamily="34" charset="0"/>
              <a:buChar char="•"/>
            </a:pPr>
            <a:r>
              <a:rPr lang="en-US" altLang="zh-CN" sz="2000">
                <a:latin typeface="+mn-ea"/>
              </a:rPr>
              <a:t>A </a:t>
            </a:r>
            <a:r>
              <a:rPr lang="en-US" altLang="zh-CN" sz="2000" b="1">
                <a:latin typeface="+mn-ea"/>
              </a:rPr>
              <a:t>bias</a:t>
            </a:r>
            <a:r>
              <a:rPr lang="en-US" altLang="zh-CN" sz="2000">
                <a:latin typeface="+mn-ea"/>
              </a:rPr>
              <a:t> (b) term is added.</a:t>
            </a:r>
          </a:p>
          <a:p>
            <a:pPr marL="285750" indent="-285750" fontAlgn="auto">
              <a:lnSpc>
                <a:spcPts val="2800"/>
              </a:lnSpc>
              <a:buFont typeface="Arial" panose="020B0604020202020204" pitchFamily="34" charset="0"/>
              <a:buChar char="•"/>
            </a:pPr>
            <a:r>
              <a:rPr lang="en-US" altLang="zh-CN" sz="2000">
                <a:latin typeface="+mn-ea"/>
              </a:rPr>
              <a:t>The sum is passed through an</a:t>
            </a:r>
          </a:p>
          <a:p>
            <a:pPr fontAlgn="auto">
              <a:lnSpc>
                <a:spcPts val="2800"/>
              </a:lnSpc>
            </a:pPr>
            <a:r>
              <a:rPr lang="en-US" altLang="zh-CN" sz="2000" b="1">
                <a:latin typeface="+mn-ea"/>
              </a:rPr>
              <a:t>activation function</a:t>
            </a:r>
            <a:r>
              <a:rPr lang="en-US" altLang="zh-CN" sz="2000">
                <a:latin typeface="+mn-ea"/>
              </a:rPr>
              <a:t> (</a:t>
            </a:r>
            <a:r>
              <a:rPr lang="en-US" altLang="zh-CN" sz="2000" i="1">
                <a:latin typeface="+mn-ea"/>
              </a:rPr>
              <a:t>f</a:t>
            </a:r>
            <a:r>
              <a:rPr lang="en-US" altLang="zh-CN" sz="2000">
                <a:latin typeface="+mn-ea"/>
              </a:rPr>
              <a:t> ).</a:t>
            </a:r>
          </a:p>
          <a:p>
            <a:pPr marL="285750" indent="-285750" fontAlgn="auto">
              <a:lnSpc>
                <a:spcPts val="2800"/>
              </a:lnSpc>
              <a:buFont typeface="Arial" panose="020B0604020202020204" pitchFamily="34" charset="0"/>
              <a:buChar char="•"/>
            </a:pPr>
            <a:r>
              <a:rPr lang="en-US" altLang="zh-CN" sz="2000">
                <a:latin typeface="+mn-ea"/>
              </a:rPr>
              <a:t>Produces a single </a:t>
            </a:r>
            <a:r>
              <a:rPr lang="en-US" altLang="zh-CN" sz="2000" b="1">
                <a:latin typeface="+mn-ea"/>
              </a:rPr>
              <a:t>output</a:t>
            </a:r>
            <a:r>
              <a:rPr lang="en-US" altLang="zh-CN" sz="2000">
                <a:latin typeface="+mn-ea"/>
              </a:rPr>
              <a:t>.</a:t>
            </a:r>
          </a:p>
        </p:txBody>
      </p:sp>
      <p:sp>
        <p:nvSpPr>
          <p:cNvPr id="8" name="圆角矩形 7"/>
          <p:cNvSpPr/>
          <p:nvPr/>
        </p:nvSpPr>
        <p:spPr>
          <a:xfrm>
            <a:off x="1452245" y="5380990"/>
            <a:ext cx="9716770" cy="122110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a:solidFill>
                  <a:schemeClr val="tx1"/>
                </a:solidFill>
              </a:rPr>
              <a:t> </a:t>
            </a:r>
          </a:p>
          <a:p>
            <a:pPr indent="0" algn="l" fontAlgn="auto">
              <a:lnSpc>
                <a:spcPts val="2800"/>
              </a:lnSpc>
            </a:pPr>
            <a:r>
              <a:rPr lang="en-US" altLang="zh-CN" sz="2000" b="1">
                <a:solidFill>
                  <a:schemeClr val="tx1"/>
                </a:solidFill>
              </a:rPr>
              <a:t>Weighted Sum:</a:t>
            </a:r>
            <a:r>
              <a:rPr lang="en-US" altLang="zh-CN" sz="2000">
                <a:solidFill>
                  <a:schemeClr val="tx1"/>
                </a:solidFill>
              </a:rPr>
              <a:t> </a:t>
            </a:r>
          </a:p>
          <a:p>
            <a:pPr indent="0" algn="l" fontAlgn="auto">
              <a:lnSpc>
                <a:spcPts val="2800"/>
              </a:lnSpc>
            </a:pPr>
            <a:r>
              <a:rPr lang="en-US" altLang="zh-CN" sz="2000" b="1">
                <a:solidFill>
                  <a:schemeClr val="tx1"/>
                </a:solidFill>
              </a:rPr>
              <a:t>Output (Activation):</a:t>
            </a:r>
            <a:r>
              <a:rPr lang="en-US" altLang="zh-CN" sz="2000">
                <a:solidFill>
                  <a:schemeClr val="tx1"/>
                </a:solidFill>
              </a:rPr>
              <a:t> </a:t>
            </a:r>
            <a:r>
              <a:rPr lang="en-US" altLang="zh-CN" sz="2000" i="1">
                <a:solidFill>
                  <a:schemeClr val="tx1"/>
                </a:solidFill>
              </a:rPr>
              <a:t>a = f (z)</a:t>
            </a:r>
          </a:p>
        </p:txBody>
      </p:sp>
      <p:graphicFrame>
        <p:nvGraphicFramePr>
          <p:cNvPr id="9" name="对象 8">
            <a:hlinkClick r:id="" action="ppaction://ole?verb=0"/>
          </p:cNvPr>
          <p:cNvGraphicFramePr>
            <a:graphicFrameLocks noChangeAspect="1"/>
          </p:cNvGraphicFramePr>
          <p:nvPr/>
        </p:nvGraphicFramePr>
        <p:xfrm>
          <a:off x="3662045" y="5773420"/>
          <a:ext cx="2515870" cy="448310"/>
        </p:xfrm>
        <a:graphic>
          <a:graphicData uri="http://schemas.openxmlformats.org/presentationml/2006/ole">
            <mc:AlternateContent xmlns:mc="http://schemas.openxmlformats.org/markup-compatibility/2006">
              <mc:Choice xmlns:v="urn:schemas-microsoft-com:vml" Requires="v">
                <p:oleObj r:id="rId4" imgW="1638300" imgH="292100" progId="Equation.KSEE3">
                  <p:embed/>
                </p:oleObj>
              </mc:Choice>
              <mc:Fallback>
                <p:oleObj r:id="rId4" imgW="1638300" imgH="292100" progId="Equation.KSEE3">
                  <p:embed/>
                  <p:pic>
                    <p:nvPicPr>
                      <p:cNvPr id="0" name="图片 1024"/>
                      <p:cNvPicPr/>
                      <p:nvPr/>
                    </p:nvPicPr>
                    <p:blipFill>
                      <a:blip r:embed="rId5"/>
                      <a:stretch>
                        <a:fillRect/>
                      </a:stretch>
                    </p:blipFill>
                    <p:spPr>
                      <a:xfrm>
                        <a:off x="3662045" y="5773420"/>
                        <a:ext cx="2515870" cy="448310"/>
                      </a:xfrm>
                      <a:prstGeom prst="rect">
                        <a:avLst/>
                      </a:prstGeom>
                    </p:spPr>
                  </p:pic>
                </p:oleObj>
              </mc:Fallback>
            </mc:AlternateContent>
          </a:graphicData>
        </a:graphic>
      </p:graphicFrame>
      <p:sp>
        <p:nvSpPr>
          <p:cNvPr id="12" name="同侧圆角矩形 11"/>
          <p:cNvSpPr/>
          <p:nvPr/>
        </p:nvSpPr>
        <p:spPr>
          <a:xfrm>
            <a:off x="1452880" y="5380990"/>
            <a:ext cx="9716135" cy="392430"/>
          </a:xfrm>
          <a:prstGeom prst="round2Same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r>
              <a:rPr lang="en-US" altLang="zh-CN" sz="2000">
                <a:solidFill>
                  <a:schemeClr val="bg1"/>
                </a:solidFill>
                <a:sym typeface="+mn-ea"/>
              </a:rPr>
              <a:t>Mathematical Formulation</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Activation Functions</a:t>
            </a:r>
          </a:p>
        </p:txBody>
      </p:sp>
      <p:sp>
        <p:nvSpPr>
          <p:cNvPr id="2" name="文本框 1"/>
          <p:cNvSpPr txBox="1"/>
          <p:nvPr/>
        </p:nvSpPr>
        <p:spPr>
          <a:xfrm>
            <a:off x="1160145" y="1091565"/>
            <a:ext cx="9178925" cy="1168400"/>
          </a:xfrm>
          <a:prstGeom prst="rect">
            <a:avLst/>
          </a:prstGeom>
          <a:noFill/>
        </p:spPr>
        <p:txBody>
          <a:bodyPr wrap="square" rtlCol="0">
            <a:spAutoFit/>
          </a:bodyPr>
          <a:lstStyle/>
          <a:p>
            <a:pPr marL="285750" indent="-285750" fontAlgn="auto">
              <a:lnSpc>
                <a:spcPts val="2800"/>
              </a:lnSpc>
              <a:buFont typeface="Wingdings" panose="05000000000000000000" charset="0"/>
              <a:buChar char="l"/>
            </a:pPr>
            <a:r>
              <a:rPr lang="en-US" altLang="zh-CN" sz="2000"/>
              <a:t>Introduce non-linearity into the network, allowing it to learn complex patterns.</a:t>
            </a:r>
          </a:p>
          <a:p>
            <a:pPr marL="285750" indent="-285750" fontAlgn="auto">
              <a:lnSpc>
                <a:spcPts val="2800"/>
              </a:lnSpc>
              <a:buFont typeface="Wingdings" panose="05000000000000000000" charset="0"/>
              <a:buChar char="l"/>
            </a:pPr>
            <a:r>
              <a:rPr lang="en-US" altLang="zh-CN" sz="2000"/>
              <a:t>Without them, a neural network would just be a series of linear operations, equivalent to a single linear model.</a:t>
            </a:r>
          </a:p>
        </p:txBody>
      </p:sp>
      <p:sp>
        <p:nvSpPr>
          <p:cNvPr id="3" name="文本框 2"/>
          <p:cNvSpPr txBox="1"/>
          <p:nvPr/>
        </p:nvSpPr>
        <p:spPr>
          <a:xfrm>
            <a:off x="760730" y="2383155"/>
            <a:ext cx="2774950" cy="398780"/>
          </a:xfrm>
          <a:prstGeom prst="rect">
            <a:avLst/>
          </a:prstGeom>
          <a:noFill/>
        </p:spPr>
        <p:txBody>
          <a:bodyPr wrap="square" rtlCol="0">
            <a:spAutoFit/>
          </a:bodyPr>
          <a:lstStyle/>
          <a:p>
            <a:r>
              <a:rPr lang="en-US" altLang="zh-CN" sz="2000" b="1"/>
              <a:t>Sigmoid (Logistic)</a:t>
            </a:r>
          </a:p>
        </p:txBody>
      </p:sp>
      <p:sp>
        <p:nvSpPr>
          <p:cNvPr id="4" name="文本框 3"/>
          <p:cNvSpPr txBox="1"/>
          <p:nvPr/>
        </p:nvSpPr>
        <p:spPr>
          <a:xfrm>
            <a:off x="6464300" y="2383155"/>
            <a:ext cx="3489325" cy="368300"/>
          </a:xfrm>
          <a:prstGeom prst="rect">
            <a:avLst/>
          </a:prstGeom>
          <a:noFill/>
        </p:spPr>
        <p:txBody>
          <a:bodyPr wrap="square" rtlCol="0">
            <a:spAutoFit/>
          </a:bodyPr>
          <a:lstStyle/>
          <a:p>
            <a:r>
              <a:rPr lang="en-US" altLang="zh-CN" b="1"/>
              <a:t>Rectified Linear Unit (ReLU)</a:t>
            </a:r>
          </a:p>
        </p:txBody>
      </p:sp>
      <p:sp>
        <p:nvSpPr>
          <p:cNvPr id="6" name="文本框 5"/>
          <p:cNvSpPr txBox="1"/>
          <p:nvPr/>
        </p:nvSpPr>
        <p:spPr>
          <a:xfrm>
            <a:off x="1160145" y="2905125"/>
            <a:ext cx="4060190" cy="2604770"/>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a:t>Formula: </a:t>
            </a:r>
          </a:p>
          <a:p>
            <a:pPr marL="342900" indent="-342900" fontAlgn="auto">
              <a:lnSpc>
                <a:spcPts val="2800"/>
              </a:lnSpc>
              <a:buFont typeface="Arial" panose="020B0604020202020204" pitchFamily="34" charset="0"/>
              <a:buChar char="•"/>
            </a:pPr>
            <a:r>
              <a:rPr lang="en-US" altLang="zh-CN" sz="2000"/>
              <a:t>Range: (0, 1)</a:t>
            </a:r>
          </a:p>
          <a:p>
            <a:pPr marL="342900" indent="-342900" fontAlgn="auto">
              <a:lnSpc>
                <a:spcPts val="2800"/>
              </a:lnSpc>
              <a:buFont typeface="Arial" panose="020B0604020202020204" pitchFamily="34" charset="0"/>
              <a:buChar char="•"/>
            </a:pPr>
            <a:r>
              <a:rPr lang="en-US" altLang="zh-CN" sz="2000"/>
              <a:t>Pros: Historically important,</a:t>
            </a:r>
          </a:p>
          <a:p>
            <a:pPr fontAlgn="auto">
              <a:lnSpc>
                <a:spcPts val="2800"/>
              </a:lnSpc>
            </a:pPr>
            <a:r>
              <a:rPr lang="en-US" altLang="zh-CN" sz="2000"/>
              <a:t>     provides probabilities.</a:t>
            </a:r>
          </a:p>
          <a:p>
            <a:pPr marL="342900" indent="-342900" fontAlgn="auto">
              <a:lnSpc>
                <a:spcPts val="2800"/>
              </a:lnSpc>
              <a:buFont typeface="Arial" panose="020B0604020202020204" pitchFamily="34" charset="0"/>
              <a:buChar char="•"/>
            </a:pPr>
            <a:r>
              <a:rPr lang="en-US" altLang="zh-CN" sz="2000"/>
              <a:t>Cons: </a:t>
            </a:r>
            <a:r>
              <a:rPr lang="en-US" altLang="zh-CN" sz="2000">
                <a:solidFill>
                  <a:schemeClr val="accent6">
                    <a:lumMod val="75000"/>
                  </a:schemeClr>
                </a:solidFill>
              </a:rPr>
              <a:t>Vanishing gradient</a:t>
            </a:r>
          </a:p>
          <a:p>
            <a:pPr fontAlgn="auto">
              <a:lnSpc>
                <a:spcPts val="2800"/>
              </a:lnSpc>
            </a:pPr>
            <a:r>
              <a:rPr lang="en-US" altLang="zh-CN" sz="2000">
                <a:solidFill>
                  <a:schemeClr val="accent6">
                    <a:lumMod val="75000"/>
                  </a:schemeClr>
                </a:solidFill>
              </a:rPr>
              <a:t>     problem</a:t>
            </a:r>
            <a:r>
              <a:rPr lang="en-US" altLang="zh-CN" sz="2000"/>
              <a:t> for very large or very</a:t>
            </a:r>
          </a:p>
          <a:p>
            <a:pPr fontAlgn="auto">
              <a:lnSpc>
                <a:spcPts val="2800"/>
              </a:lnSpc>
            </a:pPr>
            <a:r>
              <a:rPr lang="en-US" altLang="zh-CN" sz="2000"/>
              <a:t>     small z.</a:t>
            </a:r>
          </a:p>
        </p:txBody>
      </p:sp>
      <p:sp>
        <p:nvSpPr>
          <p:cNvPr id="7" name="文本框 6"/>
          <p:cNvSpPr txBox="1"/>
          <p:nvPr/>
        </p:nvSpPr>
        <p:spPr>
          <a:xfrm>
            <a:off x="6795770" y="2874645"/>
            <a:ext cx="4479925" cy="224536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t>Formula: f (z) = max(0, z)</a:t>
            </a:r>
          </a:p>
          <a:p>
            <a:pPr marL="285750" indent="-285750" fontAlgn="auto">
              <a:lnSpc>
                <a:spcPts val="2800"/>
              </a:lnSpc>
              <a:buFont typeface="Arial" panose="020B0604020202020204" pitchFamily="34" charset="0"/>
              <a:buChar char="•"/>
            </a:pPr>
            <a:r>
              <a:rPr lang="en-US" altLang="zh-CN" sz="2000"/>
              <a:t>Range: [0, </a:t>
            </a:r>
            <a:r>
              <a:rPr lang="en-US" altLang="zh-CN" sz="2000">
                <a:latin typeface="Times New Roman" panose="02020603050405020304" charset="0"/>
                <a:cs typeface="Times New Roman" panose="02020603050405020304" charset="0"/>
              </a:rPr>
              <a:t>∞</a:t>
            </a:r>
            <a:r>
              <a:rPr lang="en-US" altLang="zh-CN" sz="2000"/>
              <a:t>)</a:t>
            </a:r>
          </a:p>
          <a:p>
            <a:pPr marL="285750" indent="-285750" fontAlgn="auto">
              <a:lnSpc>
                <a:spcPts val="2800"/>
              </a:lnSpc>
              <a:buFont typeface="Arial" panose="020B0604020202020204" pitchFamily="34" charset="0"/>
              <a:buChar char="•"/>
            </a:pPr>
            <a:r>
              <a:rPr lang="en-US" altLang="zh-CN" sz="2000"/>
              <a:t>Pros: Computationally efficient,</a:t>
            </a:r>
          </a:p>
          <a:p>
            <a:pPr fontAlgn="auto">
              <a:lnSpc>
                <a:spcPts val="2800"/>
              </a:lnSpc>
            </a:pPr>
            <a:r>
              <a:rPr lang="en-US" altLang="zh-CN" sz="2000"/>
              <a:t>    helps mitigate vanishing gradient.</a:t>
            </a:r>
          </a:p>
          <a:p>
            <a:pPr marL="285750" indent="-285750" fontAlgn="auto">
              <a:lnSpc>
                <a:spcPts val="2800"/>
              </a:lnSpc>
              <a:buFont typeface="Arial" panose="020B0604020202020204" pitchFamily="34" charset="0"/>
              <a:buChar char="•"/>
            </a:pPr>
            <a:r>
              <a:rPr lang="en-US" altLang="zh-CN" sz="2000"/>
              <a:t>Cons: ”Dying ReLU” problem</a:t>
            </a:r>
          </a:p>
          <a:p>
            <a:pPr fontAlgn="auto">
              <a:lnSpc>
                <a:spcPts val="2800"/>
              </a:lnSpc>
            </a:pPr>
            <a:r>
              <a:rPr lang="en-US" altLang="zh-CN" sz="2000"/>
              <a:t>    (neurons can become inactive).</a:t>
            </a:r>
          </a:p>
        </p:txBody>
      </p:sp>
      <p:graphicFrame>
        <p:nvGraphicFramePr>
          <p:cNvPr id="8" name="对象 7">
            <a:hlinkClick r:id="" action="ppaction://ole?verb=0"/>
          </p:cNvPr>
          <p:cNvGraphicFramePr>
            <a:graphicFrameLocks noChangeAspect="1"/>
          </p:cNvGraphicFramePr>
          <p:nvPr/>
        </p:nvGraphicFramePr>
        <p:xfrm>
          <a:off x="2682875" y="2874645"/>
          <a:ext cx="1260475" cy="566420"/>
        </p:xfrm>
        <a:graphic>
          <a:graphicData uri="http://schemas.openxmlformats.org/presentationml/2006/ole">
            <mc:AlternateContent xmlns:mc="http://schemas.openxmlformats.org/markup-compatibility/2006">
              <mc:Choice xmlns:v="urn:schemas-microsoft-com:vml" Requires="v">
                <p:oleObj r:id="rId3" imgW="876300" imgH="393700" progId="Equation.KSEE3">
                  <p:embed/>
                </p:oleObj>
              </mc:Choice>
              <mc:Fallback>
                <p:oleObj r:id="rId3" imgW="876300" imgH="393700" progId="Equation.KSEE3">
                  <p:embed/>
                  <p:pic>
                    <p:nvPicPr>
                      <p:cNvPr id="0" name="图片 2048"/>
                      <p:cNvPicPr/>
                      <p:nvPr/>
                    </p:nvPicPr>
                    <p:blipFill>
                      <a:blip r:embed="rId4"/>
                      <a:stretch>
                        <a:fillRect/>
                      </a:stretch>
                    </p:blipFill>
                    <p:spPr>
                      <a:xfrm>
                        <a:off x="2682875" y="2874645"/>
                        <a:ext cx="1260475" cy="566420"/>
                      </a:xfrm>
                      <a:prstGeom prst="rect">
                        <a:avLst/>
                      </a:prstGeom>
                    </p:spPr>
                  </p:pic>
                </p:oleObj>
              </mc:Fallback>
            </mc:AlternateContent>
          </a:graphicData>
        </a:graphic>
      </p:graphicFrame>
      <p:sp>
        <p:nvSpPr>
          <p:cNvPr id="9" name="文本框 8"/>
          <p:cNvSpPr txBox="1"/>
          <p:nvPr/>
        </p:nvSpPr>
        <p:spPr>
          <a:xfrm>
            <a:off x="1160145" y="5942330"/>
            <a:ext cx="10495280" cy="398780"/>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a:t>Others:</a:t>
            </a:r>
            <a:r>
              <a:rPr lang="en-US" altLang="zh-CN" sz="2000"/>
              <a:t> Tanh (                                     ), Leaky ReLU, ELU, Swish.</a:t>
            </a:r>
          </a:p>
        </p:txBody>
      </p:sp>
      <p:graphicFrame>
        <p:nvGraphicFramePr>
          <p:cNvPr id="10" name="对象 9">
            <a:hlinkClick r:id="" action="ppaction://ole?verb=0"/>
          </p:cNvPr>
          <p:cNvGraphicFramePr>
            <a:graphicFrameLocks noChangeAspect="1"/>
          </p:cNvGraphicFramePr>
          <p:nvPr/>
        </p:nvGraphicFramePr>
        <p:xfrm>
          <a:off x="3251835" y="5699760"/>
          <a:ext cx="2383790" cy="883920"/>
        </p:xfrm>
        <a:graphic>
          <a:graphicData uri="http://schemas.openxmlformats.org/presentationml/2006/ole">
            <mc:AlternateContent xmlns:mc="http://schemas.openxmlformats.org/markup-compatibility/2006">
              <mc:Choice xmlns:v="urn:schemas-microsoft-com:vml" Requires="v">
                <p:oleObj r:id="rId5" imgW="1130300" imgH="419100" progId="Equation.KSEE3">
                  <p:embed/>
                </p:oleObj>
              </mc:Choice>
              <mc:Fallback>
                <p:oleObj r:id="rId5" imgW="1130300" imgH="419100" progId="Equation.KSEE3">
                  <p:embed/>
                  <p:pic>
                    <p:nvPicPr>
                      <p:cNvPr id="0" name="图片 2049"/>
                      <p:cNvPicPr/>
                      <p:nvPr/>
                    </p:nvPicPr>
                    <p:blipFill>
                      <a:blip r:embed="rId6"/>
                      <a:stretch>
                        <a:fillRect/>
                      </a:stretch>
                    </p:blipFill>
                    <p:spPr>
                      <a:xfrm>
                        <a:off x="3251835" y="5699760"/>
                        <a:ext cx="2383790" cy="883920"/>
                      </a:xfrm>
                      <a:prstGeom prst="rect">
                        <a:avLst/>
                      </a:prstGeom>
                    </p:spPr>
                  </p:pic>
                </p:oleObj>
              </mc:Fallback>
            </mc:AlternateContent>
          </a:graphicData>
        </a:graphic>
      </p:graphicFrame>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850" y="368300"/>
            <a:ext cx="7829550"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Common activation functions and their derivatives</a:t>
            </a:r>
          </a:p>
        </p:txBody>
      </p:sp>
      <p:graphicFrame>
        <p:nvGraphicFramePr>
          <p:cNvPr id="3" name="表格 2"/>
          <p:cNvGraphicFramePr/>
          <p:nvPr>
            <p:custDataLst>
              <p:tags r:id="rId2"/>
            </p:custDataLst>
          </p:nvPr>
        </p:nvGraphicFramePr>
        <p:xfrm>
          <a:off x="571500" y="1276350"/>
          <a:ext cx="11005185" cy="4730750"/>
        </p:xfrm>
        <a:graphic>
          <a:graphicData uri="http://schemas.openxmlformats.org/drawingml/2006/table">
            <a:tbl>
              <a:tblPr firstRow="1" bandRow="1">
                <a:tableStyleId>{5C22544A-7EE6-4342-B048-85BDC9FD1C3A}</a:tableStyleId>
              </a:tblPr>
              <a:tblGrid>
                <a:gridCol w="3011805">
                  <a:extLst>
                    <a:ext uri="{9D8B030D-6E8A-4147-A177-3AD203B41FA5}">
                      <a16:colId xmlns:a16="http://schemas.microsoft.com/office/drawing/2014/main" val="20000"/>
                    </a:ext>
                  </a:extLst>
                </a:gridCol>
                <a:gridCol w="3060065">
                  <a:extLst>
                    <a:ext uri="{9D8B030D-6E8A-4147-A177-3AD203B41FA5}">
                      <a16:colId xmlns:a16="http://schemas.microsoft.com/office/drawing/2014/main" val="20001"/>
                    </a:ext>
                  </a:extLst>
                </a:gridCol>
                <a:gridCol w="4933315">
                  <a:extLst>
                    <a:ext uri="{9D8B030D-6E8A-4147-A177-3AD203B41FA5}">
                      <a16:colId xmlns:a16="http://schemas.microsoft.com/office/drawing/2014/main" val="20002"/>
                    </a:ext>
                  </a:extLst>
                </a:gridCol>
              </a:tblGrid>
              <a:tr h="428625">
                <a:tc>
                  <a:txBody>
                    <a:bodyPr/>
                    <a:lstStyle/>
                    <a:p>
                      <a:pPr algn="ctr">
                        <a:lnSpc>
                          <a:spcPct val="110000"/>
                        </a:lnSpc>
                        <a:buNone/>
                      </a:pPr>
                      <a:r>
                        <a:rPr lang="en-US" altLang="zh-CN" sz="2000" b="0">
                          <a:solidFill>
                            <a:schemeClr val="tx1"/>
                          </a:solidFill>
                          <a:latin typeface="+mn-ea"/>
                          <a:sym typeface="+mn-ea"/>
                        </a:rPr>
                        <a:t>Activation Functions</a:t>
                      </a:r>
                    </a:p>
                  </a:txBody>
                  <a:tcPr anchor="ct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lnSpc>
                          <a:spcPct val="110000"/>
                        </a:lnSpc>
                        <a:buNone/>
                      </a:pPr>
                      <a:r>
                        <a:rPr lang="en-US" altLang="zh-CN" sz="1800" b="0">
                          <a:solidFill>
                            <a:schemeClr val="tx1"/>
                          </a:solidFill>
                          <a:latin typeface="+mn-ea"/>
                          <a:sym typeface="+mn-ea"/>
                        </a:rPr>
                        <a:t>Functions</a:t>
                      </a:r>
                    </a:p>
                  </a:txBody>
                  <a:tcPr anchor="ctr">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lstStyle/>
                    <a:p>
                      <a:pPr algn="ctr">
                        <a:lnSpc>
                          <a:spcPct val="110000"/>
                        </a:lnSpc>
                        <a:buNone/>
                      </a:pPr>
                      <a:r>
                        <a:rPr lang="en-US" altLang="zh-CN" sz="2000" b="0">
                          <a:solidFill>
                            <a:schemeClr val="tx1"/>
                          </a:solidFill>
                          <a:latin typeface="+mn-ea"/>
                          <a:sym typeface="+mn-ea"/>
                        </a:rPr>
                        <a:t>derivatives</a:t>
                      </a:r>
                    </a:p>
                  </a:txBody>
                  <a:tcPr anchor="ctr">
                    <a:lnL>
                      <a:noFill/>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860425">
                <a:tc>
                  <a:txBody>
                    <a:bodyPr/>
                    <a:lstStyle/>
                    <a:p>
                      <a:pPr algn="ctr">
                        <a:lnSpc>
                          <a:spcPct val="110000"/>
                        </a:lnSpc>
                        <a:buNone/>
                      </a:pPr>
                      <a:r>
                        <a:rPr lang="en-US" altLang="zh-CN">
                          <a:latin typeface="+mn-ea"/>
                        </a:rPr>
                        <a:t>Logistic </a:t>
                      </a:r>
                      <a:r>
                        <a:rPr lang="en-US" altLang="zh-CN" sz="1800">
                          <a:solidFill>
                            <a:schemeClr val="tx1"/>
                          </a:solidFill>
                          <a:latin typeface="+mn-ea"/>
                          <a:sym typeface="+mn-ea"/>
                        </a:rPr>
                        <a:t>Functions</a:t>
                      </a:r>
                      <a:endParaRPr lang="en-US" altLang="zh-CN">
                        <a:latin typeface="+mn-ea"/>
                      </a:endParaRPr>
                    </a:p>
                  </a:txBody>
                  <a:tcPr anchor="ctr">
                    <a:lnL>
                      <a:noFill/>
                    </a:lnL>
                    <a:lnR>
                      <a:noFill/>
                    </a:lnR>
                    <a:lnT w="12700">
                      <a:solidFill>
                        <a:schemeClr val="tx1"/>
                      </a:solidFill>
                      <a:prstDash val="solid"/>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w="12700">
                      <a:solidFill>
                        <a:schemeClr val="tx1"/>
                      </a:solidFill>
                      <a:prstDash val="solid"/>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w="12700">
                      <a:solidFill>
                        <a:schemeClr val="tx1"/>
                      </a:solidFill>
                      <a:prstDash val="solid"/>
                    </a:lnT>
                    <a:lnB>
                      <a:noFill/>
                    </a:lnB>
                    <a:lnTlToBr>
                      <a:noFill/>
                    </a:lnTlToBr>
                    <a:lnBlToTr>
                      <a:noFill/>
                    </a:lnBlToTr>
                    <a:noFill/>
                  </a:tcPr>
                </a:tc>
                <a:extLst>
                  <a:ext uri="{0D108BD9-81ED-4DB2-BD59-A6C34878D82A}">
                    <a16:rowId xmlns:a16="http://schemas.microsoft.com/office/drawing/2014/main" val="10001"/>
                  </a:ext>
                </a:extLst>
              </a:tr>
              <a:tr h="860425">
                <a:tc>
                  <a:txBody>
                    <a:bodyPr/>
                    <a:lstStyle/>
                    <a:p>
                      <a:pPr algn="ctr">
                        <a:lnSpc>
                          <a:spcPct val="110000"/>
                        </a:lnSpc>
                        <a:buNone/>
                      </a:pPr>
                      <a:r>
                        <a:rPr lang="en-US" altLang="zh-CN">
                          <a:latin typeface="+mn-ea"/>
                        </a:rPr>
                        <a:t>Tanh </a:t>
                      </a:r>
                      <a:r>
                        <a:rPr lang="en-US" altLang="zh-CN" sz="1800">
                          <a:solidFill>
                            <a:schemeClr val="tx1"/>
                          </a:solidFill>
                          <a:latin typeface="+mn-ea"/>
                          <a:sym typeface="+mn-ea"/>
                        </a:rPr>
                        <a:t>Functions</a:t>
                      </a:r>
                      <a:endParaRPr lang="en-US" altLang="zh-CN">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860425">
                <a:tc>
                  <a:txBody>
                    <a:bodyPr/>
                    <a:lstStyle/>
                    <a:p>
                      <a:pPr algn="ctr">
                        <a:lnSpc>
                          <a:spcPct val="110000"/>
                        </a:lnSpc>
                        <a:buNone/>
                      </a:pPr>
                      <a:r>
                        <a:rPr lang="en-US" altLang="zh-CN">
                          <a:latin typeface="+mn-ea"/>
                        </a:rPr>
                        <a:t>ReLU </a:t>
                      </a:r>
                      <a:r>
                        <a:rPr lang="en-US" altLang="zh-CN" sz="1800">
                          <a:solidFill>
                            <a:schemeClr val="tx1"/>
                          </a:solidFill>
                          <a:latin typeface="+mn-ea"/>
                          <a:sym typeface="+mn-ea"/>
                        </a:rPr>
                        <a:t>Functions</a:t>
                      </a:r>
                      <a:endParaRPr lang="en-US" altLang="zh-CN">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860425">
                <a:tc>
                  <a:txBody>
                    <a:bodyPr/>
                    <a:lstStyle/>
                    <a:p>
                      <a:pPr algn="ctr">
                        <a:lnSpc>
                          <a:spcPct val="110000"/>
                        </a:lnSpc>
                        <a:buNone/>
                      </a:pPr>
                      <a:r>
                        <a:rPr lang="en-US" altLang="zh-CN">
                          <a:latin typeface="+mn-ea"/>
                        </a:rPr>
                        <a:t>ELU </a:t>
                      </a:r>
                      <a:r>
                        <a:rPr lang="en-US" altLang="zh-CN" sz="1800">
                          <a:solidFill>
                            <a:schemeClr val="tx1"/>
                          </a:solidFill>
                          <a:latin typeface="+mn-ea"/>
                          <a:sym typeface="+mn-ea"/>
                        </a:rPr>
                        <a:t>Functions</a:t>
                      </a:r>
                      <a:endParaRPr lang="en-US" altLang="zh-CN">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860425">
                <a:tc>
                  <a:txBody>
                    <a:bodyPr/>
                    <a:lstStyle/>
                    <a:p>
                      <a:pPr algn="ctr">
                        <a:lnSpc>
                          <a:spcPct val="110000"/>
                        </a:lnSpc>
                        <a:buNone/>
                      </a:pPr>
                      <a:r>
                        <a:rPr lang="en-US" altLang="zh-CN">
                          <a:latin typeface="+mn-ea"/>
                        </a:rPr>
                        <a:t>SoftPlus </a:t>
                      </a:r>
                      <a:r>
                        <a:rPr lang="en-US" altLang="zh-CN" sz="1800">
                          <a:solidFill>
                            <a:schemeClr val="tx1"/>
                          </a:solidFill>
                          <a:latin typeface="+mn-ea"/>
                          <a:sym typeface="+mn-ea"/>
                        </a:rPr>
                        <a:t>Functions</a:t>
                      </a:r>
                      <a:endParaRPr lang="en-US" altLang="zh-CN">
                        <a:latin typeface="+mn-ea"/>
                      </a:endParaRPr>
                    </a:p>
                  </a:txBody>
                  <a:tcPr anchor="ctr">
                    <a:lnL>
                      <a:noFill/>
                    </a:lnL>
                    <a:lnR>
                      <a:noFill/>
                    </a:lnR>
                    <a:lnT>
                      <a:noFill/>
                    </a:lnT>
                    <a:lnB w="12700">
                      <a:solidFill>
                        <a:schemeClr val="tx1"/>
                      </a:solidFill>
                      <a:prstDash val="solid"/>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w="12700">
                      <a:solidFill>
                        <a:schemeClr val="tx1"/>
                      </a:solidFill>
                      <a:prstDash val="solid"/>
                    </a:lnB>
                    <a:lnTlToBr>
                      <a:noFill/>
                    </a:lnTlToBr>
                    <a:lnBlToTr>
                      <a:noFill/>
                    </a:lnBlToTr>
                    <a:noFill/>
                  </a:tcPr>
                </a:tc>
                <a:tc>
                  <a:txBody>
                    <a:bodyPr/>
                    <a:lstStyle/>
                    <a:p>
                      <a:pPr algn="ctr">
                        <a:lnSpc>
                          <a:spcPct val="110000"/>
                        </a:lnSpc>
                        <a:buNone/>
                      </a:pPr>
                      <a:endParaRPr lang="zh-CN" altLang="en-US">
                        <a:latin typeface="+mn-ea"/>
                      </a:endParaRPr>
                    </a:p>
                  </a:txBody>
                  <a:tcPr anchor="ct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 name="对象 3">
            <a:hlinkClick r:id="" action="ppaction://ole?verb=0"/>
          </p:cNvPr>
          <p:cNvGraphicFramePr>
            <a:graphicFrameLocks noChangeAspect="1"/>
          </p:cNvGraphicFramePr>
          <p:nvPr/>
        </p:nvGraphicFramePr>
        <p:xfrm>
          <a:off x="4004945" y="1730375"/>
          <a:ext cx="2219325" cy="779145"/>
        </p:xfrm>
        <a:graphic>
          <a:graphicData uri="http://schemas.openxmlformats.org/presentationml/2006/ole">
            <mc:AlternateContent xmlns:mc="http://schemas.openxmlformats.org/markup-compatibility/2006">
              <mc:Choice xmlns:v="urn:schemas-microsoft-com:vml" Requires="v">
                <p:oleObj r:id="rId4" imgW="1193800" imgH="419100" progId="Equation.KSEE3">
                  <p:embed/>
                </p:oleObj>
              </mc:Choice>
              <mc:Fallback>
                <p:oleObj r:id="rId4" imgW="1193800" imgH="419100" progId="Equation.KSEE3">
                  <p:embed/>
                  <p:pic>
                    <p:nvPicPr>
                      <p:cNvPr id="0" name="图片 3072"/>
                      <p:cNvPicPr/>
                      <p:nvPr/>
                    </p:nvPicPr>
                    <p:blipFill>
                      <a:blip r:embed="rId5"/>
                      <a:stretch>
                        <a:fillRect/>
                      </a:stretch>
                    </p:blipFill>
                    <p:spPr>
                      <a:xfrm>
                        <a:off x="4004945" y="1730375"/>
                        <a:ext cx="2219325" cy="7791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7494270" y="1881505"/>
          <a:ext cx="3282315" cy="477520"/>
        </p:xfrm>
        <a:graphic>
          <a:graphicData uri="http://schemas.openxmlformats.org/presentationml/2006/ole">
            <mc:AlternateContent xmlns:mc="http://schemas.openxmlformats.org/markup-compatibility/2006">
              <mc:Choice xmlns:v="urn:schemas-microsoft-com:vml" Requires="v">
                <p:oleObj r:id="rId6" imgW="1397000" imgH="203200" progId="Equation.KSEE3">
                  <p:embed/>
                </p:oleObj>
              </mc:Choice>
              <mc:Fallback>
                <p:oleObj r:id="rId6" imgW="1397000" imgH="203200" progId="Equation.KSEE3">
                  <p:embed/>
                  <p:pic>
                    <p:nvPicPr>
                      <p:cNvPr id="0" name="图片 3073"/>
                      <p:cNvPicPr/>
                      <p:nvPr/>
                    </p:nvPicPr>
                    <p:blipFill>
                      <a:blip r:embed="rId7"/>
                      <a:stretch>
                        <a:fillRect/>
                      </a:stretch>
                    </p:blipFill>
                    <p:spPr>
                      <a:xfrm>
                        <a:off x="7494270" y="1881505"/>
                        <a:ext cx="3282315" cy="477520"/>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3735070" y="2618740"/>
          <a:ext cx="2759075" cy="746760"/>
        </p:xfrm>
        <a:graphic>
          <a:graphicData uri="http://schemas.openxmlformats.org/presentationml/2006/ole">
            <mc:AlternateContent xmlns:mc="http://schemas.openxmlformats.org/markup-compatibility/2006">
              <mc:Choice xmlns:v="urn:schemas-microsoft-com:vml" Requires="v">
                <p:oleObj r:id="rId8" imgW="1548765" imgH="419100" progId="Equation.KSEE3">
                  <p:embed/>
                </p:oleObj>
              </mc:Choice>
              <mc:Fallback>
                <p:oleObj r:id="rId8" imgW="1548765" imgH="419100" progId="Equation.KSEE3">
                  <p:embed/>
                  <p:pic>
                    <p:nvPicPr>
                      <p:cNvPr id="0" name="图片 3074"/>
                      <p:cNvPicPr/>
                      <p:nvPr/>
                    </p:nvPicPr>
                    <p:blipFill>
                      <a:blip r:embed="rId9"/>
                      <a:stretch>
                        <a:fillRect/>
                      </a:stretch>
                    </p:blipFill>
                    <p:spPr>
                      <a:xfrm>
                        <a:off x="3735070" y="2618740"/>
                        <a:ext cx="2759075" cy="74676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7816215" y="2706370"/>
          <a:ext cx="2639060" cy="572135"/>
        </p:xfrm>
        <a:graphic>
          <a:graphicData uri="http://schemas.openxmlformats.org/presentationml/2006/ole">
            <mc:AlternateContent xmlns:mc="http://schemas.openxmlformats.org/markup-compatibility/2006">
              <mc:Choice xmlns:v="urn:schemas-microsoft-com:vml" Requires="v">
                <p:oleObj r:id="rId10" imgW="1054100" imgH="228600" progId="Equation.KSEE3">
                  <p:embed/>
                </p:oleObj>
              </mc:Choice>
              <mc:Fallback>
                <p:oleObj r:id="rId10" imgW="1054100" imgH="228600" progId="Equation.KSEE3">
                  <p:embed/>
                  <p:pic>
                    <p:nvPicPr>
                      <p:cNvPr id="0" name="图片 3075"/>
                      <p:cNvPicPr/>
                      <p:nvPr/>
                    </p:nvPicPr>
                    <p:blipFill>
                      <a:blip r:embed="rId11"/>
                      <a:stretch>
                        <a:fillRect/>
                      </a:stretch>
                    </p:blipFill>
                    <p:spPr>
                      <a:xfrm>
                        <a:off x="7816215" y="2706370"/>
                        <a:ext cx="2639060" cy="5721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060825" y="3690620"/>
          <a:ext cx="2250440" cy="428625"/>
        </p:xfrm>
        <a:graphic>
          <a:graphicData uri="http://schemas.openxmlformats.org/presentationml/2006/ole">
            <mc:AlternateContent xmlns:mc="http://schemas.openxmlformats.org/markup-compatibility/2006">
              <mc:Choice xmlns:v="urn:schemas-microsoft-com:vml" Requires="v">
                <p:oleObj r:id="rId12" imgW="1066800" imgH="203200" progId="Equation.KSEE3">
                  <p:embed/>
                </p:oleObj>
              </mc:Choice>
              <mc:Fallback>
                <p:oleObj r:id="rId12" imgW="1066800" imgH="203200" progId="Equation.KSEE3">
                  <p:embed/>
                  <p:pic>
                    <p:nvPicPr>
                      <p:cNvPr id="0" name="图片 3076"/>
                      <p:cNvPicPr/>
                      <p:nvPr/>
                    </p:nvPicPr>
                    <p:blipFill>
                      <a:blip r:embed="rId13"/>
                      <a:stretch>
                        <a:fillRect/>
                      </a:stretch>
                    </p:blipFill>
                    <p:spPr>
                      <a:xfrm>
                        <a:off x="4060825" y="3690620"/>
                        <a:ext cx="2250440" cy="42862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7946390" y="3625850"/>
          <a:ext cx="2377440" cy="475615"/>
        </p:xfrm>
        <a:graphic>
          <a:graphicData uri="http://schemas.openxmlformats.org/presentationml/2006/ole">
            <mc:AlternateContent xmlns:mc="http://schemas.openxmlformats.org/markup-compatibility/2006">
              <mc:Choice xmlns:v="urn:schemas-microsoft-com:vml" Requires="v">
                <p:oleObj r:id="rId14" imgW="1016000" imgH="203200" progId="Equation.KSEE3">
                  <p:embed/>
                </p:oleObj>
              </mc:Choice>
              <mc:Fallback>
                <p:oleObj r:id="rId14" imgW="1016000" imgH="203200" progId="Equation.KSEE3">
                  <p:embed/>
                  <p:pic>
                    <p:nvPicPr>
                      <p:cNvPr id="0" name="图片 3077"/>
                      <p:cNvPicPr/>
                      <p:nvPr/>
                    </p:nvPicPr>
                    <p:blipFill>
                      <a:blip r:embed="rId15"/>
                      <a:stretch>
                        <a:fillRect/>
                      </a:stretch>
                    </p:blipFill>
                    <p:spPr>
                      <a:xfrm>
                        <a:off x="7946390" y="3625850"/>
                        <a:ext cx="2377440" cy="47561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18610" y="4340860"/>
          <a:ext cx="2192655" cy="738505"/>
        </p:xfrm>
        <a:graphic>
          <a:graphicData uri="http://schemas.openxmlformats.org/presentationml/2006/ole">
            <mc:AlternateContent xmlns:mc="http://schemas.openxmlformats.org/markup-compatibility/2006">
              <mc:Choice xmlns:v="urn:schemas-microsoft-com:vml" Requires="v">
                <p:oleObj r:id="rId16" imgW="1282700" imgH="431800" progId="Equation.KSEE3">
                  <p:embed/>
                </p:oleObj>
              </mc:Choice>
              <mc:Fallback>
                <p:oleObj r:id="rId16" imgW="1282700" imgH="431800" progId="Equation.KSEE3">
                  <p:embed/>
                  <p:pic>
                    <p:nvPicPr>
                      <p:cNvPr id="0" name="图片 3078"/>
                      <p:cNvPicPr/>
                      <p:nvPr/>
                    </p:nvPicPr>
                    <p:blipFill>
                      <a:blip r:embed="rId17"/>
                      <a:stretch>
                        <a:fillRect/>
                      </a:stretch>
                    </p:blipFill>
                    <p:spPr>
                      <a:xfrm>
                        <a:off x="4118610" y="4340860"/>
                        <a:ext cx="2192655" cy="738505"/>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6914515" y="4490085"/>
          <a:ext cx="4568190" cy="440055"/>
        </p:xfrm>
        <a:graphic>
          <a:graphicData uri="http://schemas.openxmlformats.org/presentationml/2006/ole">
            <mc:AlternateContent xmlns:mc="http://schemas.openxmlformats.org/markup-compatibility/2006">
              <mc:Choice xmlns:v="urn:schemas-microsoft-com:vml" Requires="v">
                <p:oleObj r:id="rId18" imgW="2108200" imgH="203200" progId="Equation.KSEE3">
                  <p:embed/>
                </p:oleObj>
              </mc:Choice>
              <mc:Fallback>
                <p:oleObj r:id="rId18" imgW="2108200" imgH="203200" progId="Equation.KSEE3">
                  <p:embed/>
                  <p:pic>
                    <p:nvPicPr>
                      <p:cNvPr id="0" name="图片 3079"/>
                      <p:cNvPicPr/>
                      <p:nvPr/>
                    </p:nvPicPr>
                    <p:blipFill>
                      <a:blip r:embed="rId19"/>
                      <a:stretch>
                        <a:fillRect/>
                      </a:stretch>
                    </p:blipFill>
                    <p:spPr>
                      <a:xfrm>
                        <a:off x="6914515" y="4490085"/>
                        <a:ext cx="4568190" cy="440055"/>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3674745" y="5405120"/>
          <a:ext cx="2879725" cy="426720"/>
        </p:xfrm>
        <a:graphic>
          <a:graphicData uri="http://schemas.openxmlformats.org/presentationml/2006/ole">
            <mc:AlternateContent xmlns:mc="http://schemas.openxmlformats.org/markup-compatibility/2006">
              <mc:Choice xmlns:v="urn:schemas-microsoft-com:vml" Requires="v">
                <p:oleObj r:id="rId20" imgW="1371600" imgH="203200" progId="Equation.KSEE3">
                  <p:embed/>
                </p:oleObj>
              </mc:Choice>
              <mc:Fallback>
                <p:oleObj r:id="rId20" imgW="1371600" imgH="203200" progId="Equation.KSEE3">
                  <p:embed/>
                  <p:pic>
                    <p:nvPicPr>
                      <p:cNvPr id="0" name="图片 3080"/>
                      <p:cNvPicPr/>
                      <p:nvPr/>
                    </p:nvPicPr>
                    <p:blipFill>
                      <a:blip r:embed="rId21"/>
                      <a:stretch>
                        <a:fillRect/>
                      </a:stretch>
                    </p:blipFill>
                    <p:spPr>
                      <a:xfrm>
                        <a:off x="3674745" y="5405120"/>
                        <a:ext cx="2879725" cy="42672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8154670" y="5130800"/>
          <a:ext cx="2375535" cy="808990"/>
        </p:xfrm>
        <a:graphic>
          <a:graphicData uri="http://schemas.openxmlformats.org/presentationml/2006/ole">
            <mc:AlternateContent xmlns:mc="http://schemas.openxmlformats.org/markup-compatibility/2006">
              <mc:Choice xmlns:v="urn:schemas-microsoft-com:vml" Requires="v">
                <p:oleObj r:id="rId22" imgW="1231265" imgH="419100" progId="Equation.KSEE3">
                  <p:embed/>
                </p:oleObj>
              </mc:Choice>
              <mc:Fallback>
                <p:oleObj r:id="rId22" imgW="1231265" imgH="419100" progId="Equation.KSEE3">
                  <p:embed/>
                  <p:pic>
                    <p:nvPicPr>
                      <p:cNvPr id="0" name="图片 3081"/>
                      <p:cNvPicPr/>
                      <p:nvPr/>
                    </p:nvPicPr>
                    <p:blipFill>
                      <a:blip r:embed="rId23"/>
                      <a:stretch>
                        <a:fillRect/>
                      </a:stretch>
                    </p:blipFill>
                    <p:spPr>
                      <a:xfrm>
                        <a:off x="8154670" y="5130800"/>
                        <a:ext cx="2375535" cy="808990"/>
                      </a:xfrm>
                      <a:prstGeom prst="rect">
                        <a:avLst/>
                      </a:prstGeom>
                    </p:spPr>
                  </p:pic>
                </p:oleObj>
              </mc:Fallback>
            </mc:AlternateContent>
          </a:graphicData>
        </a:graphic>
      </p:graphicFrame>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850" y="368300"/>
            <a:ext cx="1039812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Feedforward Neural Networks (Multilayer Perceptrons - MLP)</a:t>
            </a:r>
          </a:p>
        </p:txBody>
      </p:sp>
      <p:pic>
        <p:nvPicPr>
          <p:cNvPr id="3" name="图片 2"/>
          <p:cNvPicPr/>
          <p:nvPr/>
        </p:nvPicPr>
        <p:blipFill>
          <a:blip r:embed="rId3"/>
          <a:stretch>
            <a:fillRect/>
          </a:stretch>
        </p:blipFill>
        <p:spPr>
          <a:xfrm>
            <a:off x="2548890" y="3856990"/>
            <a:ext cx="6437630" cy="3001010"/>
          </a:xfrm>
          <a:prstGeom prst="rect">
            <a:avLst/>
          </a:prstGeom>
        </p:spPr>
      </p:pic>
      <p:sp>
        <p:nvSpPr>
          <p:cNvPr id="4" name="文本框 3"/>
          <p:cNvSpPr txBox="1"/>
          <p:nvPr/>
        </p:nvSpPr>
        <p:spPr>
          <a:xfrm>
            <a:off x="1795780" y="922655"/>
            <a:ext cx="9053195" cy="2963545"/>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a:t>Neurons are organized into layers.</a:t>
            </a:r>
          </a:p>
          <a:p>
            <a:pPr marL="342900" indent="-342900" fontAlgn="auto">
              <a:lnSpc>
                <a:spcPts val="2800"/>
              </a:lnSpc>
              <a:buFont typeface="Arial" panose="020B0604020202020204" pitchFamily="34" charset="0"/>
              <a:buChar char="•"/>
            </a:pPr>
            <a:r>
              <a:rPr lang="en-US" altLang="zh-CN" sz="2000" b="1"/>
              <a:t>Input Layer:</a:t>
            </a:r>
            <a:r>
              <a:rPr lang="en-US" altLang="zh-CN" sz="2000"/>
              <a:t> Receives raw data. No computation performed.</a:t>
            </a:r>
          </a:p>
          <a:p>
            <a:pPr marL="342900" indent="-342900" fontAlgn="auto">
              <a:lnSpc>
                <a:spcPts val="2800"/>
              </a:lnSpc>
              <a:buFont typeface="Arial" panose="020B0604020202020204" pitchFamily="34" charset="0"/>
              <a:buChar char="•"/>
            </a:pPr>
            <a:r>
              <a:rPr lang="en-US" altLang="zh-CN" sz="2000" b="1"/>
              <a:t>Hidden Layers:</a:t>
            </a:r>
            <a:r>
              <a:rPr lang="en-US" altLang="zh-CN" sz="2000"/>
              <a:t> One or more layers between input and output.</a:t>
            </a:r>
          </a:p>
          <a:p>
            <a:pPr fontAlgn="auto">
              <a:lnSpc>
                <a:spcPts val="2800"/>
              </a:lnSpc>
            </a:pPr>
            <a:r>
              <a:rPr lang="en-US" altLang="zh-CN" sz="2000"/>
              <a:t>     Perform computations, learning increasingly complex representations.</a:t>
            </a:r>
          </a:p>
          <a:p>
            <a:pPr marL="342900" indent="-342900" fontAlgn="auto">
              <a:lnSpc>
                <a:spcPts val="2800"/>
              </a:lnSpc>
              <a:buFont typeface="Arial" panose="020B0604020202020204" pitchFamily="34" charset="0"/>
              <a:buChar char="•"/>
            </a:pPr>
            <a:r>
              <a:rPr lang="en-US" altLang="zh-CN" sz="2000" b="1"/>
              <a:t>Output Layer:</a:t>
            </a:r>
            <a:r>
              <a:rPr lang="en-US" altLang="zh-CN" sz="2000"/>
              <a:t> Produces the final prediction (e.g., class probabilities</a:t>
            </a:r>
          </a:p>
          <a:p>
            <a:pPr fontAlgn="auto">
              <a:lnSpc>
                <a:spcPts val="2800"/>
              </a:lnSpc>
            </a:pPr>
            <a:r>
              <a:rPr lang="en-US" altLang="zh-CN" sz="2000"/>
              <a:t>     for classification, a single value for regression).</a:t>
            </a:r>
          </a:p>
          <a:p>
            <a:pPr marL="342900" indent="-342900" fontAlgn="auto">
              <a:lnSpc>
                <a:spcPts val="2800"/>
              </a:lnSpc>
              <a:buFont typeface="Arial" panose="020B0604020202020204" pitchFamily="34" charset="0"/>
              <a:buChar char="•"/>
            </a:pPr>
            <a:r>
              <a:rPr lang="en-US" altLang="zh-CN" sz="2000" b="1"/>
              <a:t>Feedforward:</a:t>
            </a:r>
            <a:r>
              <a:rPr lang="en-US" altLang="zh-CN" sz="2000"/>
              <a:t> Information flows in one direction, from input to</a:t>
            </a:r>
          </a:p>
          <a:p>
            <a:pPr fontAlgn="auto">
              <a:lnSpc>
                <a:spcPts val="2800"/>
              </a:lnSpc>
            </a:pPr>
            <a:r>
              <a:rPr lang="en-US" altLang="zh-CN" sz="2000"/>
              <a:t>     output, without loops.</a:t>
            </a: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5" descr="IMG_256"/>
          <p:cNvPicPr>
            <a:picLocks noChangeAspect="1"/>
          </p:cNvPicPr>
          <p:nvPr/>
        </p:nvPicPr>
        <p:blipFill>
          <a:blip r:embed="rId3"/>
          <a:srcRect b="21505"/>
          <a:stretch>
            <a:fillRect/>
          </a:stretch>
        </p:blipFill>
        <p:spPr>
          <a:xfrm>
            <a:off x="1555115" y="4083050"/>
            <a:ext cx="8869680" cy="2339340"/>
          </a:xfrm>
          <a:prstGeom prst="rect">
            <a:avLst/>
          </a:prstGeom>
          <a:noFill/>
          <a:ln w="9525">
            <a:noFill/>
          </a:ln>
        </p:spPr>
      </p:pic>
      <p:sp>
        <p:nvSpPr>
          <p:cNvPr id="3" name="文本框 2"/>
          <p:cNvSpPr txBox="1"/>
          <p:nvPr/>
        </p:nvSpPr>
        <p:spPr>
          <a:xfrm>
            <a:off x="450850" y="368300"/>
            <a:ext cx="1039812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Memory networks and networks with graphs</a:t>
            </a:r>
          </a:p>
        </p:txBody>
      </p:sp>
      <p:sp>
        <p:nvSpPr>
          <p:cNvPr id="4" name="文本框 3"/>
          <p:cNvSpPr txBox="1"/>
          <p:nvPr/>
        </p:nvSpPr>
        <p:spPr>
          <a:xfrm>
            <a:off x="1132840" y="1130935"/>
            <a:ext cx="9291955" cy="2963545"/>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b="1">
                <a:sym typeface="+mn-ea"/>
              </a:rPr>
              <a:t>Memory networks, </a:t>
            </a:r>
            <a:r>
              <a:rPr lang="en-US" altLang="zh-CN" sz="2000">
                <a:sym typeface="+mn-ea"/>
              </a:rPr>
              <a:t>also known as feedback networks, are networks in which neurons not only receive delicate bits of information from other neurons, but also from their own histories.</a:t>
            </a:r>
          </a:p>
          <a:p>
            <a:pPr marL="342900" indent="-342900" fontAlgn="auto">
              <a:lnSpc>
                <a:spcPts val="2800"/>
              </a:lnSpc>
              <a:buFont typeface="Arial" panose="020B0604020202020204" pitchFamily="34" charset="0"/>
              <a:buChar char="•"/>
            </a:pPr>
            <a:r>
              <a:rPr lang="en-US" altLang="zh-CN" sz="2000" b="1">
                <a:sym typeface="+mn-ea"/>
              </a:rPr>
              <a:t>Graph networks</a:t>
            </a:r>
            <a:r>
              <a:rPr lang="en-US" altLang="zh-CN" sz="2000">
                <a:sym typeface="+mn-ea"/>
              </a:rPr>
              <a:t> are neural networks defined on graph-structured data, where each node in the graph consists of a neuron or a set of neurons, the connections between nodes can be directed or undirected, and each node can receive information from neighboring nodes or from itself. Graph neural networks are a generalization of feedforward and memory neural networks.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8775" y="582930"/>
            <a:ext cx="491617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Origin of classification models?</a:t>
            </a:r>
          </a:p>
        </p:txBody>
      </p:sp>
      <p:sp>
        <p:nvSpPr>
          <p:cNvPr id="3" name="文本框 2"/>
          <p:cNvSpPr txBox="1"/>
          <p:nvPr/>
        </p:nvSpPr>
        <p:spPr>
          <a:xfrm>
            <a:off x="681355" y="2167890"/>
            <a:ext cx="4088130" cy="2406015"/>
          </a:xfrm>
          <a:prstGeom prst="rect">
            <a:avLst/>
          </a:prstGeom>
          <a:noFill/>
        </p:spPr>
        <p:txBody>
          <a:bodyPr wrap="square" rtlCol="0">
            <a:noAutofit/>
          </a:bodyPr>
          <a:lstStyle/>
          <a:p>
            <a:pPr indent="0" fontAlgn="auto">
              <a:lnSpc>
                <a:spcPts val="2800"/>
              </a:lnSpc>
            </a:pPr>
            <a:r>
              <a:rPr lang="en-US" altLang="zh-CN" sz="2000" dirty="0">
                <a:latin typeface="+mn-ea"/>
              </a:rPr>
              <a:t>Classification models start with statistics(discriminant analysis) and pattern recognition(early AI)</a:t>
            </a:r>
          </a:p>
          <a:p>
            <a:pPr indent="0" fontAlgn="auto">
              <a:lnSpc>
                <a:spcPts val="2800"/>
              </a:lnSpc>
            </a:pPr>
            <a:r>
              <a:rPr lang="en-US" altLang="zh-CN" sz="2000" dirty="0">
                <a:latin typeface="+mn-ea"/>
              </a:rPr>
              <a:t>Key milestones: Logistic Regression and Naive Bayes.</a:t>
            </a:r>
          </a:p>
        </p:txBody>
      </p:sp>
      <p:sp>
        <p:nvSpPr>
          <p:cNvPr id="4" name="文本框 3"/>
          <p:cNvSpPr txBox="1"/>
          <p:nvPr/>
        </p:nvSpPr>
        <p:spPr>
          <a:xfrm>
            <a:off x="6001385" y="1913890"/>
            <a:ext cx="5432425" cy="4686935"/>
          </a:xfrm>
          <a:prstGeom prst="rect">
            <a:avLst/>
          </a:prstGeom>
          <a:noFill/>
        </p:spPr>
        <p:txBody>
          <a:bodyPr wrap="square" rtlCol="0">
            <a:noAutofit/>
          </a:bodyPr>
          <a:lstStyle/>
          <a:p>
            <a:pPr marL="342900" indent="-342900" fontAlgn="auto">
              <a:lnSpc>
                <a:spcPts val="2800"/>
              </a:lnSpc>
              <a:buFont typeface="Arial" panose="020B0604020202020204" pitchFamily="34" charset="0"/>
              <a:buChar char="•"/>
            </a:pPr>
            <a:r>
              <a:rPr lang="en-US" altLang="zh-CN" sz="2000" dirty="0"/>
              <a:t>1950s: Founding of statistics: Fisher’s Linear Discriminant Analysis.</a:t>
            </a:r>
          </a:p>
          <a:p>
            <a:pPr marL="342900" indent="-342900" fontAlgn="auto">
              <a:lnSpc>
                <a:spcPts val="2800"/>
              </a:lnSpc>
              <a:buFont typeface="Arial" panose="020B0604020202020204" pitchFamily="34" charset="0"/>
              <a:buChar char="•"/>
            </a:pPr>
            <a:r>
              <a:rPr lang="en-US" altLang="zh-CN" sz="2000" dirty="0"/>
              <a:t>1980s-1990s:Pattern recognition emerges: Decision trees, KNN, Support Vector Machines(SVM).</a:t>
            </a:r>
          </a:p>
          <a:p>
            <a:pPr marL="342900" indent="-342900" fontAlgn="auto">
              <a:lnSpc>
                <a:spcPts val="2800"/>
              </a:lnSpc>
              <a:buFont typeface="Arial" panose="020B0604020202020204" pitchFamily="34" charset="0"/>
              <a:buChar char="•"/>
            </a:pPr>
            <a:r>
              <a:rPr lang="en-US" altLang="zh-CN" sz="2000" dirty="0"/>
              <a:t>2000s: Integration of Materials Science and AI: Materials Genome Initiative (High-throughput Data-Driven).</a:t>
            </a:r>
          </a:p>
          <a:p>
            <a:pPr marL="342900" indent="-342900" fontAlgn="auto">
              <a:lnSpc>
                <a:spcPts val="2800"/>
              </a:lnSpc>
              <a:buFont typeface="Arial" panose="020B0604020202020204" pitchFamily="34" charset="0"/>
              <a:buChar char="•"/>
            </a:pPr>
            <a:r>
              <a:rPr lang="en-US" altLang="zh-CN" sz="2000" dirty="0"/>
              <a:t>2010s: Research on reshaping the classification model of deep learning.</a:t>
            </a:r>
          </a:p>
        </p:txBody>
      </p:sp>
      <p:sp>
        <p:nvSpPr>
          <p:cNvPr id="10" name="文本框 9"/>
          <p:cNvSpPr txBox="1"/>
          <p:nvPr/>
        </p:nvSpPr>
        <p:spPr>
          <a:xfrm>
            <a:off x="5782310" y="1304290"/>
            <a:ext cx="2536825" cy="398780"/>
          </a:xfrm>
          <a:prstGeom prst="rect">
            <a:avLst/>
          </a:prstGeom>
          <a:noFill/>
        </p:spPr>
        <p:txBody>
          <a:bodyPr wrap="square" rtlCol="0">
            <a:spAutoFit/>
          </a:bodyPr>
          <a:lstStyle/>
          <a:p>
            <a:r>
              <a:rPr lang="en-US" altLang="zh-CN" sz="2000" b="1">
                <a:latin typeface="+mn-ea"/>
              </a:rPr>
              <a:t>Brief History: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0850" y="368300"/>
            <a:ext cx="1039812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Neural Network Implementation Core Components</a:t>
            </a:r>
          </a:p>
        </p:txBody>
      </p:sp>
      <p:graphicFrame>
        <p:nvGraphicFramePr>
          <p:cNvPr id="2" name="表格 1"/>
          <p:cNvGraphicFramePr/>
          <p:nvPr>
            <p:custDataLst>
              <p:tags r:id="rId2"/>
            </p:custDataLst>
          </p:nvPr>
        </p:nvGraphicFramePr>
        <p:xfrm>
          <a:off x="1228725" y="1203325"/>
          <a:ext cx="10111105" cy="5356225"/>
        </p:xfrm>
        <a:graphic>
          <a:graphicData uri="http://schemas.openxmlformats.org/drawingml/2006/table">
            <a:tbl>
              <a:tblPr firstRow="1" bandRow="1">
                <a:tableStyleId>{5C22544A-7EE6-4342-B048-85BDC9FD1C3A}</a:tableStyleId>
              </a:tblPr>
              <a:tblGrid>
                <a:gridCol w="2855595">
                  <a:extLst>
                    <a:ext uri="{9D8B030D-6E8A-4147-A177-3AD203B41FA5}">
                      <a16:colId xmlns:a16="http://schemas.microsoft.com/office/drawing/2014/main" val="20000"/>
                    </a:ext>
                  </a:extLst>
                </a:gridCol>
                <a:gridCol w="3552190">
                  <a:extLst>
                    <a:ext uri="{9D8B030D-6E8A-4147-A177-3AD203B41FA5}">
                      <a16:colId xmlns:a16="http://schemas.microsoft.com/office/drawing/2014/main" val="20001"/>
                    </a:ext>
                  </a:extLst>
                </a:gridCol>
                <a:gridCol w="3703320">
                  <a:extLst>
                    <a:ext uri="{9D8B030D-6E8A-4147-A177-3AD203B41FA5}">
                      <a16:colId xmlns:a16="http://schemas.microsoft.com/office/drawing/2014/main" val="20002"/>
                    </a:ext>
                  </a:extLst>
                </a:gridCol>
              </a:tblGrid>
              <a:tr h="1071245">
                <a:tc>
                  <a:txBody>
                    <a:bodyPr/>
                    <a:lstStyle/>
                    <a:p>
                      <a:pPr>
                        <a:buNone/>
                      </a:pPr>
                      <a:r>
                        <a:rPr lang="en-US" altLang="zh-CN" sz="2000">
                          <a:solidFill>
                            <a:schemeClr val="tx1"/>
                          </a:solidFill>
                        </a:rPr>
                        <a:t>subassemblies</a:t>
                      </a:r>
                    </a:p>
                  </a:txBody>
                  <a:tcPr anchor="ctr">
                    <a:lnT w="12700">
                      <a:solidFill>
                        <a:schemeClr val="tx1"/>
                      </a:solidFill>
                      <a:prstDash val="solid"/>
                    </a:lnT>
                    <a:lnB w="12700" cmpd="sng">
                      <a:solidFill>
                        <a:schemeClr val="tx1"/>
                      </a:solidFill>
                      <a:prstDash val="solid"/>
                    </a:lnB>
                    <a:noFill/>
                  </a:tcPr>
                </a:tc>
                <a:tc>
                  <a:txBody>
                    <a:bodyPr/>
                    <a:lstStyle/>
                    <a:p>
                      <a:pPr>
                        <a:buNone/>
                      </a:pPr>
                      <a:r>
                        <a:rPr lang="en-US" altLang="zh-CN" sz="2000">
                          <a:solidFill>
                            <a:schemeClr val="tx1"/>
                          </a:solidFill>
                        </a:rPr>
                        <a:t>Calculate network output</a:t>
                      </a:r>
                    </a:p>
                  </a:txBody>
                  <a:tcPr anchor="ctr">
                    <a:lnT w="12700">
                      <a:solidFill>
                        <a:schemeClr val="tx1"/>
                      </a:solidFill>
                      <a:prstDash val="solid"/>
                    </a:lnT>
                    <a:lnB w="12700" cmpd="sng">
                      <a:solidFill>
                        <a:schemeClr val="tx1"/>
                      </a:solidFill>
                      <a:prstDash val="solid"/>
                    </a:lnB>
                    <a:noFill/>
                  </a:tcPr>
                </a:tc>
                <a:tc>
                  <a:txBody>
                    <a:bodyPr/>
                    <a:lstStyle/>
                    <a:p>
                      <a:pPr>
                        <a:buNone/>
                      </a:pPr>
                      <a:r>
                        <a:rPr lang="en-US" altLang="zh-CN" sz="2000">
                          <a:solidFill>
                            <a:schemeClr val="tx1"/>
                          </a:solidFill>
                        </a:rPr>
                        <a:t>Realization points</a:t>
                      </a:r>
                    </a:p>
                  </a:txBody>
                  <a:tcPr anchor="ctr">
                    <a:lnT w="12700">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1071245">
                <a:tc>
                  <a:txBody>
                    <a:bodyPr/>
                    <a:lstStyle/>
                    <a:p>
                      <a:pPr>
                        <a:buNone/>
                      </a:pPr>
                      <a:r>
                        <a:rPr lang="en-US" altLang="zh-CN" sz="2000">
                          <a:solidFill>
                            <a:schemeClr val="tx1"/>
                          </a:solidFill>
                        </a:rPr>
                        <a:t>forward propagation</a:t>
                      </a:r>
                    </a:p>
                  </a:txBody>
                  <a:tcPr anchor="ctr">
                    <a:lnT w="12700" cmpd="sng">
                      <a:solidFill>
                        <a:schemeClr val="tx1"/>
                      </a:solidFill>
                      <a:prstDash val="solid"/>
                    </a:lnT>
                    <a:noFill/>
                  </a:tcPr>
                </a:tc>
                <a:tc>
                  <a:txBody>
                    <a:bodyPr/>
                    <a:lstStyle/>
                    <a:p>
                      <a:pPr>
                        <a:buNone/>
                      </a:pPr>
                      <a:r>
                        <a:rPr lang="en-US" altLang="zh-CN" sz="2000">
                          <a:solidFill>
                            <a:schemeClr val="tx1"/>
                          </a:solidFill>
                        </a:rPr>
                        <a:t>Calculate network output</a:t>
                      </a:r>
                    </a:p>
                  </a:txBody>
                  <a:tcPr anchor="ctr">
                    <a:lnT w="12700" cmpd="sng">
                      <a:solidFill>
                        <a:schemeClr val="tx1"/>
                      </a:solidFill>
                      <a:prstDash val="solid"/>
                    </a:lnT>
                    <a:noFill/>
                  </a:tcPr>
                </a:tc>
                <a:tc>
                  <a:txBody>
                    <a:bodyPr/>
                    <a:lstStyle/>
                    <a:p>
                      <a:pPr>
                        <a:buNone/>
                      </a:pPr>
                      <a:r>
                        <a:rPr lang="en-US" altLang="zh-CN" sz="2000">
                          <a:solidFill>
                            <a:schemeClr val="tx1"/>
                          </a:solidFill>
                        </a:rPr>
                        <a:t>Matrix multiplication and activation functions</a:t>
                      </a:r>
                    </a:p>
                  </a:txBody>
                  <a:tcPr anchor="ctr">
                    <a:lnT w="12700" cmpd="sng">
                      <a:solidFill>
                        <a:schemeClr val="tx1"/>
                      </a:solidFill>
                      <a:prstDash val="solid"/>
                    </a:lnT>
                    <a:noFill/>
                  </a:tcPr>
                </a:tc>
                <a:extLst>
                  <a:ext uri="{0D108BD9-81ED-4DB2-BD59-A6C34878D82A}">
                    <a16:rowId xmlns:a16="http://schemas.microsoft.com/office/drawing/2014/main" val="10001"/>
                  </a:ext>
                </a:extLst>
              </a:tr>
              <a:tr h="1071245">
                <a:tc>
                  <a:txBody>
                    <a:bodyPr/>
                    <a:lstStyle/>
                    <a:p>
                      <a:pPr>
                        <a:buNone/>
                      </a:pPr>
                      <a:r>
                        <a:rPr lang="en-US" altLang="zh-CN" sz="2000">
                          <a:solidFill>
                            <a:schemeClr val="tx1"/>
                          </a:solidFill>
                        </a:rPr>
                        <a:t>loss function</a:t>
                      </a:r>
                    </a:p>
                  </a:txBody>
                  <a:tcPr anchor="ctr">
                    <a:noFill/>
                  </a:tcPr>
                </a:tc>
                <a:tc>
                  <a:txBody>
                    <a:bodyPr/>
                    <a:lstStyle/>
                    <a:p>
                      <a:pPr>
                        <a:buNone/>
                      </a:pPr>
                      <a:r>
                        <a:rPr lang="en-US" altLang="zh-CN" sz="2000">
                          <a:solidFill>
                            <a:schemeClr val="tx1"/>
                          </a:solidFill>
                        </a:rPr>
                        <a:t>Quantifying prediction error</a:t>
                      </a:r>
                    </a:p>
                  </a:txBody>
                  <a:tcPr anchor="ctr">
                    <a:noFill/>
                  </a:tcPr>
                </a:tc>
                <a:tc>
                  <a:txBody>
                    <a:bodyPr/>
                    <a:lstStyle/>
                    <a:p>
                      <a:pPr>
                        <a:buNone/>
                      </a:pPr>
                      <a:r>
                        <a:rPr lang="en-US" altLang="zh-CN" sz="2000">
                          <a:solidFill>
                            <a:schemeClr val="tx1"/>
                          </a:solidFill>
                        </a:rPr>
                        <a:t>Numerical stability needs to be considered</a:t>
                      </a:r>
                    </a:p>
                  </a:txBody>
                  <a:tcPr anchor="ctr">
                    <a:noFill/>
                  </a:tcPr>
                </a:tc>
                <a:extLst>
                  <a:ext uri="{0D108BD9-81ED-4DB2-BD59-A6C34878D82A}">
                    <a16:rowId xmlns:a16="http://schemas.microsoft.com/office/drawing/2014/main" val="10002"/>
                  </a:ext>
                </a:extLst>
              </a:tr>
              <a:tr h="1071245">
                <a:tc>
                  <a:txBody>
                    <a:bodyPr/>
                    <a:lstStyle/>
                    <a:p>
                      <a:pPr>
                        <a:buNone/>
                      </a:pPr>
                      <a:r>
                        <a:rPr lang="en-US" altLang="zh-CN" sz="2000">
                          <a:solidFill>
                            <a:schemeClr val="tx1"/>
                          </a:solidFill>
                        </a:rPr>
                        <a:t>backward propagation</a:t>
                      </a:r>
                    </a:p>
                  </a:txBody>
                  <a:tcPr anchor="ctr">
                    <a:noFill/>
                  </a:tcPr>
                </a:tc>
                <a:tc>
                  <a:txBody>
                    <a:bodyPr/>
                    <a:lstStyle/>
                    <a:p>
                      <a:pPr>
                        <a:buNone/>
                      </a:pPr>
                      <a:r>
                        <a:rPr lang="en-US" altLang="zh-CN" sz="2000">
                          <a:solidFill>
                            <a:schemeClr val="tx1"/>
                          </a:solidFill>
                        </a:rPr>
                        <a:t>Calculate the parameter gradient</a:t>
                      </a:r>
                    </a:p>
                  </a:txBody>
                  <a:tcPr anchor="ctr">
                    <a:noFill/>
                  </a:tcPr>
                </a:tc>
                <a:tc>
                  <a:txBody>
                    <a:bodyPr/>
                    <a:lstStyle/>
                    <a:p>
                      <a:pPr>
                        <a:buNone/>
                      </a:pPr>
                      <a:r>
                        <a:rPr lang="en-US" altLang="zh-CN" sz="2000">
                          <a:solidFill>
                            <a:schemeClr val="tx1"/>
                          </a:solidFill>
                        </a:rPr>
                        <a:t>Recursive applications of the chain rule</a:t>
                      </a:r>
                    </a:p>
                  </a:txBody>
                  <a:tcPr anchor="ctr">
                    <a:noFill/>
                  </a:tcPr>
                </a:tc>
                <a:extLst>
                  <a:ext uri="{0D108BD9-81ED-4DB2-BD59-A6C34878D82A}">
                    <a16:rowId xmlns:a16="http://schemas.microsoft.com/office/drawing/2014/main" val="10003"/>
                  </a:ext>
                </a:extLst>
              </a:tr>
              <a:tr h="1071245">
                <a:tc>
                  <a:txBody>
                    <a:bodyPr/>
                    <a:lstStyle/>
                    <a:p>
                      <a:pPr>
                        <a:buNone/>
                      </a:pPr>
                      <a:r>
                        <a:rPr lang="en-US" altLang="zh-CN" sz="2000">
                          <a:solidFill>
                            <a:schemeClr val="tx1"/>
                          </a:solidFill>
                        </a:rPr>
                        <a:t>Parameter update</a:t>
                      </a:r>
                    </a:p>
                  </a:txBody>
                  <a:tcPr anchor="ctr">
                    <a:lnB w="12700" cmpd="sng">
                      <a:solidFill>
                        <a:schemeClr val="tx1"/>
                      </a:solidFill>
                      <a:prstDash val="solid"/>
                    </a:lnB>
                    <a:noFill/>
                  </a:tcPr>
                </a:tc>
                <a:tc>
                  <a:txBody>
                    <a:bodyPr/>
                    <a:lstStyle/>
                    <a:p>
                      <a:pPr>
                        <a:buNone/>
                      </a:pPr>
                      <a:r>
                        <a:rPr lang="en-US" altLang="zh-CN" sz="2000">
                          <a:solidFill>
                            <a:schemeClr val="tx1"/>
                          </a:solidFill>
                        </a:rPr>
                        <a:t>Optimization weight</a:t>
                      </a:r>
                    </a:p>
                  </a:txBody>
                  <a:tcPr anchor="ctr">
                    <a:lnB w="12700" cmpd="sng">
                      <a:solidFill>
                        <a:schemeClr val="tx1"/>
                      </a:solidFill>
                      <a:prstDash val="solid"/>
                    </a:lnB>
                    <a:noFill/>
                  </a:tcPr>
                </a:tc>
                <a:tc>
                  <a:txBody>
                    <a:bodyPr/>
                    <a:lstStyle/>
                    <a:p>
                      <a:pPr>
                        <a:buNone/>
                      </a:pPr>
                      <a:r>
                        <a:rPr lang="en-US" altLang="zh-CN" sz="2000">
                          <a:solidFill>
                            <a:schemeClr val="tx1"/>
                          </a:solidFill>
                        </a:rPr>
                        <a:t>Optimizer Selection</a:t>
                      </a:r>
                    </a:p>
                  </a:txBody>
                  <a:tcPr anchor="ctr">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8535670"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Universal Approximation Theroem</a:t>
            </a:r>
          </a:p>
        </p:txBody>
      </p:sp>
      <p:sp>
        <p:nvSpPr>
          <p:cNvPr id="2" name="文本框 1"/>
          <p:cNvSpPr txBox="1"/>
          <p:nvPr/>
        </p:nvSpPr>
        <p:spPr>
          <a:xfrm>
            <a:off x="784860" y="1226820"/>
            <a:ext cx="10487025" cy="808990"/>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a:t>Feedforward neural networks have a strong fitting ability, and common continuous nonlinear functions can be approximated by feedforward neural networks</a:t>
            </a:r>
          </a:p>
        </p:txBody>
      </p:sp>
      <p:graphicFrame>
        <p:nvGraphicFramePr>
          <p:cNvPr id="3" name="对象 2">
            <a:hlinkClick r:id="" action="ppaction://ole?verb=0"/>
          </p:cNvPr>
          <p:cNvGraphicFramePr>
            <a:graphicFrameLocks noChangeAspect="1"/>
          </p:cNvGraphicFramePr>
          <p:nvPr/>
        </p:nvGraphicFramePr>
        <p:xfrm>
          <a:off x="3941445" y="2409190"/>
          <a:ext cx="3655695" cy="1019810"/>
        </p:xfrm>
        <a:graphic>
          <a:graphicData uri="http://schemas.openxmlformats.org/presentationml/2006/ole">
            <mc:AlternateContent xmlns:mc="http://schemas.openxmlformats.org/markup-compatibility/2006">
              <mc:Choice xmlns:v="urn:schemas-microsoft-com:vml" Requires="v">
                <p:oleObj r:id="rId3" imgW="1548765" imgH="431800" progId="Equation.KSEE3">
                  <p:embed/>
                </p:oleObj>
              </mc:Choice>
              <mc:Fallback>
                <p:oleObj r:id="rId3" imgW="1548765" imgH="431800" progId="Equation.KSEE3">
                  <p:embed/>
                  <p:pic>
                    <p:nvPicPr>
                      <p:cNvPr id="0" name="图片 8192"/>
                      <p:cNvPicPr/>
                      <p:nvPr/>
                    </p:nvPicPr>
                    <p:blipFill>
                      <a:blip r:embed="rId4"/>
                      <a:stretch>
                        <a:fillRect/>
                      </a:stretch>
                    </p:blipFill>
                    <p:spPr>
                      <a:xfrm>
                        <a:off x="3941445" y="2409190"/>
                        <a:ext cx="3655695" cy="1019810"/>
                      </a:xfrm>
                      <a:prstGeom prst="rect">
                        <a:avLst/>
                      </a:prstGeom>
                    </p:spPr>
                  </p:pic>
                </p:oleObj>
              </mc:Fallback>
            </mc:AlternateContent>
          </a:graphicData>
        </a:graphic>
      </p:graphicFrame>
      <p:sp>
        <p:nvSpPr>
          <p:cNvPr id="4" name="文本框 3"/>
          <p:cNvSpPr txBox="1"/>
          <p:nvPr/>
        </p:nvSpPr>
        <p:spPr>
          <a:xfrm>
            <a:off x="1480185" y="3429000"/>
            <a:ext cx="1624965" cy="368300"/>
          </a:xfrm>
          <a:prstGeom prst="rect">
            <a:avLst/>
          </a:prstGeom>
          <a:noFill/>
        </p:spPr>
        <p:txBody>
          <a:bodyPr wrap="square" rtlCol="0">
            <a:spAutoFit/>
          </a:bodyPr>
          <a:lstStyle/>
          <a:p>
            <a:r>
              <a:rPr lang="en-US" altLang="zh-CN"/>
              <a:t>approximation</a:t>
            </a:r>
          </a:p>
        </p:txBody>
      </p:sp>
      <p:graphicFrame>
        <p:nvGraphicFramePr>
          <p:cNvPr id="13" name="对象 12">
            <a:hlinkClick r:id="" action="ppaction://ole?verb=0"/>
          </p:cNvPr>
          <p:cNvGraphicFramePr>
            <a:graphicFrameLocks noChangeAspect="1"/>
          </p:cNvGraphicFramePr>
          <p:nvPr/>
        </p:nvGraphicFramePr>
        <p:xfrm>
          <a:off x="4054475" y="4490085"/>
          <a:ext cx="3429635" cy="603885"/>
        </p:xfrm>
        <a:graphic>
          <a:graphicData uri="http://schemas.openxmlformats.org/presentationml/2006/ole">
            <mc:AlternateContent xmlns:mc="http://schemas.openxmlformats.org/markup-compatibility/2006">
              <mc:Choice xmlns:v="urn:schemas-microsoft-com:vml" Requires="v">
                <p:oleObj r:id="rId5" imgW="1587500" imgH="279400" progId="Equation.KSEE3">
                  <p:embed/>
                </p:oleObj>
              </mc:Choice>
              <mc:Fallback>
                <p:oleObj r:id="rId5" imgW="1587500" imgH="279400" progId="Equation.KSEE3">
                  <p:embed/>
                  <p:pic>
                    <p:nvPicPr>
                      <p:cNvPr id="0" name="图片 8193"/>
                      <p:cNvPicPr/>
                      <p:nvPr/>
                    </p:nvPicPr>
                    <p:blipFill>
                      <a:blip r:embed="rId6"/>
                      <a:stretch>
                        <a:fillRect/>
                      </a:stretch>
                    </p:blipFill>
                    <p:spPr>
                      <a:xfrm>
                        <a:off x="4054475" y="4490085"/>
                        <a:ext cx="3429635" cy="603885"/>
                      </a:xfrm>
                      <a:prstGeom prst="rect">
                        <a:avLst/>
                      </a:prstGeom>
                    </p:spPr>
                  </p:pic>
                </p:oleObj>
              </mc:Fallback>
            </mc:AlternateContent>
          </a:graphicData>
        </a:graphic>
      </p:graphicFrame>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8535670"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Training a Neural Network: Backpropagation (Intuition)</a:t>
            </a:r>
          </a:p>
        </p:txBody>
      </p:sp>
      <p:pic>
        <p:nvPicPr>
          <p:cNvPr id="7" name="图片 6"/>
          <p:cNvPicPr/>
          <p:nvPr/>
        </p:nvPicPr>
        <p:blipFill>
          <a:blip r:embed="rId3"/>
          <a:stretch>
            <a:fillRect/>
          </a:stretch>
        </p:blipFill>
        <p:spPr>
          <a:xfrm>
            <a:off x="6898005" y="1066800"/>
            <a:ext cx="4515485" cy="4158615"/>
          </a:xfrm>
          <a:prstGeom prst="rect">
            <a:avLst/>
          </a:prstGeom>
        </p:spPr>
      </p:pic>
      <p:sp>
        <p:nvSpPr>
          <p:cNvPr id="8" name="文本框 7"/>
          <p:cNvSpPr txBox="1"/>
          <p:nvPr/>
        </p:nvSpPr>
        <p:spPr>
          <a:xfrm>
            <a:off x="7162165" y="5225415"/>
            <a:ext cx="4800600" cy="1527175"/>
          </a:xfrm>
          <a:prstGeom prst="rect">
            <a:avLst/>
          </a:prstGeom>
          <a:noFill/>
        </p:spPr>
        <p:txBody>
          <a:bodyPr wrap="square" rtlCol="0">
            <a:spAutoFit/>
          </a:bodyPr>
          <a:lstStyle/>
          <a:p>
            <a:pPr indent="0" fontAlgn="auto">
              <a:lnSpc>
                <a:spcPts val="2800"/>
              </a:lnSpc>
            </a:pPr>
            <a:r>
              <a:rPr lang="en-US" altLang="zh-CN" sz="2000">
                <a:solidFill>
                  <a:srgbClr val="002060"/>
                </a:solidFill>
                <a:latin typeface="+mn-ea"/>
              </a:rPr>
              <a:t>Figure:</a:t>
            </a:r>
            <a:r>
              <a:rPr lang="en-US" altLang="zh-CN" sz="2000">
                <a:latin typeface="+mn-ea"/>
              </a:rPr>
              <a:t> Gradient Descent: Finding the Minimum of a Loss Function</a:t>
            </a:r>
          </a:p>
          <a:p>
            <a:pPr indent="0" fontAlgn="auto">
              <a:lnSpc>
                <a:spcPts val="2800"/>
              </a:lnSpc>
            </a:pPr>
            <a:r>
              <a:rPr lang="en-US" altLang="zh-CN" sz="2000">
                <a:latin typeface="+mn-ea"/>
              </a:rPr>
              <a:t>(Imagine a ball rolling down a hill to the lowest point)</a:t>
            </a:r>
          </a:p>
        </p:txBody>
      </p:sp>
      <p:sp>
        <p:nvSpPr>
          <p:cNvPr id="9" name="文本框 8"/>
          <p:cNvSpPr txBox="1"/>
          <p:nvPr/>
        </p:nvSpPr>
        <p:spPr>
          <a:xfrm>
            <a:off x="671830" y="1347470"/>
            <a:ext cx="5986145" cy="5477510"/>
          </a:xfrm>
          <a:prstGeom prst="rect">
            <a:avLst/>
          </a:prstGeom>
          <a:noFill/>
        </p:spPr>
        <p:txBody>
          <a:bodyPr wrap="square" rtlCol="0">
            <a:spAutoFit/>
          </a:bodyPr>
          <a:lstStyle/>
          <a:p>
            <a:pPr marL="285750" indent="-285750" fontAlgn="auto">
              <a:lnSpc>
                <a:spcPts val="2800"/>
              </a:lnSpc>
              <a:buFont typeface="Wingdings" panose="05000000000000000000" charset="0"/>
              <a:buChar char="l"/>
            </a:pPr>
            <a:r>
              <a:rPr lang="en-US" altLang="zh-CN" sz="2000"/>
              <a:t>The goal of training is to find the optimal weights and biases that minimize the difference between predicted and actual outputs.</a:t>
            </a:r>
          </a:p>
          <a:p>
            <a:pPr marL="285750" indent="-285750" fontAlgn="auto">
              <a:lnSpc>
                <a:spcPts val="2800"/>
              </a:lnSpc>
              <a:buFont typeface="Wingdings" panose="05000000000000000000" charset="0"/>
              <a:buChar char="l"/>
            </a:pPr>
            <a:r>
              <a:rPr lang="en-US" altLang="zh-CN" sz="2000"/>
              <a:t>This difference is quantified by a </a:t>
            </a:r>
            <a:r>
              <a:rPr lang="en-US" altLang="zh-CN" sz="2000" b="1"/>
              <a:t>Loss Function</a:t>
            </a:r>
            <a:r>
              <a:rPr lang="en-US" altLang="zh-CN" sz="2000"/>
              <a:t> (or Cost Function).</a:t>
            </a:r>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endParaRPr lang="en-US" altLang="zh-CN" sz="2000"/>
          </a:p>
          <a:p>
            <a:pPr marL="285750" indent="-285750" fontAlgn="auto">
              <a:lnSpc>
                <a:spcPts val="2800"/>
              </a:lnSpc>
              <a:buFont typeface="Wingdings" panose="05000000000000000000" charset="0"/>
              <a:buChar char="l"/>
            </a:pPr>
            <a:r>
              <a:rPr lang="en-US" altLang="zh-CN" sz="2000" b="1"/>
              <a:t>Gradient Descent:</a:t>
            </a:r>
            <a:r>
              <a:rPr lang="en-US" altLang="zh-CN" sz="2000"/>
              <a:t> An iterative optimization algorithm that adjustsweights and biases in the direction that most steeply reduces the loss function.</a:t>
            </a:r>
          </a:p>
        </p:txBody>
      </p:sp>
      <p:sp>
        <p:nvSpPr>
          <p:cNvPr id="10" name="文本框 9"/>
          <p:cNvSpPr txBox="1"/>
          <p:nvPr/>
        </p:nvSpPr>
        <p:spPr>
          <a:xfrm>
            <a:off x="1337310" y="3314700"/>
            <a:ext cx="5320030" cy="188658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b="1"/>
              <a:t>Regression:</a:t>
            </a:r>
            <a:r>
              <a:rPr lang="en-US" altLang="zh-CN" sz="2000"/>
              <a:t> Mean Squared Error (MSE):</a:t>
            </a:r>
          </a:p>
          <a:p>
            <a:pPr indent="0" fontAlgn="auto">
              <a:lnSpc>
                <a:spcPts val="2800"/>
              </a:lnSpc>
              <a:buFont typeface="Arial" panose="020B0604020202020204" pitchFamily="34" charset="0"/>
              <a:buNone/>
            </a:pPr>
            <a:r>
              <a:rPr lang="en-US" altLang="zh-CN" sz="2000"/>
              <a:t>     </a:t>
            </a:r>
          </a:p>
          <a:p>
            <a:pPr indent="0" fontAlgn="auto">
              <a:lnSpc>
                <a:spcPts val="2800"/>
              </a:lnSpc>
              <a:buFont typeface="Arial" panose="020B0604020202020204" pitchFamily="34" charset="0"/>
              <a:buNone/>
            </a:pPr>
            <a:endParaRPr lang="en-US" altLang="zh-CN" sz="2000"/>
          </a:p>
          <a:p>
            <a:pPr marL="285750" indent="-285750" fontAlgn="auto">
              <a:lnSpc>
                <a:spcPts val="2800"/>
              </a:lnSpc>
              <a:buFont typeface="Arial" panose="020B0604020202020204" pitchFamily="34" charset="0"/>
              <a:buChar char="•"/>
            </a:pPr>
            <a:r>
              <a:rPr lang="en-US" altLang="zh-CN" sz="2000" b="1"/>
              <a:t>Classification: </a:t>
            </a:r>
            <a:r>
              <a:rPr lang="en-US" altLang="zh-CN" sz="2000"/>
              <a:t>Cross-Entropy Loss (for probabilities).</a:t>
            </a:r>
          </a:p>
        </p:txBody>
      </p:sp>
      <p:graphicFrame>
        <p:nvGraphicFramePr>
          <p:cNvPr id="11" name="对象 10">
            <a:hlinkClick r:id="" action="ppaction://ole?verb=0"/>
          </p:cNvPr>
          <p:cNvGraphicFramePr>
            <a:graphicFrameLocks noChangeAspect="1"/>
          </p:cNvGraphicFramePr>
          <p:nvPr/>
        </p:nvGraphicFramePr>
        <p:xfrm>
          <a:off x="2065655" y="3779520"/>
          <a:ext cx="1368425" cy="565785"/>
        </p:xfrm>
        <a:graphic>
          <a:graphicData uri="http://schemas.openxmlformats.org/presentationml/2006/ole">
            <mc:AlternateContent xmlns:mc="http://schemas.openxmlformats.org/markup-compatibility/2006">
              <mc:Choice xmlns:v="urn:schemas-microsoft-com:vml" Requires="v">
                <p:oleObj r:id="rId4" imgW="952500" imgH="393700" progId="Equation.KSEE3">
                  <p:embed/>
                </p:oleObj>
              </mc:Choice>
              <mc:Fallback>
                <p:oleObj r:id="rId4" imgW="952500" imgH="393700" progId="Equation.KSEE3">
                  <p:embed/>
                  <p:pic>
                    <p:nvPicPr>
                      <p:cNvPr id="0" name="图片 4096"/>
                      <p:cNvPicPr/>
                      <p:nvPr/>
                    </p:nvPicPr>
                    <p:blipFill>
                      <a:blip r:embed="rId5"/>
                      <a:stretch>
                        <a:fillRect/>
                      </a:stretch>
                    </p:blipFill>
                    <p:spPr>
                      <a:xfrm>
                        <a:off x="2065655" y="3779520"/>
                        <a:ext cx="1368425" cy="565785"/>
                      </a:xfrm>
                      <a:prstGeom prst="rect">
                        <a:avLst/>
                      </a:prstGeom>
                    </p:spPr>
                  </p:pic>
                </p:oleObj>
              </mc:Fallback>
            </mc:AlternateContent>
          </a:graphicData>
        </a:graphic>
      </p:graphicFrame>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83597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Training a Neural Network: Backpropagation (Algorithm)</a:t>
            </a:r>
          </a:p>
        </p:txBody>
      </p:sp>
      <p:sp>
        <p:nvSpPr>
          <p:cNvPr id="3" name="文本框 2"/>
          <p:cNvSpPr txBox="1"/>
          <p:nvPr/>
        </p:nvSpPr>
        <p:spPr>
          <a:xfrm>
            <a:off x="1408430" y="1307465"/>
            <a:ext cx="9221470" cy="1886585"/>
          </a:xfrm>
          <a:prstGeom prst="rect">
            <a:avLst/>
          </a:prstGeom>
          <a:noFill/>
        </p:spPr>
        <p:txBody>
          <a:bodyPr wrap="square" rtlCol="0">
            <a:spAutoFit/>
          </a:bodyPr>
          <a:lstStyle/>
          <a:p>
            <a:pPr marL="285750" indent="-285750" fontAlgn="auto">
              <a:lnSpc>
                <a:spcPts val="2800"/>
              </a:lnSpc>
              <a:buFont typeface="Wingdings" panose="05000000000000000000" charset="0"/>
              <a:buChar char="l"/>
            </a:pPr>
            <a:r>
              <a:rPr lang="en-US" altLang="zh-CN" sz="2000"/>
              <a:t>Backpropagation is the core algorithm for training ANNs. It uses the chain rule of calculus to efficiently compute the gradients of the loss function with respect to every weight and bias in the network.</a:t>
            </a:r>
          </a:p>
          <a:p>
            <a:pPr indent="0" fontAlgn="auto">
              <a:lnSpc>
                <a:spcPts val="2800"/>
              </a:lnSpc>
              <a:buFont typeface="Wingdings" panose="05000000000000000000" charset="0"/>
              <a:buNone/>
            </a:pPr>
            <a:endParaRPr lang="en-US" altLang="zh-CN" sz="2000"/>
          </a:p>
          <a:p>
            <a:pPr marL="285750" indent="-285750" fontAlgn="auto">
              <a:lnSpc>
                <a:spcPts val="2800"/>
              </a:lnSpc>
              <a:buFont typeface="Wingdings" panose="05000000000000000000" charset="0"/>
              <a:buChar char="l"/>
            </a:pPr>
            <a:r>
              <a:rPr lang="en-US" altLang="zh-CN" sz="2000"/>
              <a:t>Two Phases:</a:t>
            </a:r>
          </a:p>
        </p:txBody>
      </p:sp>
      <p:sp>
        <p:nvSpPr>
          <p:cNvPr id="4" name="文本框 3"/>
          <p:cNvSpPr txBox="1"/>
          <p:nvPr/>
        </p:nvSpPr>
        <p:spPr>
          <a:xfrm>
            <a:off x="2105025" y="3270885"/>
            <a:ext cx="8924925" cy="188658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t>Forward Pass: Input data flows through the network, layer by layer, to compute the output and the loss.</a:t>
            </a:r>
          </a:p>
          <a:p>
            <a:pPr marL="285750" indent="-285750" fontAlgn="auto">
              <a:lnSpc>
                <a:spcPts val="2800"/>
              </a:lnSpc>
              <a:buFont typeface="Arial" panose="020B0604020202020204" pitchFamily="34" charset="0"/>
              <a:buChar char="•"/>
            </a:pPr>
            <a:r>
              <a:rPr lang="en-US" altLang="zh-CN" sz="2000"/>
              <a:t> Backward Pass: The error (difference between predicted and actual) is propagated backward through the network. Gradients are calculated for each weight and bias, indicating how much they contributed to the error.</a:t>
            </a: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83597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Training a Neural Network: Backpropagation (Algorithm)</a:t>
            </a:r>
          </a:p>
        </p:txBody>
      </p:sp>
      <p:pic>
        <p:nvPicPr>
          <p:cNvPr id="2" name="图片 1"/>
          <p:cNvPicPr/>
          <p:nvPr/>
        </p:nvPicPr>
        <p:blipFill>
          <a:blip r:embed="rId3"/>
          <a:stretch>
            <a:fillRect/>
          </a:stretch>
        </p:blipFill>
        <p:spPr>
          <a:xfrm>
            <a:off x="5760085" y="1454150"/>
            <a:ext cx="5989320" cy="3950335"/>
          </a:xfrm>
          <a:prstGeom prst="rect">
            <a:avLst/>
          </a:prstGeom>
        </p:spPr>
      </p:pic>
      <p:sp>
        <p:nvSpPr>
          <p:cNvPr id="3" name="文本框 2"/>
          <p:cNvSpPr txBox="1"/>
          <p:nvPr/>
        </p:nvSpPr>
        <p:spPr>
          <a:xfrm>
            <a:off x="880110" y="1122680"/>
            <a:ext cx="4016375" cy="1527175"/>
          </a:xfrm>
          <a:prstGeom prst="rect">
            <a:avLst/>
          </a:prstGeom>
          <a:noFill/>
        </p:spPr>
        <p:txBody>
          <a:bodyPr wrap="square" rtlCol="0">
            <a:spAutoFit/>
          </a:bodyPr>
          <a:lstStyle/>
          <a:p>
            <a:pPr indent="0" fontAlgn="auto">
              <a:lnSpc>
                <a:spcPts val="2800"/>
              </a:lnSpc>
            </a:pPr>
            <a:r>
              <a:rPr lang="en-US" altLang="zh-CN" sz="2000" b="1"/>
              <a:t>Weight Update:</a:t>
            </a:r>
            <a:r>
              <a:rPr lang="en-US" altLang="zh-CN" sz="2000"/>
              <a:t> Weights and biases are then adjusted using the calculated gradients and a learning rate (α):</a:t>
            </a:r>
          </a:p>
        </p:txBody>
      </p:sp>
      <p:sp>
        <p:nvSpPr>
          <p:cNvPr id="6" name="文本框 5"/>
          <p:cNvSpPr txBox="1"/>
          <p:nvPr/>
        </p:nvSpPr>
        <p:spPr>
          <a:xfrm>
            <a:off x="880110" y="4437380"/>
            <a:ext cx="4016375" cy="1168400"/>
          </a:xfrm>
          <a:prstGeom prst="rect">
            <a:avLst/>
          </a:prstGeom>
          <a:noFill/>
        </p:spPr>
        <p:txBody>
          <a:bodyPr wrap="square" rtlCol="0">
            <a:spAutoFit/>
          </a:bodyPr>
          <a:lstStyle/>
          <a:p>
            <a:pPr algn="l">
              <a:lnSpc>
                <a:spcPts val="2800"/>
              </a:lnSpc>
              <a:buClrTx/>
              <a:buSzTx/>
              <a:buFontTx/>
            </a:pPr>
            <a:r>
              <a:rPr lang="en-US" altLang="zh-CN" sz="2000"/>
              <a:t>This process is repeated over many ”epochs” (passes through the entire dataset)</a:t>
            </a:r>
          </a:p>
        </p:txBody>
      </p:sp>
      <p:sp>
        <p:nvSpPr>
          <p:cNvPr id="7" name="文本框 6"/>
          <p:cNvSpPr txBox="1"/>
          <p:nvPr/>
        </p:nvSpPr>
        <p:spPr>
          <a:xfrm>
            <a:off x="5535930" y="5454015"/>
            <a:ext cx="6810375" cy="450215"/>
          </a:xfrm>
          <a:prstGeom prst="rect">
            <a:avLst/>
          </a:prstGeom>
          <a:noFill/>
        </p:spPr>
        <p:txBody>
          <a:bodyPr wrap="square" rtlCol="0">
            <a:spAutoFit/>
          </a:bodyPr>
          <a:lstStyle/>
          <a:p>
            <a:pPr algn="l">
              <a:lnSpc>
                <a:spcPts val="2800"/>
              </a:lnSpc>
              <a:buClrTx/>
              <a:buSzTx/>
              <a:buFontTx/>
            </a:pPr>
            <a:r>
              <a:rPr lang="en-US" altLang="zh-CN" sz="2000">
                <a:solidFill>
                  <a:srgbClr val="002060"/>
                </a:solidFill>
              </a:rPr>
              <a:t>Figure: </a:t>
            </a:r>
            <a:r>
              <a:rPr lang="en-US" altLang="zh-CN" sz="2000"/>
              <a:t>Forward and Backward Pass in Backpropagation</a:t>
            </a:r>
          </a:p>
        </p:txBody>
      </p:sp>
      <p:graphicFrame>
        <p:nvGraphicFramePr>
          <p:cNvPr id="8" name="对象 7">
            <a:hlinkClick r:id="" action="ppaction://ole?verb=0"/>
          </p:cNvPr>
          <p:cNvGraphicFramePr>
            <a:graphicFrameLocks noChangeAspect="1"/>
          </p:cNvGraphicFramePr>
          <p:nvPr/>
        </p:nvGraphicFramePr>
        <p:xfrm>
          <a:off x="1461770" y="2918460"/>
          <a:ext cx="2752725" cy="889000"/>
        </p:xfrm>
        <a:graphic>
          <a:graphicData uri="http://schemas.openxmlformats.org/presentationml/2006/ole">
            <mc:AlternateContent xmlns:mc="http://schemas.openxmlformats.org/markup-compatibility/2006">
              <mc:Choice xmlns:v="urn:schemas-microsoft-com:vml" Requires="v">
                <p:oleObj r:id="rId4" imgW="1219200" imgH="393700" progId="Equation.KSEE3">
                  <p:embed/>
                </p:oleObj>
              </mc:Choice>
              <mc:Fallback>
                <p:oleObj r:id="rId4" imgW="1219200" imgH="393700" progId="Equation.KSEE3">
                  <p:embed/>
                  <p:pic>
                    <p:nvPicPr>
                      <p:cNvPr id="0" name="图片 6144"/>
                      <p:cNvPicPr/>
                      <p:nvPr/>
                    </p:nvPicPr>
                    <p:blipFill>
                      <a:blip r:embed="rId5"/>
                      <a:stretch>
                        <a:fillRect/>
                      </a:stretch>
                    </p:blipFill>
                    <p:spPr>
                      <a:xfrm>
                        <a:off x="1461770" y="2918460"/>
                        <a:ext cx="2752725" cy="889000"/>
                      </a:xfrm>
                      <a:prstGeom prst="rect">
                        <a:avLst/>
                      </a:prstGeom>
                    </p:spPr>
                  </p:pic>
                </p:oleObj>
              </mc:Fallback>
            </mc:AlternateContent>
          </a:graphicData>
        </a:graphic>
      </p:graphicFrame>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644715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Key Hyperparameters in Neural Networks</a:t>
            </a:r>
          </a:p>
        </p:txBody>
      </p:sp>
      <p:sp>
        <p:nvSpPr>
          <p:cNvPr id="2" name="文本框 1"/>
          <p:cNvSpPr txBox="1"/>
          <p:nvPr/>
        </p:nvSpPr>
        <p:spPr>
          <a:xfrm>
            <a:off x="824230" y="1122680"/>
            <a:ext cx="10614660" cy="5477510"/>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b="1"/>
              <a:t>Learning Rate (α)</a:t>
            </a:r>
            <a:r>
              <a:rPr lang="en-US" altLang="zh-CN" sz="2000"/>
              <a:t>: Determines the step size at each iteration while moving toward a minimum of the loss function. (Too high:overshoot; Too low: slow convergence).</a:t>
            </a:r>
          </a:p>
          <a:p>
            <a:pPr marL="342900" indent="-342900" fontAlgn="auto">
              <a:lnSpc>
                <a:spcPts val="2800"/>
              </a:lnSpc>
              <a:buFont typeface="Arial" panose="020B0604020202020204" pitchFamily="34" charset="0"/>
              <a:buChar char="•"/>
            </a:pPr>
            <a:r>
              <a:rPr lang="en-US" altLang="zh-CN" sz="2000" b="1"/>
              <a:t>Number of Hidden Layers:</a:t>
            </a:r>
            <a:r>
              <a:rPr lang="en-US" altLang="zh-CN" sz="2000"/>
              <a:t> Depth of the network. More layers enable learning more complex hierarchical features.</a:t>
            </a:r>
          </a:p>
          <a:p>
            <a:pPr marL="342900" indent="-342900" fontAlgn="auto">
              <a:lnSpc>
                <a:spcPts val="2800"/>
              </a:lnSpc>
              <a:buFont typeface="Arial" panose="020B0604020202020204" pitchFamily="34" charset="0"/>
              <a:buChar char="•"/>
            </a:pPr>
            <a:r>
              <a:rPr lang="en-US" altLang="zh-CN" sz="2000" b="1"/>
              <a:t>Number of Neurons per Layer (Width): </a:t>
            </a:r>
            <a:r>
              <a:rPr lang="en-US" altLang="zh-CN" sz="2000"/>
              <a:t>Capacity of the layer to learn representations.</a:t>
            </a:r>
          </a:p>
          <a:p>
            <a:pPr marL="342900" indent="-342900" fontAlgn="auto">
              <a:lnSpc>
                <a:spcPts val="2800"/>
              </a:lnSpc>
              <a:buFont typeface="Arial" panose="020B0604020202020204" pitchFamily="34" charset="0"/>
              <a:buChar char="•"/>
            </a:pPr>
            <a:r>
              <a:rPr lang="en-US" altLang="zh-CN" sz="2000" b="1"/>
              <a:t>Activation Functions:</a:t>
            </a:r>
            <a:r>
              <a:rPr lang="en-US" altLang="zh-CN" sz="2000"/>
              <a:t> (Discussed previously: ReLU, Sigmoid, Tanh, etc.). Chosen based on task and layer.</a:t>
            </a:r>
          </a:p>
          <a:p>
            <a:pPr marL="342900" indent="-342900" fontAlgn="auto">
              <a:lnSpc>
                <a:spcPts val="2800"/>
              </a:lnSpc>
              <a:buFont typeface="Arial" panose="020B0604020202020204" pitchFamily="34" charset="0"/>
              <a:buChar char="•"/>
            </a:pPr>
            <a:r>
              <a:rPr lang="en-US" altLang="zh-CN" sz="2000" b="1"/>
              <a:t>Epochs:</a:t>
            </a:r>
            <a:r>
              <a:rPr lang="en-US" altLang="zh-CN" sz="2000"/>
              <a:t> Number of times the entire training dataset is passed</a:t>
            </a:r>
          </a:p>
          <a:p>
            <a:pPr marL="342900" indent="-342900" fontAlgn="auto">
              <a:lnSpc>
                <a:spcPts val="2800"/>
              </a:lnSpc>
              <a:buFont typeface="Arial" panose="020B0604020202020204" pitchFamily="34" charset="0"/>
              <a:buChar char="•"/>
            </a:pPr>
            <a:r>
              <a:rPr lang="en-US" altLang="zh-CN" sz="2000"/>
              <a:t>through the neural network.</a:t>
            </a:r>
          </a:p>
          <a:p>
            <a:pPr marL="342900" indent="-342900" fontAlgn="auto">
              <a:lnSpc>
                <a:spcPts val="2800"/>
              </a:lnSpc>
              <a:buFont typeface="Arial" panose="020B0604020202020204" pitchFamily="34" charset="0"/>
              <a:buChar char="•"/>
            </a:pPr>
            <a:r>
              <a:rPr lang="en-US" altLang="zh-CN" sz="2000" b="1"/>
              <a:t>Batch Size:</a:t>
            </a:r>
            <a:r>
              <a:rPr lang="en-US" altLang="zh-CN" sz="2000"/>
              <a:t> Number of training examples utilized in one iteration. (Larger batches: stable gradients, less frequent updates; Smaller batches: noisy gradients, more frequent updates).</a:t>
            </a:r>
          </a:p>
          <a:p>
            <a:pPr marL="342900" indent="-342900" fontAlgn="auto">
              <a:lnSpc>
                <a:spcPts val="2800"/>
              </a:lnSpc>
              <a:buFont typeface="Arial" panose="020B0604020202020204" pitchFamily="34" charset="0"/>
              <a:buChar char="•"/>
            </a:pPr>
            <a:r>
              <a:rPr lang="en-US" altLang="zh-CN" sz="2000" b="1"/>
              <a:t>Optimizers: </a:t>
            </a:r>
            <a:r>
              <a:rPr lang="en-US" altLang="zh-CN" sz="2000"/>
              <a:t>Algorithms (e.g., Adam, SGD, RMSprop) that control how weights and biases are adjusted based on gradients.</a:t>
            </a:r>
          </a:p>
          <a:p>
            <a:pPr indent="0" fontAlgn="auto">
              <a:lnSpc>
                <a:spcPts val="2800"/>
              </a:lnSpc>
              <a:buFont typeface="Arial" panose="020B0604020202020204" pitchFamily="34" charset="0"/>
              <a:buNone/>
            </a:pPr>
            <a:endParaRPr lang="en-US" altLang="zh-CN" sz="2000"/>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10633710" cy="485775"/>
          </a:xfrm>
          <a:prstGeom prst="rect">
            <a:avLst/>
          </a:prstGeom>
          <a:noFill/>
        </p:spPr>
        <p:txBody>
          <a:bodyPr wrap="square" rtlCol="0">
            <a:noAutofit/>
          </a:bodyPr>
          <a:lstStyle/>
          <a:p>
            <a:pPr indent="0" fontAlgn="auto">
              <a:lnSpc>
                <a:spcPts val="2800"/>
              </a:lnSpc>
            </a:pPr>
            <a:r>
              <a:rPr lang="en-US" altLang="zh-CN" sz="2400">
                <a:solidFill>
                  <a:schemeClr val="accent6">
                    <a:lumMod val="75000"/>
                  </a:schemeClr>
                </a:solidFill>
                <a:latin typeface="+mj-ea"/>
                <a:ea typeface="+mj-ea"/>
              </a:rPr>
              <a:t>Training a Neural Network: Backpropagation (Cont.) -</a:t>
            </a:r>
          </a:p>
          <a:p>
            <a:pPr indent="0" fontAlgn="auto">
              <a:lnSpc>
                <a:spcPts val="2800"/>
              </a:lnSpc>
            </a:pPr>
            <a:r>
              <a:rPr lang="en-US" altLang="zh-CN" sz="2400">
                <a:solidFill>
                  <a:schemeClr val="accent6">
                    <a:lumMod val="75000"/>
                  </a:schemeClr>
                </a:solidFill>
                <a:latin typeface="+mj-ea"/>
                <a:ea typeface="+mj-ea"/>
              </a:rPr>
              <a:t>Error FunctionDerivation</a:t>
            </a:r>
          </a:p>
          <a:p>
            <a:pPr indent="0" fontAlgn="auto">
              <a:lnSpc>
                <a:spcPts val="2800"/>
              </a:lnSpc>
            </a:pPr>
            <a:r>
              <a:rPr lang="en-US" altLang="zh-CN" sz="1400">
                <a:solidFill>
                  <a:schemeClr val="accent6">
                    <a:lumMod val="75000"/>
                  </a:schemeClr>
                </a:solidFill>
                <a:latin typeface="+mj-ea"/>
                <a:ea typeface="+mj-ea"/>
              </a:rPr>
              <a:t>A Simplified Example: Single-Layer Network</a:t>
            </a:r>
          </a:p>
        </p:txBody>
      </p:sp>
      <p:pic>
        <p:nvPicPr>
          <p:cNvPr id="2" name="图片 1"/>
          <p:cNvPicPr>
            <a:picLocks noChangeAspect="1"/>
          </p:cNvPicPr>
          <p:nvPr/>
        </p:nvPicPr>
        <p:blipFill>
          <a:blip r:embed="rId3"/>
          <a:stretch>
            <a:fillRect/>
          </a:stretch>
        </p:blipFill>
        <p:spPr>
          <a:xfrm>
            <a:off x="7810500" y="4317365"/>
            <a:ext cx="4381500" cy="2034540"/>
          </a:xfrm>
          <a:prstGeom prst="rect">
            <a:avLst/>
          </a:prstGeom>
        </p:spPr>
      </p:pic>
      <p:sp>
        <p:nvSpPr>
          <p:cNvPr id="3" name="文本框 2"/>
          <p:cNvSpPr txBox="1"/>
          <p:nvPr/>
        </p:nvSpPr>
        <p:spPr>
          <a:xfrm>
            <a:off x="720725" y="1683385"/>
            <a:ext cx="10620375" cy="808990"/>
          </a:xfrm>
          <a:prstGeom prst="rect">
            <a:avLst/>
          </a:prstGeom>
          <a:noFill/>
        </p:spPr>
        <p:txBody>
          <a:bodyPr wrap="square" rtlCol="0">
            <a:spAutoFit/>
          </a:bodyPr>
          <a:lstStyle/>
          <a:p>
            <a:pPr indent="0" fontAlgn="auto">
              <a:lnSpc>
                <a:spcPts val="2800"/>
              </a:lnSpc>
            </a:pPr>
            <a:r>
              <a:rPr lang="en-US" altLang="zh-CN" sz="2000"/>
              <a:t>Let’s walk through the weight update process using backpropagation with a simple single-layer neural network.</a:t>
            </a:r>
          </a:p>
        </p:txBody>
      </p:sp>
      <p:sp>
        <p:nvSpPr>
          <p:cNvPr id="4" name="文本框 3"/>
          <p:cNvSpPr txBox="1"/>
          <p:nvPr/>
        </p:nvSpPr>
        <p:spPr>
          <a:xfrm>
            <a:off x="807720" y="2604135"/>
            <a:ext cx="3178175" cy="398780"/>
          </a:xfrm>
          <a:prstGeom prst="rect">
            <a:avLst/>
          </a:prstGeom>
          <a:noFill/>
        </p:spPr>
        <p:txBody>
          <a:bodyPr wrap="square" rtlCol="0">
            <a:spAutoFit/>
          </a:bodyPr>
          <a:lstStyle/>
          <a:p>
            <a:r>
              <a:rPr lang="en-US" altLang="zh-CN" sz="2000" b="1"/>
              <a:t>Network Structure</a:t>
            </a:r>
            <a:r>
              <a:rPr lang="en-US" altLang="zh-CN"/>
              <a:t>:</a:t>
            </a:r>
          </a:p>
        </p:txBody>
      </p:sp>
      <p:sp>
        <p:nvSpPr>
          <p:cNvPr id="6" name="文本框 5"/>
          <p:cNvSpPr txBox="1"/>
          <p:nvPr/>
        </p:nvSpPr>
        <p:spPr>
          <a:xfrm>
            <a:off x="1104265" y="3155950"/>
            <a:ext cx="5120005" cy="188658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t>Single input x</a:t>
            </a:r>
          </a:p>
          <a:p>
            <a:pPr marL="285750" indent="-285750" fontAlgn="auto">
              <a:lnSpc>
                <a:spcPts val="2800"/>
              </a:lnSpc>
              <a:buFont typeface="Arial" panose="020B0604020202020204" pitchFamily="34" charset="0"/>
              <a:buChar char="•"/>
            </a:pPr>
            <a:r>
              <a:rPr lang="en-US" altLang="zh-CN" sz="2000"/>
              <a:t>Single neuron with weight w and bias b</a:t>
            </a:r>
          </a:p>
          <a:p>
            <a:pPr marL="285750" indent="-285750" fontAlgn="auto">
              <a:lnSpc>
                <a:spcPts val="2800"/>
              </a:lnSpc>
              <a:buFont typeface="Arial" panose="020B0604020202020204" pitchFamily="34" charset="0"/>
              <a:buChar char="•"/>
            </a:pPr>
            <a:r>
              <a:rPr lang="en-US" altLang="zh-CN" sz="2000"/>
              <a:t>Activation function σ(z) (e.g., Sigmoid)</a:t>
            </a:r>
          </a:p>
          <a:p>
            <a:pPr marL="285750" indent="-285750" fontAlgn="auto">
              <a:lnSpc>
                <a:spcPts val="2800"/>
              </a:lnSpc>
              <a:buFont typeface="Arial" panose="020B0604020202020204" pitchFamily="34" charset="0"/>
              <a:buChar char="•"/>
            </a:pPr>
            <a:r>
              <a:rPr lang="en-US" altLang="zh-CN" sz="2000"/>
              <a:t>Output </a:t>
            </a:r>
          </a:p>
          <a:p>
            <a:pPr marL="285750" indent="-285750" fontAlgn="auto">
              <a:lnSpc>
                <a:spcPts val="2800"/>
              </a:lnSpc>
              <a:buFont typeface="Arial" panose="020B0604020202020204" pitchFamily="34" charset="0"/>
              <a:buChar char="•"/>
            </a:pPr>
            <a:r>
              <a:rPr lang="en-US" altLang="zh-CN" sz="2000"/>
              <a:t>Target output y</a:t>
            </a:r>
          </a:p>
        </p:txBody>
      </p:sp>
      <p:sp>
        <p:nvSpPr>
          <p:cNvPr id="7" name="文本框 6"/>
          <p:cNvSpPr txBox="1"/>
          <p:nvPr/>
        </p:nvSpPr>
        <p:spPr>
          <a:xfrm>
            <a:off x="807720" y="5309870"/>
            <a:ext cx="4403090" cy="1168400"/>
          </a:xfrm>
          <a:prstGeom prst="rect">
            <a:avLst/>
          </a:prstGeom>
          <a:noFill/>
        </p:spPr>
        <p:txBody>
          <a:bodyPr wrap="square" rtlCol="0">
            <a:spAutoFit/>
          </a:bodyPr>
          <a:lstStyle/>
          <a:p>
            <a:pPr indent="0" fontAlgn="auto">
              <a:lnSpc>
                <a:spcPts val="2800"/>
              </a:lnSpc>
            </a:pPr>
            <a:r>
              <a:rPr lang="en-US" altLang="zh-CN" sz="2000" b="1"/>
              <a:t>Error Function (Loss Function):</a:t>
            </a:r>
          </a:p>
          <a:p>
            <a:pPr indent="0" fontAlgn="auto">
              <a:lnSpc>
                <a:spcPts val="2800"/>
              </a:lnSpc>
            </a:pPr>
            <a:r>
              <a:rPr lang="en-US" altLang="zh-CN" sz="2000"/>
              <a:t>We’ll use a simple Mean Squared</a:t>
            </a:r>
          </a:p>
          <a:p>
            <a:pPr indent="0" fontAlgn="auto">
              <a:lnSpc>
                <a:spcPts val="2800"/>
              </a:lnSpc>
            </a:pPr>
            <a:r>
              <a:rPr lang="en-US" altLang="zh-CN" sz="2000"/>
              <a:t>Error (MSE) as our loss function L</a:t>
            </a:r>
            <a:r>
              <a:rPr lang="en-US" altLang="zh-CN"/>
              <a:t>:</a:t>
            </a:r>
          </a:p>
        </p:txBody>
      </p:sp>
      <p:graphicFrame>
        <p:nvGraphicFramePr>
          <p:cNvPr id="8" name="对象 7">
            <a:hlinkClick r:id="" action="ppaction://ole?verb=0"/>
          </p:cNvPr>
          <p:cNvGraphicFramePr>
            <a:graphicFrameLocks noChangeAspect="1"/>
          </p:cNvGraphicFramePr>
          <p:nvPr/>
        </p:nvGraphicFramePr>
        <p:xfrm>
          <a:off x="2417445" y="4248150"/>
          <a:ext cx="1950085" cy="445770"/>
        </p:xfrm>
        <a:graphic>
          <a:graphicData uri="http://schemas.openxmlformats.org/presentationml/2006/ole">
            <mc:AlternateContent xmlns:mc="http://schemas.openxmlformats.org/markup-compatibility/2006">
              <mc:Choice xmlns:v="urn:schemas-microsoft-com:vml" Requires="v">
                <p:oleObj r:id="rId4" imgW="889000" imgH="203200" progId="Equation.KSEE3">
                  <p:embed/>
                </p:oleObj>
              </mc:Choice>
              <mc:Fallback>
                <p:oleObj r:id="rId4" imgW="889000" imgH="203200" progId="Equation.KSEE3">
                  <p:embed/>
                  <p:pic>
                    <p:nvPicPr>
                      <p:cNvPr id="0" name="图片 7168"/>
                      <p:cNvPicPr/>
                      <p:nvPr/>
                    </p:nvPicPr>
                    <p:blipFill>
                      <a:blip r:embed="rId5"/>
                      <a:stretch>
                        <a:fillRect/>
                      </a:stretch>
                    </p:blipFill>
                    <p:spPr>
                      <a:xfrm>
                        <a:off x="2417445" y="4248150"/>
                        <a:ext cx="1950085" cy="445770"/>
                      </a:xfrm>
                      <a:prstGeom prst="rect">
                        <a:avLst/>
                      </a:prstGeom>
                    </p:spPr>
                  </p:pic>
                </p:oleObj>
              </mc:Fallback>
            </mc:AlternateContent>
          </a:graphicData>
        </a:graphic>
      </p:graphicFrame>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Applications of Neural Networks</a:t>
            </a:r>
          </a:p>
        </p:txBody>
      </p:sp>
      <p:sp>
        <p:nvSpPr>
          <p:cNvPr id="7" name="文本框 6"/>
          <p:cNvSpPr txBox="1"/>
          <p:nvPr/>
        </p:nvSpPr>
        <p:spPr>
          <a:xfrm>
            <a:off x="672465" y="1115060"/>
            <a:ext cx="10502900" cy="583628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a:t>Molecular Property Prediction and Virtual Screening </a:t>
            </a:r>
          </a:p>
          <a:p>
            <a:pPr indent="0" fontAlgn="auto">
              <a:lnSpc>
                <a:spcPts val="2800"/>
              </a:lnSpc>
            </a:pPr>
            <a:r>
              <a:rPr lang="en-US" altLang="zh-CN" sz="2000"/>
              <a:t>Neural networks can rapidly predict physicochemical properties (e.g., solubility, logP value) and biological activities (e.g., IC50 value) of tens of thousands of compounds by directly learning the relationship between molecular structure (e.g., SMILES string, molecular diagram, or 3D conformation) and properties.</a:t>
            </a:r>
          </a:p>
          <a:p>
            <a:pPr indent="0" fontAlgn="auto">
              <a:lnSpc>
                <a:spcPts val="2800"/>
              </a:lnSpc>
            </a:pPr>
            <a:endParaRPr lang="en-US" altLang="zh-CN" sz="2000"/>
          </a:p>
          <a:p>
            <a:pPr marL="285750" indent="-285750" fontAlgn="auto">
              <a:lnSpc>
                <a:spcPts val="2800"/>
              </a:lnSpc>
              <a:buFont typeface="Arial" panose="020B0604020202020204" pitchFamily="34" charset="0"/>
              <a:buChar char="•"/>
            </a:pPr>
            <a:r>
              <a:rPr lang="en-US" altLang="zh-CN" sz="2000"/>
              <a:t>Chemical reaction prediction and synthetic route design </a:t>
            </a:r>
          </a:p>
          <a:p>
            <a:pPr indent="0" fontAlgn="auto">
              <a:lnSpc>
                <a:spcPts val="2800"/>
              </a:lnSpc>
            </a:pPr>
            <a:r>
              <a:rPr lang="en-US" altLang="zh-CN" sz="2000"/>
              <a:t>Transformer-based neural networks (e.g., Molecular Transformer) can predict the product distribution and optimal reaction conditions of chemical reactions with an accuracy of over 90%.</a:t>
            </a:r>
          </a:p>
          <a:p>
            <a:pPr indent="0" fontAlgn="auto">
              <a:lnSpc>
                <a:spcPts val="2800"/>
              </a:lnSpc>
            </a:pPr>
            <a:endParaRPr lang="en-US" altLang="zh-CN" sz="2000"/>
          </a:p>
          <a:p>
            <a:pPr marL="285750" indent="-285750" fontAlgn="auto">
              <a:lnSpc>
                <a:spcPts val="2800"/>
              </a:lnSpc>
              <a:buFont typeface="Arial" panose="020B0604020202020204" pitchFamily="34" charset="0"/>
              <a:buChar char="•"/>
            </a:pPr>
            <a:r>
              <a:rPr lang="en-US" altLang="zh-CN" sz="2000"/>
              <a:t>Molecular Dynamics Simulation Acceleration </a:t>
            </a:r>
          </a:p>
          <a:p>
            <a:pPr indent="0" fontAlgn="auto">
              <a:lnSpc>
                <a:spcPts val="2800"/>
              </a:lnSpc>
            </a:pPr>
            <a:r>
              <a:rPr lang="en-US" altLang="zh-CN" sz="2000"/>
              <a:t>Conventional molecular dynamics (MD) simulations are limited by computational cost, making it difficult to study millisecond-scale processes. Neural Network Potential (NNP) can realize nanosecond simulations with DFT-level accuracy by fitting quantum mechanical calculations.</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Related Literature</a:t>
            </a:r>
          </a:p>
        </p:txBody>
      </p:sp>
      <p:pic>
        <p:nvPicPr>
          <p:cNvPr id="2" name="图片 1"/>
          <p:cNvPicPr>
            <a:picLocks noChangeAspect="1"/>
          </p:cNvPicPr>
          <p:nvPr/>
        </p:nvPicPr>
        <p:blipFill>
          <a:blip r:embed="rId3"/>
          <a:stretch>
            <a:fillRect/>
          </a:stretch>
        </p:blipFill>
        <p:spPr>
          <a:xfrm>
            <a:off x="5502910" y="1469390"/>
            <a:ext cx="6147435" cy="4271010"/>
          </a:xfrm>
          <a:prstGeom prst="rect">
            <a:avLst/>
          </a:prstGeom>
        </p:spPr>
      </p:pic>
      <p:sp>
        <p:nvSpPr>
          <p:cNvPr id="3" name="文本框 2"/>
          <p:cNvSpPr txBox="1"/>
          <p:nvPr/>
        </p:nvSpPr>
        <p:spPr>
          <a:xfrm>
            <a:off x="521335" y="1584325"/>
            <a:ext cx="4770120" cy="4399915"/>
          </a:xfrm>
          <a:prstGeom prst="rect">
            <a:avLst/>
          </a:prstGeom>
          <a:noFill/>
        </p:spPr>
        <p:txBody>
          <a:bodyPr wrap="square" rtlCol="0">
            <a:spAutoFit/>
          </a:bodyPr>
          <a:lstStyle/>
          <a:p>
            <a:pPr indent="0" fontAlgn="auto">
              <a:lnSpc>
                <a:spcPts val="2800"/>
              </a:lnSpc>
            </a:pPr>
            <a:r>
              <a:rPr lang="en-US" altLang="zh-CN" sz="2000">
                <a:latin typeface="+mn-ea"/>
              </a:rPr>
              <a:t>In this paper, we propose an equivariant, fast, and robust model, named EnviroDetaNet, which integrates molecular environment information. EnviroDetaNet employs an E(3)-equivariant message-passing neural network combining intrinsic atomic properties, spatial features,</a:t>
            </a:r>
          </a:p>
          <a:p>
            <a:pPr indent="0" fontAlgn="auto">
              <a:lnSpc>
                <a:spcPts val="2800"/>
              </a:lnSpc>
            </a:pPr>
            <a:r>
              <a:rPr lang="en-US" altLang="zh-CN" sz="2000">
                <a:latin typeface="+mn-ea"/>
              </a:rPr>
              <a:t>and environmental information, allowing it to comprehensively capture both local and global molecular information. </a:t>
            </a:r>
          </a:p>
        </p:txBody>
      </p:sp>
      <p:sp>
        <p:nvSpPr>
          <p:cNvPr id="4" name="文本框 3"/>
          <p:cNvSpPr txBox="1"/>
          <p:nvPr/>
        </p:nvSpPr>
        <p:spPr>
          <a:xfrm>
            <a:off x="0" y="6459220"/>
            <a:ext cx="11649710" cy="245110"/>
          </a:xfrm>
          <a:prstGeom prst="rect">
            <a:avLst/>
          </a:prstGeom>
          <a:noFill/>
        </p:spPr>
        <p:txBody>
          <a:bodyPr wrap="square" rtlCol="0">
            <a:spAutoFit/>
          </a:bodyPr>
          <a:lstStyle/>
          <a:p>
            <a:r>
              <a:rPr lang="en-US" altLang="zh-CN" sz="1000"/>
              <a:t>Xu, Yuzhi, et al. "Pretrained E(3)-Equivariant Message-Passing Neural Networks with Multi-Level Representations for Organic Molecule Spectra Prediction." npj Computational Materials, vol. 11, 2025</a:t>
            </a: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Related Literature</a:t>
            </a:r>
          </a:p>
        </p:txBody>
      </p:sp>
      <p:sp>
        <p:nvSpPr>
          <p:cNvPr id="2" name="文本框 1"/>
          <p:cNvSpPr txBox="1"/>
          <p:nvPr/>
        </p:nvSpPr>
        <p:spPr>
          <a:xfrm>
            <a:off x="0" y="6407150"/>
            <a:ext cx="12120245" cy="245110"/>
          </a:xfrm>
          <a:prstGeom prst="rect">
            <a:avLst/>
          </a:prstGeom>
          <a:noFill/>
        </p:spPr>
        <p:txBody>
          <a:bodyPr wrap="square" rtlCol="0">
            <a:spAutoFit/>
          </a:bodyPr>
          <a:lstStyle/>
          <a:p>
            <a:r>
              <a:rPr lang="en-US" altLang="zh-CN" sz="1000"/>
              <a:t>Shettar, Manjunath, et al. "Estimation of Mass Loss Under Wear Test of Nanoclay-Epoxy Nanocomposite Using Response Surface Methodology and Artificial Neural Networks." Scientific Reports, vol. 15, 2025</a:t>
            </a:r>
          </a:p>
        </p:txBody>
      </p:sp>
      <p:pic>
        <p:nvPicPr>
          <p:cNvPr id="3" name="图片 2"/>
          <p:cNvPicPr>
            <a:picLocks noChangeAspect="1"/>
          </p:cNvPicPr>
          <p:nvPr/>
        </p:nvPicPr>
        <p:blipFill>
          <a:blip r:embed="rId3"/>
          <a:stretch>
            <a:fillRect/>
          </a:stretch>
        </p:blipFill>
        <p:spPr>
          <a:xfrm>
            <a:off x="5666740" y="1831975"/>
            <a:ext cx="6106160" cy="3194685"/>
          </a:xfrm>
          <a:prstGeom prst="rect">
            <a:avLst/>
          </a:prstGeom>
        </p:spPr>
      </p:pic>
      <p:sp>
        <p:nvSpPr>
          <p:cNvPr id="4" name="文本框 3"/>
          <p:cNvSpPr txBox="1"/>
          <p:nvPr/>
        </p:nvSpPr>
        <p:spPr>
          <a:xfrm>
            <a:off x="1208405" y="1723390"/>
            <a:ext cx="4039870" cy="3681730"/>
          </a:xfrm>
          <a:prstGeom prst="rect">
            <a:avLst/>
          </a:prstGeom>
          <a:noFill/>
        </p:spPr>
        <p:txBody>
          <a:bodyPr wrap="square" rtlCol="0">
            <a:spAutoFit/>
          </a:bodyPr>
          <a:lstStyle/>
          <a:p>
            <a:pPr indent="0" fontAlgn="auto">
              <a:lnSpc>
                <a:spcPts val="2800"/>
              </a:lnSpc>
            </a:pPr>
            <a:r>
              <a:rPr lang="en-US" altLang="zh-CN" sz="2000"/>
              <a:t>This study aims to measure mass loss under wear conditions by studying critical parameters like nanoclay wt%, load, speed, time, and water soaking time. Experimental runs are planned based on the Box-Behnken design of RSM to create a regression model, which is then validated by ANOVA analysis.</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7020" y="367665"/>
            <a:ext cx="4697730"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What is Classification Models?</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112" y="619668"/>
            <a:ext cx="5880682" cy="3930937"/>
          </a:xfrm>
          <a:prstGeom prst="rect">
            <a:avLst/>
          </a:prstGeom>
        </p:spPr>
      </p:pic>
      <p:sp>
        <p:nvSpPr>
          <p:cNvPr id="6" name="文本框 5"/>
          <p:cNvSpPr txBox="1"/>
          <p:nvPr/>
        </p:nvSpPr>
        <p:spPr>
          <a:xfrm>
            <a:off x="611505" y="1183640"/>
            <a:ext cx="4612005" cy="260477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b="1" dirty="0"/>
              <a:t>Definition:</a:t>
            </a:r>
            <a:r>
              <a:rPr lang="en-US" altLang="zh-CN" dirty="0"/>
              <a:t> a supervised learning method used to classify data points into categories.</a:t>
            </a:r>
          </a:p>
          <a:p>
            <a:pPr indent="0" fontAlgn="auto">
              <a:lnSpc>
                <a:spcPts val="2800"/>
              </a:lnSpc>
            </a:pPr>
            <a:endParaRPr lang="en-US" altLang="zh-CN" dirty="0"/>
          </a:p>
          <a:p>
            <a:pPr marL="285750" indent="-285750" fontAlgn="auto">
              <a:lnSpc>
                <a:spcPts val="2800"/>
              </a:lnSpc>
              <a:buFont typeface="Arial" panose="020B0604020202020204" pitchFamily="34" charset="0"/>
              <a:buChar char="•"/>
            </a:pPr>
            <a:r>
              <a:rPr lang="en-US" altLang="zh-CN" b="1" dirty="0"/>
              <a:t>Output: </a:t>
            </a:r>
            <a:r>
              <a:rPr lang="en-US" altLang="zh-CN" dirty="0"/>
              <a:t>Categorical(e.g., ’active’/’inactive’, ’metal’/’insulator’, ’stable’/’unstable’)</a:t>
            </a:r>
            <a:endParaRPr lang="zh-CN" altLang="en-US" dirty="0"/>
          </a:p>
        </p:txBody>
      </p:sp>
      <p:sp>
        <p:nvSpPr>
          <p:cNvPr id="7" name="文本框 6"/>
          <p:cNvSpPr txBox="1"/>
          <p:nvPr/>
        </p:nvSpPr>
        <p:spPr>
          <a:xfrm>
            <a:off x="611505" y="4009390"/>
            <a:ext cx="4988560" cy="101473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a:t>Contrast with Regression:</a:t>
            </a:r>
            <a:r>
              <a:rPr lang="en-US" altLang="zh-CN" sz="2000" dirty="0"/>
              <a:t>Regression predicts a continuous value (e.g., binding affinity, band gap energy).</a:t>
            </a:r>
          </a:p>
        </p:txBody>
      </p:sp>
      <p:sp>
        <p:nvSpPr>
          <p:cNvPr id="8" name="文本框 7"/>
          <p:cNvSpPr txBox="1"/>
          <p:nvPr/>
        </p:nvSpPr>
        <p:spPr>
          <a:xfrm>
            <a:off x="539750" y="5604510"/>
            <a:ext cx="11196955" cy="101473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Core idea: </a:t>
            </a:r>
            <a:r>
              <a:rPr lang="en-US" altLang="zh-CN" sz="2000" dirty="0"/>
              <a:t>By optimizing algorithms (such as minimizing the loss function), the model parameters are adjusted so that the decision boundary can best distinguish between different types of sample points.</a:t>
            </a:r>
          </a:p>
        </p:txBody>
      </p:sp>
      <p:sp>
        <p:nvSpPr>
          <p:cNvPr id="9" name="文本框 8"/>
          <p:cNvSpPr txBox="1"/>
          <p:nvPr/>
        </p:nvSpPr>
        <p:spPr>
          <a:xfrm>
            <a:off x="6031865" y="4589780"/>
            <a:ext cx="6112510" cy="706755"/>
          </a:xfrm>
          <a:prstGeom prst="rect">
            <a:avLst/>
          </a:prstGeom>
          <a:noFill/>
        </p:spPr>
        <p:txBody>
          <a:bodyPr wrap="square" rtlCol="0">
            <a:spAutoFit/>
          </a:bodyPr>
          <a:lstStyle/>
          <a:p>
            <a:r>
              <a:rPr lang="en-US" altLang="zh-CN" sz="2000">
                <a:solidFill>
                  <a:srgbClr val="002060"/>
                </a:solidFill>
                <a:latin typeface="+mn-ea"/>
                <a:sym typeface="+mn-ea"/>
              </a:rPr>
              <a:t>Figure:</a:t>
            </a:r>
            <a:r>
              <a:rPr lang="en-US" altLang="zh-CN" sz="2000"/>
              <a:t>Illustration of Binary Classification</a:t>
            </a:r>
          </a:p>
          <a:p>
            <a:r>
              <a:rPr lang="en-US" altLang="zh-CN" sz="2000" dirty="0"/>
              <a:t>(Imagine separating red and blue points with a line)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50850" y="368300"/>
            <a:ext cx="5070475" cy="485775"/>
          </a:xfrm>
          <a:prstGeom prst="rect">
            <a:avLst/>
          </a:prstGeom>
          <a:noFill/>
        </p:spPr>
        <p:txBody>
          <a:bodyPr wrap="square" rtlCol="0">
            <a:noAutofit/>
          </a:bodyPr>
          <a:lstStyle/>
          <a:p>
            <a:r>
              <a:rPr lang="en-US" altLang="zh-CN" sz="2400">
                <a:solidFill>
                  <a:schemeClr val="accent6">
                    <a:lumMod val="75000"/>
                  </a:schemeClr>
                </a:solidFill>
                <a:latin typeface="+mj-ea"/>
                <a:ea typeface="+mj-ea"/>
              </a:rPr>
              <a:t>Related Literature</a:t>
            </a:r>
          </a:p>
        </p:txBody>
      </p:sp>
      <p:sp>
        <p:nvSpPr>
          <p:cNvPr id="2" name="文本框 1"/>
          <p:cNvSpPr txBox="1"/>
          <p:nvPr/>
        </p:nvSpPr>
        <p:spPr>
          <a:xfrm>
            <a:off x="400050" y="6422390"/>
            <a:ext cx="9734550" cy="245110"/>
          </a:xfrm>
          <a:prstGeom prst="rect">
            <a:avLst/>
          </a:prstGeom>
          <a:noFill/>
        </p:spPr>
        <p:txBody>
          <a:bodyPr wrap="square" rtlCol="0">
            <a:spAutoFit/>
          </a:bodyPr>
          <a:lstStyle/>
          <a:p>
            <a:r>
              <a:rPr lang="en-US" altLang="zh-CN" sz="1000"/>
              <a:t>Wang, Kewei, et al. "XElemNet: Towards Explainable AI for Deep Neural Networks in Materials Science." Scientific Reports, vol. 14, 2024</a:t>
            </a:r>
          </a:p>
        </p:txBody>
      </p:sp>
      <p:pic>
        <p:nvPicPr>
          <p:cNvPr id="3" name="图片 2"/>
          <p:cNvPicPr>
            <a:picLocks noChangeAspect="1"/>
          </p:cNvPicPr>
          <p:nvPr/>
        </p:nvPicPr>
        <p:blipFill>
          <a:blip r:embed="rId3"/>
          <a:stretch>
            <a:fillRect/>
          </a:stretch>
        </p:blipFill>
        <p:spPr>
          <a:xfrm>
            <a:off x="5815965" y="1556385"/>
            <a:ext cx="6018530" cy="3913505"/>
          </a:xfrm>
          <a:prstGeom prst="rect">
            <a:avLst/>
          </a:prstGeom>
        </p:spPr>
      </p:pic>
      <p:sp>
        <p:nvSpPr>
          <p:cNvPr id="4" name="文本框 3"/>
          <p:cNvSpPr txBox="1"/>
          <p:nvPr/>
        </p:nvSpPr>
        <p:spPr>
          <a:xfrm>
            <a:off x="550545" y="1330325"/>
            <a:ext cx="5067300" cy="4759325"/>
          </a:xfrm>
          <a:prstGeom prst="rect">
            <a:avLst/>
          </a:prstGeom>
          <a:noFill/>
        </p:spPr>
        <p:txBody>
          <a:bodyPr wrap="square" rtlCol="0">
            <a:spAutoFit/>
          </a:bodyPr>
          <a:lstStyle/>
          <a:p>
            <a:pPr indent="0" fontAlgn="auto">
              <a:lnSpc>
                <a:spcPts val="2800"/>
              </a:lnSpc>
            </a:pPr>
            <a:r>
              <a:rPr lang="en-US" altLang="zh-CN" sz="2000">
                <a:latin typeface="+mn-ea"/>
              </a:rPr>
              <a:t>In this study, we propose XElemNet to explore the interpretability of ElemNet by applying a series of explainable artificial intelligence (XAI) techniques, focusing on post_x0002_hoc analysis and model transparency. The experiments with artificial binary datasets reveal ElemNet’s effectiveness in predicting convex hulls of element-pair systems across periodic table groups, indicating its capability to effectively discern elemental interactions in most cases.</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317240" y="2470150"/>
            <a:ext cx="4459605" cy="1014730"/>
          </a:xfrm>
          <a:prstGeom prst="rect">
            <a:avLst/>
          </a:prstGeom>
          <a:noFill/>
        </p:spPr>
        <p:txBody>
          <a:bodyPr wrap="square" rtlCol="0" anchor="t">
            <a:spAutoFit/>
          </a:bodyPr>
          <a:lstStyle/>
          <a:p>
            <a:pPr indent="0">
              <a:buFont typeface="Wingdings" panose="05000000000000000000" charset="0"/>
              <a:buNone/>
            </a:pPr>
            <a:r>
              <a:rPr lang="en-US" altLang="zh-CN" sz="6000">
                <a:solidFill>
                  <a:srgbClr val="002060"/>
                </a:solidFill>
                <a:sym typeface="+mn-ea"/>
              </a:rPr>
              <a:t>Thank You!</a:t>
            </a:r>
          </a:p>
        </p:txBody>
      </p:sp>
    </p:spTree>
    <p:extLst>
      <p:ext uri="{BB962C8B-B14F-4D97-AF65-F5344CB8AC3E}">
        <p14:creationId xmlns:p14="http://schemas.microsoft.com/office/powerpoint/2010/main" val="135309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1490" y="331470"/>
            <a:ext cx="659320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Common Algorithms: Logistic Regression</a:t>
            </a:r>
          </a:p>
        </p:txBody>
      </p:sp>
      <p:sp>
        <p:nvSpPr>
          <p:cNvPr id="3" name="文本框 2"/>
          <p:cNvSpPr txBox="1"/>
          <p:nvPr/>
        </p:nvSpPr>
        <p:spPr>
          <a:xfrm>
            <a:off x="1176020" y="1716405"/>
            <a:ext cx="3287395" cy="368173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Logistic regression is suitable for predicting binary categorical variables.</a:t>
            </a:r>
          </a:p>
          <a:p>
            <a:pPr indent="0" fontAlgn="auto">
              <a:lnSpc>
                <a:spcPts val="2800"/>
              </a:lnSpc>
            </a:pPr>
            <a:endParaRPr lang="en-US" altLang="zh-CN" sz="2000" dirty="0"/>
          </a:p>
          <a:p>
            <a:pPr marL="285750" indent="-285750" fontAlgn="auto">
              <a:lnSpc>
                <a:spcPts val="2800"/>
              </a:lnSpc>
              <a:buFont typeface="Arial" panose="020B0604020202020204" pitchFamily="34" charset="0"/>
              <a:buChar char="•"/>
            </a:pPr>
            <a:r>
              <a:rPr lang="en-US" altLang="zh-CN" sz="2000" dirty="0"/>
              <a:t> It maps the output of a linear function to a probability between 0 and 1 through the sigmoid function.</a:t>
            </a:r>
          </a:p>
        </p:txBody>
      </p:sp>
      <mc:AlternateContent xmlns:mc="http://schemas.openxmlformats.org/markup-compatibility/2006" xmlns:a14="http://schemas.microsoft.com/office/drawing/2010/main">
        <mc:Choice Requires="a14">
          <p:sp>
            <p:nvSpPr>
              <p:cNvPr id="4" name="文本框 3"/>
              <p:cNvSpPr txBox="1"/>
              <p:nvPr/>
            </p:nvSpPr>
            <p:spPr>
              <a:xfrm>
                <a:off x="6964928" y="813870"/>
                <a:ext cx="3537930" cy="977265"/>
              </a:xfrm>
              <a:prstGeom prst="rect">
                <a:avLst/>
              </a:prstGeom>
              <a:noFill/>
            </p:spPr>
            <p:txBody>
              <a:bodyPr wrap="square" rtlCol="0">
                <a:spAutoFit/>
              </a:bodyPr>
              <a:lstStyle/>
              <a:p>
                <a:r>
                  <a:rPr lang="en-US" altLang="zh-CN" sz="2000" dirty="0"/>
                  <a:t>Sigmoid Function:</a:t>
                </a:r>
              </a:p>
              <a:p>
                <a:pPr/>
                <a14:m>
                  <m:oMathPara xmlns:m="http://schemas.openxmlformats.org/officeDocument/2006/math">
                    <m:oMathParaPr>
                      <m:jc m:val="centerGroup"/>
                    </m:oMathParaPr>
                    <m:oMath xmlns:m="http://schemas.openxmlformats.org/officeDocument/2006/math">
                      <m:r>
                        <a:rPr lang="zh-CN" altLang="en-US" sz="2000" i="1" dirty="0" smtClean="0">
                          <a:solidFill>
                            <a:schemeClr val="tx1"/>
                          </a:solidFill>
                          <a:latin typeface="Cambria Math" panose="02040503050406030204" pitchFamily="18" charset="0"/>
                        </a:rPr>
                        <m:t>𝜎</m:t>
                      </m:r>
                      <m:d>
                        <m:dPr>
                          <m:ctrlPr>
                            <a:rPr lang="zh-CN" altLang="en-US" sz="2000" i="1" dirty="0">
                              <a:solidFill>
                                <a:schemeClr val="tx1"/>
                              </a:solidFill>
                              <a:latin typeface="Cambria Math" panose="02040503050406030204" pitchFamily="18" charset="0"/>
                            </a:rPr>
                          </m:ctrlPr>
                        </m:dPr>
                        <m:e>
                          <m:r>
                            <a:rPr lang="en-US" altLang="zh-CN" sz="2000" b="0" i="1" dirty="0" smtClean="0">
                              <a:solidFill>
                                <a:schemeClr val="tx1"/>
                              </a:solidFill>
                              <a:latin typeface="Cambria Math" panose="02040503050406030204" pitchFamily="18" charset="0"/>
                            </a:rPr>
                            <m:t>𝑥</m:t>
                          </m:r>
                        </m:e>
                      </m:d>
                      <m:r>
                        <a:rPr lang="zh-CN" altLang="en-US" sz="2000" i="0" dirty="0">
                          <a:solidFill>
                            <a:schemeClr val="tx1"/>
                          </a:solidFill>
                          <a:latin typeface="Cambria Math" panose="02040503050406030204" pitchFamily="18" charset="0"/>
                        </a:rPr>
                        <m:t>=</m:t>
                      </m:r>
                      <m:f>
                        <m:fPr>
                          <m:ctrlPr>
                            <a:rPr lang="zh-CN" altLang="en-US" sz="2000" i="1" dirty="0">
                              <a:solidFill>
                                <a:schemeClr val="tx1"/>
                              </a:solidFill>
                              <a:latin typeface="Cambria Math" panose="02040503050406030204" pitchFamily="18" charset="0"/>
                            </a:rPr>
                          </m:ctrlPr>
                        </m:fPr>
                        <m:num>
                          <m:r>
                            <a:rPr lang="zh-CN" altLang="en-US" sz="2000" i="0" dirty="0">
                              <a:solidFill>
                                <a:schemeClr val="tx1"/>
                              </a:solidFill>
                              <a:latin typeface="Cambria Math" panose="02040503050406030204" pitchFamily="18" charset="0"/>
                            </a:rPr>
                            <m:t>1</m:t>
                          </m:r>
                        </m:num>
                        <m:den>
                          <m:r>
                            <a:rPr lang="zh-CN" altLang="en-US" sz="2000" i="0" dirty="0">
                              <a:solidFill>
                                <a:schemeClr val="tx1"/>
                              </a:solidFill>
                              <a:latin typeface="Cambria Math" panose="02040503050406030204" pitchFamily="18" charset="0"/>
                            </a:rPr>
                            <m:t>1+</m:t>
                          </m:r>
                          <m:sSup>
                            <m:sSupPr>
                              <m:ctrlPr>
                                <a:rPr lang="zh-CN" altLang="en-US" sz="2000" i="1" dirty="0">
                                  <a:solidFill>
                                    <a:schemeClr val="tx1"/>
                                  </a:solidFill>
                                  <a:latin typeface="Cambria Math" panose="02040503050406030204" pitchFamily="18" charset="0"/>
                                </a:rPr>
                              </m:ctrlPr>
                            </m:sSupPr>
                            <m:e>
                              <m:r>
                                <a:rPr lang="zh-CN" altLang="en-US" sz="2000" i="0" dirty="0">
                                  <a:solidFill>
                                    <a:schemeClr val="tx1"/>
                                  </a:solidFill>
                                  <a:latin typeface="Cambria Math" panose="02040503050406030204" pitchFamily="18" charset="0"/>
                                </a:rPr>
                                <m:t>ⅇ</m:t>
                              </m:r>
                            </m:e>
                            <m:sup>
                              <m:r>
                                <a:rPr lang="zh-CN" altLang="en-US" sz="2000" i="0" dirty="0">
                                  <a:solidFill>
                                    <a:schemeClr val="tx1"/>
                                  </a:solidFill>
                                  <a:latin typeface="Cambria Math" panose="02040503050406030204" pitchFamily="18" charset="0"/>
                                </a:rPr>
                                <m:t>−</m:t>
                              </m:r>
                              <m:r>
                                <a:rPr lang="en-US" altLang="zh-CN" sz="2000" b="0" i="1" dirty="0" smtClean="0">
                                  <a:solidFill>
                                    <a:schemeClr val="tx1"/>
                                  </a:solidFill>
                                  <a:latin typeface="Cambria Math" panose="02040503050406030204" pitchFamily="18" charset="0"/>
                                </a:rPr>
                                <m:t>𝑥</m:t>
                              </m:r>
                            </m:sup>
                          </m:sSup>
                        </m:den>
                      </m:f>
                    </m:oMath>
                  </m:oMathPara>
                </a14:m>
                <a:endParaRPr lang="en-US" altLang="zh-CN" sz="2000" b="0" i="1" dirty="0">
                  <a:solidFill>
                    <a:schemeClr val="tx1"/>
                  </a:solidFill>
                  <a:latin typeface="Cambria Math" panose="02040503050406030204" pitchFamily="18" charset="0"/>
                  <a:cs typeface="Times New Roman" panose="020206030504050203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964928" y="813870"/>
                <a:ext cx="3537930" cy="977265"/>
              </a:xfrm>
              <a:prstGeom prst="rect">
                <a:avLst/>
              </a:prstGeom>
              <a:blipFill rotWithShape="1">
                <a:blip r:embed="rId2"/>
                <a:stretch>
                  <a:fillRect l="-7" t="-45" r="17" b="45"/>
                </a:stretch>
              </a:blipFill>
            </p:spPr>
            <p:txBody>
              <a:bodyPr/>
              <a:lstStyle/>
              <a:p>
                <a:r>
                  <a:rPr lang="zh-CN" altLang="en-US">
                    <a:noFill/>
                  </a:rPr>
                  <a:t> </a:t>
                </a:r>
              </a:p>
            </p:txBody>
          </p:sp>
        </mc:Fallback>
      </mc:AlternateContent>
      <p:pic>
        <p:nvPicPr>
          <p:cNvPr id="1026" name="Picture 2" descr="Sigmoid 函数 - renyuzhuo - 博客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7555" y="1791335"/>
            <a:ext cx="5033010" cy="385064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6810375" y="5702300"/>
            <a:ext cx="4188460" cy="808990"/>
          </a:xfrm>
          <a:prstGeom prst="rect">
            <a:avLst/>
          </a:prstGeom>
          <a:noFill/>
        </p:spPr>
        <p:txBody>
          <a:bodyPr wrap="square" rtlCol="0">
            <a:spAutoFit/>
          </a:bodyPr>
          <a:lstStyle/>
          <a:p>
            <a:pPr indent="0" fontAlgn="auto">
              <a:lnSpc>
                <a:spcPts val="2800"/>
              </a:lnSpc>
            </a:pPr>
            <a:r>
              <a:rPr lang="en-US" altLang="zh-CN" sz="2000">
                <a:solidFill>
                  <a:srgbClr val="002060"/>
                </a:solidFill>
                <a:latin typeface="+mn-ea"/>
                <a:sym typeface="+mn-ea"/>
              </a:rPr>
              <a:t>Figure:</a:t>
            </a:r>
            <a:r>
              <a:rPr lang="en-US" altLang="zh-CN" sz="2000" dirty="0"/>
              <a:t>Sigmoid Function Plot</a:t>
            </a:r>
          </a:p>
          <a:p>
            <a:pPr indent="0" fontAlgn="auto">
              <a:lnSpc>
                <a:spcPts val="2800"/>
              </a:lnSpc>
            </a:pPr>
            <a:r>
              <a:rPr lang="en-US" altLang="zh-CN" sz="2000" dirty="0"/>
              <a:t>(S-shaped curve from 0 to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981262" y="1744120"/>
                <a:ext cx="5181601" cy="2881630"/>
              </a:xfrm>
              <a:prstGeom prst="rect">
                <a:avLst/>
              </a:prstGeom>
              <a:noFill/>
            </p:spPr>
            <p:txBody>
              <a:bodyPr wrap="square" rtlCol="0">
                <a:spAutoFit/>
              </a:bodyPr>
              <a:lstStyle/>
              <a:p>
                <a:endParaRPr lang="en-US" altLang="zh-CN" dirty="0"/>
              </a:p>
              <a:p>
                <a:pPr indent="0" fontAlgn="auto">
                  <a:lnSpc>
                    <a:spcPts val="2800"/>
                  </a:lnSpc>
                </a:pPr>
                <a:r>
                  <a:rPr lang="en-US" altLang="zh-CN" sz="2000" dirty="0"/>
                  <a:t>For binary classification (y∈{0,1}):</a:t>
                </a:r>
              </a:p>
              <a:p>
                <a:pPr indent="0" fontAlgn="auto">
                  <a:lnSpc>
                    <a:spcPts val="2800"/>
                  </a:lnSpc>
                </a:pPr>
                <a:endParaRPr lang="en-US" altLang="zh-CN" sz="2000" i="1" dirty="0">
                  <a:solidFill>
                    <a:schemeClr val="tx1"/>
                  </a:solidFill>
                  <a:latin typeface="Cambria Math" panose="02040503050406030204" pitchFamily="18" charset="0"/>
                </a:endParaRPr>
              </a:p>
              <a:p>
                <a:pPr indent="0" fontAlgn="auto">
                  <a:lnSpc>
                    <a:spcPts val="2800"/>
                  </a:lnSpc>
                </a:pPr>
                <a14:m>
                  <m:oMathPara xmlns:m="http://schemas.openxmlformats.org/officeDocument/2006/math">
                    <m:oMathParaPr>
                      <m:jc m:val="centerGroup"/>
                    </m:oMathParaPr>
                    <m:oMath xmlns:m="http://schemas.openxmlformats.org/officeDocument/2006/math">
                      <m:r>
                        <a:rPr lang="zh-CN" altLang="en-US" sz="2000" i="1" dirty="0" smtClean="0">
                          <a:solidFill>
                            <a:schemeClr val="tx1"/>
                          </a:solidFill>
                          <a:latin typeface="Cambria Math" panose="02040503050406030204" pitchFamily="18" charset="0"/>
                        </a:rPr>
                        <m:t>𝑃</m:t>
                      </m:r>
                      <m:d>
                        <m:dPr>
                          <m:ctrlPr>
                            <a:rPr lang="zh-CN" altLang="en-US" sz="2000" i="1" dirty="0">
                              <a:solidFill>
                                <a:schemeClr val="tx1"/>
                              </a:solidFill>
                              <a:latin typeface="Cambria Math" panose="02040503050406030204" pitchFamily="18" charset="0"/>
                            </a:rPr>
                          </m:ctrlPr>
                        </m:dPr>
                        <m:e>
                          <m:r>
                            <a:rPr lang="zh-CN" altLang="en-US" sz="2000" i="1" dirty="0">
                              <a:solidFill>
                                <a:schemeClr val="tx1"/>
                              </a:solidFill>
                              <a:latin typeface="Cambria Math" panose="02040503050406030204" pitchFamily="18" charset="0"/>
                            </a:rPr>
                            <m:t>𝑦</m:t>
                          </m:r>
                          <m:r>
                            <a:rPr lang="zh-CN" altLang="en-US" sz="2000" i="0" dirty="0">
                              <a:solidFill>
                                <a:schemeClr val="tx1"/>
                              </a:solidFill>
                              <a:latin typeface="Cambria Math" panose="02040503050406030204" pitchFamily="18" charset="0"/>
                            </a:rPr>
                            <m:t>=</m:t>
                          </m:r>
                          <m:f>
                            <m:fPr>
                              <m:type m:val="lin"/>
                              <m:ctrlPr>
                                <a:rPr lang="zh-CN" altLang="en-US" sz="2000" i="1" dirty="0">
                                  <a:solidFill>
                                    <a:schemeClr val="tx1"/>
                                  </a:solidFill>
                                  <a:latin typeface="Cambria Math" panose="02040503050406030204" pitchFamily="18" charset="0"/>
                                </a:rPr>
                              </m:ctrlPr>
                            </m:fPr>
                            <m:num>
                              <m:r>
                                <a:rPr lang="zh-CN" altLang="en-US" sz="2000" i="0" dirty="0">
                                  <a:solidFill>
                                    <a:schemeClr val="tx1"/>
                                  </a:solidFill>
                                  <a:latin typeface="Cambria Math" panose="02040503050406030204" pitchFamily="18" charset="0"/>
                                </a:rPr>
                                <m:t>1</m:t>
                              </m:r>
                            </m:num>
                            <m:den>
                              <m:r>
                                <a:rPr lang="zh-CN" altLang="en-US" sz="2000" i="1" dirty="0">
                                  <a:solidFill>
                                    <a:schemeClr val="tx1"/>
                                  </a:solidFill>
                                  <a:latin typeface="Cambria Math" panose="02040503050406030204" pitchFamily="18" charset="0"/>
                                </a:rPr>
                                <m:t>𝑥</m:t>
                              </m:r>
                            </m:den>
                          </m:f>
                        </m:e>
                      </m:d>
                      <m:r>
                        <a:rPr lang="zh-CN" altLang="en-US" sz="2000" i="0" dirty="0">
                          <a:solidFill>
                            <a:schemeClr val="tx1"/>
                          </a:solidFill>
                          <a:latin typeface="Cambria Math" panose="02040503050406030204" pitchFamily="18" charset="0"/>
                        </a:rPr>
                        <m:t>=</m:t>
                      </m:r>
                      <m:r>
                        <a:rPr lang="zh-CN" altLang="en-US" sz="2000" i="1" dirty="0">
                          <a:solidFill>
                            <a:schemeClr val="tx1"/>
                          </a:solidFill>
                          <a:latin typeface="Cambria Math" panose="02040503050406030204" pitchFamily="18" charset="0"/>
                        </a:rPr>
                        <m:t>𝜎</m:t>
                      </m:r>
                      <m:d>
                        <m:dPr>
                          <m:ctrlPr>
                            <a:rPr lang="zh-CN" altLang="en-US" sz="2000" i="1" dirty="0">
                              <a:solidFill>
                                <a:schemeClr val="tx1"/>
                              </a:solidFill>
                              <a:latin typeface="Cambria Math" panose="02040503050406030204" pitchFamily="18" charset="0"/>
                            </a:rPr>
                          </m:ctrlPr>
                        </m:dPr>
                        <m:e>
                          <m:sSup>
                            <m:sSupPr>
                              <m:ctrlPr>
                                <a:rPr lang="zh-CN" altLang="en-US" sz="2000" i="1" dirty="0">
                                  <a:solidFill>
                                    <a:schemeClr val="tx1"/>
                                  </a:solidFill>
                                  <a:latin typeface="Cambria Math" panose="02040503050406030204" pitchFamily="18" charset="0"/>
                                </a:rPr>
                              </m:ctrlPr>
                            </m:sSupPr>
                            <m:e>
                              <m:r>
                                <a:rPr lang="zh-CN" altLang="en-US" sz="2000" i="1" dirty="0">
                                  <a:solidFill>
                                    <a:schemeClr val="tx1"/>
                                  </a:solidFill>
                                  <a:latin typeface="Cambria Math" panose="02040503050406030204" pitchFamily="18" charset="0"/>
                                </a:rPr>
                                <m:t>𝑤</m:t>
                              </m:r>
                            </m:e>
                            <m:sup>
                              <m:r>
                                <a:rPr lang="zh-CN" altLang="en-US" sz="2000" i="1" dirty="0">
                                  <a:solidFill>
                                    <a:schemeClr val="tx1"/>
                                  </a:solidFill>
                                  <a:latin typeface="Cambria Math" panose="02040503050406030204" pitchFamily="18" charset="0"/>
                                </a:rPr>
                                <m:t>𝑇</m:t>
                              </m:r>
                            </m:sup>
                          </m:sSup>
                          <m:r>
                            <a:rPr lang="zh-CN" altLang="en-US" sz="2000" i="1" dirty="0">
                              <a:solidFill>
                                <a:schemeClr val="tx1"/>
                              </a:solidFill>
                              <a:latin typeface="Cambria Math" panose="02040503050406030204" pitchFamily="18" charset="0"/>
                            </a:rPr>
                            <m:t>𝑥</m:t>
                          </m:r>
                          <m:r>
                            <a:rPr lang="zh-CN" altLang="en-US" sz="2000" i="0" dirty="0">
                              <a:solidFill>
                                <a:schemeClr val="tx1"/>
                              </a:solidFill>
                              <a:latin typeface="Cambria Math" panose="02040503050406030204" pitchFamily="18" charset="0"/>
                            </a:rPr>
                            <m:t>+</m:t>
                          </m:r>
                          <m:r>
                            <a:rPr lang="zh-CN" altLang="en-US" sz="2000" i="1" dirty="0">
                              <a:solidFill>
                                <a:schemeClr val="tx1"/>
                              </a:solidFill>
                              <a:latin typeface="Cambria Math" panose="02040503050406030204" pitchFamily="18" charset="0"/>
                            </a:rPr>
                            <m:t>𝑏</m:t>
                          </m:r>
                        </m:e>
                      </m:d>
                      <m:r>
                        <a:rPr lang="zh-CN" altLang="en-US" sz="2000" i="0" dirty="0">
                          <a:solidFill>
                            <a:schemeClr val="tx1"/>
                          </a:solidFill>
                          <a:latin typeface="Cambria Math" panose="02040503050406030204" pitchFamily="18" charset="0"/>
                        </a:rPr>
                        <m:t>=</m:t>
                      </m:r>
                      <m:f>
                        <m:fPr>
                          <m:ctrlPr>
                            <a:rPr lang="zh-CN" altLang="en-US" sz="2000" i="1" dirty="0">
                              <a:solidFill>
                                <a:schemeClr val="tx1"/>
                              </a:solidFill>
                              <a:latin typeface="Cambria Math" panose="02040503050406030204" pitchFamily="18" charset="0"/>
                            </a:rPr>
                          </m:ctrlPr>
                        </m:fPr>
                        <m:num>
                          <m:r>
                            <a:rPr lang="zh-CN" altLang="en-US" sz="2000" i="0" dirty="0">
                              <a:solidFill>
                                <a:schemeClr val="tx1"/>
                              </a:solidFill>
                              <a:latin typeface="Cambria Math" panose="02040503050406030204" pitchFamily="18" charset="0"/>
                            </a:rPr>
                            <m:t>1</m:t>
                          </m:r>
                        </m:num>
                        <m:den>
                          <m:r>
                            <a:rPr lang="zh-CN" altLang="en-US" sz="2000" i="0" dirty="0">
                              <a:solidFill>
                                <a:schemeClr val="tx1"/>
                              </a:solidFill>
                              <a:latin typeface="Cambria Math" panose="02040503050406030204" pitchFamily="18" charset="0"/>
                            </a:rPr>
                            <m:t>1+</m:t>
                          </m:r>
                          <m:sSup>
                            <m:sSupPr>
                              <m:ctrlPr>
                                <a:rPr lang="zh-CN" altLang="en-US" sz="2000" i="1" dirty="0">
                                  <a:solidFill>
                                    <a:schemeClr val="tx1"/>
                                  </a:solidFill>
                                  <a:latin typeface="Cambria Math" panose="02040503050406030204" pitchFamily="18" charset="0"/>
                                </a:rPr>
                              </m:ctrlPr>
                            </m:sSupPr>
                            <m:e>
                              <m:r>
                                <a:rPr lang="zh-CN" altLang="en-US" sz="2000" i="0" dirty="0">
                                  <a:solidFill>
                                    <a:schemeClr val="tx1"/>
                                  </a:solidFill>
                                  <a:latin typeface="Cambria Math" panose="02040503050406030204" pitchFamily="18" charset="0"/>
                                </a:rPr>
                                <m:t>ⅇ</m:t>
                              </m:r>
                            </m:e>
                            <m:sup>
                              <m:r>
                                <a:rPr lang="zh-CN" altLang="en-US" sz="2000" i="0" dirty="0">
                                  <a:solidFill>
                                    <a:schemeClr val="tx1"/>
                                  </a:solidFill>
                                  <a:latin typeface="Cambria Math" panose="02040503050406030204" pitchFamily="18" charset="0"/>
                                </a:rPr>
                                <m:t>−</m:t>
                              </m:r>
                              <m:d>
                                <m:dPr>
                                  <m:ctrlPr>
                                    <a:rPr lang="zh-CN" altLang="en-US" sz="2000" i="1" dirty="0">
                                      <a:solidFill>
                                        <a:schemeClr val="tx1"/>
                                      </a:solidFill>
                                      <a:latin typeface="Cambria Math" panose="02040503050406030204" pitchFamily="18" charset="0"/>
                                    </a:rPr>
                                  </m:ctrlPr>
                                </m:dPr>
                                <m:e>
                                  <m:sSup>
                                    <m:sSupPr>
                                      <m:ctrlPr>
                                        <a:rPr lang="zh-CN" altLang="en-US" sz="2000" i="1" dirty="0">
                                          <a:solidFill>
                                            <a:schemeClr val="tx1"/>
                                          </a:solidFill>
                                          <a:latin typeface="Cambria Math" panose="02040503050406030204" pitchFamily="18" charset="0"/>
                                        </a:rPr>
                                      </m:ctrlPr>
                                    </m:sSupPr>
                                    <m:e>
                                      <m:r>
                                        <a:rPr lang="zh-CN" altLang="en-US" sz="2000" i="1" dirty="0">
                                          <a:solidFill>
                                            <a:schemeClr val="tx1"/>
                                          </a:solidFill>
                                          <a:latin typeface="Cambria Math" panose="02040503050406030204" pitchFamily="18" charset="0"/>
                                        </a:rPr>
                                        <m:t>𝑤</m:t>
                                      </m:r>
                                    </m:e>
                                    <m:sup>
                                      <m:r>
                                        <a:rPr lang="zh-CN" altLang="en-US" sz="2000" i="1" dirty="0">
                                          <a:solidFill>
                                            <a:schemeClr val="tx1"/>
                                          </a:solidFill>
                                          <a:latin typeface="Cambria Math" panose="02040503050406030204" pitchFamily="18" charset="0"/>
                                        </a:rPr>
                                        <m:t>𝑇</m:t>
                                      </m:r>
                                    </m:sup>
                                  </m:sSup>
                                  <m:r>
                                    <a:rPr lang="zh-CN" altLang="en-US" sz="2000" i="0" dirty="0">
                                      <a:solidFill>
                                        <a:schemeClr val="tx1"/>
                                      </a:solidFill>
                                      <a:latin typeface="Cambria Math" panose="02040503050406030204" pitchFamily="18" charset="0"/>
                                    </a:rPr>
                                    <m:t>+</m:t>
                                  </m:r>
                                  <m:r>
                                    <a:rPr lang="zh-CN" altLang="en-US" sz="2000" i="1" dirty="0">
                                      <a:solidFill>
                                        <a:schemeClr val="tx1"/>
                                      </a:solidFill>
                                      <a:latin typeface="Cambria Math" panose="02040503050406030204" pitchFamily="18" charset="0"/>
                                    </a:rPr>
                                    <m:t>𝑏</m:t>
                                  </m:r>
                                </m:e>
                              </m:d>
                            </m:sup>
                          </m:sSup>
                        </m:den>
                      </m:f>
                    </m:oMath>
                  </m:oMathPara>
                </a14:m>
                <a:endParaRPr lang="en-US" altLang="zh-CN" sz="2000" dirty="0">
                  <a:latin typeface="Times New Roman" panose="02020603050405020304" charset="0"/>
                  <a:cs typeface="Times New Roman" panose="02020603050405020304" charset="0"/>
                </a:endParaRPr>
              </a:p>
              <a:p>
                <a:pPr indent="0" fontAlgn="auto">
                  <a:lnSpc>
                    <a:spcPts val="2800"/>
                  </a:lnSpc>
                </a:pPr>
                <a:endParaRPr lang="en-US" altLang="zh-CN" sz="2000" dirty="0">
                  <a:latin typeface="Times New Roman" panose="02020603050405020304" charset="0"/>
                  <a:cs typeface="Times New Roman" panose="02020603050405020304" charset="0"/>
                </a:endParaRPr>
              </a:p>
              <a:p>
                <a:pPr indent="0" fontAlgn="auto">
                  <a:lnSpc>
                    <a:spcPts val="2800"/>
                  </a:lnSpc>
                </a:pPr>
                <a:r>
                  <a:rPr lang="en-US" altLang="zh-CN" sz="2000" dirty="0">
                    <a:latin typeface="Times New Roman" panose="02020603050405020304" charset="0"/>
                    <a:cs typeface="Times New Roman" panose="02020603050405020304" charset="0"/>
                  </a:rPr>
                  <a:t>w: weight vector</a:t>
                </a:r>
              </a:p>
              <a:p>
                <a:pPr indent="0" fontAlgn="auto">
                  <a:lnSpc>
                    <a:spcPts val="2800"/>
                  </a:lnSpc>
                </a:pPr>
                <a:r>
                  <a:rPr lang="en-US" altLang="zh-CN" sz="2000" dirty="0">
                    <a:latin typeface="Times New Roman" panose="02020603050405020304" charset="0"/>
                    <a:cs typeface="Times New Roman" panose="02020603050405020304" charset="0"/>
                  </a:rPr>
                  <a:t>b: bias term</a:t>
                </a:r>
              </a:p>
              <a:p>
                <a:pPr indent="0" fontAlgn="auto">
                  <a:lnSpc>
                    <a:spcPts val="2800"/>
                  </a:lnSpc>
                </a:pPr>
                <a:r>
                  <a:rPr lang="en-US" altLang="zh-CN" sz="2000" dirty="0">
                    <a:latin typeface="Times New Roman" panose="02020603050405020304" charset="0"/>
                    <a:cs typeface="Times New Roman" panose="02020603050405020304" charset="0"/>
                  </a:rPr>
                  <a:t>x: material characteristic vector</a:t>
                </a:r>
              </a:p>
            </p:txBody>
          </p:sp>
        </mc:Choice>
        <mc:Fallback xmlns="">
          <p:sp>
            <p:nvSpPr>
              <p:cNvPr id="3" name="文本框 2"/>
              <p:cNvSpPr txBox="1">
                <a:spLocks noRot="1" noChangeAspect="1" noMove="1" noResize="1" noEditPoints="1" noAdjustHandles="1" noChangeArrowheads="1" noChangeShapeType="1" noTextEdit="1"/>
              </p:cNvSpPr>
              <p:nvPr/>
            </p:nvSpPr>
            <p:spPr>
              <a:xfrm>
                <a:off x="981262" y="1744120"/>
                <a:ext cx="5181601" cy="2881630"/>
              </a:xfrm>
              <a:prstGeom prst="rect">
                <a:avLst/>
              </a:prstGeom>
              <a:blipFill rotWithShape="1">
                <a:blip r:embed="rId2"/>
                <a:stretch>
                  <a:fillRect l="-4" t="-14" r="4" b="14"/>
                </a:stretch>
              </a:blipFill>
            </p:spPr>
            <p:txBody>
              <a:bodyPr/>
              <a:lstStyle/>
              <a:p>
                <a:r>
                  <a:rPr lang="zh-CN" altLang="en-US">
                    <a:noFill/>
                  </a:rPr>
                  <a:t> </a:t>
                </a:r>
              </a:p>
            </p:txBody>
          </p:sp>
        </mc:Fallback>
      </mc:AlternateContent>
      <p:sp>
        <p:nvSpPr>
          <p:cNvPr id="5" name="文本框 4"/>
          <p:cNvSpPr txBox="1"/>
          <p:nvPr/>
        </p:nvSpPr>
        <p:spPr>
          <a:xfrm>
            <a:off x="6610985" y="2083435"/>
            <a:ext cx="5352415" cy="2963545"/>
          </a:xfrm>
          <a:prstGeom prst="rect">
            <a:avLst/>
          </a:prstGeom>
          <a:noFill/>
        </p:spPr>
        <p:txBody>
          <a:bodyPr wrap="square" rtlCol="0">
            <a:spAutoFit/>
          </a:bodyPr>
          <a:lstStyle/>
          <a:p>
            <a:pPr marL="342900" indent="-342900" fontAlgn="auto">
              <a:lnSpc>
                <a:spcPts val="2800"/>
              </a:lnSpc>
              <a:buFont typeface="Arial" panose="020B0604020202020204" pitchFamily="34" charset="0"/>
              <a:buChar char="•"/>
            </a:pPr>
            <a:r>
              <a:rPr lang="en-US" altLang="zh-CN" sz="2000" b="1" dirty="0"/>
              <a:t>Advantages:</a:t>
            </a:r>
            <a:r>
              <a:rPr lang="en-US" altLang="zh-CN" sz="2000" dirty="0"/>
              <a:t> </a:t>
            </a:r>
          </a:p>
          <a:p>
            <a:pPr indent="0" fontAlgn="auto">
              <a:lnSpc>
                <a:spcPts val="2800"/>
              </a:lnSpc>
              <a:buFont typeface="Arial" panose="020B0604020202020204" pitchFamily="34" charset="0"/>
              <a:buNone/>
            </a:pPr>
            <a:r>
              <a:rPr lang="en-US" altLang="zh-CN" sz="2000" dirty="0"/>
              <a:t>     The computational cost is low, and it is    </a:t>
            </a:r>
          </a:p>
          <a:p>
            <a:pPr indent="0" fontAlgn="auto">
              <a:lnSpc>
                <a:spcPts val="2800"/>
              </a:lnSpc>
              <a:buFont typeface="Arial" panose="020B0604020202020204" pitchFamily="34" charset="0"/>
              <a:buNone/>
            </a:pPr>
            <a:r>
              <a:rPr lang="en-US" altLang="zh-CN" sz="2000" dirty="0"/>
              <a:t>      easy to understand and implement.</a:t>
            </a:r>
          </a:p>
          <a:p>
            <a:pPr marL="342900" indent="-342900" fontAlgn="auto">
              <a:lnSpc>
                <a:spcPts val="2800"/>
              </a:lnSpc>
              <a:buFont typeface="Arial" panose="020B0604020202020204" pitchFamily="34" charset="0"/>
              <a:buChar char="•"/>
            </a:pPr>
            <a:r>
              <a:rPr lang="en-US" altLang="zh-CN" sz="2000" b="1" dirty="0"/>
              <a:t>Disadvantage: </a:t>
            </a:r>
          </a:p>
          <a:p>
            <a:pPr indent="0" fontAlgn="auto">
              <a:lnSpc>
                <a:spcPts val="2800"/>
              </a:lnSpc>
            </a:pPr>
            <a:r>
              <a:rPr lang="en-US" altLang="zh-CN" sz="2000" dirty="0"/>
              <a:t>     It is prone to underfitting and the     </a:t>
            </a:r>
          </a:p>
          <a:p>
            <a:pPr indent="0" fontAlgn="auto">
              <a:lnSpc>
                <a:spcPts val="2800"/>
              </a:lnSpc>
            </a:pPr>
            <a:r>
              <a:rPr lang="en-US" altLang="zh-CN" sz="2000" dirty="0"/>
              <a:t>     classification accuracy may not be high.</a:t>
            </a:r>
          </a:p>
          <a:p>
            <a:pPr marL="342900" indent="-342900" fontAlgn="auto">
              <a:lnSpc>
                <a:spcPts val="2800"/>
              </a:lnSpc>
              <a:buFont typeface="Arial" panose="020B0604020202020204" pitchFamily="34" charset="0"/>
              <a:buChar char="•"/>
            </a:pPr>
            <a:r>
              <a:rPr lang="en-US" altLang="zh-CN" sz="2000" b="1" dirty="0"/>
              <a:t>Applicable data types: </a:t>
            </a:r>
          </a:p>
          <a:p>
            <a:pPr indent="0" fontAlgn="auto">
              <a:lnSpc>
                <a:spcPts val="2800"/>
              </a:lnSpc>
            </a:pPr>
            <a:r>
              <a:rPr lang="en-US" altLang="zh-CN" sz="2000" dirty="0"/>
              <a:t>     Numeric Data and Nominal Data</a:t>
            </a:r>
          </a:p>
        </p:txBody>
      </p:sp>
      <p:sp>
        <p:nvSpPr>
          <p:cNvPr id="2" name="文本框 1"/>
          <p:cNvSpPr txBox="1"/>
          <p:nvPr/>
        </p:nvSpPr>
        <p:spPr>
          <a:xfrm>
            <a:off x="927735" y="290195"/>
            <a:ext cx="358584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sym typeface="+mn-ea"/>
              </a:rPr>
              <a:t>Prediction Equation</a:t>
            </a:r>
            <a:endParaRPr lang="en-US" altLang="zh-CN" sz="2400">
              <a:solidFill>
                <a:schemeClr val="accent6">
                  <a:lumMod val="75000"/>
                </a:schemeClr>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5625" y="528955"/>
            <a:ext cx="929449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Common Algorithms: Support Vector Machines(SVM)</a:t>
            </a:r>
          </a:p>
        </p:txBody>
      </p:sp>
      <p:sp>
        <p:nvSpPr>
          <p:cNvPr id="3" name="文本框 2"/>
          <p:cNvSpPr txBox="1"/>
          <p:nvPr/>
        </p:nvSpPr>
        <p:spPr>
          <a:xfrm>
            <a:off x="322729" y="1766047"/>
            <a:ext cx="5540188" cy="80899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Finds the </a:t>
            </a:r>
            <a:r>
              <a:rPr lang="en-US" altLang="zh-CN" sz="2000" b="1" dirty="0"/>
              <a:t>optimal hyperplane </a:t>
            </a:r>
            <a:r>
              <a:rPr lang="en-US" altLang="zh-CN" sz="2000" dirty="0"/>
              <a:t>that best separates data points into different classes.</a:t>
            </a:r>
          </a:p>
        </p:txBody>
      </p:sp>
      <p:pic>
        <p:nvPicPr>
          <p:cNvPr id="5" name="图片 4"/>
          <p:cNvPicPr>
            <a:picLocks noChangeAspect="1"/>
          </p:cNvPicPr>
          <p:nvPr/>
        </p:nvPicPr>
        <p:blipFill>
          <a:blip r:embed="rId2"/>
          <a:stretch>
            <a:fillRect/>
          </a:stretch>
        </p:blipFill>
        <p:spPr>
          <a:xfrm>
            <a:off x="6619875" y="955675"/>
            <a:ext cx="4881245" cy="3881755"/>
          </a:xfrm>
          <a:prstGeom prst="rect">
            <a:avLst/>
          </a:prstGeom>
        </p:spPr>
      </p:pic>
      <p:sp>
        <p:nvSpPr>
          <p:cNvPr id="6" name="文本框 5"/>
          <p:cNvSpPr txBox="1"/>
          <p:nvPr/>
        </p:nvSpPr>
        <p:spPr>
          <a:xfrm>
            <a:off x="322729" y="2967335"/>
            <a:ext cx="5674660" cy="116840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Key: Maximize the</a:t>
            </a:r>
            <a:r>
              <a:rPr lang="en-US" altLang="zh-CN" sz="2000" b="1" dirty="0"/>
              <a:t> margin</a:t>
            </a:r>
            <a:r>
              <a:rPr lang="en-US" altLang="zh-CN" sz="2000" dirty="0"/>
              <a:t> between the decision boundary and the nearest training data points (support vectors).</a:t>
            </a:r>
          </a:p>
        </p:txBody>
      </p:sp>
      <p:sp>
        <p:nvSpPr>
          <p:cNvPr id="7" name="文本框 6"/>
          <p:cNvSpPr txBox="1"/>
          <p:nvPr/>
        </p:nvSpPr>
        <p:spPr>
          <a:xfrm>
            <a:off x="322580" y="4563110"/>
            <a:ext cx="5618480" cy="80899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dirty="0"/>
              <a:t>Handles both linearly separable and non-linearly separable data (using </a:t>
            </a:r>
            <a:r>
              <a:rPr lang="en-US" altLang="zh-CN" sz="2000" b="1" dirty="0"/>
              <a:t>kernel trick</a:t>
            </a:r>
            <a:r>
              <a:rPr lang="en-US" altLang="zh-CN" sz="2000" dirty="0"/>
              <a:t>).</a:t>
            </a:r>
          </a:p>
        </p:txBody>
      </p:sp>
      <p:sp>
        <p:nvSpPr>
          <p:cNvPr id="8" name="文本框 7"/>
          <p:cNvSpPr txBox="1"/>
          <p:nvPr/>
        </p:nvSpPr>
        <p:spPr>
          <a:xfrm>
            <a:off x="6821170" y="5158740"/>
            <a:ext cx="5304155" cy="1168400"/>
          </a:xfrm>
          <a:prstGeom prst="rect">
            <a:avLst/>
          </a:prstGeom>
          <a:noFill/>
        </p:spPr>
        <p:txBody>
          <a:bodyPr wrap="square" rtlCol="0">
            <a:spAutoFit/>
          </a:bodyPr>
          <a:lstStyle/>
          <a:p>
            <a:pPr indent="0" fontAlgn="auto">
              <a:lnSpc>
                <a:spcPts val="2800"/>
              </a:lnSpc>
            </a:pPr>
            <a:r>
              <a:rPr lang="en-US" altLang="zh-CN" sz="2000">
                <a:solidFill>
                  <a:srgbClr val="002060"/>
                </a:solidFill>
                <a:latin typeface="+mn-ea"/>
                <a:sym typeface="+mn-ea"/>
              </a:rPr>
              <a:t>Figure:</a:t>
            </a:r>
            <a:r>
              <a:rPr lang="en-US" altLang="zh-CN" sz="2000" dirty="0"/>
              <a:t>SVM: Maximizing the Margin</a:t>
            </a:r>
          </a:p>
          <a:p>
            <a:pPr indent="0" fontAlgn="auto">
              <a:lnSpc>
                <a:spcPts val="2800"/>
              </a:lnSpc>
            </a:pPr>
            <a:r>
              <a:rPr lang="en-US" altLang="zh-CN" sz="2000" dirty="0"/>
              <a:t>(Imagine two classes of points, a separating line, and parallel lines defining the margin)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260" y="1200150"/>
            <a:ext cx="9286240" cy="1527175"/>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b="1" dirty="0"/>
              <a:t>Hyperplane:</a:t>
            </a:r>
            <a:r>
              <a:rPr lang="en-US" altLang="zh-CN" sz="2000" dirty="0"/>
              <a:t> </a:t>
            </a:r>
            <a:r>
              <a:rPr lang="en-US" altLang="zh-CN" sz="2000" dirty="0" err="1"/>
              <a:t>w</a:t>
            </a:r>
            <a:r>
              <a:rPr lang="en-US" altLang="zh-CN" sz="2000" baseline="30000" dirty="0" err="1"/>
              <a:t>T</a:t>
            </a:r>
            <a:r>
              <a:rPr lang="en-US" altLang="zh-CN" sz="2000" dirty="0" err="1"/>
              <a:t>x</a:t>
            </a:r>
            <a:r>
              <a:rPr lang="en-US" altLang="zh-CN" sz="2000" dirty="0"/>
              <a:t> + b = 0 </a:t>
            </a:r>
          </a:p>
          <a:p>
            <a:pPr marL="285750" indent="-285750" fontAlgn="auto">
              <a:lnSpc>
                <a:spcPts val="2800"/>
              </a:lnSpc>
              <a:buFont typeface="Arial" panose="020B0604020202020204" pitchFamily="34" charset="0"/>
              <a:buChar char="•"/>
            </a:pPr>
            <a:r>
              <a:rPr lang="en-US" altLang="zh-CN" sz="2000" b="1" dirty="0"/>
              <a:t>Support Vectors:</a:t>
            </a:r>
            <a:r>
              <a:rPr lang="en-US" altLang="zh-CN" sz="2000" dirty="0"/>
              <a:t> Data points closest to the hyperplane. </a:t>
            </a:r>
          </a:p>
          <a:p>
            <a:pPr marL="285750" indent="-285750" fontAlgn="auto">
              <a:lnSpc>
                <a:spcPts val="2800"/>
              </a:lnSpc>
              <a:buFont typeface="Arial" panose="020B0604020202020204" pitchFamily="34" charset="0"/>
              <a:buChar char="•"/>
            </a:pPr>
            <a:r>
              <a:rPr lang="en-US" altLang="zh-CN" sz="2000" b="1" dirty="0"/>
              <a:t>Kernel Trick:</a:t>
            </a:r>
            <a:r>
              <a:rPr lang="en-US" altLang="zh-CN" sz="2000" dirty="0"/>
              <a:t> Implicitly maps data into higher-dimensional space where it might be linearly separable (e.g., Radial Basis Function(RBF).)</a:t>
            </a:r>
          </a:p>
        </p:txBody>
      </p:sp>
      <p:sp>
        <p:nvSpPr>
          <p:cNvPr id="3" name="文本框 2"/>
          <p:cNvSpPr txBox="1"/>
          <p:nvPr/>
        </p:nvSpPr>
        <p:spPr>
          <a:xfrm>
            <a:off x="1318260" y="3645535"/>
            <a:ext cx="10467975" cy="2604770"/>
          </a:xfrm>
          <a:prstGeom prst="rect">
            <a:avLst/>
          </a:prstGeom>
          <a:noFill/>
        </p:spPr>
        <p:txBody>
          <a:bodyPr wrap="square" rtlCol="0">
            <a:spAutoFit/>
          </a:bodyPr>
          <a:lstStyle/>
          <a:p>
            <a:pPr marL="285750" indent="-285750" fontAlgn="auto">
              <a:lnSpc>
                <a:spcPts val="2800"/>
              </a:lnSpc>
              <a:buFont typeface="Arial" panose="020B0604020202020204" pitchFamily="34" charset="0"/>
              <a:buChar char="•"/>
            </a:pPr>
            <a:r>
              <a:rPr lang="en-US" altLang="zh-CN" sz="2000" b="1" dirty="0"/>
              <a:t>Advantages:</a:t>
            </a:r>
          </a:p>
          <a:p>
            <a:pPr fontAlgn="auto">
              <a:lnSpc>
                <a:spcPts val="2800"/>
              </a:lnSpc>
            </a:pPr>
            <a:r>
              <a:rPr lang="en-US" altLang="zh-CN" sz="2000" dirty="0"/>
              <a:t>    Low generalization error rate, low computational cost, and easily interpretable results.</a:t>
            </a:r>
          </a:p>
          <a:p>
            <a:pPr marL="285750" indent="-285750" fontAlgn="auto">
              <a:lnSpc>
                <a:spcPts val="2800"/>
              </a:lnSpc>
              <a:buFont typeface="Arial" panose="020B0604020202020204" pitchFamily="34" charset="0"/>
              <a:buChar char="•"/>
            </a:pPr>
            <a:r>
              <a:rPr lang="en-US" altLang="zh-CN" sz="2000" b="1" dirty="0"/>
              <a:t>Disadvantages:</a:t>
            </a:r>
          </a:p>
          <a:p>
            <a:pPr fontAlgn="auto">
              <a:lnSpc>
                <a:spcPts val="2800"/>
              </a:lnSpc>
            </a:pPr>
            <a:r>
              <a:rPr lang="en-US" altLang="zh-CN" sz="2000" dirty="0"/>
              <a:t>    Sensitive to parameter adjustment and choice of kernel function. The original classifier, </a:t>
            </a:r>
          </a:p>
          <a:p>
            <a:pPr fontAlgn="auto">
              <a:lnSpc>
                <a:spcPts val="2800"/>
              </a:lnSpc>
            </a:pPr>
            <a:r>
              <a:rPr lang="en-US" altLang="zh-CN" sz="2000" dirty="0"/>
              <a:t>    without modification, is only applicable for handling binary problems.</a:t>
            </a:r>
          </a:p>
          <a:p>
            <a:pPr marL="285750" indent="-285750" fontAlgn="auto">
              <a:lnSpc>
                <a:spcPts val="2800"/>
              </a:lnSpc>
              <a:buFont typeface="Arial" panose="020B0604020202020204" pitchFamily="34" charset="0"/>
              <a:buChar char="•"/>
            </a:pPr>
            <a:r>
              <a:rPr lang="en-US" altLang="zh-CN" sz="2000" b="1" dirty="0"/>
              <a:t>Applicable data types: </a:t>
            </a:r>
          </a:p>
          <a:p>
            <a:pPr fontAlgn="auto">
              <a:lnSpc>
                <a:spcPts val="2800"/>
              </a:lnSpc>
            </a:pPr>
            <a:r>
              <a:rPr lang="en-US" altLang="zh-CN" sz="2000" dirty="0"/>
              <a:t>    Numeric Data and Nominal Data</a:t>
            </a:r>
          </a:p>
        </p:txBody>
      </p:sp>
      <p:sp>
        <p:nvSpPr>
          <p:cNvPr id="4" name="文本框 3"/>
          <p:cNvSpPr txBox="1"/>
          <p:nvPr/>
        </p:nvSpPr>
        <p:spPr>
          <a:xfrm>
            <a:off x="623570" y="442595"/>
            <a:ext cx="2361565" cy="517525"/>
          </a:xfrm>
          <a:prstGeom prst="rect">
            <a:avLst/>
          </a:prstGeom>
          <a:noFill/>
        </p:spPr>
        <p:txBody>
          <a:bodyPr wrap="square" rtlCol="0">
            <a:noAutofit/>
          </a:bodyPr>
          <a:lstStyle/>
          <a:p>
            <a:r>
              <a:rPr lang="en-US" altLang="zh-CN" sz="2400">
                <a:solidFill>
                  <a:schemeClr val="accent6">
                    <a:lumMod val="75000"/>
                  </a:schemeClr>
                </a:solidFill>
                <a:latin typeface="+mj-ea"/>
                <a:ea typeface="+mj-ea"/>
                <a:sym typeface="+mn-ea"/>
              </a:rPr>
              <a:t>Key Concepts</a:t>
            </a:r>
            <a:endParaRPr lang="en-US" altLang="zh-CN" sz="2400">
              <a:solidFill>
                <a:schemeClr val="accent6">
                  <a:lumMod val="75000"/>
                </a:schemeClr>
              </a:solidFill>
              <a:latin typeface="+mj-ea"/>
              <a:ea typeface="+mj-ea"/>
            </a:endParaRPr>
          </a:p>
          <a:p>
            <a:pPr indent="0">
              <a:buFont typeface="Arial" panose="020B0604020202020204" pitchFamily="34" charset="0"/>
              <a:buNone/>
            </a:pPr>
            <a:endParaRPr lang="en-US" altLang="zh-CN" sz="2400">
              <a:solidFill>
                <a:schemeClr val="accent6">
                  <a:lumMod val="75000"/>
                </a:schemeClr>
              </a:solidFill>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4685" y="511175"/>
            <a:ext cx="7103745" cy="460375"/>
          </a:xfrm>
          <a:prstGeom prst="rect">
            <a:avLst/>
          </a:prstGeom>
          <a:noFill/>
        </p:spPr>
        <p:txBody>
          <a:bodyPr wrap="square" rtlCol="0">
            <a:spAutoFit/>
          </a:bodyPr>
          <a:lstStyle/>
          <a:p>
            <a:r>
              <a:rPr lang="en-US" altLang="zh-CN" sz="2400">
                <a:solidFill>
                  <a:schemeClr val="accent6">
                    <a:lumMod val="75000"/>
                  </a:schemeClr>
                </a:solidFill>
                <a:latin typeface="+mj-ea"/>
                <a:ea typeface="+mj-ea"/>
              </a:rPr>
              <a:t>Evaluation Metrics for Classification</a:t>
            </a:r>
          </a:p>
        </p:txBody>
      </p:sp>
      <p:graphicFrame>
        <p:nvGraphicFramePr>
          <p:cNvPr id="5" name="表格 4"/>
          <p:cNvGraphicFramePr>
            <a:graphicFrameLocks noGrp="1"/>
          </p:cNvGraphicFramePr>
          <p:nvPr/>
        </p:nvGraphicFramePr>
        <p:xfrm>
          <a:off x="594657" y="2011680"/>
          <a:ext cx="11002683" cy="3448560"/>
        </p:xfrm>
        <a:graphic>
          <a:graphicData uri="http://schemas.openxmlformats.org/drawingml/2006/table">
            <a:tbl>
              <a:tblPr firstRow="1" bandRow="1">
                <a:tableStyleId>{5C22544A-7EE6-4342-B048-85BDC9FD1C3A}</a:tableStyleId>
              </a:tblPr>
              <a:tblGrid>
                <a:gridCol w="2550160">
                  <a:extLst>
                    <a:ext uri="{9D8B030D-6E8A-4147-A177-3AD203B41FA5}">
                      <a16:colId xmlns:a16="http://schemas.microsoft.com/office/drawing/2014/main" val="20000"/>
                    </a:ext>
                  </a:extLst>
                </a:gridCol>
                <a:gridCol w="3055769">
                  <a:extLst>
                    <a:ext uri="{9D8B030D-6E8A-4147-A177-3AD203B41FA5}">
                      <a16:colId xmlns:a16="http://schemas.microsoft.com/office/drawing/2014/main" val="20001"/>
                    </a:ext>
                  </a:extLst>
                </a:gridCol>
                <a:gridCol w="2963756">
                  <a:extLst>
                    <a:ext uri="{9D8B030D-6E8A-4147-A177-3AD203B41FA5}">
                      <a16:colId xmlns:a16="http://schemas.microsoft.com/office/drawing/2014/main" val="20002"/>
                    </a:ext>
                  </a:extLst>
                </a:gridCol>
                <a:gridCol w="2432998">
                  <a:extLst>
                    <a:ext uri="{9D8B030D-6E8A-4147-A177-3AD203B41FA5}">
                      <a16:colId xmlns:a16="http://schemas.microsoft.com/office/drawing/2014/main" val="20003"/>
                    </a:ext>
                  </a:extLst>
                </a:gridCol>
              </a:tblGrid>
              <a:tr h="313757">
                <a:tc>
                  <a:txBody>
                    <a:bodyPr/>
                    <a:lstStyle/>
                    <a:p>
                      <a:pPr indent="0" algn="ctr" fontAlgn="auto">
                        <a:lnSpc>
                          <a:spcPts val="2800"/>
                        </a:lnSpc>
                      </a:pPr>
                      <a:r>
                        <a:rPr lang="en-US" altLang="zh-CN" sz="2000" dirty="0">
                          <a:solidFill>
                            <a:schemeClr val="tx1"/>
                          </a:solidFill>
                          <a:latin typeface="Times New Roman" panose="02020603050405020304" charset="0"/>
                          <a:cs typeface="Times New Roman" panose="02020603050405020304" charset="0"/>
                        </a:rPr>
                        <a:t>Indicators</a:t>
                      </a:r>
                    </a:p>
                  </a:txBody>
                  <a:tcPr anchor="ctr">
                    <a:lnT w="12700" cmpd="sng">
                      <a:solidFill>
                        <a:schemeClr val="tx1"/>
                      </a:solidFill>
                      <a:prstDash val="solid"/>
                    </a:lnT>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dirty="0">
                          <a:solidFill>
                            <a:schemeClr val="tx1"/>
                          </a:solidFill>
                          <a:latin typeface="Times New Roman" panose="02020603050405020304" charset="0"/>
                          <a:cs typeface="Times New Roman" panose="02020603050405020304" charset="0"/>
                        </a:rPr>
                        <a:t>Formulas</a:t>
                      </a:r>
                    </a:p>
                  </a:txBody>
                  <a:tcPr anchor="ctr">
                    <a:lnT w="12700" cmpd="sng">
                      <a:solidFill>
                        <a:schemeClr val="tx1"/>
                      </a:solidFill>
                      <a:prstDash val="solid"/>
                    </a:lnT>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dirty="0">
                          <a:solidFill>
                            <a:schemeClr val="tx1"/>
                          </a:solidFill>
                          <a:latin typeface="Times New Roman" panose="02020603050405020304" charset="0"/>
                          <a:cs typeface="Times New Roman" panose="02020603050405020304" charset="0"/>
                        </a:rPr>
                        <a:t>Scientific significance</a:t>
                      </a:r>
                    </a:p>
                  </a:txBody>
                  <a:tcPr anchor="ctr">
                    <a:lnT w="12700" cmpd="sng">
                      <a:solidFill>
                        <a:schemeClr val="tx1"/>
                      </a:solidFill>
                      <a:prstDash val="solid"/>
                    </a:lnT>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dirty="0">
                          <a:solidFill>
                            <a:schemeClr val="tx1"/>
                          </a:solidFill>
                          <a:latin typeface="Times New Roman" panose="02020603050405020304" charset="0"/>
                          <a:cs typeface="Times New Roman" panose="02020603050405020304" charset="0"/>
                        </a:rPr>
                        <a:t>Ideal value</a:t>
                      </a:r>
                    </a:p>
                  </a:txBody>
                  <a:tcPr anchor="ctr">
                    <a:lnT w="12700" cmpd="sng">
                      <a:solidFill>
                        <a:schemeClr val="tx1"/>
                      </a:solidFill>
                      <a:prstDash val="solid"/>
                    </a:lnT>
                    <a:lnB w="12700" cmpd="sng">
                      <a:solidFill>
                        <a:schemeClr val="tx1"/>
                      </a:solidFill>
                      <a:prstDash val="solid"/>
                    </a:lnB>
                    <a:solidFill>
                      <a:srgbClr val="000000">
                        <a:alpha val="0"/>
                      </a:srgbClr>
                    </a:solidFill>
                  </a:tcPr>
                </a:tc>
                <a:extLst>
                  <a:ext uri="{0D108BD9-81ED-4DB2-BD59-A6C34878D82A}">
                    <a16:rowId xmlns:a16="http://schemas.microsoft.com/office/drawing/2014/main" val="10000"/>
                  </a:ext>
                </a:extLst>
              </a:tr>
              <a:tr h="370840">
                <a:tc>
                  <a:txBody>
                    <a:bodyPr/>
                    <a:lstStyle/>
                    <a:p>
                      <a:pPr indent="0" algn="ctr" fontAlgn="auto">
                        <a:lnSpc>
                          <a:spcPts val="2800"/>
                        </a:lnSpc>
                      </a:pPr>
                      <a:r>
                        <a:rPr lang="en-US" altLang="zh-CN" sz="2000" b="1" i="0" kern="1200" dirty="0">
                          <a:solidFill>
                            <a:schemeClr val="dk1"/>
                          </a:solidFill>
                          <a:effectLst/>
                          <a:latin typeface="Times New Roman" panose="02020603050405020304" charset="0"/>
                          <a:ea typeface="+mn-ea"/>
                          <a:cs typeface="Times New Roman" panose="02020603050405020304" charset="0"/>
                        </a:rPr>
                        <a:t>Accuracy</a:t>
                      </a:r>
                    </a:p>
                  </a:txBody>
                  <a:tcPr anchor="ctr">
                    <a:lnT w="12700" cmpd="sng">
                      <a:solidFill>
                        <a:schemeClr val="tx1"/>
                      </a:solidFill>
                      <a:prstDash val="solid"/>
                    </a:lnT>
                    <a:lnB>
                      <a:noFill/>
                    </a:lnB>
                    <a:solidFill>
                      <a:srgbClr val="000000">
                        <a:alpha val="0"/>
                      </a:srgbClr>
                    </a:solidFill>
                  </a:tcPr>
                </a:tc>
                <a:tc>
                  <a:txBody>
                    <a:bodyPr/>
                    <a:lstStyle/>
                    <a:p>
                      <a:pPr indent="0" algn="ctr" fontAlgn="auto">
                        <a:lnSpc>
                          <a:spcPts val="2800"/>
                        </a:lnSpc>
                      </a:pPr>
                      <a:r>
                        <a:rPr lang="en-US" altLang="zh-CN" sz="2000" b="0" i="0" kern="1200" dirty="0">
                          <a:solidFill>
                            <a:schemeClr val="dk1"/>
                          </a:solidFill>
                          <a:effectLst/>
                          <a:latin typeface="Times New Roman" panose="02020603050405020304" charset="0"/>
                          <a:ea typeface="+mn-ea"/>
                          <a:cs typeface="Times New Roman" panose="02020603050405020304" charset="0"/>
                        </a:rPr>
                        <a:t>(TP+TN)/(TP+FP+FN+TN)</a:t>
                      </a:r>
                    </a:p>
                  </a:txBody>
                  <a:tcPr anchor="ctr">
                    <a:lnT w="12700" cmpd="sng">
                      <a:solidFill>
                        <a:schemeClr val="tx1"/>
                      </a:solidFill>
                      <a:prstDash val="solid"/>
                    </a:lnT>
                    <a:lnB>
                      <a:noFill/>
                    </a:lnB>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Overall prediction accuracy rate</a:t>
                      </a:r>
                    </a:p>
                  </a:txBody>
                  <a:tcPr anchor="ctr">
                    <a:lnT w="12700" cmpd="sng">
                      <a:solidFill>
                        <a:schemeClr val="tx1"/>
                      </a:solidFill>
                      <a:prstDash val="solid"/>
                    </a:lnT>
                    <a:lnB>
                      <a:noFill/>
                    </a:lnB>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Nearly 1</a:t>
                      </a:r>
                    </a:p>
                  </a:txBody>
                  <a:tcPr anchor="ctr">
                    <a:lnT w="12700" cmpd="sng">
                      <a:solidFill>
                        <a:schemeClr val="tx1"/>
                      </a:solidFill>
                      <a:prstDash val="solid"/>
                    </a:lnT>
                    <a:lnB>
                      <a:noFill/>
                    </a:lnB>
                    <a:solidFill>
                      <a:srgbClr val="000000">
                        <a:alpha val="0"/>
                      </a:srgbClr>
                    </a:solidFill>
                  </a:tcPr>
                </a:tc>
                <a:extLst>
                  <a:ext uri="{0D108BD9-81ED-4DB2-BD59-A6C34878D82A}">
                    <a16:rowId xmlns:a16="http://schemas.microsoft.com/office/drawing/2014/main" val="10001"/>
                  </a:ext>
                </a:extLst>
              </a:tr>
              <a:tr h="370840">
                <a:tc>
                  <a:txBody>
                    <a:bodyPr/>
                    <a:lstStyle/>
                    <a:p>
                      <a:pPr indent="0" algn="ctr" fontAlgn="auto">
                        <a:lnSpc>
                          <a:spcPts val="2800"/>
                        </a:lnSpc>
                      </a:pPr>
                      <a:r>
                        <a:rPr lang="en-US" altLang="zh-CN" sz="2000" b="1" i="0" kern="1200" dirty="0">
                          <a:solidFill>
                            <a:schemeClr val="dk1"/>
                          </a:solidFill>
                          <a:effectLst/>
                          <a:latin typeface="Times New Roman" panose="02020603050405020304" charset="0"/>
                          <a:ea typeface="+mn-ea"/>
                          <a:cs typeface="Times New Roman" panose="02020603050405020304" charset="0"/>
                        </a:rPr>
                        <a:t>Precision</a:t>
                      </a:r>
                    </a:p>
                  </a:txBody>
                  <a:tcPr anchor="ctr">
                    <a:lnT>
                      <a:noFill/>
                    </a:lnT>
                    <a:solidFill>
                      <a:srgbClr val="000000">
                        <a:alpha val="0"/>
                      </a:srgbClr>
                    </a:solidFill>
                  </a:tcPr>
                </a:tc>
                <a:tc>
                  <a:txBody>
                    <a:bodyPr/>
                    <a:lstStyle/>
                    <a:p>
                      <a:pPr indent="0" algn="ctr" fontAlgn="auto">
                        <a:lnSpc>
                          <a:spcPts val="2800"/>
                        </a:lnSpc>
                      </a:pPr>
                      <a:r>
                        <a:rPr lang="en-US" altLang="zh-CN" sz="2000" b="0" i="0" kern="1200" dirty="0">
                          <a:solidFill>
                            <a:schemeClr val="dk1"/>
                          </a:solidFill>
                          <a:effectLst/>
                          <a:latin typeface="Times New Roman" panose="02020603050405020304" charset="0"/>
                          <a:ea typeface="+mn-ea"/>
                          <a:cs typeface="Times New Roman" panose="02020603050405020304" charset="0"/>
                        </a:rPr>
                        <a:t>TP/(TP+FP)</a:t>
                      </a:r>
                    </a:p>
                  </a:txBody>
                  <a:tcPr anchor="ctr">
                    <a:lnT>
                      <a:noFill/>
                    </a:lnT>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The proportion of true stable materials in the predicted stable materials</a:t>
                      </a:r>
                    </a:p>
                  </a:txBody>
                  <a:tcPr anchor="ctr">
                    <a:lnT>
                      <a:noFill/>
                    </a:lnT>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Nearly 1</a:t>
                      </a:r>
                    </a:p>
                  </a:txBody>
                  <a:tcPr anchor="ctr">
                    <a:lnT>
                      <a:noFill/>
                    </a:lnT>
                    <a:solidFill>
                      <a:srgbClr val="000000">
                        <a:alpha val="0"/>
                      </a:srgbClr>
                    </a:solidFill>
                  </a:tcPr>
                </a:tc>
                <a:extLst>
                  <a:ext uri="{0D108BD9-81ED-4DB2-BD59-A6C34878D82A}">
                    <a16:rowId xmlns:a16="http://schemas.microsoft.com/office/drawing/2014/main" val="10002"/>
                  </a:ext>
                </a:extLst>
              </a:tr>
              <a:tr h="370840">
                <a:tc>
                  <a:txBody>
                    <a:bodyPr/>
                    <a:lstStyle/>
                    <a:p>
                      <a:pPr indent="0" algn="ctr" fontAlgn="auto">
                        <a:lnSpc>
                          <a:spcPts val="2800"/>
                        </a:lnSpc>
                      </a:pPr>
                      <a:r>
                        <a:rPr lang="en-US" altLang="zh-CN" sz="2000" b="1" i="0" kern="1200" dirty="0">
                          <a:solidFill>
                            <a:schemeClr val="dk1"/>
                          </a:solidFill>
                          <a:effectLst/>
                          <a:latin typeface="Times New Roman" panose="02020603050405020304" charset="0"/>
                          <a:ea typeface="+mn-ea"/>
                          <a:cs typeface="Times New Roman" panose="02020603050405020304" charset="0"/>
                        </a:rPr>
                        <a:t>Recall</a:t>
                      </a:r>
                    </a:p>
                  </a:txBody>
                  <a:tcPr anchor="ctr">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b="0" i="0" kern="1200" dirty="0">
                          <a:solidFill>
                            <a:schemeClr val="dk1"/>
                          </a:solidFill>
                          <a:effectLst/>
                          <a:latin typeface="Times New Roman" panose="02020603050405020304" charset="0"/>
                          <a:ea typeface="+mn-ea"/>
                          <a:cs typeface="Times New Roman" panose="02020603050405020304" charset="0"/>
                        </a:rPr>
                        <a:t>TP/(TP+FN)</a:t>
                      </a:r>
                    </a:p>
                  </a:txBody>
                  <a:tcPr anchor="ctr">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The proportion of truly stable materials that are correctly identified</a:t>
                      </a:r>
                    </a:p>
                  </a:txBody>
                  <a:tcPr anchor="ctr">
                    <a:lnB w="12700" cmpd="sng">
                      <a:solidFill>
                        <a:schemeClr val="tx1"/>
                      </a:solidFill>
                      <a:prstDash val="solid"/>
                    </a:lnB>
                    <a:solidFill>
                      <a:srgbClr val="000000">
                        <a:alpha val="0"/>
                      </a:srgbClr>
                    </a:solidFill>
                  </a:tcPr>
                </a:tc>
                <a:tc>
                  <a:txBody>
                    <a:bodyPr/>
                    <a:lstStyle/>
                    <a:p>
                      <a:pPr indent="0" algn="ctr" fontAlgn="auto">
                        <a:lnSpc>
                          <a:spcPts val="2800"/>
                        </a:lnSpc>
                      </a:pPr>
                      <a:r>
                        <a:rPr lang="en-US" altLang="zh-CN" sz="2000" dirty="0">
                          <a:latin typeface="Times New Roman" panose="02020603050405020304" charset="0"/>
                          <a:cs typeface="Times New Roman" panose="02020603050405020304" charset="0"/>
                        </a:rPr>
                        <a:t>Nearly 1</a:t>
                      </a:r>
                    </a:p>
                  </a:txBody>
                  <a:tcPr anchor="ctr">
                    <a:lnB w="12700" cmpd="sng">
                      <a:solidFill>
                        <a:schemeClr val="tx1"/>
                      </a:solidFill>
                      <a:prstDash val="solid"/>
                    </a:lnB>
                    <a:solidFill>
                      <a:srgbClr val="000000">
                        <a:alpha val="0"/>
                      </a:srgbClr>
                    </a:solidFill>
                  </a:tcPr>
                </a:tc>
                <a:extLst>
                  <a:ext uri="{0D108BD9-81ED-4DB2-BD59-A6C34878D82A}">
                    <a16:rowId xmlns:a16="http://schemas.microsoft.com/office/drawing/2014/main" val="10003"/>
                  </a:ext>
                </a:extLst>
              </a:tr>
            </a:tbl>
          </a:graphicData>
        </a:graphic>
      </p:graphicFrame>
      <p:sp>
        <p:nvSpPr>
          <p:cNvPr id="6" name="文本框 5"/>
          <p:cNvSpPr txBox="1"/>
          <p:nvPr/>
        </p:nvSpPr>
        <p:spPr>
          <a:xfrm>
            <a:off x="4451350" y="1374775"/>
            <a:ext cx="4488815" cy="398780"/>
          </a:xfrm>
          <a:prstGeom prst="rect">
            <a:avLst/>
          </a:prstGeom>
          <a:noFill/>
        </p:spPr>
        <p:txBody>
          <a:bodyPr wrap="square" rtlCol="0">
            <a:spAutoFit/>
          </a:bodyPr>
          <a:lstStyle/>
          <a:p>
            <a:r>
              <a:rPr lang="en-US" altLang="zh-CN" sz="2000" dirty="0"/>
              <a:t>Key Performance Indicators</a:t>
            </a:r>
          </a:p>
        </p:txBody>
      </p:sp>
      <p:sp>
        <p:nvSpPr>
          <p:cNvPr id="10" name="文本框 9"/>
          <p:cNvSpPr txBox="1"/>
          <p:nvPr/>
        </p:nvSpPr>
        <p:spPr>
          <a:xfrm>
            <a:off x="3842084" y="5867924"/>
            <a:ext cx="4796117" cy="808990"/>
          </a:xfrm>
          <a:prstGeom prst="rect">
            <a:avLst/>
          </a:prstGeom>
          <a:noFill/>
        </p:spPr>
        <p:txBody>
          <a:bodyPr wrap="square" rtlCol="0">
            <a:spAutoFit/>
          </a:bodyPr>
          <a:lstStyle/>
          <a:p>
            <a:pPr indent="0" fontAlgn="auto">
              <a:lnSpc>
                <a:spcPts val="2800"/>
              </a:lnSpc>
            </a:pPr>
            <a:r>
              <a:rPr lang="en-US" altLang="zh-CN" sz="2000" dirty="0"/>
              <a:t>TP (True Positive)    TN (True Negative) </a:t>
            </a:r>
          </a:p>
          <a:p>
            <a:pPr indent="0" fontAlgn="auto">
              <a:lnSpc>
                <a:spcPts val="2800"/>
              </a:lnSpc>
            </a:pPr>
            <a:r>
              <a:rPr kumimoji="0" lang="en-US" altLang="zh-CN" sz="200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FP (False Positive)   </a:t>
            </a:r>
            <a:r>
              <a:rPr lang="en-US" altLang="zh-CN" sz="2000" dirty="0"/>
              <a:t>FN (False Negative)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TABLE_ENDDRAG_ORIGIN_RECT" val="865*406"/>
  <p:tag name="TABLE_ENDDRAG_RECT" val="45*100*865*406"/>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TABLE_ENDDRAG_ORIGIN_RECT" val="866*421"/>
  <p:tag name="TABLE_ENDDRAG_RECT" val="43*77*866*42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3489</Words>
  <Application>Microsoft Macintosh PowerPoint</Application>
  <PresentationFormat>Widescreen</PresentationFormat>
  <Paragraphs>397</Paragraphs>
  <Slides>41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等线</vt:lpstr>
      <vt:lpstr>微软雅黑</vt:lpstr>
      <vt:lpstr>Arial</vt:lpstr>
      <vt:lpstr>Calibri</vt:lpstr>
      <vt:lpstr>Cambria Math</vt:lpstr>
      <vt:lpstr>Helvetica</vt:lpstr>
      <vt:lpstr>Times New Roman</vt:lpstr>
      <vt:lpstr>Wingdings</vt:lpstr>
      <vt:lpstr>WPS</vt:lpstr>
      <vt:lpstr>Equation.KSEE3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Jun Chen</cp:lastModifiedBy>
  <cp:revision>168</cp:revision>
  <dcterms:created xsi:type="dcterms:W3CDTF">2019-06-19T02:08:00Z</dcterms:created>
  <dcterms:modified xsi:type="dcterms:W3CDTF">2025-07-12T15:51:49Z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83E4DEB45CC745FEAF5B57E5B3A243BF_13</vt:lpwstr>
  </property>
</Properties>
</file>