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452" r:id="rId2"/>
    <p:sldId id="442" r:id="rId3"/>
    <p:sldId id="445" r:id="rId4"/>
    <p:sldId id="446" r:id="rId5"/>
    <p:sldId id="443" r:id="rId6"/>
    <p:sldId id="453" r:id="rId7"/>
    <p:sldId id="272" r:id="rId8"/>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32">
          <p15:clr>
            <a:srgbClr val="A4A3A4"/>
          </p15:clr>
        </p15:guide>
        <p15:guide id="3" orient="horz" pos="4088">
          <p15:clr>
            <a:srgbClr val="A4A3A4"/>
          </p15:clr>
        </p15:guide>
        <p15:guide id="4" pos="3840">
          <p15:clr>
            <a:srgbClr val="A4A3A4"/>
          </p15:clr>
        </p15:guide>
        <p15:guide id="5" pos="5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81876" autoAdjust="0"/>
  </p:normalViewPr>
  <p:slideViewPr>
    <p:cSldViewPr snapToGrid="0" snapToObjects="1">
      <p:cViewPr varScale="1">
        <p:scale>
          <a:sx n="78" d="100"/>
          <a:sy n="78" d="100"/>
        </p:scale>
        <p:origin x="1356" y="60"/>
      </p:cViewPr>
      <p:guideLst>
        <p:guide orient="horz" pos="2160"/>
        <p:guide orient="horz" pos="232"/>
        <p:guide orient="horz" pos="4088"/>
        <p:guide pos="3840"/>
        <p:guide pos="5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C6C49-754A-44F4-89A4-090C1B269E5B}" type="datetimeFigureOut">
              <a:rPr lang="zh-CN" altLang="en-US" smtClean="0"/>
              <a:t>2024/5/15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0BC5A-D725-4231-A810-2201C972AFF9}" type="slidenum">
              <a:rPr lang="zh-CN" altLang="en-US" smtClean="0"/>
              <a:t>‹#›</a:t>
            </a:fld>
            <a:endParaRPr lang="zh-CN" altLang="en-US"/>
          </a:p>
        </p:txBody>
      </p:sp>
    </p:spTree>
    <p:extLst>
      <p:ext uri="{BB962C8B-B14F-4D97-AF65-F5344CB8AC3E}">
        <p14:creationId xmlns:p14="http://schemas.microsoft.com/office/powerpoint/2010/main" val="229187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70BC5A-D725-4231-A810-2201C972AFF9}" type="slidenum">
              <a:rPr lang="zh-CN" altLang="en-US" smtClean="0"/>
              <a:t>1</a:t>
            </a:fld>
            <a:endParaRPr lang="zh-CN" altLang="en-US"/>
          </a:p>
        </p:txBody>
      </p:sp>
    </p:spTree>
    <p:extLst>
      <p:ext uri="{BB962C8B-B14F-4D97-AF65-F5344CB8AC3E}">
        <p14:creationId xmlns:p14="http://schemas.microsoft.com/office/powerpoint/2010/main" val="74790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C86C-8B2C-E389-5F2A-52A0F35B8D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417E568-15EA-FD0D-B8BF-29F7F77D5E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D4164C2-ECAD-1609-E022-0C14F72E6E11}"/>
              </a:ext>
            </a:extLst>
          </p:cNvPr>
          <p:cNvSpPr>
            <a:spLocks noGrp="1"/>
          </p:cNvSpPr>
          <p:nvPr>
            <p:ph type="body" idx="1"/>
          </p:nvPr>
        </p:nvSpPr>
        <p:spPr/>
        <p:txBody>
          <a:bodyPr/>
          <a:lstStyle/>
          <a:p>
            <a:r>
              <a:rPr lang="zh-CN" altLang="en-US" dirty="0"/>
              <a:t>。</a:t>
            </a:r>
          </a:p>
        </p:txBody>
      </p:sp>
      <p:sp>
        <p:nvSpPr>
          <p:cNvPr id="4" name="灯片编号占位符 3">
            <a:extLst>
              <a:ext uri="{FF2B5EF4-FFF2-40B4-BE49-F238E27FC236}">
                <a16:creationId xmlns:a16="http://schemas.microsoft.com/office/drawing/2014/main" id="{558E55DA-488B-4B03-2EDE-998DEE9875AB}"/>
              </a:ext>
            </a:extLst>
          </p:cNvPr>
          <p:cNvSpPr>
            <a:spLocks noGrp="1"/>
          </p:cNvSpPr>
          <p:nvPr>
            <p:ph type="sldNum" sz="quarter" idx="5"/>
          </p:nvPr>
        </p:nvSpPr>
        <p:spPr/>
        <p:txBody>
          <a:bodyPr/>
          <a:lstStyle/>
          <a:p>
            <a:fld id="{2670BC5A-D725-4231-A810-2201C972AFF9}" type="slidenum">
              <a:rPr lang="zh-CN" altLang="en-US" smtClean="0"/>
              <a:t>2</a:t>
            </a:fld>
            <a:endParaRPr lang="zh-CN" altLang="en-US"/>
          </a:p>
        </p:txBody>
      </p:sp>
    </p:spTree>
    <p:extLst>
      <p:ext uri="{BB962C8B-B14F-4D97-AF65-F5344CB8AC3E}">
        <p14:creationId xmlns:p14="http://schemas.microsoft.com/office/powerpoint/2010/main" val="308976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7FB50-D465-635A-5E7B-09B20B76FA8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1D2093-618E-B2A7-BC61-5641382F499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5E802A-B04C-9094-11D6-7F1D9B8343C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6E43712-C463-607D-EE98-300322A6630F}"/>
              </a:ext>
            </a:extLst>
          </p:cNvPr>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2670BC5A-D725-4231-A810-2201C972AFF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8109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C86C-8B2C-E389-5F2A-52A0F35B8D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417E568-15EA-FD0D-B8BF-29F7F77D5E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D4164C2-ECAD-1609-E022-0C14F72E6E11}"/>
              </a:ext>
            </a:extLst>
          </p:cNvPr>
          <p:cNvSpPr>
            <a:spLocks noGrp="1"/>
          </p:cNvSpPr>
          <p:nvPr>
            <p:ph type="body" idx="1"/>
          </p:nvPr>
        </p:nvSpPr>
        <p:spPr/>
        <p:txBody>
          <a:bodyPr/>
          <a:lstStyle/>
          <a:p>
            <a:r>
              <a:rPr lang="zh-CN" altLang="en-US" dirty="0"/>
              <a:t>。</a:t>
            </a:r>
          </a:p>
        </p:txBody>
      </p:sp>
      <p:sp>
        <p:nvSpPr>
          <p:cNvPr id="4" name="灯片编号占位符 3">
            <a:extLst>
              <a:ext uri="{FF2B5EF4-FFF2-40B4-BE49-F238E27FC236}">
                <a16:creationId xmlns:a16="http://schemas.microsoft.com/office/drawing/2014/main" id="{558E55DA-488B-4B03-2EDE-998DEE9875AB}"/>
              </a:ext>
            </a:extLst>
          </p:cNvPr>
          <p:cNvSpPr>
            <a:spLocks noGrp="1"/>
          </p:cNvSpPr>
          <p:nvPr>
            <p:ph type="sldNum" sz="quarter" idx="5"/>
          </p:nvPr>
        </p:nvSpPr>
        <p:spPr/>
        <p:txBody>
          <a:bodyPr/>
          <a:lstStyle/>
          <a:p>
            <a:fld id="{2670BC5A-D725-4231-A810-2201C972AFF9}" type="slidenum">
              <a:rPr lang="zh-CN" altLang="en-US" smtClean="0"/>
              <a:t>4</a:t>
            </a:fld>
            <a:endParaRPr lang="zh-CN" altLang="en-US"/>
          </a:p>
        </p:txBody>
      </p:sp>
    </p:spTree>
    <p:extLst>
      <p:ext uri="{BB962C8B-B14F-4D97-AF65-F5344CB8AC3E}">
        <p14:creationId xmlns:p14="http://schemas.microsoft.com/office/powerpoint/2010/main" val="280444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7FB50-D465-635A-5E7B-09B20B76FA8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1D2093-618E-B2A7-BC61-5641382F499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5E802A-B04C-9094-11D6-7F1D9B8343C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6E43712-C463-607D-EE98-300322A6630F}"/>
              </a:ext>
            </a:extLst>
          </p:cNvPr>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tabLst/>
              <a:defRPr/>
            </a:pPr>
            <a:fld id="{2670BC5A-D725-4231-A810-2201C972AFF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3765"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2684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C86C-8B2C-E389-5F2A-52A0F35B8D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417E568-15EA-FD0D-B8BF-29F7F77D5E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D4164C2-ECAD-1609-E022-0C14F72E6E11}"/>
              </a:ext>
            </a:extLst>
          </p:cNvPr>
          <p:cNvSpPr>
            <a:spLocks noGrp="1"/>
          </p:cNvSpPr>
          <p:nvPr>
            <p:ph type="body" idx="1"/>
          </p:nvPr>
        </p:nvSpPr>
        <p:spPr/>
        <p:txBody>
          <a:bodyPr/>
          <a:lstStyle/>
          <a:p>
            <a:r>
              <a:rPr lang="zh-CN" altLang="en-US" dirty="0"/>
              <a:t>。</a:t>
            </a:r>
          </a:p>
        </p:txBody>
      </p:sp>
      <p:sp>
        <p:nvSpPr>
          <p:cNvPr id="4" name="灯片编号占位符 3">
            <a:extLst>
              <a:ext uri="{FF2B5EF4-FFF2-40B4-BE49-F238E27FC236}">
                <a16:creationId xmlns:a16="http://schemas.microsoft.com/office/drawing/2014/main" id="{558E55DA-488B-4B03-2EDE-998DEE9875AB}"/>
              </a:ext>
            </a:extLst>
          </p:cNvPr>
          <p:cNvSpPr>
            <a:spLocks noGrp="1"/>
          </p:cNvSpPr>
          <p:nvPr>
            <p:ph type="sldNum" sz="quarter" idx="5"/>
          </p:nvPr>
        </p:nvSpPr>
        <p:spPr/>
        <p:txBody>
          <a:bodyPr/>
          <a:lstStyle/>
          <a:p>
            <a:fld id="{2670BC5A-D725-4231-A810-2201C972AFF9}" type="slidenum">
              <a:rPr lang="zh-CN" altLang="en-US" smtClean="0"/>
              <a:t>6</a:t>
            </a:fld>
            <a:endParaRPr lang="zh-CN" altLang="en-US"/>
          </a:p>
        </p:txBody>
      </p:sp>
    </p:spTree>
    <p:extLst>
      <p:ext uri="{BB962C8B-B14F-4D97-AF65-F5344CB8AC3E}">
        <p14:creationId xmlns:p14="http://schemas.microsoft.com/office/powerpoint/2010/main" val="366902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8965"/>
            <a:r>
              <a:rPr lang="zh-CN" altLang="en-US" sz="1800" dirty="0">
                <a:solidFill>
                  <a:srgbClr val="FFFFFF"/>
                </a:solidFill>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charset="0"/>
                <a:ea typeface="Segoe UI Light" panose="020B0502040204020203" charset="0"/>
                <a:cs typeface="Segoe UI Light" panose="020B0502040204020203" charset="0"/>
              </a:rPr>
              <a:t>Segoe UI</a:t>
            </a:r>
            <a:endParaRPr lang="zh-CN" altLang="en-US" sz="1400" dirty="0">
              <a:solidFill>
                <a:srgbClr val="FFFFFF"/>
              </a:solidFill>
              <a:latin typeface="Segoe UI Light" panose="020B0502040204020203" charset="0"/>
              <a:ea typeface="Segoe UI Light" panose="020B0502040204020203" charset="0"/>
              <a:cs typeface="Segoe UI Light" panose="020B0502040204020203" charset="0"/>
            </a:endParaRPr>
          </a:p>
          <a:p>
            <a:pPr>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1.3</a:t>
            </a: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0F6D3D91-B7C5-F6A2-6A27-7F7BF8BE0004}"/>
              </a:ext>
            </a:extLst>
          </p:cNvPr>
          <p:cNvPicPr>
            <a:picLocks noChangeAspect="1"/>
          </p:cNvPicPr>
          <p:nvPr/>
        </p:nvPicPr>
        <p:blipFill>
          <a:blip r:embed="rId3"/>
          <a:stretch>
            <a:fillRect/>
          </a:stretch>
        </p:blipFill>
        <p:spPr>
          <a:xfrm>
            <a:off x="643467" y="1030248"/>
            <a:ext cx="10905066" cy="4389288"/>
          </a:xfrm>
          <a:prstGeom prst="rect">
            <a:avLst/>
          </a:prstGeom>
        </p:spPr>
      </p:pic>
      <p:sp>
        <p:nvSpPr>
          <p:cNvPr id="2" name="文本框 1">
            <a:extLst>
              <a:ext uri="{FF2B5EF4-FFF2-40B4-BE49-F238E27FC236}">
                <a16:creationId xmlns:a16="http://schemas.microsoft.com/office/drawing/2014/main" id="{A7393D6C-72ED-60F7-90F2-86916E245E56}"/>
              </a:ext>
            </a:extLst>
          </p:cNvPr>
          <p:cNvSpPr txBox="1"/>
          <p:nvPr/>
        </p:nvSpPr>
        <p:spPr>
          <a:xfrm>
            <a:off x="887185" y="5643086"/>
            <a:ext cx="5208815" cy="369332"/>
          </a:xfrm>
          <a:prstGeom prst="rect">
            <a:avLst/>
          </a:prstGeom>
          <a:noFill/>
        </p:spPr>
        <p:txBody>
          <a:bodyPr wrap="square" rtlCol="0">
            <a:spAutoFit/>
          </a:bodyPr>
          <a:lstStyle/>
          <a:p>
            <a:r>
              <a:rPr lang="zh-CN" altLang="en-US" dirty="0"/>
              <a:t>汇报人：陆汶雨         学号：</a:t>
            </a:r>
            <a:r>
              <a:rPr lang="en-US" altLang="zh-CN" dirty="0"/>
              <a:t>20231066</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95E0E-85CC-25AB-29FA-4165F51E9C1A}"/>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EBAB613-06F9-7E5C-A259-8A6F9FFF87A3}"/>
              </a:ext>
            </a:extLst>
          </p:cNvPr>
          <p:cNvSpPr txBox="1"/>
          <p:nvPr/>
        </p:nvSpPr>
        <p:spPr>
          <a:xfrm>
            <a:off x="89807" y="195825"/>
            <a:ext cx="3257550" cy="400110"/>
          </a:xfrm>
          <a:prstGeom prst="rect">
            <a:avLst/>
          </a:prstGeom>
          <a:noFill/>
        </p:spPr>
        <p:txBody>
          <a:bodyPr wrap="square" rtlCol="0">
            <a:spAutoFit/>
          </a:bodyPr>
          <a:lstStyle/>
          <a:p>
            <a:r>
              <a:rPr lang="zh-CN" altLang="en-US" sz="2000" dirty="0">
                <a:solidFill>
                  <a:schemeClr val="accent1">
                    <a:lumMod val="75000"/>
                  </a:schemeClr>
                </a:solidFill>
              </a:rPr>
              <a:t>研究目标</a:t>
            </a:r>
          </a:p>
        </p:txBody>
      </p:sp>
      <p:cxnSp>
        <p:nvCxnSpPr>
          <p:cNvPr id="21" name="直接连接符 20">
            <a:extLst>
              <a:ext uri="{FF2B5EF4-FFF2-40B4-BE49-F238E27FC236}">
                <a16:creationId xmlns:a16="http://schemas.microsoft.com/office/drawing/2014/main" id="{DB3B5A12-0978-5548-E3B0-E039E181C767}"/>
              </a:ext>
            </a:extLst>
          </p:cNvPr>
          <p:cNvCxnSpPr/>
          <p:nvPr/>
        </p:nvCxnSpPr>
        <p:spPr>
          <a:xfrm>
            <a:off x="89807" y="695383"/>
            <a:ext cx="833573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9376A5F-D62C-FFDC-6CE1-11DB93695D83}"/>
              </a:ext>
            </a:extLst>
          </p:cNvPr>
          <p:cNvSpPr txBox="1"/>
          <p:nvPr/>
        </p:nvSpPr>
        <p:spPr>
          <a:xfrm>
            <a:off x="89807" y="2208722"/>
            <a:ext cx="8452077" cy="1289392"/>
          </a:xfrm>
          <a:prstGeom prst="rect">
            <a:avLst/>
          </a:prstGeom>
          <a:noFill/>
        </p:spPr>
        <p:txBody>
          <a:bodyPr wrap="square">
            <a:spAutoFit/>
          </a:bodyPr>
          <a:lstStyle/>
          <a:p>
            <a:pPr indent="396000">
              <a:lnSpc>
                <a:spcPct val="150000"/>
              </a:lnSpc>
            </a:pPr>
            <a:r>
              <a:rPr lang="zh-CN" altLang="en-US" dirty="0"/>
              <a:t>在对话过程中，当一个人同时接收到他人的语音信息和自己的语音信息时，大脑对自己的语音信息进行抑制的现象。这种抑制效应使得大脑能够更好地处理他人的语音信息，避免混淆自己的语音信息。</a:t>
            </a:r>
          </a:p>
        </p:txBody>
      </p:sp>
      <p:sp>
        <p:nvSpPr>
          <p:cNvPr id="14" name="文本框 13">
            <a:extLst>
              <a:ext uri="{FF2B5EF4-FFF2-40B4-BE49-F238E27FC236}">
                <a16:creationId xmlns:a16="http://schemas.microsoft.com/office/drawing/2014/main" id="{69CEA6D5-BD5E-814C-1342-A8EE57525A2C}"/>
              </a:ext>
            </a:extLst>
          </p:cNvPr>
          <p:cNvSpPr txBox="1"/>
          <p:nvPr/>
        </p:nvSpPr>
        <p:spPr>
          <a:xfrm>
            <a:off x="89807" y="912978"/>
            <a:ext cx="7937726" cy="400110"/>
          </a:xfrm>
          <a:prstGeom prst="rect">
            <a:avLst/>
          </a:prstGeom>
          <a:noFill/>
        </p:spPr>
        <p:txBody>
          <a:bodyPr wrap="square">
            <a:spAutoFit/>
          </a:bodyPr>
          <a:lstStyle/>
          <a:p>
            <a:r>
              <a:rPr lang="zh-CN" altLang="en-US" sz="2000" b="1" dirty="0"/>
              <a:t>探索自然对话中语音的脑表示，特别是自我产生的语音抑制效应</a:t>
            </a:r>
            <a:endParaRPr lang="zh-CN" altLang="en-US" sz="2000" dirty="0"/>
          </a:p>
        </p:txBody>
      </p:sp>
      <p:sp>
        <p:nvSpPr>
          <p:cNvPr id="15" name="文本框 14">
            <a:extLst>
              <a:ext uri="{FF2B5EF4-FFF2-40B4-BE49-F238E27FC236}">
                <a16:creationId xmlns:a16="http://schemas.microsoft.com/office/drawing/2014/main" id="{01CC60C2-4686-5767-2FED-0142FC5936E7}"/>
              </a:ext>
            </a:extLst>
          </p:cNvPr>
          <p:cNvSpPr txBox="1"/>
          <p:nvPr/>
        </p:nvSpPr>
        <p:spPr>
          <a:xfrm>
            <a:off x="89807" y="1601260"/>
            <a:ext cx="7937726" cy="369332"/>
          </a:xfrm>
          <a:prstGeom prst="rect">
            <a:avLst/>
          </a:prstGeom>
          <a:noFill/>
        </p:spPr>
        <p:txBody>
          <a:bodyPr wrap="square">
            <a:spAutoFit/>
          </a:bodyPr>
          <a:lstStyle/>
          <a:p>
            <a:r>
              <a:rPr lang="zh-CN" altLang="en-US" dirty="0">
                <a:solidFill>
                  <a:srgbClr val="FF0000"/>
                </a:solidFill>
              </a:rPr>
              <a:t>语音抑制效应</a:t>
            </a:r>
            <a:r>
              <a:rPr lang="en-US" altLang="zh-CN" dirty="0">
                <a:solidFill>
                  <a:srgbClr val="FF0000"/>
                </a:solidFill>
              </a:rPr>
              <a:t>(</a:t>
            </a:r>
            <a:r>
              <a:rPr lang="en-US" altLang="zh-CN" dirty="0">
                <a:solidFill>
                  <a:srgbClr val="FF0000"/>
                </a:solidFill>
                <a:latin typeface="Times New Roman" panose="02020603050405020304" pitchFamily="18" charset="0"/>
                <a:cs typeface="Times New Roman" panose="02020603050405020304" pitchFamily="18" charset="0"/>
              </a:rPr>
              <a:t>Speech-Induced-Suppression</a:t>
            </a:r>
            <a:r>
              <a:rPr lang="en-US" altLang="zh-CN" dirty="0">
                <a:solidFill>
                  <a:srgbClr val="FF0000"/>
                </a:solidFill>
              </a:rPr>
              <a:t>)</a:t>
            </a:r>
            <a:r>
              <a:rPr lang="zh-CN" altLang="en-US" dirty="0">
                <a:solidFill>
                  <a:srgbClr val="FF0000"/>
                </a:solidFill>
              </a:rPr>
              <a:t>：</a:t>
            </a:r>
          </a:p>
        </p:txBody>
      </p:sp>
      <p:sp>
        <p:nvSpPr>
          <p:cNvPr id="17" name="文本框 16">
            <a:extLst>
              <a:ext uri="{FF2B5EF4-FFF2-40B4-BE49-F238E27FC236}">
                <a16:creationId xmlns:a16="http://schemas.microsoft.com/office/drawing/2014/main" id="{1C0E86FB-0397-FD3F-3FA1-8022BD4FD516}"/>
              </a:ext>
            </a:extLst>
          </p:cNvPr>
          <p:cNvSpPr txBox="1"/>
          <p:nvPr/>
        </p:nvSpPr>
        <p:spPr>
          <a:xfrm>
            <a:off x="89807" y="4230890"/>
            <a:ext cx="7674429" cy="1289392"/>
          </a:xfrm>
          <a:prstGeom prst="rect">
            <a:avLst/>
          </a:prstGeom>
          <a:noFill/>
        </p:spPr>
        <p:txBody>
          <a:bodyPr wrap="square">
            <a:spAutoFit/>
          </a:bodyPr>
          <a:lstStyle/>
          <a:p>
            <a:pPr>
              <a:lnSpc>
                <a:spcPct val="150000"/>
              </a:lnSpc>
            </a:pPr>
            <a:r>
              <a:rPr lang="zh-CN" altLang="en-US" dirty="0">
                <a:solidFill>
                  <a:schemeClr val="accent1">
                    <a:lumMod val="75000"/>
                  </a:schemeClr>
                </a:solidFill>
              </a:rPr>
              <a:t>   基于此目的，文章使用了编码模型和高质量的语音录音来分析自然对话中的声学特征，并研究不同的脑电图频带对语音特征的影响。希望通过这项研究能够更深入地理解自然对话中相关的神经机制。</a:t>
            </a:r>
          </a:p>
        </p:txBody>
      </p:sp>
      <p:sp>
        <p:nvSpPr>
          <p:cNvPr id="19" name="箭头: 右弧形 18">
            <a:extLst>
              <a:ext uri="{FF2B5EF4-FFF2-40B4-BE49-F238E27FC236}">
                <a16:creationId xmlns:a16="http://schemas.microsoft.com/office/drawing/2014/main" id="{9463E4EE-427A-036E-0D9A-FAA47D5DD614}"/>
              </a:ext>
            </a:extLst>
          </p:cNvPr>
          <p:cNvSpPr/>
          <p:nvPr/>
        </p:nvSpPr>
        <p:spPr>
          <a:xfrm>
            <a:off x="7892823" y="1110343"/>
            <a:ext cx="1298121" cy="3486150"/>
          </a:xfrm>
          <a:prstGeom prst="curvedLef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4757151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98540-67F8-7383-5019-6D7EB442BD99}"/>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A8BAC4A1-55AC-F95C-C893-7699D2A58EC8}"/>
              </a:ext>
            </a:extLst>
          </p:cNvPr>
          <p:cNvSpPr txBox="1"/>
          <p:nvPr/>
        </p:nvSpPr>
        <p:spPr>
          <a:xfrm>
            <a:off x="89807" y="67292"/>
            <a:ext cx="3257550" cy="400110"/>
          </a:xfrm>
          <a:prstGeom prst="rect">
            <a:avLst/>
          </a:prstGeom>
          <a:noFill/>
        </p:spPr>
        <p:txBody>
          <a:bodyPr wrap="square" rtlCol="0">
            <a:spAutoFit/>
          </a:bodyPr>
          <a:lstStyle/>
          <a:p>
            <a:r>
              <a:rPr lang="zh-CN" altLang="en-US" sz="2000" dirty="0">
                <a:solidFill>
                  <a:schemeClr val="accent1">
                    <a:lumMod val="75000"/>
                  </a:schemeClr>
                </a:solidFill>
              </a:rPr>
              <a:t>研究方法</a:t>
            </a:r>
          </a:p>
        </p:txBody>
      </p:sp>
      <p:cxnSp>
        <p:nvCxnSpPr>
          <p:cNvPr id="7" name="直接连接符 6">
            <a:extLst>
              <a:ext uri="{FF2B5EF4-FFF2-40B4-BE49-F238E27FC236}">
                <a16:creationId xmlns:a16="http://schemas.microsoft.com/office/drawing/2014/main" id="{971D1F88-DC76-7B2B-B13D-3EC380E0C93D}"/>
              </a:ext>
            </a:extLst>
          </p:cNvPr>
          <p:cNvCxnSpPr>
            <a:cxnSpLocks/>
          </p:cNvCxnSpPr>
          <p:nvPr/>
        </p:nvCxnSpPr>
        <p:spPr>
          <a:xfrm>
            <a:off x="89807" y="525971"/>
            <a:ext cx="1196067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A336B4B-FD3E-DC58-6B56-00F84E725A36}"/>
              </a:ext>
            </a:extLst>
          </p:cNvPr>
          <p:cNvSpPr txBox="1"/>
          <p:nvPr/>
        </p:nvSpPr>
        <p:spPr>
          <a:xfrm>
            <a:off x="0" y="642439"/>
            <a:ext cx="10796391" cy="646331"/>
          </a:xfrm>
          <a:prstGeom prst="rect">
            <a:avLst/>
          </a:prstGeom>
          <a:noFill/>
        </p:spPr>
        <p:txBody>
          <a:bodyPr wrap="square">
            <a:spAutoFit/>
          </a:bodyPr>
          <a:lstStyle/>
          <a:p>
            <a:pPr algn="just"/>
            <a:r>
              <a:rPr lang="zh-CN" altLang="en-US" b="1" i="0" dirty="0">
                <a:solidFill>
                  <a:srgbClr val="000000"/>
                </a:solidFill>
                <a:effectLst/>
                <a:highlight>
                  <a:srgbClr val="FFFFFF"/>
                </a:highlight>
                <a:latin typeface="system-ui"/>
              </a:rPr>
              <a:t>参与者</a:t>
            </a:r>
            <a:r>
              <a:rPr lang="zh-CN" altLang="en-US" b="0" i="0" dirty="0">
                <a:solidFill>
                  <a:srgbClr val="000000"/>
                </a:solidFill>
                <a:effectLst/>
                <a:highlight>
                  <a:srgbClr val="FFFFFF"/>
                </a:highlight>
                <a:latin typeface="system-ui"/>
              </a:rPr>
              <a:t>：</a:t>
            </a:r>
            <a:r>
              <a:rPr lang="en-US" altLang="zh-CN" dirty="0">
                <a:solidFill>
                  <a:srgbClr val="000000"/>
                </a:solidFill>
                <a:highlight>
                  <a:srgbClr val="FFFFFF"/>
                </a:highlight>
                <a:latin typeface="system-ui"/>
              </a:rPr>
              <a:t>10</a:t>
            </a:r>
            <a:r>
              <a:rPr lang="zh-CN" altLang="en-US" dirty="0">
                <a:solidFill>
                  <a:srgbClr val="000000"/>
                </a:solidFill>
                <a:highlight>
                  <a:srgbClr val="FFFFFF"/>
                </a:highlight>
                <a:latin typeface="system-ui"/>
              </a:rPr>
              <a:t>名男性和</a:t>
            </a:r>
            <a:r>
              <a:rPr lang="en-US" altLang="zh-CN" dirty="0">
                <a:solidFill>
                  <a:srgbClr val="000000"/>
                </a:solidFill>
                <a:highlight>
                  <a:srgbClr val="FFFFFF"/>
                </a:highlight>
                <a:latin typeface="system-ui"/>
              </a:rPr>
              <a:t>10</a:t>
            </a:r>
            <a:r>
              <a:rPr lang="zh-CN" altLang="en-US" dirty="0">
                <a:solidFill>
                  <a:srgbClr val="000000"/>
                </a:solidFill>
                <a:highlight>
                  <a:srgbClr val="FFFFFF"/>
                </a:highlight>
                <a:latin typeface="system-ui"/>
              </a:rPr>
              <a:t>名女性</a:t>
            </a:r>
            <a:r>
              <a:rPr lang="zh-CN" altLang="en-US" b="0" i="0" dirty="0">
                <a:solidFill>
                  <a:srgbClr val="000000"/>
                </a:solidFill>
                <a:effectLst/>
                <a:highlight>
                  <a:srgbClr val="FFFFFF"/>
                </a:highlight>
                <a:latin typeface="system-ui"/>
              </a:rPr>
              <a:t>，年龄在</a:t>
            </a:r>
            <a:r>
              <a:rPr lang="en-US" altLang="zh-CN" b="0" i="0" dirty="0">
                <a:solidFill>
                  <a:srgbClr val="000000"/>
                </a:solidFill>
                <a:effectLst/>
                <a:highlight>
                  <a:srgbClr val="FFFFFF"/>
                </a:highlight>
                <a:latin typeface="system-ui"/>
              </a:rPr>
              <a:t>19</a:t>
            </a:r>
            <a:r>
              <a:rPr lang="zh-CN" altLang="en-US" b="0" i="0" dirty="0">
                <a:solidFill>
                  <a:srgbClr val="000000"/>
                </a:solidFill>
                <a:effectLst/>
                <a:highlight>
                  <a:srgbClr val="FFFFFF"/>
                </a:highlight>
                <a:latin typeface="system-ui"/>
              </a:rPr>
              <a:t>至</a:t>
            </a:r>
            <a:r>
              <a:rPr lang="en-US" altLang="zh-CN" b="0" i="0" dirty="0">
                <a:solidFill>
                  <a:srgbClr val="000000"/>
                </a:solidFill>
                <a:effectLst/>
                <a:highlight>
                  <a:srgbClr val="FFFFFF"/>
                </a:highlight>
                <a:latin typeface="system-ui"/>
              </a:rPr>
              <a:t>43</a:t>
            </a:r>
            <a:r>
              <a:rPr lang="zh-CN" altLang="en-US" b="0" i="0" dirty="0">
                <a:solidFill>
                  <a:srgbClr val="000000"/>
                </a:solidFill>
                <a:effectLst/>
                <a:highlight>
                  <a:srgbClr val="FFFFFF"/>
                </a:highlight>
                <a:latin typeface="system-ui"/>
              </a:rPr>
              <a:t>岁之间，均为西班牙母语者。参与者对实验目的一无所知。</a:t>
            </a:r>
            <a:endParaRPr lang="en-US" altLang="zh-CN" b="0" i="0" dirty="0">
              <a:solidFill>
                <a:srgbClr val="000000"/>
              </a:solidFill>
              <a:effectLst/>
              <a:highlight>
                <a:srgbClr val="FFFFFF"/>
              </a:highlight>
              <a:latin typeface="system-ui"/>
            </a:endParaRPr>
          </a:p>
          <a:p>
            <a:pPr algn="just"/>
            <a:endParaRPr lang="en-US" altLang="zh-CN" b="1" i="0" dirty="0">
              <a:solidFill>
                <a:srgbClr val="000000"/>
              </a:solidFill>
              <a:effectLst/>
              <a:highlight>
                <a:srgbClr val="FFFFFF"/>
              </a:highlight>
              <a:latin typeface="system-ui"/>
            </a:endParaRPr>
          </a:p>
        </p:txBody>
      </p:sp>
      <p:pic>
        <p:nvPicPr>
          <p:cNvPr id="11" name="图片 10">
            <a:extLst>
              <a:ext uri="{FF2B5EF4-FFF2-40B4-BE49-F238E27FC236}">
                <a16:creationId xmlns:a16="http://schemas.microsoft.com/office/drawing/2014/main" id="{4DCDD3E2-A684-67BB-35EC-1ADA5E0CC56E}"/>
              </a:ext>
            </a:extLst>
          </p:cNvPr>
          <p:cNvPicPr>
            <a:picLocks noChangeAspect="1"/>
          </p:cNvPicPr>
          <p:nvPr/>
        </p:nvPicPr>
        <p:blipFill>
          <a:blip r:embed="rId3"/>
          <a:stretch>
            <a:fillRect/>
          </a:stretch>
        </p:blipFill>
        <p:spPr>
          <a:xfrm>
            <a:off x="0" y="2781587"/>
            <a:ext cx="12192000" cy="3311290"/>
          </a:xfrm>
          <a:prstGeom prst="rect">
            <a:avLst/>
          </a:prstGeom>
        </p:spPr>
      </p:pic>
      <p:sp>
        <p:nvSpPr>
          <p:cNvPr id="12" name="文本框 11">
            <a:extLst>
              <a:ext uri="{FF2B5EF4-FFF2-40B4-BE49-F238E27FC236}">
                <a16:creationId xmlns:a16="http://schemas.microsoft.com/office/drawing/2014/main" id="{A4331385-5876-214A-AF23-8807EC5BE124}"/>
              </a:ext>
            </a:extLst>
          </p:cNvPr>
          <p:cNvSpPr txBox="1"/>
          <p:nvPr/>
        </p:nvSpPr>
        <p:spPr>
          <a:xfrm>
            <a:off x="-1" y="1250348"/>
            <a:ext cx="10796391" cy="923330"/>
          </a:xfrm>
          <a:prstGeom prst="rect">
            <a:avLst/>
          </a:prstGeom>
          <a:noFill/>
        </p:spPr>
        <p:txBody>
          <a:bodyPr wrap="square">
            <a:spAutoFit/>
          </a:bodyPr>
          <a:lstStyle/>
          <a:p>
            <a:pPr algn="just"/>
            <a:r>
              <a:rPr lang="zh-CN" altLang="en-US" b="1" dirty="0">
                <a:solidFill>
                  <a:srgbClr val="000000"/>
                </a:solidFill>
                <a:highlight>
                  <a:srgbClr val="FFFFFF"/>
                </a:highlight>
                <a:latin typeface="system-ui"/>
              </a:rPr>
              <a:t>实验设计</a:t>
            </a:r>
            <a:r>
              <a:rPr lang="zh-CN" altLang="en-US" b="0" i="0" dirty="0">
                <a:solidFill>
                  <a:srgbClr val="000000"/>
                </a:solidFill>
                <a:effectLst/>
                <a:highlight>
                  <a:srgbClr val="FFFFFF"/>
                </a:highlight>
                <a:latin typeface="system-ui"/>
              </a:rPr>
              <a:t>：实验者两位一组，通过对话完成任务 。为了防止视觉的影响，用不透明的幕布分割开两位实验者。</a:t>
            </a:r>
            <a:endParaRPr lang="en-US" altLang="zh-CN" dirty="0">
              <a:highlight>
                <a:srgbClr val="FFFFFF"/>
              </a:highlight>
              <a:latin typeface="system-ui"/>
            </a:endParaRPr>
          </a:p>
          <a:p>
            <a:pPr algn="just"/>
            <a:endParaRPr lang="en-US" altLang="zh-CN" b="1" i="0" dirty="0">
              <a:solidFill>
                <a:srgbClr val="000000"/>
              </a:solidFill>
              <a:effectLst/>
              <a:highlight>
                <a:srgbClr val="FFFFFF"/>
              </a:highlight>
              <a:latin typeface="system-ui"/>
            </a:endParaRPr>
          </a:p>
        </p:txBody>
      </p:sp>
      <p:sp>
        <p:nvSpPr>
          <p:cNvPr id="3" name="文本框 2">
            <a:extLst>
              <a:ext uri="{FF2B5EF4-FFF2-40B4-BE49-F238E27FC236}">
                <a16:creationId xmlns:a16="http://schemas.microsoft.com/office/drawing/2014/main" id="{3365DE74-A660-C53B-E34B-CACC5F3E49DA}"/>
              </a:ext>
            </a:extLst>
          </p:cNvPr>
          <p:cNvSpPr txBox="1"/>
          <p:nvPr/>
        </p:nvSpPr>
        <p:spPr>
          <a:xfrm>
            <a:off x="0" y="1989012"/>
            <a:ext cx="9968593" cy="369332"/>
          </a:xfrm>
          <a:prstGeom prst="rect">
            <a:avLst/>
          </a:prstGeom>
          <a:noFill/>
        </p:spPr>
        <p:txBody>
          <a:bodyPr wrap="square">
            <a:spAutoFit/>
          </a:bodyPr>
          <a:lstStyle/>
          <a:p>
            <a:r>
              <a:rPr lang="zh-CN" altLang="en-US" dirty="0"/>
              <a:t>每组对话进行 </a:t>
            </a:r>
            <a:r>
              <a:rPr lang="en-US" altLang="zh-CN" dirty="0"/>
              <a:t>17 </a:t>
            </a:r>
            <a:r>
              <a:rPr lang="zh-CN" altLang="en-US" dirty="0"/>
              <a:t>至 </a:t>
            </a:r>
            <a:r>
              <a:rPr lang="en-US" altLang="zh-CN" dirty="0"/>
              <a:t>30 </a:t>
            </a:r>
            <a:r>
              <a:rPr lang="zh-CN" altLang="en-US" dirty="0"/>
              <a:t>次试验（平均 </a:t>
            </a:r>
            <a:r>
              <a:rPr lang="en-US" altLang="zh-CN" dirty="0"/>
              <a:t>24.3 </a:t>
            </a:r>
            <a:r>
              <a:rPr lang="zh-CN" altLang="en-US" dirty="0"/>
              <a:t>次实验），每次 </a:t>
            </a:r>
            <a:r>
              <a:rPr lang="en-US" altLang="zh-CN" dirty="0"/>
              <a:t>1-5 </a:t>
            </a:r>
            <a:r>
              <a:rPr lang="zh-CN" altLang="en-US" dirty="0"/>
              <a:t>分钟，平均 </a:t>
            </a:r>
            <a:r>
              <a:rPr lang="en-US" altLang="zh-CN" dirty="0"/>
              <a:t>82.6 </a:t>
            </a:r>
            <a:r>
              <a:rPr lang="zh-CN" altLang="en-US" dirty="0"/>
              <a:t>秒</a:t>
            </a:r>
          </a:p>
        </p:txBody>
      </p:sp>
    </p:spTree>
    <p:extLst>
      <p:ext uri="{BB962C8B-B14F-4D97-AF65-F5344CB8AC3E}">
        <p14:creationId xmlns:p14="http://schemas.microsoft.com/office/powerpoint/2010/main" val="27501622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95E0E-85CC-25AB-29FA-4165F51E9C1A}"/>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EBAB613-06F9-7E5C-A259-8A6F9FFF87A3}"/>
              </a:ext>
            </a:extLst>
          </p:cNvPr>
          <p:cNvSpPr txBox="1"/>
          <p:nvPr/>
        </p:nvSpPr>
        <p:spPr>
          <a:xfrm>
            <a:off x="89807" y="215572"/>
            <a:ext cx="3257550" cy="400110"/>
          </a:xfrm>
          <a:prstGeom prst="rect">
            <a:avLst/>
          </a:prstGeom>
          <a:noFill/>
        </p:spPr>
        <p:txBody>
          <a:bodyPr wrap="square" rtlCol="0">
            <a:spAutoFit/>
          </a:bodyPr>
          <a:lstStyle/>
          <a:p>
            <a:r>
              <a:rPr lang="zh-CN" altLang="en-US" sz="2000" dirty="0">
                <a:solidFill>
                  <a:schemeClr val="accent1">
                    <a:lumMod val="75000"/>
                  </a:schemeClr>
                </a:solidFill>
              </a:rPr>
              <a:t>研究方法</a:t>
            </a:r>
          </a:p>
        </p:txBody>
      </p:sp>
      <p:cxnSp>
        <p:nvCxnSpPr>
          <p:cNvPr id="21" name="直接连接符 20">
            <a:extLst>
              <a:ext uri="{FF2B5EF4-FFF2-40B4-BE49-F238E27FC236}">
                <a16:creationId xmlns:a16="http://schemas.microsoft.com/office/drawing/2014/main" id="{DB3B5A12-0978-5548-E3B0-E039E181C767}"/>
              </a:ext>
            </a:extLst>
          </p:cNvPr>
          <p:cNvCxnSpPr/>
          <p:nvPr/>
        </p:nvCxnSpPr>
        <p:spPr>
          <a:xfrm>
            <a:off x="89807" y="695383"/>
            <a:ext cx="8335736"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6CB9BB06-36CA-DB69-EBD6-1A25255DF870}"/>
              </a:ext>
            </a:extLst>
          </p:cNvPr>
          <p:cNvPicPr>
            <a:picLocks noChangeAspect="1"/>
          </p:cNvPicPr>
          <p:nvPr/>
        </p:nvPicPr>
        <p:blipFill>
          <a:blip r:embed="rId3"/>
          <a:stretch>
            <a:fillRect/>
          </a:stretch>
        </p:blipFill>
        <p:spPr>
          <a:xfrm>
            <a:off x="0" y="3780636"/>
            <a:ext cx="12058650" cy="2638425"/>
          </a:xfrm>
          <a:prstGeom prst="rect">
            <a:avLst/>
          </a:prstGeom>
        </p:spPr>
      </p:pic>
      <p:sp>
        <p:nvSpPr>
          <p:cNvPr id="5" name="文本框 4">
            <a:extLst>
              <a:ext uri="{FF2B5EF4-FFF2-40B4-BE49-F238E27FC236}">
                <a16:creationId xmlns:a16="http://schemas.microsoft.com/office/drawing/2014/main" id="{B6AD9FC7-CFFD-8975-BA68-98C659C548CD}"/>
              </a:ext>
            </a:extLst>
          </p:cNvPr>
          <p:cNvSpPr txBox="1"/>
          <p:nvPr/>
        </p:nvSpPr>
        <p:spPr>
          <a:xfrm>
            <a:off x="89807" y="909849"/>
            <a:ext cx="11552464" cy="646331"/>
          </a:xfrm>
          <a:prstGeom prst="rect">
            <a:avLst/>
          </a:prstGeom>
          <a:noFill/>
        </p:spPr>
        <p:txBody>
          <a:bodyPr wrap="square">
            <a:spAutoFit/>
          </a:bodyPr>
          <a:lstStyle/>
          <a:p>
            <a:r>
              <a:rPr lang="zh-CN" altLang="en-US" b="1" i="0" dirty="0">
                <a:solidFill>
                  <a:srgbClr val="000000"/>
                </a:solidFill>
                <a:effectLst/>
                <a:highlight>
                  <a:srgbClr val="FFFFFF"/>
                </a:highlight>
                <a:latin typeface="system-ui"/>
              </a:rPr>
              <a:t>数据采集</a:t>
            </a:r>
            <a:r>
              <a:rPr lang="zh-CN" altLang="en-US" b="0" i="0" dirty="0">
                <a:solidFill>
                  <a:srgbClr val="000000"/>
                </a:solidFill>
                <a:effectLst/>
                <a:highlight>
                  <a:srgbClr val="FFFFFF"/>
                </a:highlight>
                <a:latin typeface="system-ui"/>
              </a:rPr>
              <a:t>：研究采集了脑电图（</a:t>
            </a:r>
            <a:r>
              <a:rPr lang="en-US" altLang="zh-CN" b="0" i="0" dirty="0">
                <a:solidFill>
                  <a:srgbClr val="000000"/>
                </a:solidFill>
                <a:effectLst/>
                <a:highlight>
                  <a:srgbClr val="FFFFFF"/>
                </a:highlight>
                <a:latin typeface="system-ui"/>
              </a:rPr>
              <a:t>EEG</a:t>
            </a:r>
            <a:r>
              <a:rPr lang="zh-CN" altLang="en-US" b="0" i="0" dirty="0">
                <a:solidFill>
                  <a:srgbClr val="000000"/>
                </a:solidFill>
                <a:effectLst/>
                <a:highlight>
                  <a:srgbClr val="FFFFFF"/>
                </a:highlight>
                <a:latin typeface="system-ui"/>
              </a:rPr>
              <a:t>）信号以及高质量录音</a:t>
            </a:r>
            <a:r>
              <a:rPr lang="zh-CN" altLang="en-US" dirty="0">
                <a:solidFill>
                  <a:srgbClr val="000000"/>
                </a:solidFill>
                <a:highlight>
                  <a:srgbClr val="FFFFFF"/>
                </a:highlight>
                <a:latin typeface="system-ui"/>
              </a:rPr>
              <a:t>。</a:t>
            </a:r>
            <a:r>
              <a:rPr lang="zh-CN" altLang="en-US" b="0" i="0" dirty="0">
                <a:solidFill>
                  <a:srgbClr val="000000"/>
                </a:solidFill>
                <a:effectLst/>
                <a:highlight>
                  <a:srgbClr val="FFFFFF"/>
                </a:highlight>
                <a:latin typeface="system-ui"/>
              </a:rPr>
              <a:t>其中包括</a:t>
            </a:r>
            <a:r>
              <a:rPr lang="en-US" altLang="zh-CN" b="0" i="0" dirty="0">
                <a:solidFill>
                  <a:srgbClr val="000000"/>
                </a:solidFill>
                <a:effectLst/>
                <a:highlight>
                  <a:srgbClr val="FFFFFF"/>
                </a:highlight>
                <a:latin typeface="system-ui"/>
              </a:rPr>
              <a:t>9</a:t>
            </a:r>
            <a:r>
              <a:rPr lang="zh-CN" altLang="en-US" b="0" i="0" dirty="0">
                <a:solidFill>
                  <a:srgbClr val="000000"/>
                </a:solidFill>
                <a:effectLst/>
                <a:highlight>
                  <a:srgbClr val="FFFFFF"/>
                </a:highlight>
                <a:latin typeface="system-ui"/>
              </a:rPr>
              <a:t>个会话的数据，</a:t>
            </a:r>
            <a:r>
              <a:rPr lang="zh-CN" altLang="en-US" dirty="0">
                <a:solidFill>
                  <a:srgbClr val="000000"/>
                </a:solidFill>
                <a:highlight>
                  <a:srgbClr val="FFFFFF"/>
                </a:highlight>
                <a:latin typeface="system-ui"/>
              </a:rPr>
              <a:t>其中</a:t>
            </a:r>
            <a:r>
              <a:rPr lang="zh-CN" altLang="en-US" b="0" i="0" dirty="0">
                <a:solidFill>
                  <a:srgbClr val="000000"/>
                </a:solidFill>
                <a:effectLst/>
                <a:highlight>
                  <a:srgbClr val="FFFFFF"/>
                </a:highlight>
                <a:latin typeface="system-ui"/>
              </a:rPr>
              <a:t>一个会话因一名受试者的</a:t>
            </a:r>
            <a:r>
              <a:rPr lang="en-US" altLang="zh-CN" b="0" i="0" dirty="0">
                <a:solidFill>
                  <a:srgbClr val="000000"/>
                </a:solidFill>
                <a:effectLst/>
                <a:highlight>
                  <a:srgbClr val="FFFFFF"/>
                </a:highlight>
                <a:latin typeface="system-ui"/>
              </a:rPr>
              <a:t>EEG</a:t>
            </a:r>
            <a:r>
              <a:rPr lang="zh-CN" altLang="en-US" b="0" i="0" dirty="0">
                <a:solidFill>
                  <a:srgbClr val="000000"/>
                </a:solidFill>
                <a:effectLst/>
                <a:highlight>
                  <a:srgbClr val="FFFFFF"/>
                </a:highlight>
                <a:latin typeface="system-ui"/>
              </a:rPr>
              <a:t>信号质量不佳而被丢弃。</a:t>
            </a:r>
            <a:endParaRPr lang="zh-CN" altLang="en-US" dirty="0"/>
          </a:p>
        </p:txBody>
      </p:sp>
      <p:sp>
        <p:nvSpPr>
          <p:cNvPr id="9" name="文本框 8">
            <a:extLst>
              <a:ext uri="{FF2B5EF4-FFF2-40B4-BE49-F238E27FC236}">
                <a16:creationId xmlns:a16="http://schemas.microsoft.com/office/drawing/2014/main" id="{F9DDA8DD-7D61-3873-E623-A1900D5D2093}"/>
              </a:ext>
            </a:extLst>
          </p:cNvPr>
          <p:cNvSpPr txBox="1"/>
          <p:nvPr/>
        </p:nvSpPr>
        <p:spPr>
          <a:xfrm>
            <a:off x="89806" y="1744405"/>
            <a:ext cx="11748407" cy="1848006"/>
          </a:xfrm>
          <a:prstGeom prst="rect">
            <a:avLst/>
          </a:prstGeom>
          <a:noFill/>
        </p:spPr>
        <p:txBody>
          <a:bodyPr wrap="square">
            <a:spAutoFit/>
          </a:bodyPr>
          <a:lstStyle/>
          <a:p>
            <a:r>
              <a:rPr lang="zh-CN" altLang="en-US" b="1" i="0" dirty="0">
                <a:solidFill>
                  <a:srgbClr val="000000"/>
                </a:solidFill>
                <a:effectLst/>
                <a:highlight>
                  <a:srgbClr val="FFFFFF"/>
                </a:highlight>
                <a:latin typeface="system-ui"/>
              </a:rPr>
              <a:t>方法流程</a:t>
            </a:r>
            <a:r>
              <a:rPr lang="zh-CN" altLang="en-US" b="0" i="0" dirty="0">
                <a:solidFill>
                  <a:srgbClr val="000000"/>
                </a:solidFill>
                <a:effectLst/>
                <a:highlight>
                  <a:srgbClr val="FFFFFF"/>
                </a:highlight>
                <a:latin typeface="system-ui"/>
              </a:rPr>
              <a:t>：</a:t>
            </a:r>
            <a:endParaRPr lang="en-US" altLang="zh-CN" b="0" i="0" dirty="0">
              <a:solidFill>
                <a:srgbClr val="000000"/>
              </a:solidFill>
              <a:effectLst/>
              <a:highlight>
                <a:srgbClr val="FFFFFF"/>
              </a:highlight>
              <a:latin typeface="system-ui"/>
            </a:endParaRPr>
          </a:p>
          <a:p>
            <a:endParaRPr lang="en-US" altLang="zh-CN" dirty="0">
              <a:solidFill>
                <a:srgbClr val="000000"/>
              </a:solidFill>
              <a:highlight>
                <a:srgbClr val="FFFFFF"/>
              </a:highlight>
              <a:latin typeface="system-ui"/>
            </a:endParaRPr>
          </a:p>
          <a:p>
            <a:pPr>
              <a:lnSpc>
                <a:spcPct val="150000"/>
              </a:lnSpc>
            </a:pPr>
            <a:r>
              <a:rPr lang="en-US" altLang="zh-CN" b="0" i="0" dirty="0">
                <a:solidFill>
                  <a:srgbClr val="000000"/>
                </a:solidFill>
                <a:effectLst/>
                <a:highlight>
                  <a:srgbClr val="FFFFFF"/>
                </a:highlight>
                <a:latin typeface="system-ui"/>
              </a:rPr>
              <a:t>1.</a:t>
            </a:r>
            <a:r>
              <a:rPr lang="zh-CN" altLang="en-US" b="0" i="0" dirty="0">
                <a:solidFill>
                  <a:srgbClr val="000000"/>
                </a:solidFill>
                <a:effectLst/>
                <a:highlight>
                  <a:srgbClr val="FFFFFF"/>
                </a:highlight>
                <a:latin typeface="system-ui"/>
              </a:rPr>
              <a:t>从录音中提取音频信号特征。</a:t>
            </a:r>
            <a:r>
              <a:rPr lang="zh-CN" altLang="en-US" dirty="0">
                <a:solidFill>
                  <a:srgbClr val="000000"/>
                </a:solidFill>
                <a:highlight>
                  <a:srgbClr val="FFFFFF"/>
                </a:highlight>
                <a:latin typeface="system-ui"/>
              </a:rPr>
              <a:t>（声音信号的包络、频谱图和说话人的音高等</a:t>
            </a:r>
            <a:r>
              <a:rPr lang="zh-CN" altLang="en-US" b="0" i="0" dirty="0">
                <a:solidFill>
                  <a:srgbClr val="000000"/>
                </a:solidFill>
                <a:effectLst/>
                <a:highlight>
                  <a:srgbClr val="FFFFFF"/>
                </a:highlight>
                <a:latin typeface="system-ui"/>
              </a:rPr>
              <a:t>）</a:t>
            </a:r>
            <a:endParaRPr lang="en-US" altLang="zh-CN" b="0" i="0" dirty="0">
              <a:solidFill>
                <a:srgbClr val="000000"/>
              </a:solidFill>
              <a:effectLst/>
              <a:highlight>
                <a:srgbClr val="FFFFFF"/>
              </a:highlight>
              <a:latin typeface="system-ui"/>
            </a:endParaRPr>
          </a:p>
          <a:p>
            <a:pPr>
              <a:lnSpc>
                <a:spcPct val="150000"/>
              </a:lnSpc>
            </a:pPr>
            <a:r>
              <a:rPr lang="en-US" altLang="zh-CN" b="0" i="0" dirty="0">
                <a:solidFill>
                  <a:srgbClr val="000000"/>
                </a:solidFill>
                <a:effectLst/>
                <a:highlight>
                  <a:srgbClr val="FFFFFF"/>
                </a:highlight>
                <a:latin typeface="system-ui"/>
              </a:rPr>
              <a:t>2.</a:t>
            </a:r>
            <a:r>
              <a:rPr lang="zh-CN" altLang="en-US" b="0" i="0" dirty="0">
                <a:solidFill>
                  <a:srgbClr val="000000"/>
                </a:solidFill>
                <a:effectLst/>
                <a:highlight>
                  <a:srgbClr val="FFFFFF"/>
                </a:highlight>
                <a:latin typeface="system-ui"/>
              </a:rPr>
              <a:t>对不同脑电图频率带中的脑活动进行滤波，量化和比较刺激特征对每个频带的影响和表示。</a:t>
            </a:r>
            <a:endParaRPr lang="en-US" altLang="zh-CN" b="0" i="0" dirty="0">
              <a:solidFill>
                <a:srgbClr val="000000"/>
              </a:solidFill>
              <a:effectLst/>
              <a:highlight>
                <a:srgbClr val="FFFFFF"/>
              </a:highlight>
              <a:latin typeface="system-ui"/>
            </a:endParaRPr>
          </a:p>
          <a:p>
            <a:pPr>
              <a:lnSpc>
                <a:spcPct val="150000"/>
              </a:lnSpc>
            </a:pPr>
            <a:r>
              <a:rPr lang="en-US" altLang="zh-CN" b="0" i="0" dirty="0">
                <a:solidFill>
                  <a:srgbClr val="000000"/>
                </a:solidFill>
                <a:effectLst/>
                <a:highlight>
                  <a:srgbClr val="FFFFFF"/>
                </a:highlight>
                <a:latin typeface="system-ui"/>
              </a:rPr>
              <a:t>3.</a:t>
            </a:r>
            <a:r>
              <a:rPr lang="zh-CN" altLang="en-US" b="0" i="0" dirty="0">
                <a:solidFill>
                  <a:srgbClr val="000000"/>
                </a:solidFill>
                <a:effectLst/>
                <a:highlight>
                  <a:srgbClr val="FFFFFF"/>
                </a:highlight>
                <a:latin typeface="system-ui"/>
              </a:rPr>
              <a:t>使用线性回归模型来训练模型的参数，以找到提取特征和脑活动之间的关系。</a:t>
            </a:r>
            <a:endParaRPr lang="zh-CN" altLang="en-US" dirty="0"/>
          </a:p>
        </p:txBody>
      </p:sp>
    </p:spTree>
    <p:extLst>
      <p:ext uri="{BB962C8B-B14F-4D97-AF65-F5344CB8AC3E}">
        <p14:creationId xmlns:p14="http://schemas.microsoft.com/office/powerpoint/2010/main" val="234753697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98540-67F8-7383-5019-6D7EB442BD99}"/>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1EE81A4-566C-6E12-9902-5713F4A48093}"/>
              </a:ext>
            </a:extLst>
          </p:cNvPr>
          <p:cNvSpPr txBox="1"/>
          <p:nvPr/>
        </p:nvSpPr>
        <p:spPr>
          <a:xfrm>
            <a:off x="89807" y="122346"/>
            <a:ext cx="3257550" cy="400110"/>
          </a:xfrm>
          <a:prstGeom prst="rect">
            <a:avLst/>
          </a:prstGeom>
          <a:noFill/>
        </p:spPr>
        <p:txBody>
          <a:bodyPr wrap="square" rtlCol="0">
            <a:spAutoFit/>
          </a:bodyPr>
          <a:lstStyle/>
          <a:p>
            <a:r>
              <a:rPr lang="zh-CN" altLang="en-US" sz="2000" dirty="0">
                <a:solidFill>
                  <a:schemeClr val="accent1">
                    <a:lumMod val="75000"/>
                  </a:schemeClr>
                </a:solidFill>
              </a:rPr>
              <a:t>研究方法</a:t>
            </a:r>
          </a:p>
        </p:txBody>
      </p:sp>
      <p:cxnSp>
        <p:nvCxnSpPr>
          <p:cNvPr id="5" name="直接连接符 4">
            <a:extLst>
              <a:ext uri="{FF2B5EF4-FFF2-40B4-BE49-F238E27FC236}">
                <a16:creationId xmlns:a16="http://schemas.microsoft.com/office/drawing/2014/main" id="{93618505-3890-0972-1B46-622AFA9F936D}"/>
              </a:ext>
            </a:extLst>
          </p:cNvPr>
          <p:cNvCxnSpPr>
            <a:cxnSpLocks/>
          </p:cNvCxnSpPr>
          <p:nvPr/>
        </p:nvCxnSpPr>
        <p:spPr>
          <a:xfrm>
            <a:off x="89807" y="672309"/>
            <a:ext cx="11968843"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FFA807D4-BAA2-1C9D-3181-8043D72CBB3B}"/>
              </a:ext>
            </a:extLst>
          </p:cNvPr>
          <p:cNvPicPr>
            <a:picLocks noChangeAspect="1"/>
          </p:cNvPicPr>
          <p:nvPr/>
        </p:nvPicPr>
        <p:blipFill>
          <a:blip r:embed="rId3"/>
          <a:stretch>
            <a:fillRect/>
          </a:stretch>
        </p:blipFill>
        <p:spPr>
          <a:xfrm>
            <a:off x="31856" y="1366881"/>
            <a:ext cx="3939267" cy="2363560"/>
          </a:xfrm>
          <a:prstGeom prst="rect">
            <a:avLst/>
          </a:prstGeom>
        </p:spPr>
      </p:pic>
      <p:pic>
        <p:nvPicPr>
          <p:cNvPr id="8" name="图片 7">
            <a:extLst>
              <a:ext uri="{FF2B5EF4-FFF2-40B4-BE49-F238E27FC236}">
                <a16:creationId xmlns:a16="http://schemas.microsoft.com/office/drawing/2014/main" id="{739DDB4E-73CB-A983-327E-88A16700ECEA}"/>
              </a:ext>
            </a:extLst>
          </p:cNvPr>
          <p:cNvPicPr>
            <a:picLocks noChangeAspect="1"/>
          </p:cNvPicPr>
          <p:nvPr/>
        </p:nvPicPr>
        <p:blipFill>
          <a:blip r:embed="rId4"/>
          <a:stretch>
            <a:fillRect/>
          </a:stretch>
        </p:blipFill>
        <p:spPr>
          <a:xfrm>
            <a:off x="3971123" y="1445802"/>
            <a:ext cx="4123114" cy="2374446"/>
          </a:xfrm>
          <a:prstGeom prst="rect">
            <a:avLst/>
          </a:prstGeom>
        </p:spPr>
      </p:pic>
      <p:pic>
        <p:nvPicPr>
          <p:cNvPr id="9" name="图片 8">
            <a:extLst>
              <a:ext uri="{FF2B5EF4-FFF2-40B4-BE49-F238E27FC236}">
                <a16:creationId xmlns:a16="http://schemas.microsoft.com/office/drawing/2014/main" id="{6DB3A49C-E165-697B-5153-0CFCE11847D0}"/>
              </a:ext>
            </a:extLst>
          </p:cNvPr>
          <p:cNvPicPr>
            <a:picLocks noChangeAspect="1"/>
          </p:cNvPicPr>
          <p:nvPr/>
        </p:nvPicPr>
        <p:blipFill>
          <a:blip r:embed="rId5"/>
          <a:stretch>
            <a:fillRect/>
          </a:stretch>
        </p:blipFill>
        <p:spPr>
          <a:xfrm>
            <a:off x="8008538" y="1450565"/>
            <a:ext cx="4024966" cy="2279876"/>
          </a:xfrm>
          <a:prstGeom prst="rect">
            <a:avLst/>
          </a:prstGeom>
        </p:spPr>
      </p:pic>
      <p:pic>
        <p:nvPicPr>
          <p:cNvPr id="10" name="图片 9">
            <a:extLst>
              <a:ext uri="{FF2B5EF4-FFF2-40B4-BE49-F238E27FC236}">
                <a16:creationId xmlns:a16="http://schemas.microsoft.com/office/drawing/2014/main" id="{9D68B42F-59BE-CF8A-D801-7102877CDE42}"/>
              </a:ext>
            </a:extLst>
          </p:cNvPr>
          <p:cNvPicPr>
            <a:picLocks noChangeAspect="1"/>
          </p:cNvPicPr>
          <p:nvPr/>
        </p:nvPicPr>
        <p:blipFill>
          <a:blip r:embed="rId6"/>
          <a:stretch>
            <a:fillRect/>
          </a:stretch>
        </p:blipFill>
        <p:spPr>
          <a:xfrm>
            <a:off x="100545" y="3855697"/>
            <a:ext cx="4123114" cy="2359337"/>
          </a:xfrm>
          <a:prstGeom prst="rect">
            <a:avLst/>
          </a:prstGeom>
        </p:spPr>
      </p:pic>
      <p:pic>
        <p:nvPicPr>
          <p:cNvPr id="11" name="图片 10">
            <a:extLst>
              <a:ext uri="{FF2B5EF4-FFF2-40B4-BE49-F238E27FC236}">
                <a16:creationId xmlns:a16="http://schemas.microsoft.com/office/drawing/2014/main" id="{8439E873-3994-8954-79EB-2C286CC80614}"/>
              </a:ext>
            </a:extLst>
          </p:cNvPr>
          <p:cNvPicPr>
            <a:picLocks noChangeAspect="1"/>
          </p:cNvPicPr>
          <p:nvPr/>
        </p:nvPicPr>
        <p:blipFill>
          <a:blip r:embed="rId7"/>
          <a:stretch>
            <a:fillRect/>
          </a:stretch>
        </p:blipFill>
        <p:spPr>
          <a:xfrm>
            <a:off x="4237980" y="3963865"/>
            <a:ext cx="3856257" cy="2133476"/>
          </a:xfrm>
          <a:prstGeom prst="rect">
            <a:avLst/>
          </a:prstGeom>
        </p:spPr>
      </p:pic>
      <p:pic>
        <p:nvPicPr>
          <p:cNvPr id="12" name="图片 11">
            <a:extLst>
              <a:ext uri="{FF2B5EF4-FFF2-40B4-BE49-F238E27FC236}">
                <a16:creationId xmlns:a16="http://schemas.microsoft.com/office/drawing/2014/main" id="{F0D4C3CF-1BE9-0928-687B-D596DDB0A3A7}"/>
              </a:ext>
            </a:extLst>
          </p:cNvPr>
          <p:cNvPicPr>
            <a:picLocks noChangeAspect="1"/>
          </p:cNvPicPr>
          <p:nvPr/>
        </p:nvPicPr>
        <p:blipFill>
          <a:blip r:embed="rId8"/>
          <a:stretch>
            <a:fillRect/>
          </a:stretch>
        </p:blipFill>
        <p:spPr>
          <a:xfrm>
            <a:off x="8430147" y="4035591"/>
            <a:ext cx="2342374" cy="1785346"/>
          </a:xfrm>
          <a:prstGeom prst="rect">
            <a:avLst/>
          </a:prstGeom>
        </p:spPr>
      </p:pic>
      <p:sp>
        <p:nvSpPr>
          <p:cNvPr id="17" name="文本框 16">
            <a:extLst>
              <a:ext uri="{FF2B5EF4-FFF2-40B4-BE49-F238E27FC236}">
                <a16:creationId xmlns:a16="http://schemas.microsoft.com/office/drawing/2014/main" id="{BDA8F930-DBA2-831F-6863-D9A021746680}"/>
              </a:ext>
            </a:extLst>
          </p:cNvPr>
          <p:cNvSpPr txBox="1"/>
          <p:nvPr/>
        </p:nvSpPr>
        <p:spPr>
          <a:xfrm>
            <a:off x="100846" y="893776"/>
            <a:ext cx="10373933" cy="369332"/>
          </a:xfrm>
          <a:prstGeom prst="rect">
            <a:avLst/>
          </a:prstGeom>
          <a:noFill/>
        </p:spPr>
        <p:txBody>
          <a:bodyPr wrap="square">
            <a:spAutoFit/>
          </a:bodyPr>
          <a:lstStyle/>
          <a:p>
            <a:r>
              <a:rPr lang="zh-CN" altLang="en-US" dirty="0"/>
              <a:t>五种对话情况：</a:t>
            </a:r>
            <a:r>
              <a:rPr lang="en-US" altLang="zh-CN" dirty="0"/>
              <a:t>A</a:t>
            </a:r>
            <a:r>
              <a:rPr lang="zh-CN" altLang="en-US" dirty="0"/>
              <a:t>听</a:t>
            </a:r>
            <a:r>
              <a:rPr lang="en-US" altLang="zh-CN" dirty="0"/>
              <a:t>B</a:t>
            </a:r>
            <a:r>
              <a:rPr lang="zh-CN" altLang="en-US" dirty="0"/>
              <a:t>说、</a:t>
            </a:r>
            <a:r>
              <a:rPr lang="en-US" altLang="zh-CN" dirty="0"/>
              <a:t>B</a:t>
            </a:r>
            <a:r>
              <a:rPr lang="zh-CN" altLang="en-US" dirty="0"/>
              <a:t>听</a:t>
            </a:r>
            <a:r>
              <a:rPr lang="en-US" altLang="zh-CN" dirty="0"/>
              <a:t>A</a:t>
            </a:r>
            <a:r>
              <a:rPr lang="zh-CN" altLang="en-US" dirty="0"/>
              <a:t>说、双方讲话时聆听外部语音、双方讲话时听自己制作的演讲、沉默。</a:t>
            </a:r>
          </a:p>
        </p:txBody>
      </p:sp>
      <p:sp>
        <p:nvSpPr>
          <p:cNvPr id="20" name="文本框 19">
            <a:extLst>
              <a:ext uri="{FF2B5EF4-FFF2-40B4-BE49-F238E27FC236}">
                <a16:creationId xmlns:a16="http://schemas.microsoft.com/office/drawing/2014/main" id="{73FC028C-6E00-E6E0-7EF9-F7BAAC638B1E}"/>
              </a:ext>
            </a:extLst>
          </p:cNvPr>
          <p:cNvSpPr txBox="1"/>
          <p:nvPr/>
        </p:nvSpPr>
        <p:spPr>
          <a:xfrm>
            <a:off x="102154" y="6358651"/>
            <a:ext cx="8271651" cy="307777"/>
          </a:xfrm>
          <a:prstGeom prst="rect">
            <a:avLst/>
          </a:prstGeom>
          <a:noFill/>
        </p:spPr>
        <p:txBody>
          <a:bodyPr wrap="square" rtlCol="0">
            <a:spAutoFit/>
          </a:bodyPr>
          <a:lstStyle/>
          <a:p>
            <a:r>
              <a:rPr lang="zh-CN" altLang="en-US" sz="1400" dirty="0">
                <a:solidFill>
                  <a:schemeClr val="accent1">
                    <a:lumMod val="75000"/>
                  </a:schemeClr>
                </a:solidFill>
              </a:rPr>
              <a:t>注：在之前的研究中，发现</a:t>
            </a:r>
            <a:r>
              <a:rPr lang="en-US" altLang="zh-CN" sz="1400" dirty="0">
                <a:solidFill>
                  <a:schemeClr val="accent1">
                    <a:lumMod val="75000"/>
                  </a:schemeClr>
                </a:solidFill>
              </a:rPr>
              <a:t>Theta</a:t>
            </a:r>
            <a:r>
              <a:rPr lang="zh-CN" altLang="en-US" sz="1400" dirty="0">
                <a:solidFill>
                  <a:schemeClr val="accent1">
                    <a:lumMod val="75000"/>
                  </a:schemeClr>
                </a:solidFill>
              </a:rPr>
              <a:t>频段在语音处理中比较重要，因此特别关注这个频段</a:t>
            </a:r>
          </a:p>
        </p:txBody>
      </p:sp>
    </p:spTree>
    <p:extLst>
      <p:ext uri="{BB962C8B-B14F-4D97-AF65-F5344CB8AC3E}">
        <p14:creationId xmlns:p14="http://schemas.microsoft.com/office/powerpoint/2010/main" val="305248739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95E0E-85CC-25AB-29FA-4165F51E9C1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5A3495A-33D9-9D2B-225D-E3654EF53881}"/>
              </a:ext>
            </a:extLst>
          </p:cNvPr>
          <p:cNvSpPr txBox="1"/>
          <p:nvPr/>
        </p:nvSpPr>
        <p:spPr>
          <a:xfrm>
            <a:off x="89807" y="195825"/>
            <a:ext cx="3257550" cy="400110"/>
          </a:xfrm>
          <a:prstGeom prst="rect">
            <a:avLst/>
          </a:prstGeom>
          <a:noFill/>
        </p:spPr>
        <p:txBody>
          <a:bodyPr wrap="square" rtlCol="0">
            <a:spAutoFit/>
          </a:bodyPr>
          <a:lstStyle/>
          <a:p>
            <a:r>
              <a:rPr lang="zh-CN" altLang="en-US" sz="2000" dirty="0">
                <a:solidFill>
                  <a:schemeClr val="accent1">
                    <a:lumMod val="75000"/>
                  </a:schemeClr>
                </a:solidFill>
              </a:rPr>
              <a:t>结果和讨论</a:t>
            </a:r>
          </a:p>
        </p:txBody>
      </p:sp>
      <p:cxnSp>
        <p:nvCxnSpPr>
          <p:cNvPr id="4" name="直接连接符 3">
            <a:extLst>
              <a:ext uri="{FF2B5EF4-FFF2-40B4-BE49-F238E27FC236}">
                <a16:creationId xmlns:a16="http://schemas.microsoft.com/office/drawing/2014/main" id="{D0A0D4AE-F0F8-BD8E-CEBC-CF06AD9D80BC}"/>
              </a:ext>
            </a:extLst>
          </p:cNvPr>
          <p:cNvCxnSpPr>
            <a:cxnSpLocks/>
          </p:cNvCxnSpPr>
          <p:nvPr/>
        </p:nvCxnSpPr>
        <p:spPr>
          <a:xfrm>
            <a:off x="89807" y="695383"/>
            <a:ext cx="827858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AAEC415-82D5-36D3-D3BA-4C4A036AA32D}"/>
              </a:ext>
            </a:extLst>
          </p:cNvPr>
          <p:cNvSpPr txBox="1"/>
          <p:nvPr/>
        </p:nvSpPr>
        <p:spPr>
          <a:xfrm>
            <a:off x="89807" y="1118444"/>
            <a:ext cx="8488816" cy="3780202"/>
          </a:xfrm>
          <a:prstGeom prst="rect">
            <a:avLst/>
          </a:prstGeom>
          <a:noFill/>
        </p:spPr>
        <p:txBody>
          <a:bodyPr wrap="square">
            <a:spAutoFit/>
          </a:bodyPr>
          <a:lstStyle/>
          <a:p>
            <a:pPr>
              <a:lnSpc>
                <a:spcPct val="150000"/>
              </a:lnSpc>
            </a:pPr>
            <a:r>
              <a:rPr lang="en-US" altLang="zh-CN" dirty="0"/>
              <a:t>1.</a:t>
            </a:r>
            <a:r>
              <a:rPr lang="zh-CN" altLang="en-US" dirty="0"/>
              <a:t>研究结果表明</a:t>
            </a:r>
            <a:r>
              <a:rPr lang="zh-CN" altLang="en-US" b="1" dirty="0">
                <a:solidFill>
                  <a:schemeClr val="accent1">
                    <a:lumMod val="75000"/>
                  </a:schemeClr>
                </a:solidFill>
              </a:rPr>
              <a:t>编码模型在分析自然对话中的语音处理时具有较好的性能</a:t>
            </a:r>
            <a:r>
              <a:rPr lang="zh-CN" altLang="en-US" dirty="0"/>
              <a:t>。通过使用高质量的语音录音和脑电图信号，能够重现以往研究中关于听取他人语音的大脑表示的广泛发现，并且在这种复杂情境下取得了更好的表现。</a:t>
            </a:r>
          </a:p>
          <a:p>
            <a:pPr>
              <a:lnSpc>
                <a:spcPct val="150000"/>
              </a:lnSpc>
            </a:pPr>
            <a:endParaRPr lang="zh-CN" altLang="en-US" dirty="0"/>
          </a:p>
          <a:p>
            <a:pPr>
              <a:lnSpc>
                <a:spcPct val="150000"/>
              </a:lnSpc>
            </a:pPr>
            <a:r>
              <a:rPr lang="en-US" altLang="zh-CN" dirty="0"/>
              <a:t>2.</a:t>
            </a:r>
            <a:r>
              <a:rPr lang="zh-CN" altLang="en-US" dirty="0"/>
              <a:t> 当</a:t>
            </a:r>
            <a:r>
              <a:rPr lang="zh-CN" altLang="en-US" b="1" dirty="0">
                <a:solidFill>
                  <a:srgbClr val="FF0000"/>
                </a:solidFill>
              </a:rPr>
              <a:t>听取自己的语音时</a:t>
            </a:r>
            <a:r>
              <a:rPr lang="zh-CN" altLang="en-US" dirty="0"/>
              <a:t>，无论是使用不同的语音特征（如声谱图、包络等）还是频率带，都没有观察到大脑的响应。这表明了</a:t>
            </a:r>
            <a:r>
              <a:rPr lang="zh-CN" altLang="en-US" b="1" dirty="0">
                <a:solidFill>
                  <a:srgbClr val="FF0000"/>
                </a:solidFill>
              </a:rPr>
              <a:t>自我产生的语音的抑制效应，即</a:t>
            </a:r>
            <a:r>
              <a:rPr lang="en-US" altLang="zh-CN" b="1" dirty="0">
                <a:solidFill>
                  <a:srgbClr val="FF0000"/>
                </a:solidFill>
              </a:rPr>
              <a:t>Speech-Induced Suppression </a:t>
            </a:r>
            <a:r>
              <a:rPr lang="zh-CN" altLang="en-US" dirty="0"/>
              <a:t>。这种抑制效应是大脑根据预期的刺激来调整自己产生的语音，以避免与外部刺激混淆。</a:t>
            </a:r>
          </a:p>
          <a:p>
            <a:pPr>
              <a:lnSpc>
                <a:spcPct val="150000"/>
              </a:lnSpc>
            </a:pPr>
            <a:endParaRPr lang="zh-CN" altLang="en-US" dirty="0"/>
          </a:p>
        </p:txBody>
      </p:sp>
    </p:spTree>
    <p:extLst>
      <p:ext uri="{BB962C8B-B14F-4D97-AF65-F5344CB8AC3E}">
        <p14:creationId xmlns:p14="http://schemas.microsoft.com/office/powerpoint/2010/main" val="2690241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94452" y="2598003"/>
            <a:ext cx="3774495" cy="830997"/>
          </a:xfrm>
          <a:prstGeom prst="rect">
            <a:avLst/>
          </a:prstGeom>
        </p:spPr>
        <p:txBody>
          <a:bodyPr wrap="none">
            <a:spAutoFit/>
          </a:bodyPr>
          <a:lstStyle/>
          <a:p>
            <a:pPr algn="ctr"/>
            <a:r>
              <a:rPr lang="en-US" altLang="zh-CN" sz="4800" b="1" dirty="0"/>
              <a:t>THANK YOU</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push dir="u"/>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4155</TotalTime>
  <Words>543</Words>
  <Application>Microsoft Office PowerPoint</Application>
  <PresentationFormat>宽屏</PresentationFormat>
  <Paragraphs>34</Paragraphs>
  <Slides>7</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system-ui</vt:lpstr>
      <vt:lpstr>等线</vt:lpstr>
      <vt:lpstr>Arial</vt:lpstr>
      <vt:lpstr>Century Gothic</vt:lpstr>
      <vt:lpstr>Segoe UI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组会汇报</dc:title>
  <dc:subject>组会汇报</dc:subject>
  <cp:lastModifiedBy>beibei Yu</cp:lastModifiedBy>
  <cp:revision>479</cp:revision>
  <dcterms:created xsi:type="dcterms:W3CDTF">2015-08-18T02:51:00Z</dcterms:created>
  <dcterms:modified xsi:type="dcterms:W3CDTF">2024-05-15T07:07:54Z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