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84" r:id="rId3"/>
    <p:sldId id="462" r:id="rId4"/>
    <p:sldId id="279" r:id="rId5"/>
    <p:sldId id="463" r:id="rId6"/>
    <p:sldId id="466" r:id="rId7"/>
    <p:sldId id="464" r:id="rId8"/>
    <p:sldId id="465" r:id="rId9"/>
    <p:sldId id="260" r:id="rId10"/>
    <p:sldId id="506" r:id="rId11"/>
    <p:sldId id="467" r:id="rId12"/>
    <p:sldId id="468" r:id="rId13"/>
    <p:sldId id="474" r:id="rId14"/>
    <p:sldId id="504" r:id="rId15"/>
    <p:sldId id="505" r:id="rId16"/>
    <p:sldId id="469" r:id="rId17"/>
    <p:sldId id="470" r:id="rId18"/>
    <p:sldId id="475" r:id="rId19"/>
    <p:sldId id="471" r:id="rId20"/>
    <p:sldId id="472" r:id="rId21"/>
    <p:sldId id="501" r:id="rId22"/>
    <p:sldId id="478" r:id="rId23"/>
    <p:sldId id="479" r:id="rId24"/>
    <p:sldId id="480" r:id="rId25"/>
    <p:sldId id="481" r:id="rId27"/>
    <p:sldId id="482" r:id="rId28"/>
    <p:sldId id="483" r:id="rId29"/>
    <p:sldId id="485" r:id="rId30"/>
    <p:sldId id="487" r:id="rId31"/>
    <p:sldId id="508" r:id="rId32"/>
    <p:sldId id="489" r:id="rId33"/>
    <p:sldId id="490" r:id="rId34"/>
    <p:sldId id="511" r:id="rId35"/>
    <p:sldId id="494" r:id="rId36"/>
    <p:sldId id="495" r:id="rId37"/>
    <p:sldId id="507" r:id="rId38"/>
    <p:sldId id="491" r:id="rId39"/>
    <p:sldId id="492" r:id="rId40"/>
    <p:sldId id="509" r:id="rId41"/>
    <p:sldId id="493" r:id="rId42"/>
    <p:sldId id="510" r:id="rId43"/>
    <p:sldId id="496" r:id="rId44"/>
    <p:sldId id="498" r:id="rId45"/>
    <p:sldId id="499" r:id="rId46"/>
    <p:sldId id="500" r:id="rId47"/>
    <p:sldId id="502" r:id="rId48"/>
    <p:sldId id="544" r:id="rId49"/>
    <p:sldId id="545" r:id="rId50"/>
    <p:sldId id="546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FF99"/>
    <a:srgbClr val="008080"/>
    <a:srgbClr val="6699FF"/>
    <a:srgbClr val="003366"/>
    <a:srgbClr val="99FFCC"/>
    <a:srgbClr val="66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4" autoAdjust="0"/>
    <p:restoredTop sz="94719" autoAdjust="0"/>
  </p:normalViewPr>
  <p:slideViewPr>
    <p:cSldViewPr>
      <p:cViewPr varScale="1">
        <p:scale>
          <a:sx n="94" d="100"/>
          <a:sy n="94" d="100"/>
        </p:scale>
        <p:origin x="-210" y="-108"/>
      </p:cViewPr>
      <p:guideLst>
        <p:guide orient="horz" pos="21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94"/>
    </p:cViewPr>
  </p:sorterViewPr>
  <p:notesViewPr>
    <p:cSldViewPr>
      <p:cViewPr>
        <p:scale>
          <a:sx n="75" d="100"/>
          <a:sy n="75" d="100"/>
        </p:scale>
        <p:origin x="-173" y="1214"/>
      </p:cViewPr>
      <p:guideLst>
        <p:guide orient="horz" pos="280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2B0BFF7-FCA9-4F08-9322-6D7FDD9820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Group 6"/>
            <p:cNvGrpSpPr/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/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Freeform 8"/>
              <p:cNvSpPr/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Freeform 9"/>
              <p:cNvSpPr/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10"/>
              <p:cNvSpPr/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Freeform 11"/>
              <p:cNvSpPr/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Freeform 12"/>
              <p:cNvSpPr/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13"/>
              <p:cNvSpPr/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Freeform 14"/>
              <p:cNvSpPr/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Freeform 15"/>
              <p:cNvSpPr/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6"/>
              <p:cNvSpPr/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17"/>
              <p:cNvSpPr/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Freeform 18"/>
              <p:cNvSpPr/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19"/>
              <p:cNvSpPr/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3"/>
            <p:cNvSpPr/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37 w 717"/>
                <a:gd name="T1" fmla="*/ 845 h 845"/>
                <a:gd name="T2" fmla="*/ 737 w 717"/>
                <a:gd name="T3" fmla="*/ 821 h 845"/>
                <a:gd name="T4" fmla="*/ 594 w 717"/>
                <a:gd name="T5" fmla="*/ 605 h 845"/>
                <a:gd name="T6" fmla="*/ 416 w 717"/>
                <a:gd name="T7" fmla="*/ 396 h 845"/>
                <a:gd name="T8" fmla="*/ 23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9 w 717"/>
                <a:gd name="T15" fmla="*/ 198 h 845"/>
                <a:gd name="T16" fmla="*/ 410 w 717"/>
                <a:gd name="T17" fmla="*/ 408 h 845"/>
                <a:gd name="T18" fmla="*/ 588 w 717"/>
                <a:gd name="T19" fmla="*/ 623 h 845"/>
                <a:gd name="T20" fmla="*/ 737 w 717"/>
                <a:gd name="T21" fmla="*/ 845 h 845"/>
                <a:gd name="T22" fmla="*/ 73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/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7 w 407"/>
                <a:gd name="T1" fmla="*/ 414 h 414"/>
                <a:gd name="T2" fmla="*/ 417 w 407"/>
                <a:gd name="T3" fmla="*/ 396 h 414"/>
                <a:gd name="T4" fmla="*/ 23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6 w 407"/>
                <a:gd name="T13" fmla="*/ 204 h 414"/>
                <a:gd name="T14" fmla="*/ 417 w 407"/>
                <a:gd name="T15" fmla="*/ 414 h 414"/>
                <a:gd name="T16" fmla="*/ 417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6"/>
            <p:cNvSpPr/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06 w 586"/>
                <a:gd name="T1" fmla="*/ 0 h 599"/>
                <a:gd name="T2" fmla="*/ 588 w 586"/>
                <a:gd name="T3" fmla="*/ 0 h 599"/>
                <a:gd name="T4" fmla="*/ 417 w 586"/>
                <a:gd name="T5" fmla="*/ 132 h 599"/>
                <a:gd name="T6" fmla="*/ 26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7 w 586"/>
                <a:gd name="T17" fmla="*/ 282 h 599"/>
                <a:gd name="T18" fmla="*/ 423 w 586"/>
                <a:gd name="T19" fmla="*/ 138 h 599"/>
                <a:gd name="T20" fmla="*/ 606 w 586"/>
                <a:gd name="T21" fmla="*/ 0 h 599"/>
                <a:gd name="T22" fmla="*/ 60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/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9 w 269"/>
                <a:gd name="T1" fmla="*/ 0 h 252"/>
                <a:gd name="T2" fmla="*/ 26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9 w 269"/>
                <a:gd name="T15" fmla="*/ 0 h 252"/>
                <a:gd name="T16" fmla="*/ 279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/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320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6320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FF839-690A-4F98-BB69-D6781CF1FE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74A8B-7044-4206-A4DE-A26AB747AC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6DDCF-AD14-4341-8601-87D66FFCBF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74011-8C5E-443F-A22F-D0BC3F1394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C29F3-3602-49C7-B707-81F107F7A1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7E33C-1D70-48E2-A05A-DEBDBC0574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46D8F-ACB1-4427-BA6C-CBD0DB5938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176E9-E7CC-4598-8EA8-438CCB2922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E689-5DFE-4F67-BE86-A70EA5B26D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F02A1-509B-42A2-BDAC-47F4C8D942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6DD6A-F0BF-4ACF-982B-AC8C1242AC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262147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2148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2149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6"/>
            <p:cNvGrpSpPr/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62151" name="Freeform 7"/>
              <p:cNvSpPr/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2" name="Freeform 8"/>
              <p:cNvSpPr/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3" name="Freeform 9"/>
              <p:cNvSpPr/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4" name="Freeform 10"/>
              <p:cNvSpPr/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5" name="Freeform 11"/>
              <p:cNvSpPr/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6" name="Freeform 12"/>
              <p:cNvSpPr/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7" name="Freeform 13"/>
              <p:cNvSpPr/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8" name="Freeform 14"/>
              <p:cNvSpPr/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9" name="Freeform 15"/>
              <p:cNvSpPr/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60" name="Freeform 16"/>
              <p:cNvSpPr/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61" name="Freeform 17"/>
              <p:cNvSpPr/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62" name="Freeform 18"/>
              <p:cNvSpPr/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63" name="Freeform 19"/>
              <p:cNvSpPr/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62164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2165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2166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23"/>
            <p:cNvSpPr/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37 w 717"/>
                <a:gd name="T1" fmla="*/ 845 h 845"/>
                <a:gd name="T2" fmla="*/ 737 w 717"/>
                <a:gd name="T3" fmla="*/ 821 h 845"/>
                <a:gd name="T4" fmla="*/ 594 w 717"/>
                <a:gd name="T5" fmla="*/ 605 h 845"/>
                <a:gd name="T6" fmla="*/ 416 w 717"/>
                <a:gd name="T7" fmla="*/ 396 h 845"/>
                <a:gd name="T8" fmla="*/ 23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9 w 717"/>
                <a:gd name="T15" fmla="*/ 198 h 845"/>
                <a:gd name="T16" fmla="*/ 410 w 717"/>
                <a:gd name="T17" fmla="*/ 408 h 845"/>
                <a:gd name="T18" fmla="*/ 588 w 717"/>
                <a:gd name="T19" fmla="*/ 623 h 845"/>
                <a:gd name="T20" fmla="*/ 737 w 717"/>
                <a:gd name="T21" fmla="*/ 845 h 845"/>
                <a:gd name="T22" fmla="*/ 73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/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7 w 407"/>
                <a:gd name="T1" fmla="*/ 414 h 414"/>
                <a:gd name="T2" fmla="*/ 417 w 407"/>
                <a:gd name="T3" fmla="*/ 396 h 414"/>
                <a:gd name="T4" fmla="*/ 23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6 w 407"/>
                <a:gd name="T13" fmla="*/ 204 h 414"/>
                <a:gd name="T14" fmla="*/ 417 w 407"/>
                <a:gd name="T15" fmla="*/ 414 h 414"/>
                <a:gd name="T16" fmla="*/ 417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169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26"/>
            <p:cNvSpPr/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06 w 586"/>
                <a:gd name="T1" fmla="*/ 0 h 599"/>
                <a:gd name="T2" fmla="*/ 588 w 586"/>
                <a:gd name="T3" fmla="*/ 0 h 599"/>
                <a:gd name="T4" fmla="*/ 417 w 586"/>
                <a:gd name="T5" fmla="*/ 132 h 599"/>
                <a:gd name="T6" fmla="*/ 26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7 w 586"/>
                <a:gd name="T17" fmla="*/ 282 h 599"/>
                <a:gd name="T18" fmla="*/ 423 w 586"/>
                <a:gd name="T19" fmla="*/ 138 h 599"/>
                <a:gd name="T20" fmla="*/ 606 w 586"/>
                <a:gd name="T21" fmla="*/ 0 h 599"/>
                <a:gd name="T22" fmla="*/ 60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/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9 w 269"/>
                <a:gd name="T1" fmla="*/ 0 h 252"/>
                <a:gd name="T2" fmla="*/ 26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9 w 269"/>
                <a:gd name="T15" fmla="*/ 0 h 252"/>
                <a:gd name="T16" fmla="*/ 279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/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218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6218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218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218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E2EA22F8-2DFA-43F4-8CCD-F02462B16F82}" type="slidenum">
              <a:rPr lang="en-US" altLang="zh-CN"/>
            </a:fld>
            <a:endParaRPr lang="en-US" altLang="zh-CN"/>
          </a:p>
        </p:txBody>
      </p:sp>
      <p:sp>
        <p:nvSpPr>
          <p:cNvPr id="26218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第七章 操作符重载</a:t>
            </a:r>
            <a:endParaRPr lang="zh-CN" altLang="en-US" smtClean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191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双目操作符重载</a:t>
            </a:r>
            <a:endParaRPr lang="zh-CN" altLang="en-US" smtClean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96975"/>
            <a:ext cx="8964613" cy="566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smtClean="0"/>
              <a:t>作为成员函数重载</a:t>
            </a:r>
            <a:endParaRPr lang="zh-CN" altLang="en-US" sz="2800" smtClean="0"/>
          </a:p>
          <a:p>
            <a:pPr lvl="1" eaLnBrk="1" hangingPunct="1">
              <a:defRPr/>
            </a:pPr>
            <a:r>
              <a:rPr lang="zh-CN" altLang="en-US" sz="2400" smtClean="0"/>
              <a:t>定义格式</a:t>
            </a:r>
            <a:endParaRPr lang="zh-CN" altLang="en-US" sz="24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class &lt;</a:t>
            </a:r>
            <a:r>
              <a:rPr lang="zh-CN" altLang="en-GB" sz="2000" smtClean="0"/>
              <a:t>类名</a:t>
            </a:r>
            <a:r>
              <a:rPr lang="en-GB" altLang="zh-CN" sz="2000" smtClean="0"/>
              <a:t>&gt;</a:t>
            </a:r>
            <a:endParaRPr lang="en-GB" altLang="zh-CN" sz="20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{	......</a:t>
            </a:r>
            <a:endParaRPr lang="en-GB" altLang="zh-CN" sz="20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	&lt;</a:t>
            </a:r>
            <a:r>
              <a:rPr lang="zh-CN" altLang="en-GB" sz="2000" smtClean="0"/>
              <a:t>返回值类型</a:t>
            </a:r>
            <a:r>
              <a:rPr lang="en-GB" altLang="zh-CN" sz="2000" smtClean="0"/>
              <a:t>&gt; </a:t>
            </a:r>
            <a:r>
              <a:rPr lang="en-GB" altLang="zh-CN" sz="2000" smtClean="0">
                <a:solidFill>
                  <a:schemeClr val="folHlink"/>
                </a:solidFill>
              </a:rPr>
              <a:t>operator#</a:t>
            </a:r>
            <a:r>
              <a:rPr lang="en-GB" altLang="zh-CN" sz="2000" smtClean="0"/>
              <a:t> (&lt;</a:t>
            </a:r>
            <a:r>
              <a:rPr lang="zh-CN" altLang="en-GB" sz="2000" smtClean="0"/>
              <a:t>类型</a:t>
            </a:r>
            <a:r>
              <a:rPr lang="en-GB" altLang="zh-CN" sz="2000" smtClean="0"/>
              <a:t>&gt;); //</a:t>
            </a:r>
            <a:r>
              <a:rPr lang="en-GB" altLang="zh-CN" sz="2000" smtClean="0">
                <a:solidFill>
                  <a:schemeClr val="folHlink"/>
                </a:solidFill>
              </a:rPr>
              <a:t>#</a:t>
            </a:r>
            <a:r>
              <a:rPr lang="zh-CN" altLang="en-GB" sz="2000" smtClean="0">
                <a:solidFill>
                  <a:schemeClr val="folHlink"/>
                </a:solidFill>
              </a:rPr>
              <a:t>代表可重载的操作符</a:t>
            </a:r>
            <a:endParaRPr lang="zh-CN" altLang="en-GB" sz="2000" smtClean="0">
              <a:solidFill>
                <a:schemeClr val="folHlink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};</a:t>
            </a:r>
            <a:endParaRPr lang="en-GB" altLang="zh-CN" sz="20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GB" altLang="zh-CN" sz="2000" smtClean="0"/>
          </a:p>
          <a:p>
            <a:pPr lvl="1" eaLnBrk="1" hangingPunct="1">
              <a:defRPr/>
            </a:pPr>
            <a:r>
              <a:rPr lang="zh-CN" altLang="en-US" sz="2400" smtClean="0"/>
              <a:t>使用格式</a:t>
            </a:r>
            <a:endParaRPr lang="zh-CN" altLang="en-US" sz="24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&lt;</a:t>
            </a:r>
            <a:r>
              <a:rPr lang="zh-CN" altLang="en-GB" sz="2000" smtClean="0"/>
              <a:t>类名</a:t>
            </a:r>
            <a:r>
              <a:rPr lang="en-GB" altLang="zh-CN" sz="2000" smtClean="0"/>
              <a:t>&gt; a;</a:t>
            </a:r>
            <a:endParaRPr lang="en-GB" altLang="zh-CN" sz="20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&lt;</a:t>
            </a:r>
            <a:r>
              <a:rPr lang="zh-CN" altLang="en-GB" sz="2000" smtClean="0"/>
              <a:t>类型</a:t>
            </a:r>
            <a:r>
              <a:rPr lang="en-GB" altLang="zh-CN" sz="2000" smtClean="0"/>
              <a:t>&gt; b;</a:t>
            </a:r>
            <a:endParaRPr lang="en-GB" altLang="zh-CN" sz="20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>
                <a:solidFill>
                  <a:schemeClr val="folHlink"/>
                </a:solidFill>
              </a:rPr>
              <a:t>a # b</a:t>
            </a:r>
            <a:endParaRPr lang="en-GB" altLang="zh-CN" sz="2000" smtClean="0">
              <a:solidFill>
                <a:schemeClr val="folHlink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en-GB" sz="2000" smtClean="0"/>
              <a:t>或，</a:t>
            </a:r>
            <a:endParaRPr lang="zh-CN" altLang="en-GB" sz="20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>
                <a:solidFill>
                  <a:schemeClr val="folHlink"/>
                </a:solidFill>
              </a:rPr>
              <a:t>a.operator#(b)</a:t>
            </a:r>
            <a:endParaRPr lang="en-US" altLang="zh-CN" sz="20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953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例、实现复数的“等于”和“不等于”操作</a:t>
            </a:r>
            <a:endParaRPr lang="zh-CN" altLang="en-US" sz="3600" smtClean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052513"/>
            <a:ext cx="8686800" cy="5545137"/>
          </a:xfrm>
        </p:spPr>
        <p:txBody>
          <a:bodyPr>
            <a:normAutofit lnSpcReduction="10000"/>
          </a:bodyPr>
          <a:lstStyle/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class Complex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{		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......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bool operator==(const Complex</a:t>
            </a:r>
            <a:r>
              <a:rPr lang="en-GB" altLang="zh-CN" sz="2400" smtClean="0">
                <a:sym typeface="+mn-ea"/>
              </a:rPr>
              <a:t> </a:t>
            </a:r>
            <a:r>
              <a:rPr lang="en-GB" altLang="zh-CN" sz="2400" smtClean="0"/>
              <a:t>&amp;x) const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{	return (real == x.real) &amp;&amp; (imag == x.imag);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}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bool operator !=(const Complex&amp; x) const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{	return (real </a:t>
            </a:r>
            <a:r>
              <a:rPr lang="en-US" altLang="zh-CN" sz="2400" smtClean="0"/>
              <a:t>!</a:t>
            </a:r>
            <a:r>
              <a:rPr lang="en-GB" altLang="zh-CN" sz="2400" smtClean="0"/>
              <a:t>= x.real) || (imag != x.imag);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}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};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......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Complex c1, c2;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...... 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if (c1 == c2) //</a:t>
            </a:r>
            <a:r>
              <a:rPr lang="zh-CN" altLang="en-GB" sz="2400" smtClean="0"/>
              <a:t>或 </a:t>
            </a:r>
            <a:r>
              <a:rPr lang="en-GB" altLang="zh-CN" sz="2400" smtClean="0"/>
              <a:t>if (c1 != c2)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......</a:t>
            </a:r>
            <a:endParaRPr lang="en-US" altLang="zh-CN" sz="240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955" y="3036253"/>
            <a:ext cx="7596188" cy="12712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894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44894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44894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44894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44894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400"/>
              <a:t>bool operator !=(const Complex</a:t>
            </a:r>
            <a:r>
              <a:rPr lang="en-GB" altLang="zh-CN" sz="2400">
                <a:sym typeface="+mn-ea"/>
              </a:rPr>
              <a:t> </a:t>
            </a:r>
            <a:r>
              <a:rPr lang="en-GB" altLang="zh-CN" sz="2400"/>
              <a:t>&amp;x) const</a:t>
            </a:r>
            <a:endParaRPr lang="en-GB" altLang="zh-CN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400"/>
              <a:t>{	return !(*this == x); </a:t>
            </a:r>
            <a:endParaRPr lang="en-GB" altLang="zh-CN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GB" sz="2400"/>
              <a:t>    // or return !this-&gt;operator==(x); </a:t>
            </a:r>
            <a:endParaRPr lang="en-US" altLang="en-GB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400"/>
              <a:t>}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86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双目操作符重</a:t>
            </a:r>
            <a:r>
              <a:rPr lang="zh-CN" altLang="en-GB" sz="3600" smtClean="0"/>
              <a:t>（续</a:t>
            </a:r>
            <a:r>
              <a:rPr lang="en-GB" altLang="zh-CN" sz="3600" smtClean="0"/>
              <a:t>1</a:t>
            </a:r>
            <a:r>
              <a:rPr lang="zh-CN" altLang="en-GB" sz="3600" smtClean="0"/>
              <a:t>）</a:t>
            </a:r>
            <a:endParaRPr lang="zh-CN" altLang="en-US" sz="3600" smtClean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566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作为全局（友元）函数重载</a:t>
            </a:r>
            <a:r>
              <a:rPr lang="zh-CN" altLang="en-US" smtClean="0"/>
              <a:t>载</a:t>
            </a:r>
            <a:endParaRPr lang="zh-CN" altLang="en-US" smtClean="0"/>
          </a:p>
          <a:p>
            <a:pPr lvl="1" eaLnBrk="1" hangingPunct="1">
              <a:defRPr/>
            </a:pPr>
            <a:r>
              <a:rPr lang="zh-CN" altLang="en-GB" smtClean="0"/>
              <a:t>定义格式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&lt;</a:t>
            </a:r>
            <a:r>
              <a:rPr lang="zh-CN" altLang="en-GB" smtClean="0"/>
              <a:t>返回值类型</a:t>
            </a:r>
            <a:r>
              <a:rPr lang="en-GB" altLang="zh-CN" smtClean="0"/>
              <a:t>&gt; </a:t>
            </a:r>
            <a:r>
              <a:rPr lang="en-GB" altLang="zh-CN" smtClean="0">
                <a:solidFill>
                  <a:schemeClr val="folHlink"/>
                </a:solidFill>
              </a:rPr>
              <a:t>operator#</a:t>
            </a:r>
            <a:r>
              <a:rPr lang="en-GB" altLang="zh-CN" smtClean="0"/>
              <a:t>(&lt;</a:t>
            </a:r>
            <a:r>
              <a:rPr lang="zh-CN" altLang="en-GB" smtClean="0"/>
              <a:t>类型</a:t>
            </a:r>
            <a:r>
              <a:rPr lang="en-GB" altLang="zh-CN" smtClean="0"/>
              <a:t>1&gt; &lt;</a:t>
            </a:r>
            <a:r>
              <a:rPr lang="zh-CN" altLang="en-GB" smtClean="0"/>
              <a:t>参数</a:t>
            </a:r>
            <a:r>
              <a:rPr lang="en-GB" altLang="zh-CN" smtClean="0"/>
              <a:t>1&gt;,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				          &lt;</a:t>
            </a:r>
            <a:r>
              <a:rPr lang="zh-CN" altLang="en-GB" smtClean="0"/>
              <a:t>类型</a:t>
            </a:r>
            <a:r>
              <a:rPr lang="en-GB" altLang="zh-CN" smtClean="0"/>
              <a:t>2&gt; &lt;</a:t>
            </a:r>
            <a:r>
              <a:rPr lang="zh-CN" altLang="en-GB" smtClean="0"/>
              <a:t>参数</a:t>
            </a:r>
            <a:r>
              <a:rPr lang="en-GB" altLang="zh-CN" smtClean="0"/>
              <a:t>2&gt;) 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{ </a:t>
            </a:r>
            <a:r>
              <a:rPr lang="en-GB" altLang="zh-CN" smtClean="0">
                <a:latin typeface="Arial" panose="020B0604020202020204"/>
              </a:rPr>
              <a:t>…</a:t>
            </a:r>
            <a:r>
              <a:rPr lang="en-GB" altLang="zh-CN" smtClean="0"/>
              <a:t>... }</a:t>
            </a:r>
            <a:endParaRPr lang="en-GB" altLang="zh-CN" smtClean="0"/>
          </a:p>
          <a:p>
            <a:pPr lvl="1" eaLnBrk="1" hangingPunct="1">
              <a:defRPr/>
            </a:pPr>
            <a:r>
              <a:rPr lang="zh-CN" altLang="en-GB" smtClean="0"/>
              <a:t>使用格式为：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&lt;</a:t>
            </a:r>
            <a:r>
              <a:rPr lang="zh-CN" altLang="en-GB" smtClean="0"/>
              <a:t>类型</a:t>
            </a:r>
            <a:r>
              <a:rPr lang="en-GB" altLang="zh-CN" smtClean="0"/>
              <a:t>1&gt; a;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&lt;</a:t>
            </a:r>
            <a:r>
              <a:rPr lang="zh-CN" altLang="en-GB" smtClean="0"/>
              <a:t>类型</a:t>
            </a:r>
            <a:r>
              <a:rPr lang="en-GB" altLang="zh-CN" smtClean="0"/>
              <a:t>2&gt; b;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>
                <a:solidFill>
                  <a:schemeClr val="folHlink"/>
                </a:solidFill>
              </a:rPr>
              <a:t>a # b</a:t>
            </a:r>
            <a:endParaRPr lang="en-GB" altLang="zh-CN" smtClean="0">
              <a:solidFill>
                <a:schemeClr val="folHlink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en-GB" smtClean="0"/>
              <a:t>或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>
                <a:solidFill>
                  <a:schemeClr val="folHlink"/>
                </a:solidFill>
              </a:rPr>
              <a:t>operator#(a,b)</a:t>
            </a:r>
            <a:endParaRPr lang="en-US" altLang="zh-CN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marL="806450" indent="-806450" algn="l" eaLnBrk="1" hangingPunct="1">
              <a:defRPr/>
            </a:pPr>
            <a:r>
              <a:rPr lang="zh-CN" altLang="en-GB" sz="3200" smtClean="0"/>
              <a:t>例：重载操作符</a:t>
            </a:r>
            <a:r>
              <a:rPr lang="en-GB" altLang="zh-CN" sz="3200" smtClean="0"/>
              <a:t>+</a:t>
            </a:r>
            <a:r>
              <a:rPr lang="zh-CN" altLang="en-GB" sz="3200" smtClean="0"/>
              <a:t>，使其能够实现实数与复数的混合运算。</a:t>
            </a:r>
            <a:r>
              <a:rPr lang="zh-CN" altLang="en-US" sz="4000" smtClean="0"/>
              <a:t> </a:t>
            </a:r>
            <a:endParaRPr lang="zh-CN" altLang="en-US" sz="4000" smtClean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600200"/>
            <a:ext cx="8893175" cy="4997450"/>
          </a:xfrm>
        </p:spPr>
        <p:txBody>
          <a:bodyPr/>
          <a:lstStyle/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class Complex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{		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GB" sz="2400" smtClean="0"/>
              <a:t>	</a:t>
            </a:r>
            <a:r>
              <a:rPr lang="en-GB" altLang="zh-CN" sz="2400" smtClean="0"/>
              <a:t>......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friend Complex operator+(const Complex</a:t>
            </a:r>
            <a:r>
              <a:rPr lang="en-GB" altLang="zh-CN" sz="2400" smtClean="0">
                <a:sym typeface="+mn-ea"/>
              </a:rPr>
              <a:t> </a:t>
            </a:r>
            <a:r>
              <a:rPr lang="en-GB" altLang="zh-CN" sz="2400" smtClean="0"/>
              <a:t>&amp;c1, 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					  const Complex</a:t>
            </a:r>
            <a:r>
              <a:rPr lang="en-GB" altLang="zh-CN" sz="2400" smtClean="0">
                <a:sym typeface="+mn-ea"/>
              </a:rPr>
              <a:t> </a:t>
            </a:r>
            <a:r>
              <a:rPr lang="en-GB" altLang="zh-CN" sz="2400" smtClean="0"/>
              <a:t>&amp;c2);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friend Complex operator+(const Complex</a:t>
            </a:r>
            <a:r>
              <a:rPr lang="en-GB" altLang="zh-CN" sz="2400" smtClean="0">
                <a:sym typeface="+mn-ea"/>
              </a:rPr>
              <a:t> </a:t>
            </a:r>
            <a:r>
              <a:rPr lang="en-GB" altLang="zh-CN" sz="2400" smtClean="0"/>
              <a:t>&amp;c, 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 							  double d);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friend Complex operator+(double d, 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					  const Complex</a:t>
            </a:r>
            <a:r>
              <a:rPr lang="en-GB" altLang="zh-CN" sz="2400" smtClean="0">
                <a:sym typeface="+mn-ea"/>
              </a:rPr>
              <a:t> </a:t>
            </a:r>
            <a:r>
              <a:rPr lang="en-GB" altLang="zh-CN" sz="2400" smtClean="0"/>
              <a:t>&amp;c);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};</a:t>
            </a:r>
            <a:endParaRPr lang="en-GB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38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Complex operator+(const Complex</a:t>
            </a:r>
            <a:r>
              <a:rPr lang="en-GB" altLang="zh-CN" sz="2000" smtClean="0">
                <a:sym typeface="+mn-ea"/>
              </a:rPr>
              <a:t> </a:t>
            </a:r>
            <a:r>
              <a:rPr lang="en-GB" altLang="zh-CN" sz="2000" smtClean="0"/>
              <a:t>&amp;c1, const Complex</a:t>
            </a:r>
            <a:r>
              <a:rPr lang="en-GB" altLang="zh-CN" sz="2000" smtClean="0">
                <a:sym typeface="+mn-ea"/>
              </a:rPr>
              <a:t> </a:t>
            </a:r>
            <a:r>
              <a:rPr lang="en-GB" altLang="zh-CN" sz="2000" smtClean="0"/>
              <a:t>&amp;c2)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{	</a:t>
            </a:r>
            <a:endParaRPr lang="en-GB" altLang="zh-CN" sz="20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>
                <a:cs typeface="+mn-cs"/>
              </a:rPr>
              <a:t>return Complex(c1.real + c2.real, c1.imag + c2.imag);</a:t>
            </a:r>
            <a:endParaRPr lang="en-GB" altLang="zh-CN" sz="175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}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Complex operator+(const Complex&amp; c, double d)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{	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GB" sz="2000" smtClean="0"/>
              <a:t>	</a:t>
            </a:r>
            <a:r>
              <a:rPr lang="en-GB" altLang="zh-CN" sz="2000" smtClean="0">
                <a:cs typeface="+mn-cs"/>
              </a:rPr>
              <a:t>return Complex(c.real + d, c.imag);</a:t>
            </a:r>
            <a:endParaRPr lang="en-GB" altLang="zh-CN" sz="175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}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>
                <a:solidFill>
                  <a:schemeClr val="folHlink"/>
                </a:solidFill>
                <a:sym typeface="+mn-ea"/>
              </a:rPr>
              <a:t>//</a:t>
            </a:r>
            <a:r>
              <a:rPr lang="zh-CN" altLang="en-US" sz="2000" smtClean="0">
                <a:solidFill>
                  <a:schemeClr val="folHlink"/>
                </a:solidFill>
                <a:sym typeface="+mn-ea"/>
              </a:rPr>
              <a:t>这个</a:t>
            </a:r>
            <a:r>
              <a:rPr lang="zh-CN" altLang="en-GB" sz="2000" smtClean="0">
                <a:solidFill>
                  <a:schemeClr val="folHlink"/>
                </a:solidFill>
                <a:sym typeface="+mn-ea"/>
              </a:rPr>
              <a:t>只能作为全局函数重载。为什么？</a:t>
            </a:r>
            <a:endParaRPr lang="zh-CN" altLang="en-GB" sz="20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Complex operator + (double d, const Complex&amp; c)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{	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GB" sz="2000" smtClean="0"/>
              <a:t>	</a:t>
            </a:r>
            <a:r>
              <a:rPr lang="en-GB" altLang="zh-CN" sz="2000" smtClean="0"/>
              <a:t>return Complex(d + c.real, c.imag);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}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......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Complex a(1, 2), b(3,4), c1, c2, c3;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c1 = a + b;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c2 = b + 21.5;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c3 = 10.2 + a;</a:t>
            </a:r>
            <a:endParaRPr lang="en-GB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081088"/>
            <a:ext cx="8532812" cy="566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作为成员函数重载</a:t>
            </a:r>
            <a:endParaRPr lang="zh-CN" altLang="en-US" smtClean="0"/>
          </a:p>
          <a:p>
            <a:pPr lvl="1" eaLnBrk="1" hangingPunct="1">
              <a:defRPr/>
            </a:pPr>
            <a:r>
              <a:rPr lang="zh-CN" altLang="en-US" smtClean="0"/>
              <a:t>定义格式</a:t>
            </a:r>
            <a:endParaRPr lang="zh-CN" altLang="en-US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class &lt;</a:t>
            </a:r>
            <a:r>
              <a:rPr lang="zh-CN" altLang="en-GB" smtClean="0"/>
              <a:t>类名</a:t>
            </a:r>
            <a:r>
              <a:rPr lang="en-GB" altLang="zh-CN" smtClean="0"/>
              <a:t>&gt;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{	......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	&lt;</a:t>
            </a:r>
            <a:r>
              <a:rPr lang="zh-CN" altLang="en-GB" smtClean="0"/>
              <a:t>返回值类型</a:t>
            </a:r>
            <a:r>
              <a:rPr lang="en-GB" altLang="zh-CN" smtClean="0"/>
              <a:t>&gt; </a:t>
            </a:r>
            <a:r>
              <a:rPr lang="en-GB" altLang="zh-CN" smtClean="0">
                <a:solidFill>
                  <a:schemeClr val="folHlink"/>
                </a:solidFill>
              </a:rPr>
              <a:t>operator#</a:t>
            </a:r>
            <a:r>
              <a:rPr lang="en-GB" altLang="zh-CN" smtClean="0"/>
              <a:t>(); 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};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GB" altLang="zh-CN" smtClean="0"/>
          </a:p>
          <a:p>
            <a:pPr lvl="1" eaLnBrk="1" hangingPunct="1">
              <a:defRPr/>
            </a:pPr>
            <a:r>
              <a:rPr lang="zh-CN" altLang="en-US" smtClean="0"/>
              <a:t>使用格式</a:t>
            </a:r>
            <a:endParaRPr lang="zh-CN" altLang="en-US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&lt;</a:t>
            </a:r>
            <a:r>
              <a:rPr lang="zh-CN" altLang="en-GB" smtClean="0"/>
              <a:t>类名</a:t>
            </a:r>
            <a:r>
              <a:rPr lang="en-GB" altLang="zh-CN" smtClean="0"/>
              <a:t>&gt; a;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>
                <a:solidFill>
                  <a:srgbClr val="FFC000"/>
                </a:solidFill>
              </a:rPr>
              <a:t>#a</a:t>
            </a:r>
            <a:endParaRPr lang="en-GB" altLang="zh-CN" smtClean="0">
              <a:solidFill>
                <a:srgbClr val="FFC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en-GB" smtClean="0"/>
              <a:t>或，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>
                <a:solidFill>
                  <a:srgbClr val="FFC000"/>
                </a:solidFill>
              </a:rPr>
              <a:t>a.operator#()</a:t>
            </a:r>
            <a:endParaRPr lang="en-US" altLang="zh-CN" smtClean="0">
              <a:solidFill>
                <a:srgbClr val="FFC000"/>
              </a:solidFill>
            </a:endParaRPr>
          </a:p>
        </p:txBody>
      </p:sp>
      <p:sp>
        <p:nvSpPr>
          <p:cNvPr id="386048" name="Rectangle 0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1916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GB" sz="4000" smtClean="0"/>
              <a:t>单目操作符重载</a:t>
            </a:r>
            <a:endParaRPr lang="zh-CN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例：实现复数的取负操作</a:t>
            </a:r>
            <a:endParaRPr lang="zh-CN" altLang="en-US" smtClean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327650"/>
          </a:xfrm>
        </p:spPr>
        <p:txBody>
          <a:bodyPr>
            <a:normAutofit lnSpcReduction="10000"/>
          </a:bodyPr>
          <a:lstStyle/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class Complex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{	......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 public: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GB" sz="2400" smtClean="0"/>
              <a:t>	</a:t>
            </a:r>
            <a:r>
              <a:rPr lang="en-GB" altLang="zh-CN" sz="2400" smtClean="0"/>
              <a:t>Complex operator-() </a:t>
            </a:r>
            <a:r>
              <a:rPr lang="en-GB" altLang="zh-CN" sz="2400" err="1" smtClean="0"/>
              <a:t>const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{	Complex temp;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	temp.real = -real;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	</a:t>
            </a:r>
            <a:r>
              <a:rPr lang="en-GB" altLang="zh-CN" sz="2400" err="1" smtClean="0"/>
              <a:t>temp.imag</a:t>
            </a:r>
            <a:r>
              <a:rPr lang="en-GB" altLang="zh-CN" sz="2400" smtClean="0"/>
              <a:t> = -</a:t>
            </a:r>
            <a:r>
              <a:rPr lang="en-GB" altLang="zh-CN" sz="2400" err="1" smtClean="0"/>
              <a:t>imag</a:t>
            </a:r>
            <a:r>
              <a:rPr lang="en-GB" altLang="zh-CN" sz="2400" smtClean="0"/>
              <a:t>;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	return temp;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}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};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......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Complex a(1, 2), b;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b = -a;  //</a:t>
            </a:r>
            <a:r>
              <a:rPr lang="zh-CN" altLang="en-GB" sz="2400" smtClean="0"/>
              <a:t>把</a:t>
            </a:r>
            <a:r>
              <a:rPr lang="en-GB" altLang="zh-CN" sz="2400" smtClean="0"/>
              <a:t>b</a:t>
            </a:r>
            <a:r>
              <a:rPr lang="zh-CN" altLang="en-GB" sz="2400" smtClean="0"/>
              <a:t>修改成</a:t>
            </a:r>
            <a:r>
              <a:rPr lang="en-GB" altLang="zh-CN" sz="2400" smtClean="0"/>
              <a:t>a</a:t>
            </a:r>
            <a:r>
              <a:rPr lang="zh-CN" altLang="en-GB" sz="2400" smtClean="0"/>
              <a:t>的负数。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868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单目操作符重载</a:t>
            </a:r>
            <a:r>
              <a:rPr lang="zh-CN" altLang="en-GB" sz="3600" smtClean="0"/>
              <a:t>（续</a:t>
            </a:r>
            <a:r>
              <a:rPr lang="en-GB" altLang="zh-CN" sz="3600" smtClean="0"/>
              <a:t>1</a:t>
            </a:r>
            <a:r>
              <a:rPr lang="zh-CN" altLang="en-GB" sz="3600" smtClean="0"/>
              <a:t>）</a:t>
            </a:r>
            <a:endParaRPr lang="zh-CN" altLang="en-US" sz="3600" smtClean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作为全局（友元）函数重载</a:t>
            </a:r>
            <a:endParaRPr lang="zh-CN" altLang="en-US" smtClean="0"/>
          </a:p>
          <a:p>
            <a:pPr lvl="1" eaLnBrk="1" hangingPunct="1">
              <a:defRPr/>
            </a:pPr>
            <a:r>
              <a:rPr lang="zh-CN" altLang="en-GB" smtClean="0"/>
              <a:t>定义格式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&lt;</a:t>
            </a:r>
            <a:r>
              <a:rPr lang="zh-CN" altLang="en-GB" smtClean="0"/>
              <a:t>返回值类型</a:t>
            </a:r>
            <a:r>
              <a:rPr lang="en-GB" altLang="zh-CN" smtClean="0"/>
              <a:t>&gt; </a:t>
            </a:r>
            <a:r>
              <a:rPr lang="en-GB" altLang="zh-CN" smtClean="0">
                <a:solidFill>
                  <a:schemeClr val="folHlink"/>
                </a:solidFill>
              </a:rPr>
              <a:t>operator #</a:t>
            </a:r>
            <a:r>
              <a:rPr lang="en-GB" altLang="zh-CN" smtClean="0"/>
              <a:t>(&lt;</a:t>
            </a:r>
            <a:r>
              <a:rPr lang="zh-CN" altLang="en-GB" smtClean="0"/>
              <a:t>类型</a:t>
            </a:r>
            <a:r>
              <a:rPr lang="en-GB" altLang="zh-CN" smtClean="0"/>
              <a:t>&gt; &lt;</a:t>
            </a:r>
            <a:r>
              <a:rPr lang="zh-CN" altLang="en-GB" smtClean="0"/>
              <a:t>参数</a:t>
            </a:r>
            <a:r>
              <a:rPr lang="en-GB" altLang="zh-CN" smtClean="0"/>
              <a:t>&gt;) { </a:t>
            </a:r>
            <a:r>
              <a:rPr lang="en-GB" altLang="zh-CN" smtClean="0">
                <a:latin typeface="Arial" panose="020B0604020202020204"/>
              </a:rPr>
              <a:t>…</a:t>
            </a:r>
            <a:r>
              <a:rPr lang="en-GB" altLang="zh-CN" smtClean="0"/>
              <a:t>... }</a:t>
            </a:r>
            <a:endParaRPr lang="en-GB" altLang="zh-CN" smtClean="0"/>
          </a:p>
          <a:p>
            <a:pPr lvl="1" eaLnBrk="1" hangingPunct="1">
              <a:defRPr/>
            </a:pPr>
            <a:r>
              <a:rPr lang="zh-CN" altLang="en-GB" smtClean="0"/>
              <a:t>使用格式为：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&lt;</a:t>
            </a:r>
            <a:r>
              <a:rPr lang="zh-CN" altLang="en-GB" smtClean="0"/>
              <a:t>类型</a:t>
            </a:r>
            <a:r>
              <a:rPr lang="en-GB" altLang="zh-CN" smtClean="0"/>
              <a:t>&gt; a;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>
                <a:solidFill>
                  <a:schemeClr val="folHlink"/>
                </a:solidFill>
              </a:rPr>
              <a:t>#a</a:t>
            </a:r>
            <a:endParaRPr lang="zh-CN" altLang="en-GB" smtClean="0">
              <a:solidFill>
                <a:schemeClr val="folHlink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en-GB" smtClean="0"/>
              <a:t>或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>
                <a:solidFill>
                  <a:schemeClr val="folHlink"/>
                </a:solidFill>
              </a:rPr>
              <a:t>operator#(a)</a:t>
            </a:r>
            <a:endParaRPr lang="en-GB" altLang="zh-CN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操作符</a:t>
            </a:r>
            <a:r>
              <a:rPr lang="en-GB" altLang="zh-CN" smtClean="0"/>
              <a:t>++</a:t>
            </a:r>
            <a:r>
              <a:rPr lang="zh-CN" altLang="en-GB" smtClean="0"/>
              <a:t>和</a:t>
            </a:r>
            <a:r>
              <a:rPr lang="en-GB" altLang="zh-CN" smtClean="0"/>
              <a:t>--</a:t>
            </a:r>
            <a:r>
              <a:rPr lang="en-US" altLang="zh-CN" smtClean="0"/>
              <a:t> </a:t>
            </a:r>
            <a:r>
              <a:rPr lang="zh-CN" altLang="en-US" smtClean="0"/>
              <a:t>的重载</a:t>
            </a:r>
            <a:endParaRPr lang="zh-CN" altLang="en-US" smtClean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mtClean="0"/>
              <a:t>操作符</a:t>
            </a:r>
            <a:r>
              <a:rPr lang="en-GB" altLang="zh-CN" smtClean="0"/>
              <a:t>++</a:t>
            </a:r>
            <a:r>
              <a:rPr lang="zh-CN" altLang="en-GB" smtClean="0"/>
              <a:t>（</a:t>
            </a:r>
            <a:r>
              <a:rPr lang="en-GB" altLang="zh-CN" smtClean="0"/>
              <a:t>--</a:t>
            </a:r>
            <a:r>
              <a:rPr lang="zh-CN" altLang="en-GB" smtClean="0"/>
              <a:t>）</a:t>
            </a:r>
            <a:r>
              <a:rPr lang="zh-CN" altLang="en-US" smtClean="0"/>
              <a:t>有前置和后置两种用法：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err="1" smtClean="0"/>
              <a:t>int</a:t>
            </a:r>
            <a:r>
              <a:rPr lang="en-US" altLang="zh-CN" smtClean="0"/>
              <a:t> x=0;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mtClean="0"/>
              <a:t>x++; ++x; //OK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mtClean="0"/>
              <a:t>(x++)++; ++(x++); //</a:t>
            </a:r>
            <a:r>
              <a:rPr lang="en-US" altLang="zh-CN" smtClean="0">
                <a:solidFill>
                  <a:srgbClr val="FFC000"/>
                </a:solidFill>
              </a:rPr>
              <a:t>?</a:t>
            </a:r>
            <a:endParaRPr lang="en-US" altLang="zh-CN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mtClean="0"/>
              <a:t>(++x)++; ++(++x); //</a:t>
            </a:r>
            <a:r>
              <a:rPr lang="en-US" altLang="zh-CN" smtClean="0">
                <a:solidFill>
                  <a:srgbClr val="FFC000"/>
                </a:solidFill>
              </a:rPr>
              <a:t>?</a:t>
            </a:r>
            <a:endParaRPr lang="en-US" altLang="zh-CN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/>
              <a:t>重载</a:t>
            </a:r>
            <a:r>
              <a:rPr lang="en-GB" altLang="zh-CN"/>
              <a:t>++</a:t>
            </a:r>
            <a:r>
              <a:rPr lang="zh-CN" altLang="en-GB"/>
              <a:t>（</a:t>
            </a:r>
            <a:r>
              <a:rPr lang="en-GB" altLang="zh-CN"/>
              <a:t>--</a:t>
            </a:r>
            <a:r>
              <a:rPr lang="zh-CN" altLang="en-GB" smtClean="0"/>
              <a:t>）</a:t>
            </a:r>
            <a:r>
              <a:rPr lang="zh-CN" altLang="en-US" smtClean="0"/>
              <a:t>时，如果没有特殊处理，它们的后置用法使用与前</a:t>
            </a:r>
            <a:r>
              <a:rPr lang="zh-CN" altLang="en-US"/>
              <a:t>置</a:t>
            </a:r>
            <a:r>
              <a:rPr lang="zh-CN" altLang="en-US" smtClean="0"/>
              <a:t>用法相同的重载函数。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/>
              <a:t>为了能够区分</a:t>
            </a:r>
            <a:r>
              <a:rPr lang="en-US" altLang="zh-CN" smtClean="0"/>
              <a:t>++</a:t>
            </a:r>
            <a:r>
              <a:rPr lang="zh-CN" altLang="en-US" smtClean="0"/>
              <a:t>（</a:t>
            </a:r>
            <a:r>
              <a:rPr lang="en-US" altLang="zh-CN" smtClean="0"/>
              <a:t>--</a:t>
            </a:r>
            <a:r>
              <a:rPr lang="zh-CN" altLang="en-US" smtClean="0"/>
              <a:t>）的前置与后置用法，可为它们再写一个重载函数用于实现它们的后置用法，该重载函数应有一个形式上的</a:t>
            </a:r>
            <a:r>
              <a:rPr lang="en-US" altLang="zh-CN" err="1" smtClean="0"/>
              <a:t>int</a:t>
            </a:r>
            <a:r>
              <a:rPr lang="zh-CN" altLang="en-US" smtClean="0"/>
              <a:t>型参数。</a:t>
            </a:r>
            <a:endParaRPr lang="en-US" altLang="zh-CN" sz="310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292725" y="2995613"/>
            <a:ext cx="828675" cy="400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Error</a:t>
            </a:r>
            <a:endParaRPr lang="zh-CN" altLang="en-US" sz="20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92725" y="3421063"/>
            <a:ext cx="563563" cy="400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OK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0"/>
            <a:ext cx="8937625" cy="6858000"/>
          </a:xfrm>
        </p:spPr>
        <p:txBody>
          <a:bodyPr/>
          <a:lstStyle/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class Counter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{		</a:t>
            </a:r>
            <a:r>
              <a:rPr lang="en-GB" altLang="zh-CN" sz="2200" err="1" smtClean="0"/>
              <a:t>int</a:t>
            </a:r>
            <a:r>
              <a:rPr lang="en-GB" altLang="zh-CN" sz="2200" smtClean="0"/>
              <a:t> value;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public: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Counter() </a:t>
            </a:r>
            <a:r>
              <a:rPr lang="en-US" altLang="en-GB" sz="2200" smtClean="0"/>
              <a:t>: </a:t>
            </a:r>
            <a:r>
              <a:rPr lang="en-GB" altLang="zh-CN" sz="2200" smtClean="0">
                <a:sym typeface="+mn-ea"/>
              </a:rPr>
              <a:t>value </a:t>
            </a:r>
            <a:r>
              <a:rPr lang="en-US" altLang="en-GB" sz="2200" smtClean="0">
                <a:sym typeface="+mn-ea"/>
              </a:rPr>
              <a:t>(0) </a:t>
            </a:r>
            <a:r>
              <a:rPr lang="en-GB" altLang="zh-CN" sz="2200" smtClean="0"/>
              <a:t>{ }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</a:t>
            </a:r>
            <a:r>
              <a:rPr lang="en-GB" altLang="zh-CN" sz="2200" smtClean="0">
                <a:solidFill>
                  <a:schemeClr val="folHlink"/>
                </a:solidFill>
              </a:rPr>
              <a:t>Counter</a:t>
            </a:r>
            <a:r>
              <a:rPr lang="en-GB" altLang="zh-CN" sz="2200" smtClean="0">
                <a:sym typeface="+mn-ea"/>
              </a:rPr>
              <a:t> </a:t>
            </a:r>
            <a:r>
              <a:rPr lang="en-GB" altLang="zh-CN" sz="2200" smtClean="0">
                <a:solidFill>
                  <a:schemeClr val="folHlink"/>
                </a:solidFill>
              </a:rPr>
              <a:t>&amp;</a:t>
            </a:r>
            <a:r>
              <a:rPr lang="en-GB" altLang="zh-CN" sz="2200" smtClean="0"/>
              <a:t>operator++()  //</a:t>
            </a:r>
            <a:r>
              <a:rPr lang="zh-CN" altLang="en-GB" sz="2200" smtClean="0"/>
              <a:t>前置的</a:t>
            </a:r>
            <a:r>
              <a:rPr lang="en-GB" altLang="zh-CN" sz="2200" smtClean="0"/>
              <a:t>++</a:t>
            </a:r>
            <a:r>
              <a:rPr lang="zh-CN" altLang="en-GB" sz="2200" smtClean="0"/>
              <a:t>重载函数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200" smtClean="0"/>
              <a:t>		</a:t>
            </a:r>
            <a:r>
              <a:rPr lang="en-GB" altLang="zh-CN" sz="2200" smtClean="0"/>
              <a:t>{	value++;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	return *this;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}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</a:t>
            </a:r>
            <a:r>
              <a:rPr lang="en-GB" altLang="zh-CN" sz="2200" err="1" smtClean="0">
                <a:solidFill>
                  <a:schemeClr val="folHlink"/>
                </a:solidFill>
              </a:rPr>
              <a:t>const</a:t>
            </a:r>
            <a:r>
              <a:rPr lang="en-GB" altLang="zh-CN" sz="2200" smtClean="0">
                <a:solidFill>
                  <a:schemeClr val="folHlink"/>
                </a:solidFill>
              </a:rPr>
              <a:t> Counter</a:t>
            </a:r>
            <a:r>
              <a:rPr lang="en-GB" altLang="zh-CN" sz="2200" smtClean="0"/>
              <a:t> operator++(</a:t>
            </a:r>
            <a:r>
              <a:rPr lang="en-GB" altLang="zh-CN" sz="2200" err="1" smtClean="0">
                <a:solidFill>
                  <a:srgbClr val="FFC000"/>
                </a:solidFill>
              </a:rPr>
              <a:t>int</a:t>
            </a:r>
            <a:r>
              <a:rPr lang="en-GB" altLang="zh-CN" sz="2200" smtClean="0"/>
              <a:t>)  //</a:t>
            </a:r>
            <a:r>
              <a:rPr lang="zh-CN" altLang="en-GB" sz="2200" smtClean="0"/>
              <a:t>后置的</a:t>
            </a:r>
            <a:r>
              <a:rPr lang="en-GB" altLang="zh-CN" sz="2200" smtClean="0"/>
              <a:t>++</a:t>
            </a:r>
            <a:r>
              <a:rPr lang="zh-CN" altLang="en-GB" sz="2200" smtClean="0"/>
              <a:t>重载函数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200" smtClean="0"/>
              <a:t>		</a:t>
            </a:r>
            <a:r>
              <a:rPr lang="en-GB" altLang="zh-CN" sz="2200" smtClean="0"/>
              <a:t>{	Counter temp = *this; //</a:t>
            </a:r>
            <a:r>
              <a:rPr lang="zh-CN" altLang="en-GB" sz="2200" smtClean="0"/>
              <a:t>保存原来的对象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	++(*this); //</a:t>
            </a:r>
            <a:r>
              <a:rPr lang="zh-CN" altLang="en-GB" sz="2200" smtClean="0"/>
              <a:t>调用前置的</a:t>
            </a:r>
            <a:r>
              <a:rPr lang="en-GB" altLang="zh-CN" sz="2200" smtClean="0"/>
              <a:t>++</a:t>
            </a:r>
            <a:r>
              <a:rPr lang="zh-CN" altLang="en-GB" sz="2200" smtClean="0"/>
              <a:t>重载函数，或直接写成</a:t>
            </a:r>
            <a:r>
              <a:rPr lang="en-GB" altLang="zh-CN" sz="2200" smtClean="0"/>
              <a:t>value++; 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200" smtClean="0"/>
              <a:t>			</a:t>
            </a:r>
            <a:r>
              <a:rPr lang="en-GB" altLang="zh-CN" sz="2200" smtClean="0"/>
              <a:t>return temp; //</a:t>
            </a:r>
            <a:r>
              <a:rPr lang="zh-CN" altLang="en-GB" sz="2200" smtClean="0"/>
              <a:t>返回原来的对象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}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};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.....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Counter </a:t>
            </a:r>
            <a:r>
              <a:rPr lang="en-GB" altLang="zh-CN" sz="2200" err="1" smtClean="0"/>
              <a:t>a,b,c</a:t>
            </a:r>
            <a:r>
              <a:rPr lang="en-GB" altLang="zh-CN" sz="2200" smtClean="0"/>
              <a:t>;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b = ++a;  //</a:t>
            </a:r>
            <a:r>
              <a:rPr lang="zh-CN" altLang="en-GB" sz="2200" smtClean="0"/>
              <a:t>使用的是上述类定义中不带参数的操作符</a:t>
            </a:r>
            <a:r>
              <a:rPr lang="en-GB" altLang="zh-CN" sz="2200" smtClean="0"/>
              <a:t>++</a:t>
            </a:r>
            <a:r>
              <a:rPr lang="zh-CN" altLang="en-GB" sz="2200" smtClean="0"/>
              <a:t>重载函数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c = a++;  //</a:t>
            </a:r>
            <a:r>
              <a:rPr lang="zh-CN" altLang="en-GB" sz="2200" smtClean="0"/>
              <a:t>使用的是上述类定义中带</a:t>
            </a:r>
            <a:r>
              <a:rPr lang="en-GB" altLang="zh-CN" sz="2200" err="1" smtClean="0"/>
              <a:t>int</a:t>
            </a:r>
            <a:r>
              <a:rPr lang="zh-CN" altLang="en-GB" sz="2200" smtClean="0"/>
              <a:t>型参数的操作符</a:t>
            </a:r>
            <a:r>
              <a:rPr lang="en-GB" altLang="zh-CN" sz="2200" smtClean="0"/>
              <a:t>++</a:t>
            </a:r>
            <a:r>
              <a:rPr lang="zh-CN" altLang="en-GB" sz="2200" smtClean="0"/>
              <a:t>重载函数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smtClean="0"/>
              <a:t>++(++a); (++a)++; //</a:t>
            </a:r>
            <a:r>
              <a:rPr lang="en-US" altLang="zh-CN" sz="2200" smtClean="0">
                <a:solidFill>
                  <a:schemeClr val="folHlink"/>
                </a:solidFill>
              </a:rPr>
              <a:t>OK</a:t>
            </a:r>
            <a:endParaRPr lang="en-US" altLang="zh-CN" sz="2200" smtClean="0">
              <a:solidFill>
                <a:schemeClr val="folHlink"/>
              </a:solidFill>
            </a:endParaRP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smtClean="0"/>
              <a:t>++(a++); (a++)++; //</a:t>
            </a:r>
            <a:r>
              <a:rPr lang="en-US" altLang="zh-CN" sz="2200" smtClean="0">
                <a:solidFill>
                  <a:schemeClr val="folHlink"/>
                </a:solidFill>
              </a:rPr>
              <a:t>Error</a:t>
            </a:r>
            <a:endParaRPr lang="en-US" altLang="zh-CN" sz="22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本章内容</a:t>
            </a:r>
            <a:endParaRPr lang="zh-CN" altLang="en-US" smtClean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双目操作符重载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单目操作符重载</a:t>
            </a:r>
            <a:endParaRPr lang="zh-CN" altLang="en-US" smtClean="0"/>
          </a:p>
          <a:p>
            <a:pPr eaLnBrk="1" hangingPunct="1">
              <a:defRPr/>
            </a:pPr>
            <a:r>
              <a:rPr lang="zh-CN" altLang="zh-CN" smtClean="0"/>
              <a:t>赋值操作符</a:t>
            </a:r>
            <a:r>
              <a:rPr lang="en-US" altLang="zh-CN" smtClean="0"/>
              <a:t>=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索引操作符</a:t>
            </a:r>
            <a:r>
              <a:rPr lang="en-US" altLang="zh-CN" smtClean="0"/>
              <a:t>[]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指针操作符</a:t>
            </a:r>
            <a:r>
              <a:rPr lang="en-US" altLang="zh-CN" smtClean="0"/>
              <a:t>-&gt;</a:t>
            </a:r>
            <a:r>
              <a:rPr lang="zh-CN" altLang="en-US" smtClean="0"/>
              <a:t>、</a:t>
            </a:r>
            <a:r>
              <a:rPr lang="en-US" altLang="zh-CN" smtClean="0"/>
              <a:t>*</a:t>
            </a:r>
            <a:endParaRPr lang="en-US" altLang="zh-CN" smtClean="0"/>
          </a:p>
          <a:p>
            <a:pPr eaLnBrk="1" hangingPunct="1">
              <a:defRPr/>
            </a:pPr>
            <a:r>
              <a:rPr lang="en-US" altLang="zh-CN" smtClean="0"/>
              <a:t>new</a:t>
            </a:r>
            <a:r>
              <a:rPr lang="zh-CN" altLang="en-US" smtClean="0"/>
              <a:t>、</a:t>
            </a:r>
            <a:r>
              <a:rPr lang="en-US" altLang="zh-CN" smtClean="0"/>
              <a:t>delete</a:t>
            </a:r>
            <a:r>
              <a:rPr lang="zh-CN" altLang="en-US" smtClean="0"/>
              <a:t>操作符</a:t>
            </a: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类型转换操作符</a:t>
            </a: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仿函数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赋值操作符“</a:t>
            </a:r>
            <a:r>
              <a:rPr lang="en-GB" altLang="zh-CN" smtClean="0"/>
              <a:t>=”</a:t>
            </a:r>
            <a:r>
              <a:rPr lang="zh-CN" altLang="en-GB" smtClean="0"/>
              <a:t>的重载</a:t>
            </a:r>
            <a:endParaRPr lang="zh-CN" altLang="en-US" smtClean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zh-CN" dirty="0" smtClean="0"/>
              <a:t>C++</a:t>
            </a:r>
            <a:r>
              <a:rPr lang="zh-CN" altLang="en-GB" dirty="0" smtClean="0"/>
              <a:t>编译程序会为每个类定义一个</a:t>
            </a:r>
            <a:r>
              <a:rPr lang="zh-CN" altLang="en-GB" dirty="0" smtClean="0">
                <a:solidFill>
                  <a:srgbClr val="FFC000"/>
                </a:solidFill>
              </a:rPr>
              <a:t>隐式的赋值操作符重载函数</a:t>
            </a:r>
            <a:r>
              <a:rPr lang="zh-CN" altLang="en-GB" dirty="0" smtClean="0"/>
              <a:t>，其行为是：逐个成员进行赋值操作（</a:t>
            </a:r>
            <a:r>
              <a:rPr lang="en-GB" altLang="zh-CN" dirty="0" smtClean="0"/>
              <a:t>member-wise assignment</a:t>
            </a:r>
            <a:r>
              <a:rPr lang="zh-CN" altLang="en-GB" dirty="0" smtClean="0"/>
              <a:t>）。</a:t>
            </a:r>
            <a:endParaRPr lang="zh-CN" altLang="en-GB" dirty="0" smtClean="0"/>
          </a:p>
          <a:p>
            <a:pPr lvl="1" eaLnBrk="1" hangingPunct="1">
              <a:defRPr/>
            </a:pPr>
            <a:r>
              <a:rPr lang="zh-CN" altLang="en-GB" dirty="0" smtClean="0"/>
              <a:t>对于普通成员，它采用常规的赋值操作</a:t>
            </a:r>
            <a:r>
              <a:rPr lang="zh-CN" altLang="en-US" dirty="0"/>
              <a:t>。</a:t>
            </a:r>
            <a:endParaRPr lang="zh-CN" altLang="en-GB" dirty="0" smtClean="0"/>
          </a:p>
          <a:p>
            <a:pPr lvl="1" eaLnBrk="1" hangingPunct="1">
              <a:defRPr/>
            </a:pPr>
            <a:r>
              <a:rPr lang="zh-CN" altLang="en-GB" dirty="0" smtClean="0"/>
              <a:t>对于成员对象，则调用该成员对象的赋值操作符重载函数进行赋值操作</a:t>
            </a:r>
            <a:r>
              <a:rPr lang="zh-CN" altLang="en-US" dirty="0" smtClean="0"/>
              <a:t>。（</a:t>
            </a:r>
            <a:r>
              <a:rPr lang="zh-CN" altLang="en-GB" dirty="0" smtClean="0">
                <a:solidFill>
                  <a:srgbClr val="FFC000"/>
                </a:solidFill>
              </a:rPr>
              <a:t>递归</a:t>
            </a:r>
            <a:r>
              <a:rPr lang="zh-CN" altLang="en-US" dirty="0" smtClean="0">
                <a:solidFill>
                  <a:srgbClr val="FFC000"/>
                </a:solidFill>
              </a:rPr>
              <a:t>定义</a:t>
            </a:r>
            <a:r>
              <a:rPr lang="zh-CN" altLang="en-US" dirty="0" smtClean="0"/>
              <a:t>）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435975" cy="6597650"/>
          </a:xfrm>
        </p:spPr>
        <p:txBody>
          <a:bodyPr/>
          <a:lstStyle/>
          <a:p>
            <a:pPr defTabSz="414020" eaLnBrk="1" hangingPunct="1">
              <a:lnSpc>
                <a:spcPct val="90000"/>
              </a:lnSpc>
              <a:defRPr/>
            </a:pPr>
            <a:r>
              <a:rPr lang="zh-CN" altLang="en-US" sz="2400" smtClean="0"/>
              <a:t>对下面类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的对象进行赋值操作时，系统提供的赋值操作存在问题： </a:t>
            </a:r>
            <a:endParaRPr lang="zh-CN" altLang="en-US" sz="2400" smtClean="0"/>
          </a:p>
          <a:p>
            <a:pPr lvl="1" defTabSz="414020" eaLnBrk="1" hangingPunct="1">
              <a:lnSpc>
                <a:spcPct val="120000"/>
              </a:lnSpc>
              <a:buFontTx/>
              <a:buNone/>
              <a:defRPr/>
            </a:pPr>
            <a:r>
              <a:rPr lang="en-GB" altLang="zh-CN" sz="2200" smtClean="0"/>
              <a:t>class A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{		</a:t>
            </a:r>
            <a:r>
              <a:rPr lang="en-GB" altLang="zh-CN" sz="2200" err="1" smtClean="0"/>
              <a:t>int</a:t>
            </a:r>
            <a:r>
              <a:rPr lang="en-GB" altLang="zh-CN" sz="2200" smtClean="0"/>
              <a:t> </a:t>
            </a:r>
            <a:r>
              <a:rPr lang="en-GB" altLang="zh-CN" sz="2200" err="1" smtClean="0"/>
              <a:t>x, y</a:t>
            </a:r>
            <a:r>
              <a:rPr lang="en-GB" altLang="zh-CN" sz="2200" smtClean="0"/>
              <a:t>;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		char *p;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	public: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		A() { x = y = 0; p = NULL; }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		A(const char *</a:t>
            </a:r>
            <a:r>
              <a:rPr lang="en-GB" altLang="zh-CN" sz="2200" err="1" smtClean="0"/>
              <a:t>str</a:t>
            </a:r>
            <a:r>
              <a:rPr lang="en-GB" altLang="zh-CN" sz="2200" smtClean="0"/>
              <a:t>) 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		{	p = new char[</a:t>
            </a:r>
            <a:r>
              <a:rPr lang="en-GB" altLang="zh-CN" sz="2200" err="1" smtClean="0"/>
              <a:t>strlen</a:t>
            </a:r>
            <a:r>
              <a:rPr lang="en-GB" altLang="zh-CN" sz="2200" smtClean="0"/>
              <a:t>(</a:t>
            </a:r>
            <a:r>
              <a:rPr lang="en-GB" altLang="zh-CN" sz="2200" err="1" smtClean="0"/>
              <a:t>str</a:t>
            </a:r>
            <a:r>
              <a:rPr lang="en-GB" altLang="zh-CN" sz="2200" smtClean="0"/>
              <a:t>)+1];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			</a:t>
            </a:r>
            <a:r>
              <a:rPr lang="fr-FR" altLang="zh-CN" sz="2200" smtClean="0"/>
              <a:t>strcpy(p,str);</a:t>
            </a:r>
            <a:endParaRPr lang="fr-FR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zh-CN" sz="2200" smtClean="0"/>
              <a:t>			x = y = 0;</a:t>
            </a:r>
            <a:endParaRPr lang="fr-FR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zh-CN" sz="2200" smtClean="0"/>
              <a:t>		</a:t>
            </a:r>
            <a:r>
              <a:rPr lang="it-IT" altLang="zh-CN" sz="2200" smtClean="0"/>
              <a:t>}</a:t>
            </a:r>
            <a:endParaRPr lang="it-IT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it-IT" altLang="zh-CN" sz="2200" smtClean="0"/>
              <a:t>		~A()</a:t>
            </a:r>
            <a:endParaRPr lang="it-IT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it-IT" altLang="zh-CN" sz="2200" smtClean="0"/>
              <a:t>		{	delete []p;</a:t>
            </a:r>
            <a:endParaRPr lang="it-IT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it-IT" altLang="zh-CN" sz="2200" smtClean="0"/>
              <a:t>			p = NULL;</a:t>
            </a:r>
            <a:endParaRPr lang="it-IT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it-IT" altLang="zh-CN" sz="2200" smtClean="0"/>
              <a:t>		</a:t>
            </a:r>
            <a:r>
              <a:rPr lang="en-GB" altLang="zh-CN" sz="2200" smtClean="0"/>
              <a:t>}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};</a:t>
            </a:r>
            <a:r>
              <a:rPr lang="en-US" altLang="zh-CN" sz="2200" smtClean="0"/>
              <a:t> </a:t>
            </a:r>
            <a:endParaRPr lang="en-US" altLang="zh-CN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964612" cy="2663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A </a:t>
            </a:r>
            <a:r>
              <a:rPr lang="en-GB" altLang="zh-CN" sz="2800" err="1" smtClean="0"/>
              <a:t>a</a:t>
            </a:r>
            <a:r>
              <a:rPr lang="en-GB" altLang="zh-CN" sz="2800" smtClean="0"/>
              <a:t>("xyz"),b("</a:t>
            </a:r>
            <a:r>
              <a:rPr lang="en-GB" altLang="zh-CN" sz="2800" err="1" smtClean="0"/>
              <a:t>abcdefg</a:t>
            </a:r>
            <a:r>
              <a:rPr lang="en-GB" altLang="zh-CN" sz="2800" smtClean="0"/>
              <a:t>");</a:t>
            </a:r>
            <a:endParaRPr lang="en-GB" altLang="zh-CN" sz="280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.......</a:t>
            </a:r>
            <a:endParaRPr lang="en-GB" altLang="zh-CN" sz="280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a = b;  </a:t>
            </a:r>
            <a:endParaRPr lang="en-GB" altLang="zh-CN" sz="280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//</a:t>
            </a:r>
            <a:r>
              <a:rPr lang="zh-CN" altLang="en-GB" sz="2800" smtClean="0"/>
              <a:t>赋值后，</a:t>
            </a:r>
            <a:r>
              <a:rPr lang="en-GB" altLang="zh-CN" sz="2800" err="1" smtClean="0"/>
              <a:t>a.p</a:t>
            </a:r>
            <a:r>
              <a:rPr lang="zh-CN" altLang="en-GB" sz="2800" smtClean="0"/>
              <a:t>原来所指向的空间成了</a:t>
            </a:r>
            <a:r>
              <a:rPr lang="zh-CN" altLang="en-GB" sz="2800" smtClean="0">
                <a:latin typeface="Arial" panose="020B0604020202020204"/>
              </a:rPr>
              <a:t>“</a:t>
            </a:r>
            <a:r>
              <a:rPr lang="zh-CN" altLang="en-GB" sz="2800" smtClean="0">
                <a:solidFill>
                  <a:schemeClr val="folHlink"/>
                </a:solidFill>
              </a:rPr>
              <a:t>孤儿</a:t>
            </a:r>
            <a:r>
              <a:rPr lang="zh-CN" altLang="en-GB" sz="2800" smtClean="0">
                <a:latin typeface="Arial" panose="020B0604020202020204"/>
              </a:rPr>
              <a:t>”</a:t>
            </a:r>
            <a:endParaRPr lang="en-US" altLang="zh-CN" sz="2800" smtClean="0">
              <a:latin typeface="Arial" panose="020B0604020202020204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latin typeface="Arial" panose="020B0604020202020204"/>
              </a:rPr>
              <a:t>//a</a:t>
            </a:r>
            <a:r>
              <a:rPr lang="zh-CN" altLang="en-US" sz="2800" smtClean="0">
                <a:latin typeface="Arial" panose="020B0604020202020204"/>
              </a:rPr>
              <a:t>，</a:t>
            </a:r>
            <a:r>
              <a:rPr lang="en-US" altLang="zh-CN" sz="2800" smtClean="0">
                <a:latin typeface="Arial" panose="020B0604020202020204"/>
              </a:rPr>
              <a:t>b</a:t>
            </a:r>
            <a:r>
              <a:rPr lang="zh-CN" altLang="en-US" sz="2800" smtClean="0">
                <a:latin typeface="Arial" panose="020B0604020202020204"/>
              </a:rPr>
              <a:t>消亡时，</a:t>
            </a:r>
            <a:r>
              <a:rPr lang="en-US" altLang="zh-CN" sz="2800" smtClean="0">
                <a:latin typeface="Arial" panose="020B0604020202020204"/>
              </a:rPr>
              <a:t>"</a:t>
            </a:r>
            <a:r>
              <a:rPr lang="en-US" altLang="zh-CN" sz="2800" err="1" smtClean="0">
                <a:latin typeface="Arial" panose="020B0604020202020204"/>
              </a:rPr>
              <a:t>abcdefg</a:t>
            </a:r>
            <a:r>
              <a:rPr lang="en-US" altLang="zh-CN" sz="2800" smtClean="0">
                <a:latin typeface="Arial" panose="020B0604020202020204"/>
              </a:rPr>
              <a:t>"</a:t>
            </a:r>
            <a:r>
              <a:rPr lang="zh-CN" altLang="en-US" sz="2800" smtClean="0">
                <a:latin typeface="Arial" panose="020B0604020202020204"/>
              </a:rPr>
              <a:t>所在的空间将会被</a:t>
            </a:r>
            <a:r>
              <a:rPr lang="zh-CN" altLang="en-US" sz="2800" smtClean="0">
                <a:solidFill>
                  <a:srgbClr val="FFC000"/>
                </a:solidFill>
                <a:latin typeface="Arial" panose="020B0604020202020204"/>
              </a:rPr>
              <a:t>释放两次</a:t>
            </a:r>
            <a:r>
              <a:rPr lang="zh-CN" altLang="en-US" sz="2800" smtClean="0">
                <a:latin typeface="Arial" panose="020B0604020202020204"/>
              </a:rPr>
              <a:t>！</a:t>
            </a:r>
            <a:endParaRPr lang="zh-CN" altLang="en-US" sz="2800" smtClean="0">
              <a:latin typeface="Arial" panose="020B0604020202020204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zh-CN" sz="2800" smtClean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1670050" y="3833813"/>
            <a:ext cx="795338" cy="184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0" name="Line 6"/>
          <p:cNvSpPr>
            <a:spLocks noChangeShapeType="1"/>
          </p:cNvSpPr>
          <p:nvPr/>
        </p:nvSpPr>
        <p:spPr bwMode="auto">
          <a:xfrm>
            <a:off x="1670050" y="4391025"/>
            <a:ext cx="795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1670050" y="5008563"/>
            <a:ext cx="795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5699125" y="3803650"/>
            <a:ext cx="795338" cy="184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>
            <a:off x="5699125" y="4360863"/>
            <a:ext cx="795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10"/>
          <p:cNvSpPr>
            <a:spLocks noChangeShapeType="1"/>
          </p:cNvSpPr>
          <p:nvPr/>
        </p:nvSpPr>
        <p:spPr bwMode="auto">
          <a:xfrm>
            <a:off x="5699125" y="4978400"/>
            <a:ext cx="795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3259138" y="5008563"/>
            <a:ext cx="898525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1004" name="Line 12"/>
          <p:cNvSpPr>
            <a:spLocks noChangeShapeType="1"/>
          </p:cNvSpPr>
          <p:nvPr/>
        </p:nvSpPr>
        <p:spPr bwMode="auto">
          <a:xfrm>
            <a:off x="2200275" y="5314950"/>
            <a:ext cx="1058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>
            <a:off x="2124075" y="5314950"/>
            <a:ext cx="0" cy="922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 flipH="1">
            <a:off x="2124075" y="6237288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 flipV="1">
            <a:off x="8027988" y="5619750"/>
            <a:ext cx="0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Text Box 16"/>
          <p:cNvSpPr txBox="1">
            <a:spLocks noChangeArrowheads="1"/>
          </p:cNvSpPr>
          <p:nvPr/>
        </p:nvSpPr>
        <p:spPr bwMode="auto">
          <a:xfrm>
            <a:off x="1054100" y="3946525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4591" name="Text Box 17"/>
          <p:cNvSpPr txBox="1">
            <a:spLocks noChangeArrowheads="1"/>
          </p:cNvSpPr>
          <p:nvPr/>
        </p:nvSpPr>
        <p:spPr bwMode="auto">
          <a:xfrm>
            <a:off x="1042988" y="4522788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4592" name="Text Box 18"/>
          <p:cNvSpPr txBox="1">
            <a:spLocks noChangeArrowheads="1"/>
          </p:cNvSpPr>
          <p:nvPr/>
        </p:nvSpPr>
        <p:spPr bwMode="auto">
          <a:xfrm>
            <a:off x="1054100" y="5172075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4593" name="Text Box 19"/>
          <p:cNvSpPr txBox="1">
            <a:spLocks noChangeArrowheads="1"/>
          </p:cNvSpPr>
          <p:nvPr/>
        </p:nvSpPr>
        <p:spPr bwMode="auto">
          <a:xfrm>
            <a:off x="5014913" y="3932238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4594" name="Text Box 20"/>
          <p:cNvSpPr txBox="1">
            <a:spLocks noChangeArrowheads="1"/>
          </p:cNvSpPr>
          <p:nvPr/>
        </p:nvSpPr>
        <p:spPr bwMode="auto">
          <a:xfrm>
            <a:off x="5003800" y="45085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4595" name="Text Box 21"/>
          <p:cNvSpPr txBox="1">
            <a:spLocks noChangeArrowheads="1"/>
          </p:cNvSpPr>
          <p:nvPr/>
        </p:nvSpPr>
        <p:spPr bwMode="auto">
          <a:xfrm>
            <a:off x="5014913" y="51577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4596" name="Text Box 22"/>
          <p:cNvSpPr txBox="1">
            <a:spLocks noChangeArrowheads="1"/>
          </p:cNvSpPr>
          <p:nvPr/>
        </p:nvSpPr>
        <p:spPr bwMode="auto">
          <a:xfrm>
            <a:off x="1773238" y="328453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5753100" y="3298825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598" name="Text Box 24"/>
          <p:cNvSpPr txBox="1">
            <a:spLocks noChangeArrowheads="1"/>
          </p:cNvSpPr>
          <p:nvPr/>
        </p:nvSpPr>
        <p:spPr bwMode="auto">
          <a:xfrm>
            <a:off x="3373438" y="5149850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xyz</a:t>
            </a:r>
            <a:endParaRPr lang="en-US" altLang="zh-CN"/>
          </a:p>
        </p:txBody>
      </p:sp>
      <p:sp>
        <p:nvSpPr>
          <p:cNvPr id="24599" name="Text Box 25"/>
          <p:cNvSpPr txBox="1">
            <a:spLocks noChangeArrowheads="1"/>
          </p:cNvSpPr>
          <p:nvPr/>
        </p:nvSpPr>
        <p:spPr bwMode="auto">
          <a:xfrm>
            <a:off x="1773238" y="394652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600" name="Text Box 26"/>
          <p:cNvSpPr txBox="1">
            <a:spLocks noChangeArrowheads="1"/>
          </p:cNvSpPr>
          <p:nvPr/>
        </p:nvSpPr>
        <p:spPr bwMode="auto">
          <a:xfrm>
            <a:off x="1752600" y="445135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601" name="Text Box 27"/>
          <p:cNvSpPr txBox="1">
            <a:spLocks noChangeArrowheads="1"/>
          </p:cNvSpPr>
          <p:nvPr/>
        </p:nvSpPr>
        <p:spPr bwMode="auto">
          <a:xfrm>
            <a:off x="5803900" y="39322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602" name="Text Box 28"/>
          <p:cNvSpPr txBox="1">
            <a:spLocks noChangeArrowheads="1"/>
          </p:cNvSpPr>
          <p:nvPr/>
        </p:nvSpPr>
        <p:spPr bwMode="auto">
          <a:xfrm>
            <a:off x="5783263" y="443706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603" name="Rectangle 29"/>
          <p:cNvSpPr>
            <a:spLocks noChangeArrowheads="1"/>
          </p:cNvSpPr>
          <p:nvPr/>
        </p:nvSpPr>
        <p:spPr bwMode="auto">
          <a:xfrm>
            <a:off x="7418388" y="5013325"/>
            <a:ext cx="1185862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4" name="Text Box 30"/>
          <p:cNvSpPr txBox="1">
            <a:spLocks noChangeArrowheads="1"/>
          </p:cNvSpPr>
          <p:nvPr/>
        </p:nvSpPr>
        <p:spPr bwMode="auto">
          <a:xfrm>
            <a:off x="7518400" y="510063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abcdefg</a:t>
            </a:r>
            <a:endParaRPr lang="en-US" altLang="zh-CN"/>
          </a:p>
        </p:txBody>
      </p:sp>
      <p:sp>
        <p:nvSpPr>
          <p:cNvPr id="24605" name="Line 31"/>
          <p:cNvSpPr>
            <a:spLocks noChangeShapeType="1"/>
          </p:cNvSpPr>
          <p:nvPr/>
        </p:nvSpPr>
        <p:spPr bwMode="auto">
          <a:xfrm>
            <a:off x="6084888" y="53022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4" grpId="0" animBg="1"/>
      <p:bldP spid="341005" grpId="0" animBg="1"/>
      <p:bldP spid="341006" grpId="0" animBg="1"/>
      <p:bldP spid="34100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6713"/>
            <a:ext cx="8229600" cy="59420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smtClean="0"/>
              <a:t>解决上面问题的办法是自己定义赋值操作符重载函数：</a:t>
            </a:r>
            <a:r>
              <a:rPr lang="en-US" altLang="zh-CN" sz="2800" smtClean="0"/>
              <a:t>*this = rhs; </a:t>
            </a:r>
            <a:endParaRPr lang="en-US" altLang="zh-CN" sz="28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class A</a:t>
            </a:r>
            <a:endParaRPr lang="en-GB" altLang="zh-CN" sz="24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{  ......</a:t>
            </a:r>
            <a:endParaRPr lang="en-GB" altLang="zh-CN" sz="24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A</a:t>
            </a:r>
            <a:r>
              <a:rPr lang="en-GB" altLang="zh-CN" sz="2000" smtClean="0">
                <a:sym typeface="+mn-ea"/>
              </a:rPr>
              <a:t> </a:t>
            </a:r>
            <a:r>
              <a:rPr lang="en-GB" altLang="zh-CN" sz="2000" smtClean="0"/>
              <a:t>&amp;operator=(</a:t>
            </a:r>
            <a:r>
              <a:rPr lang="en-GB" altLang="zh-CN" sz="2000" err="1" smtClean="0"/>
              <a:t>const</a:t>
            </a:r>
            <a:r>
              <a:rPr lang="en-GB" altLang="zh-CN" sz="2000" smtClean="0"/>
              <a:t> A</a:t>
            </a:r>
            <a:r>
              <a:rPr lang="en-GB" altLang="zh-CN" sz="2000" smtClean="0">
                <a:sym typeface="+mn-ea"/>
              </a:rPr>
              <a:t> </a:t>
            </a:r>
            <a:r>
              <a:rPr lang="en-GB" altLang="zh-CN" sz="2000" smtClean="0"/>
              <a:t>&amp;a)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{	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   </a:t>
            </a:r>
            <a:r>
              <a:rPr lang="en-GB" altLang="zh-CN" sz="2000" smtClean="0">
                <a:sym typeface="+mn-ea"/>
              </a:rPr>
              <a:t>//</a:t>
            </a:r>
            <a:r>
              <a:rPr lang="zh-CN" altLang="en-GB" sz="2000" smtClean="0">
                <a:sym typeface="+mn-ea"/>
              </a:rPr>
              <a:t>防止自身赋值。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   if (</a:t>
            </a:r>
            <a:r>
              <a:rPr lang="en-GB" altLang="zh-CN" sz="2000" smtClean="0">
                <a:solidFill>
                  <a:srgbClr val="FFC000"/>
                </a:solidFill>
              </a:rPr>
              <a:t>&amp;a == this</a:t>
            </a:r>
            <a:r>
              <a:rPr lang="en-GB" altLang="zh-CN" sz="2000" smtClean="0"/>
              <a:t>) </a:t>
            </a:r>
            <a:r>
              <a:rPr lang="en-US" altLang="en-GB" sz="2000" smtClean="0"/>
              <a:t>{ </a:t>
            </a:r>
            <a:r>
              <a:rPr lang="en-GB" altLang="zh-CN" sz="2000" smtClean="0"/>
              <a:t>return *this; </a:t>
            </a:r>
            <a:r>
              <a:rPr lang="en-US" altLang="en-GB" sz="2000" smtClean="0"/>
              <a:t>}</a:t>
            </a:r>
            <a:r>
              <a:rPr lang="en-GB" altLang="zh-CN" sz="2000" smtClean="0"/>
              <a:t> </a:t>
            </a:r>
            <a:endParaRPr lang="zh-CN" altLang="en-GB" sz="2000" smtClean="0"/>
          </a:p>
          <a:p>
            <a:pPr lvl="2" eaLnBrk="1" hangingPunct="1">
              <a:buFontTx/>
              <a:buNone/>
              <a:defRPr/>
            </a:pPr>
            <a:r>
              <a:rPr lang="zh-CN" altLang="en-GB" sz="2000" smtClean="0"/>
              <a:t>	</a:t>
            </a:r>
            <a:r>
              <a:rPr lang="en-GB" altLang="zh-CN" sz="2000" smtClean="0"/>
              <a:t>delete []p;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	p = new char[</a:t>
            </a:r>
            <a:r>
              <a:rPr lang="en-GB" altLang="zh-CN" sz="2000" err="1" smtClean="0"/>
              <a:t>strlen</a:t>
            </a:r>
            <a:r>
              <a:rPr lang="en-GB" altLang="zh-CN" sz="2000" smtClean="0"/>
              <a:t>(</a:t>
            </a:r>
            <a:r>
              <a:rPr lang="en-GB" altLang="zh-CN" sz="2000" err="1" smtClean="0"/>
              <a:t>a.p</a:t>
            </a:r>
            <a:r>
              <a:rPr lang="en-GB" altLang="zh-CN" sz="2000" smtClean="0"/>
              <a:t>)+1];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	</a:t>
            </a:r>
            <a:r>
              <a:rPr lang="en-GB" altLang="zh-CN" sz="2000" err="1" smtClean="0"/>
              <a:t>strcpy</a:t>
            </a:r>
            <a:r>
              <a:rPr lang="en-GB" altLang="zh-CN" sz="2000" smtClean="0"/>
              <a:t>(</a:t>
            </a:r>
            <a:r>
              <a:rPr lang="en-GB" altLang="zh-CN" sz="2000" err="1" smtClean="0"/>
              <a:t>p,a.p</a:t>
            </a:r>
            <a:r>
              <a:rPr lang="en-GB" altLang="zh-CN" sz="2000" smtClean="0"/>
              <a:t>);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   x = </a:t>
            </a:r>
            <a:r>
              <a:rPr lang="en-GB" altLang="zh-CN" sz="2000" err="1" smtClean="0"/>
              <a:t>a.x</a:t>
            </a:r>
            <a:r>
              <a:rPr lang="en-GB" altLang="zh-CN" sz="2000" smtClean="0"/>
              <a:t>; y = </a:t>
            </a:r>
            <a:r>
              <a:rPr lang="en-GB" altLang="zh-CN" sz="2000" err="1" smtClean="0"/>
              <a:t>a.y</a:t>
            </a:r>
            <a:r>
              <a:rPr lang="en-GB" altLang="zh-CN" sz="2000" smtClean="0"/>
              <a:t>;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	</a:t>
            </a:r>
            <a:r>
              <a:rPr lang="en-GB" altLang="zh-CN" sz="2000" smtClean="0">
                <a:solidFill>
                  <a:srgbClr val="FFC000"/>
                </a:solidFill>
              </a:rPr>
              <a:t>return *this</a:t>
            </a:r>
            <a:r>
              <a:rPr lang="en-GB" altLang="zh-CN" sz="2000" smtClean="0"/>
              <a:t>;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}</a:t>
            </a:r>
            <a:endParaRPr lang="en-GB" altLang="zh-CN" sz="20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};</a:t>
            </a:r>
            <a:endParaRPr lang="en-GB" altLang="zh-CN" sz="2400" smtClean="0"/>
          </a:p>
          <a:p>
            <a:pPr lvl="0" eaLnBrk="1" hangingPunct="1">
              <a:buFont typeface="Wingdings" panose="05000000000000000000" charset="0"/>
              <a:buChar char=""/>
              <a:defRPr/>
            </a:pPr>
            <a:r>
              <a:rPr lang="zh-CN" altLang="zh-CN" sz="2740" smtClean="0"/>
              <a:t>拷贝构造函数不用考虑自我赋值</a:t>
            </a:r>
            <a:r>
              <a:rPr lang="en-US" altLang="zh-CN" sz="2740" smtClean="0"/>
              <a:t>	</a:t>
            </a:r>
            <a:endParaRPr lang="en-US" altLang="zh-CN" sz="274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defTabSz="295275" eaLnBrk="1" hangingPunct="1">
              <a:lnSpc>
                <a:spcPct val="90000"/>
              </a:lnSpc>
              <a:defRPr/>
            </a:pPr>
            <a:r>
              <a:rPr lang="zh-CN" altLang="en-GB" sz="2800" smtClean="0"/>
              <a:t>自定义的赋值操作符重载函数</a:t>
            </a:r>
            <a:r>
              <a:rPr lang="zh-CN" altLang="en-GB" sz="2800" smtClean="0">
                <a:solidFill>
                  <a:srgbClr val="FFC000"/>
                </a:solidFill>
              </a:rPr>
              <a:t>不会自动地去进行成员对象的赋值操作</a:t>
            </a:r>
            <a:r>
              <a:rPr lang="zh-CN" altLang="en-GB" sz="2800" smtClean="0"/>
              <a:t>，必须要在自定义的赋值操作符重载函数中显式地指出，例如：</a:t>
            </a:r>
            <a:endParaRPr lang="zh-CN" altLang="en-GB" sz="2800" smtClean="0"/>
          </a:p>
          <a:p>
            <a:pPr lvl="1" defTabSz="295275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smtClean="0"/>
              <a:t>class A { .......};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class B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{		A a;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int x,y;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public: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......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B&amp; operator=(const B</a:t>
            </a:r>
            <a:r>
              <a:rPr lang="en-GB" altLang="zh-CN" sz="2400" smtClean="0">
                <a:sym typeface="+mn-ea"/>
              </a:rPr>
              <a:t> </a:t>
            </a:r>
            <a:r>
              <a:rPr lang="en-GB" altLang="zh-CN" sz="2400" smtClean="0"/>
              <a:t>&amp;b)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{	</a:t>
            </a:r>
            <a:r>
              <a:rPr lang="en-GB" altLang="zh-CN" sz="2400" smtClean="0">
                <a:solidFill>
                  <a:schemeClr val="folHlink"/>
                </a:solidFill>
              </a:rPr>
              <a:t>a = b.a</a:t>
            </a:r>
            <a:r>
              <a:rPr lang="en-GB" altLang="zh-CN" sz="2400" smtClean="0"/>
              <a:t>;</a:t>
            </a:r>
            <a:r>
              <a:rPr lang="en-GB" altLang="zh-CN" sz="2000" smtClean="0"/>
              <a:t>//</a:t>
            </a:r>
            <a:r>
              <a:rPr lang="zh-CN" altLang="en-GB" sz="2000" smtClean="0"/>
              <a:t>调用</a:t>
            </a:r>
            <a:r>
              <a:rPr lang="en-GB" altLang="zh-CN" sz="2000" smtClean="0"/>
              <a:t>A</a:t>
            </a:r>
            <a:r>
              <a:rPr lang="zh-CN" altLang="en-GB" sz="2000" smtClean="0"/>
              <a:t>类的赋值操符符重载函数来实现成员对象的赋值。</a:t>
            </a:r>
            <a:endParaRPr lang="zh-CN" altLang="en-GB" sz="20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sz="2400" smtClean="0"/>
              <a:t>			</a:t>
            </a:r>
            <a:r>
              <a:rPr lang="en-GB" altLang="zh-CN" sz="2400" smtClean="0"/>
              <a:t>x = b.x;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	y = b.y;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	return *this;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}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  <a:r>
              <a:rPr lang="en-US" altLang="zh-CN" sz="2400" smtClean="0"/>
              <a:t> 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25538"/>
            <a:ext cx="8101012" cy="5013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smtClean="0"/>
              <a:t>赋值操作符只能作为非静态的成员函数来重载。</a:t>
            </a:r>
            <a:endParaRPr lang="en-US" altLang="zh-CN" sz="2800" smtClean="0"/>
          </a:p>
          <a:p>
            <a:pPr eaLnBrk="1" hangingPunct="1">
              <a:defRPr/>
            </a:pPr>
            <a:r>
              <a:rPr lang="zh-CN" altLang="en-US" sz="2800" smtClean="0"/>
              <a:t>不能被继承。 </a:t>
            </a:r>
            <a:endParaRPr lang="zh-CN" altLang="en-GB" sz="2800" smtClean="0"/>
          </a:p>
          <a:p>
            <a:pPr eaLnBrk="1" hangingPunct="1">
              <a:defRPr/>
            </a:pPr>
            <a:r>
              <a:rPr lang="zh-CN" altLang="en-GB" sz="2800" smtClean="0">
                <a:solidFill>
                  <a:schemeClr val="folHlink"/>
                </a:solidFill>
              </a:rPr>
              <a:t>一般来讲</a:t>
            </a:r>
            <a:r>
              <a:rPr lang="zh-CN" altLang="en-GB" sz="2800" smtClean="0"/>
              <a:t>，需要自定义</a:t>
            </a:r>
            <a:r>
              <a:rPr lang="zh-CN" altLang="en-GB" sz="2800" smtClean="0">
                <a:solidFill>
                  <a:srgbClr val="FFC000"/>
                </a:solidFill>
              </a:rPr>
              <a:t>拷贝构造函数</a:t>
            </a:r>
            <a:r>
              <a:rPr lang="zh-CN" altLang="en-GB" sz="2800" smtClean="0"/>
              <a:t>的类通常也需要自定义</a:t>
            </a:r>
            <a:r>
              <a:rPr lang="zh-CN" altLang="en-GB" sz="2800" smtClean="0">
                <a:solidFill>
                  <a:srgbClr val="FFC000"/>
                </a:solidFill>
              </a:rPr>
              <a:t>赋值操作符</a:t>
            </a:r>
            <a:r>
              <a:rPr lang="zh-CN" altLang="en-GB" sz="2800" smtClean="0"/>
              <a:t>重载函数与</a:t>
            </a:r>
            <a:r>
              <a:rPr lang="zh-CN" altLang="en-GB" sz="2800" smtClean="0">
                <a:solidFill>
                  <a:srgbClr val="FFC000"/>
                </a:solidFill>
              </a:rPr>
              <a:t>析构</a:t>
            </a:r>
            <a:r>
              <a:rPr lang="zh-CN" altLang="en-GB" sz="2800" smtClean="0"/>
              <a:t>函数。</a:t>
            </a:r>
            <a:r>
              <a:rPr lang="zh-CN" altLang="en-US" sz="2800" smtClean="0"/>
              <a:t> </a:t>
            </a:r>
            <a:endParaRPr lang="zh-CN" altLang="en-US" sz="2800" smtClean="0"/>
          </a:p>
          <a:p>
            <a:pPr eaLnBrk="1" hangingPunct="1">
              <a:defRPr/>
            </a:pPr>
            <a:r>
              <a:rPr lang="zh-CN" altLang="en-GB" sz="2800" smtClean="0"/>
              <a:t>注意：要区别何时调用</a:t>
            </a:r>
            <a:r>
              <a:rPr lang="zh-CN" altLang="en-GB" sz="2800" smtClean="0">
                <a:solidFill>
                  <a:srgbClr val="FFC000"/>
                </a:solidFill>
              </a:rPr>
              <a:t>拷贝构造函数和赋值操作符</a:t>
            </a:r>
            <a:r>
              <a:rPr lang="zh-CN" altLang="en-GB" sz="2800" smtClean="0"/>
              <a:t>函数。</a:t>
            </a:r>
            <a:r>
              <a:rPr lang="zh-CN" altLang="en-US" sz="2800" smtClean="0"/>
              <a:t> </a:t>
            </a:r>
            <a:endParaRPr lang="en-GB" altLang="zh-CN" sz="28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A a;</a:t>
            </a:r>
            <a:endParaRPr lang="en-GB" altLang="zh-CN" sz="24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>
                <a:solidFill>
                  <a:srgbClr val="FFC000"/>
                </a:solidFill>
              </a:rPr>
              <a:t>A</a:t>
            </a:r>
            <a:r>
              <a:rPr lang="en-GB" altLang="zh-CN" sz="2400" smtClean="0"/>
              <a:t> b = a; //</a:t>
            </a:r>
            <a:r>
              <a:rPr lang="zh-CN" altLang="en-GB" sz="2400" smtClean="0"/>
              <a:t>调用拷贝构造函数，它等价于：</a:t>
            </a:r>
            <a:r>
              <a:rPr lang="en-GB" altLang="zh-CN" sz="2400" smtClean="0"/>
              <a:t>A b(a);</a:t>
            </a:r>
            <a:r>
              <a:rPr lang="zh-CN" altLang="en-GB" sz="2400" smtClean="0"/>
              <a:t>。</a:t>
            </a:r>
            <a:endParaRPr lang="zh-CN" altLang="en-GB" sz="24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......</a:t>
            </a:r>
            <a:endParaRPr lang="en-GB" altLang="zh-CN" sz="24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b = a; //</a:t>
            </a:r>
            <a:r>
              <a:rPr lang="zh-CN" altLang="en-GB" sz="2400" smtClean="0"/>
              <a:t>调用赋值操作符</a:t>
            </a:r>
            <a:r>
              <a:rPr lang="en-GB" altLang="zh-CN" sz="2400" smtClean="0"/>
              <a:t>=</a:t>
            </a:r>
            <a:r>
              <a:rPr lang="zh-CN" altLang="en-GB" sz="2400" smtClean="0"/>
              <a:t>重载函数。</a:t>
            </a:r>
            <a:endParaRPr lang="zh-CN" altLang="en-GB" sz="2400" smtClean="0"/>
          </a:p>
          <a:p>
            <a:pPr lvl="1" eaLnBrk="1" hangingPunct="1">
              <a:buFontTx/>
              <a:buNone/>
              <a:defRPr/>
            </a:pPr>
            <a:endParaRPr lang="zh-CN" altLang="en-US" sz="2400" smtClean="0"/>
          </a:p>
          <a:p>
            <a:pPr lvl="1" eaLnBrk="1" hangingPunct="1">
              <a:buFontTx/>
              <a:buNone/>
              <a:defRPr/>
            </a:pPr>
            <a:r>
              <a:rPr lang="en-US" altLang="zh-CN" sz="2400" smtClean="0"/>
              <a:t>class A { A(const A &amp;b): a(b.a) { a = b.a; }}; 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4000" smtClean="0"/>
              <a:t>数组元素访问操作符 “</a:t>
            </a:r>
            <a:r>
              <a:rPr lang="en-GB" altLang="zh-CN" sz="4000" smtClean="0"/>
              <a:t>[]”</a:t>
            </a:r>
            <a:r>
              <a:rPr lang="zh-CN" altLang="en-GB" sz="4000" smtClean="0"/>
              <a:t>的重载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661025"/>
          </a:xfrm>
        </p:spPr>
        <p:txBody>
          <a:bodyPr/>
          <a:lstStyle/>
          <a:p>
            <a:pPr defTabSz="360045" eaLnBrk="1" hangingPunct="1">
              <a:defRPr/>
            </a:pPr>
            <a:r>
              <a:rPr lang="zh-CN" altLang="en-GB" sz="2800" smtClean="0"/>
              <a:t>对于由具有</a:t>
            </a:r>
            <a:r>
              <a:rPr lang="zh-CN" altLang="en-GB" sz="2800" smtClean="0">
                <a:solidFill>
                  <a:schemeClr val="folHlink"/>
                </a:solidFill>
              </a:rPr>
              <a:t>线性关系</a:t>
            </a:r>
            <a:r>
              <a:rPr lang="zh-CN" altLang="en-GB" sz="2800" smtClean="0"/>
              <a:t>的</a:t>
            </a:r>
            <a:r>
              <a:rPr lang="zh-CN" altLang="en-GB" sz="2800" smtClean="0">
                <a:solidFill>
                  <a:schemeClr val="folHlink"/>
                </a:solidFill>
              </a:rPr>
              <a:t>元素</a:t>
            </a:r>
            <a:r>
              <a:rPr lang="zh-CN" altLang="en-GB" sz="2800" smtClean="0"/>
              <a:t>所构成的对象，可通过重载</a:t>
            </a:r>
            <a:r>
              <a:rPr lang="zh-CN" altLang="en-GB" sz="2800" smtClean="0">
                <a:latin typeface="Arial" panose="020B0604020202020204"/>
              </a:rPr>
              <a:t>“</a:t>
            </a:r>
            <a:r>
              <a:rPr lang="en-GB" altLang="zh-CN" sz="2800" smtClean="0"/>
              <a:t>[]</a:t>
            </a:r>
            <a:r>
              <a:rPr lang="en-GB" altLang="zh-CN" sz="2800" smtClean="0">
                <a:latin typeface="Arial" panose="020B0604020202020204"/>
              </a:rPr>
              <a:t>”</a:t>
            </a:r>
            <a:r>
              <a:rPr lang="zh-CN" altLang="en-GB" sz="2800" smtClean="0"/>
              <a:t>，实现对其元素的访问。例如：</a:t>
            </a:r>
            <a:endParaRPr lang="zh-CN" altLang="en-GB" sz="28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class String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{		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GB" sz="2000" smtClean="0"/>
              <a:t>		</a:t>
            </a:r>
            <a:r>
              <a:rPr lang="en-GB" altLang="zh-CN" sz="2000" smtClean="0"/>
              <a:t>char *p;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public: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	......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	char</a:t>
            </a:r>
            <a:r>
              <a:rPr lang="en-GB" altLang="zh-CN" sz="2000" smtClean="0">
                <a:sym typeface="+mn-ea"/>
              </a:rPr>
              <a:t> </a:t>
            </a:r>
            <a:r>
              <a:rPr lang="en-US" altLang="zh-CN" sz="2000" smtClean="0"/>
              <a:t>&amp;</a:t>
            </a:r>
            <a:r>
              <a:rPr lang="en-GB" altLang="zh-CN" sz="2000" smtClean="0">
                <a:solidFill>
                  <a:srgbClr val="FFC000"/>
                </a:solidFill>
              </a:rPr>
              <a:t>operator []</a:t>
            </a:r>
            <a:r>
              <a:rPr lang="en-GB" altLang="zh-CN" sz="2000" smtClean="0"/>
              <a:t>(</a:t>
            </a:r>
            <a:r>
              <a:rPr lang="en-GB" altLang="zh-CN" sz="2000" err="1" smtClean="0"/>
              <a:t>int</a:t>
            </a:r>
            <a:r>
              <a:rPr lang="en-GB" altLang="zh-CN" sz="2000" smtClean="0"/>
              <a:t> </a:t>
            </a:r>
            <a:r>
              <a:rPr lang="en-GB" altLang="zh-CN" sz="2000" err="1" smtClean="0"/>
              <a:t>i</a:t>
            </a:r>
            <a:r>
              <a:rPr lang="en-GB" altLang="zh-CN" sz="2000" smtClean="0"/>
              <a:t>)  //</a:t>
            </a:r>
            <a:r>
              <a:rPr lang="zh-CN" altLang="en-GB" sz="2000" smtClean="0"/>
              <a:t>操作符</a:t>
            </a:r>
            <a:r>
              <a:rPr lang="en-GB" altLang="zh-CN" sz="2000" smtClean="0"/>
              <a:t>[]</a:t>
            </a:r>
            <a:r>
              <a:rPr lang="zh-CN" altLang="en-GB" sz="2000" smtClean="0"/>
              <a:t>的重载函数，参数可以不是</a:t>
            </a:r>
            <a:r>
              <a:rPr lang="en-US" altLang="zh-CN" sz="2000" smtClean="0"/>
              <a:t>int</a:t>
            </a:r>
            <a:endParaRPr lang="en-US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GB" sz="2000" smtClean="0"/>
              <a:t>		</a:t>
            </a:r>
            <a:r>
              <a:rPr lang="en-GB" altLang="zh-CN" sz="2000" smtClean="0"/>
              <a:t>{				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GB" sz="2000" smtClean="0"/>
              <a:t>				</a:t>
            </a:r>
            <a:r>
              <a:rPr lang="en-GB" altLang="zh-CN" sz="2000" smtClean="0"/>
              <a:t>return p[</a:t>
            </a:r>
            <a:r>
              <a:rPr lang="en-GB" altLang="zh-CN" sz="2000" err="1" smtClean="0"/>
              <a:t>i</a:t>
            </a:r>
            <a:r>
              <a:rPr lang="en-GB" altLang="zh-CN" sz="2000" smtClean="0"/>
              <a:t>]; 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	}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};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......</a:t>
            </a:r>
            <a:endParaRPr lang="en-US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String s("</a:t>
            </a:r>
            <a:r>
              <a:rPr lang="en-US" altLang="zh-CN" sz="2000" err="1" smtClean="0"/>
              <a:t>abcdefg</a:t>
            </a:r>
            <a:r>
              <a:rPr lang="en-US" altLang="zh-CN" sz="2000" smtClean="0"/>
              <a:t>"); </a:t>
            </a:r>
            <a:endParaRPr lang="en-US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/>
              <a:t>if (</a:t>
            </a:r>
            <a:r>
              <a:rPr lang="en-US" altLang="zh-CN" sz="2000">
                <a:solidFill>
                  <a:srgbClr val="FFC000"/>
                </a:solidFill>
              </a:rPr>
              <a:t>s[</a:t>
            </a:r>
            <a:r>
              <a:rPr lang="en-US" altLang="zh-CN" sz="2000" err="1">
                <a:solidFill>
                  <a:srgbClr val="FFC000"/>
                </a:solidFill>
              </a:rPr>
              <a:t>i</a:t>
            </a:r>
            <a:r>
              <a:rPr lang="en-US" altLang="zh-CN" sz="2000">
                <a:solidFill>
                  <a:srgbClr val="FFC000"/>
                </a:solidFill>
              </a:rPr>
              <a:t>]</a:t>
            </a:r>
            <a:r>
              <a:rPr lang="en-US" altLang="zh-CN" sz="2000"/>
              <a:t> &gt;= 'a' &amp;&amp; </a:t>
            </a:r>
            <a:r>
              <a:rPr lang="en-US" altLang="zh-CN" sz="2000">
                <a:solidFill>
                  <a:srgbClr val="FFC000"/>
                </a:solidFill>
              </a:rPr>
              <a:t>s[</a:t>
            </a:r>
            <a:r>
              <a:rPr lang="en-US" altLang="zh-CN" sz="2000" err="1">
                <a:solidFill>
                  <a:srgbClr val="FFC000"/>
                </a:solidFill>
              </a:rPr>
              <a:t>i</a:t>
            </a:r>
            <a:r>
              <a:rPr lang="en-US" altLang="zh-CN" sz="2000">
                <a:solidFill>
                  <a:srgbClr val="FFC000"/>
                </a:solidFill>
              </a:rPr>
              <a:t>]</a:t>
            </a:r>
            <a:r>
              <a:rPr lang="en-US" altLang="zh-CN" sz="2000"/>
              <a:t> &lt;= 'z') </a:t>
            </a:r>
            <a:r>
              <a:rPr lang="en-US" altLang="zh-CN" sz="2000">
                <a:solidFill>
                  <a:srgbClr val="FFC000"/>
                </a:solidFill>
              </a:rPr>
              <a:t>s[</a:t>
            </a:r>
            <a:r>
              <a:rPr lang="en-US" altLang="zh-CN" sz="2000" err="1">
                <a:solidFill>
                  <a:srgbClr val="FFC000"/>
                </a:solidFill>
              </a:rPr>
              <a:t>i</a:t>
            </a:r>
            <a:r>
              <a:rPr lang="en-US" altLang="zh-CN" sz="2000">
                <a:solidFill>
                  <a:srgbClr val="FFC000"/>
                </a:solidFill>
              </a:rPr>
              <a:t>]</a:t>
            </a:r>
            <a:r>
              <a:rPr lang="en-US" altLang="zh-CN" sz="2000"/>
              <a:t> = </a:t>
            </a:r>
            <a:r>
              <a:rPr lang="en-US" altLang="zh-CN" sz="2000">
                <a:solidFill>
                  <a:srgbClr val="FFC000"/>
                </a:solidFill>
              </a:rPr>
              <a:t>s[</a:t>
            </a:r>
            <a:r>
              <a:rPr lang="en-US" altLang="zh-CN" sz="2000" err="1">
                <a:solidFill>
                  <a:srgbClr val="FFC000"/>
                </a:solidFill>
              </a:rPr>
              <a:t>i</a:t>
            </a:r>
            <a:r>
              <a:rPr lang="en-US" altLang="zh-CN" sz="2000">
                <a:solidFill>
                  <a:srgbClr val="FFC000"/>
                </a:solidFill>
              </a:rPr>
              <a:t>]</a:t>
            </a:r>
            <a:r>
              <a:rPr lang="en-US" altLang="zh-CN" sz="2000"/>
              <a:t>-'</a:t>
            </a:r>
            <a:r>
              <a:rPr lang="en-US" altLang="zh-CN" sz="2000" err="1"/>
              <a:t>a'+'A</a:t>
            </a:r>
            <a:r>
              <a:rPr lang="en-US" altLang="zh-CN" sz="2000"/>
              <a:t>';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6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6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6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6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类成员访问操作符“</a:t>
            </a:r>
            <a:r>
              <a:rPr lang="en-GB" altLang="zh-CN" smtClean="0"/>
              <a:t>-&gt;”</a:t>
            </a:r>
            <a:r>
              <a:rPr lang="zh-CN" altLang="en-GB" smtClean="0"/>
              <a:t>的重载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dirty="0" smtClean="0">
                <a:latin typeface="Arial" panose="020B0604020202020204"/>
              </a:rPr>
              <a:t>“</a:t>
            </a:r>
            <a:r>
              <a:rPr lang="en-GB" altLang="zh-CN" dirty="0" smtClean="0"/>
              <a:t>-&gt;</a:t>
            </a:r>
            <a:r>
              <a:rPr lang="en-GB" altLang="zh-CN" dirty="0" smtClean="0">
                <a:latin typeface="Arial" panose="020B0604020202020204"/>
              </a:rPr>
              <a:t>”</a:t>
            </a:r>
            <a:r>
              <a:rPr lang="zh-CN" altLang="en-GB" dirty="0" smtClean="0"/>
              <a:t>为一个双目操作符，其第一个操作数为一个指向类或结构的指针，第二个操作数为第一个操作数所指向的类或结构的成员。</a:t>
            </a:r>
            <a:endParaRPr lang="zh-CN" altLang="en-GB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GB" dirty="0" smtClean="0"/>
              <a:t>通过对</a:t>
            </a:r>
            <a:r>
              <a:rPr lang="zh-CN" altLang="en-GB" dirty="0" smtClean="0">
                <a:latin typeface="Arial" panose="020B0604020202020204"/>
              </a:rPr>
              <a:t>“</a:t>
            </a:r>
            <a:r>
              <a:rPr lang="en-GB" altLang="zh-CN" dirty="0" smtClean="0"/>
              <a:t>-&gt;</a:t>
            </a:r>
            <a:r>
              <a:rPr lang="en-GB" altLang="zh-CN" dirty="0" smtClean="0">
                <a:latin typeface="Arial" panose="020B0604020202020204"/>
              </a:rPr>
              <a:t>”</a:t>
            </a:r>
            <a:r>
              <a:rPr lang="zh-CN" altLang="en-GB" dirty="0" smtClean="0"/>
              <a:t>进行重载，可以实现一种</a:t>
            </a:r>
            <a:r>
              <a:rPr lang="zh-CN" altLang="en-GB" dirty="0" smtClean="0">
                <a:solidFill>
                  <a:srgbClr val="FFC000"/>
                </a:solidFill>
              </a:rPr>
              <a:t>类</a:t>
            </a:r>
            <a:r>
              <a:rPr lang="zh-CN" altLang="en-GB" dirty="0" smtClean="0">
                <a:solidFill>
                  <a:schemeClr val="folHlink"/>
                </a:solidFill>
              </a:rPr>
              <a:t>指针语义</a:t>
            </a:r>
            <a:r>
              <a:rPr lang="zh-CN" altLang="en-GB" dirty="0" smtClean="0"/>
              <a:t>（</a:t>
            </a:r>
            <a:r>
              <a:rPr lang="en-GB" altLang="zh-CN" dirty="0" smtClean="0"/>
              <a:t>smart pointers</a:t>
            </a:r>
            <a:r>
              <a:rPr lang="zh-CN" altLang="en-GB" dirty="0" smtClean="0"/>
              <a:t>）：</a:t>
            </a:r>
            <a:endParaRPr lang="en-GB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dirty="0" smtClean="0"/>
              <a:t>一个具有指针功能的对象，通过该对象访问所</a:t>
            </a:r>
            <a:r>
              <a:rPr lang="zh-CN" altLang="en-GB" dirty="0" smtClean="0">
                <a:latin typeface="Arial" panose="020B0604020202020204"/>
              </a:rPr>
              <a:t>“</a:t>
            </a:r>
            <a:r>
              <a:rPr lang="zh-CN" altLang="en-GB" dirty="0" smtClean="0"/>
              <a:t>指向</a:t>
            </a:r>
            <a:r>
              <a:rPr lang="zh-CN" altLang="en-GB" dirty="0" smtClean="0">
                <a:latin typeface="Arial" panose="020B0604020202020204"/>
              </a:rPr>
              <a:t>”</a:t>
            </a:r>
            <a:r>
              <a:rPr lang="zh-CN" altLang="en-GB" dirty="0" smtClean="0"/>
              <a:t>的另一个对象时，在访问所指向对象的成员前能做一些</a:t>
            </a:r>
            <a:r>
              <a:rPr lang="zh-CN" altLang="en-GB" dirty="0" smtClean="0">
                <a:solidFill>
                  <a:schemeClr val="folHlink"/>
                </a:solidFill>
              </a:rPr>
              <a:t>额外</a:t>
            </a:r>
            <a:r>
              <a:rPr lang="zh-CN" altLang="en-GB" dirty="0" smtClean="0"/>
              <a:t>的事情。</a:t>
            </a:r>
            <a:endParaRPr lang="zh-CN" altLang="en-GB" dirty="0" smtClean="0"/>
          </a:p>
          <a:p>
            <a:pPr lvl="0" eaLnBrk="1" hangingPunct="1">
              <a:lnSpc>
                <a:spcPct val="90000"/>
              </a:lnSpc>
              <a:defRPr/>
            </a:pPr>
            <a:r>
              <a:rPr lang="zh-CN" altLang="en-GB" dirty="0" smtClean="0"/>
              <a:t>通常搭配</a:t>
            </a:r>
            <a:r>
              <a:rPr lang="en-US" altLang="zh-CN" dirty="0" smtClean="0"/>
              <a:t>“*”</a:t>
            </a:r>
            <a:r>
              <a:rPr lang="zh-CN" altLang="zh-CN" dirty="0" smtClean="0"/>
              <a:t>操作符使用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229600" cy="6597650"/>
          </a:xfrm>
        </p:spPr>
        <p:txBody>
          <a:bodyPr/>
          <a:lstStyle/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class B  //</a:t>
            </a:r>
            <a:r>
              <a:rPr lang="zh-CN" altLang="en-GB" sz="2000" dirty="0" smtClean="0"/>
              <a:t>指针语义</a:t>
            </a:r>
            <a:endParaRPr lang="zh-CN" altLang="en-GB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{		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 </a:t>
            </a:r>
            <a:r>
              <a:rPr lang="en-US" altLang="en-GB" sz="2000" dirty="0" smtClean="0"/>
              <a:t>		</a:t>
            </a:r>
            <a:r>
              <a:rPr lang="en-GB" altLang="zh-CN" sz="2000" dirty="0" smtClean="0"/>
              <a:t>A *</a:t>
            </a:r>
            <a:r>
              <a:rPr lang="en-GB" altLang="zh-CN" sz="2000" dirty="0" err="1" smtClean="0"/>
              <a:t>_a</a:t>
            </a:r>
            <a:r>
              <a:rPr lang="en-GB" altLang="zh-CN" sz="2000" dirty="0" smtClean="0"/>
              <a:t>;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 public: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		B(A *p) { </a:t>
            </a:r>
            <a:r>
              <a:rPr lang="en-GB" altLang="zh-CN" sz="2000" dirty="0" err="1" smtClean="0"/>
              <a:t>_a</a:t>
            </a:r>
            <a:r>
              <a:rPr lang="en-GB" altLang="zh-CN" sz="2000" dirty="0" smtClean="0"/>
              <a:t> = p; }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		</a:t>
            </a:r>
            <a:r>
              <a:rPr lang="en-GB" altLang="zh-CN" sz="2000" dirty="0" smtClean="0">
                <a:solidFill>
                  <a:schemeClr val="folHlink"/>
                </a:solidFill>
              </a:rPr>
              <a:t>A *operator-&gt;() </a:t>
            </a:r>
            <a:r>
              <a:rPr lang="en-GB" altLang="zh-CN" sz="2000" dirty="0" smtClean="0"/>
              <a:t>{ </a:t>
            </a:r>
            <a:r>
              <a:rPr lang="en-GB" altLang="zh-CN" sz="2000" dirty="0" smtClean="0">
                <a:solidFill>
                  <a:srgbClr val="FFC000"/>
                </a:solidFill>
              </a:rPr>
              <a:t>return </a:t>
            </a:r>
            <a:r>
              <a:rPr lang="en-GB" altLang="zh-CN" sz="2000" dirty="0" err="1" smtClean="0">
                <a:solidFill>
                  <a:srgbClr val="FFC000"/>
                </a:solidFill>
              </a:rPr>
              <a:t>_a</a:t>
            </a:r>
            <a:r>
              <a:rPr lang="en-GB" altLang="zh-CN" sz="2000" dirty="0" smtClean="0"/>
              <a:t>; }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     </a:t>
            </a:r>
            <a:r>
              <a:rPr lang="en-GB" altLang="zh-CN" sz="2000" dirty="0" smtClean="0">
                <a:solidFill>
                  <a:srgbClr val="FFC000"/>
                </a:solidFill>
              </a:rPr>
              <a:t> </a:t>
            </a:r>
            <a:r>
              <a:rPr lang="en-US" altLang="en-GB" sz="2000" dirty="0" smtClean="0">
                <a:solidFill>
                  <a:srgbClr val="FFC000"/>
                </a:solidFill>
              </a:rPr>
              <a:t>A &amp;operator*() </a:t>
            </a:r>
            <a:r>
              <a:rPr lang="en-US" altLang="en-GB" sz="2000" dirty="0" smtClean="0"/>
              <a:t>{ return *_a; }</a:t>
            </a:r>
            <a:endParaRPr lang="en-US" altLang="en-GB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};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A </a:t>
            </a:r>
            <a:r>
              <a:rPr lang="en-GB" altLang="zh-CN" sz="2000" dirty="0" err="1" smtClean="0"/>
              <a:t>a</a:t>
            </a:r>
            <a:r>
              <a:rPr lang="en-GB" altLang="zh-CN" sz="2000" dirty="0" smtClean="0"/>
              <a:t>;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B </a:t>
            </a:r>
            <a:r>
              <a:rPr lang="en-GB" altLang="zh-CN" sz="2000" dirty="0" smtClean="0">
                <a:solidFill>
                  <a:srgbClr val="FFC000"/>
                </a:solidFill>
              </a:rPr>
              <a:t>b</a:t>
            </a:r>
            <a:r>
              <a:rPr lang="en-GB" altLang="zh-CN" sz="2000" dirty="0" smtClean="0"/>
              <a:t>(&amp;a);  //b</a:t>
            </a:r>
            <a:r>
              <a:rPr lang="zh-CN" altLang="en-GB" sz="2000" dirty="0" smtClean="0"/>
              <a:t>为一个</a:t>
            </a:r>
            <a:r>
              <a:rPr lang="zh-CN" altLang="en-GB" sz="2000" dirty="0" smtClean="0">
                <a:solidFill>
                  <a:schemeClr val="folHlink"/>
                </a:solidFill>
              </a:rPr>
              <a:t>智能指针对象</a:t>
            </a:r>
            <a:r>
              <a:rPr lang="zh-CN" altLang="en-GB" sz="2000" dirty="0" smtClean="0"/>
              <a:t>，它指向了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。</a:t>
            </a:r>
            <a:endParaRPr lang="zh-CN" altLang="en-GB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GB" sz="2000" dirty="0" smtClean="0">
                <a:solidFill>
                  <a:schemeClr val="folHlink"/>
                </a:solidFill>
              </a:rPr>
              <a:t>b-&gt;</a:t>
            </a:r>
            <a:r>
              <a:rPr lang="en-GB" altLang="zh-CN" sz="2000" dirty="0" smtClean="0"/>
              <a:t>f();</a:t>
            </a:r>
            <a:r>
              <a:rPr lang="en-GB" altLang="zh-CN" sz="2000" dirty="0" smtClean="0">
                <a:solidFill>
                  <a:schemeClr val="folHlink"/>
                </a:solidFill>
              </a:rPr>
              <a:t> </a:t>
            </a:r>
            <a:r>
              <a:rPr lang="en-GB" altLang="zh-CN" sz="2000" dirty="0" smtClean="0"/>
              <a:t> //</a:t>
            </a:r>
            <a:r>
              <a:rPr lang="zh-CN" altLang="en-GB" sz="2000" dirty="0" smtClean="0"/>
              <a:t>等价于：</a:t>
            </a:r>
            <a:r>
              <a:rPr lang="en-GB" altLang="zh-CN" sz="2000" dirty="0" err="1" smtClean="0"/>
              <a:t>b</a:t>
            </a:r>
            <a:r>
              <a:rPr lang="en-GB" altLang="zh-CN" sz="2000" dirty="0" err="1" smtClean="0">
                <a:solidFill>
                  <a:srgbClr val="FFC000"/>
                </a:solidFill>
              </a:rPr>
              <a:t>.operator</a:t>
            </a:r>
            <a:r>
              <a:rPr lang="en-GB" altLang="zh-CN" sz="2000" dirty="0" smtClean="0">
                <a:solidFill>
                  <a:srgbClr val="FFC000"/>
                </a:solidFill>
              </a:rPr>
              <a:t>-&gt;()-&gt;</a:t>
            </a:r>
            <a:r>
              <a:rPr lang="en-GB" altLang="zh-CN" sz="2000" dirty="0" smtClean="0"/>
              <a:t>f(); </a:t>
            </a:r>
            <a:r>
              <a:rPr lang="zh-CN" altLang="en-GB" sz="2000" dirty="0" smtClean="0"/>
              <a:t>即访问的是</a:t>
            </a:r>
            <a:r>
              <a:rPr lang="en-GB" altLang="zh-CN" sz="2000" dirty="0" err="1" smtClean="0"/>
              <a:t>a.f</a:t>
            </a:r>
            <a:r>
              <a:rPr lang="en-GB" altLang="zh-CN" sz="2000" dirty="0" smtClean="0"/>
              <a:t>()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>
                <a:sym typeface="+mn-ea"/>
              </a:rPr>
              <a:t>b</a:t>
            </a:r>
            <a:r>
              <a:rPr lang="en-GB" altLang="zh-CN" sz="2000" dirty="0" smtClean="0">
                <a:solidFill>
                  <a:schemeClr val="folHlink"/>
                </a:solidFill>
                <a:sym typeface="+mn-ea"/>
              </a:rPr>
              <a:t>-&gt;</a:t>
            </a:r>
            <a:r>
              <a:rPr lang="en-GB" altLang="zh-CN" sz="2000" dirty="0" smtClean="0">
                <a:sym typeface="+mn-ea"/>
              </a:rPr>
              <a:t>f();</a:t>
            </a:r>
            <a:r>
              <a:rPr lang="en-GB" altLang="zh-CN" sz="2000" dirty="0" smtClean="0">
                <a:solidFill>
                  <a:schemeClr val="folHlink"/>
                </a:solidFill>
                <a:sym typeface="+mn-ea"/>
              </a:rPr>
              <a:t> </a:t>
            </a:r>
            <a:r>
              <a:rPr lang="en-GB" altLang="zh-CN" sz="2000" dirty="0" smtClean="0">
                <a:sym typeface="+mn-ea"/>
              </a:rPr>
              <a:t> //</a:t>
            </a:r>
            <a:r>
              <a:rPr lang="zh-CN" altLang="en-GB" sz="2000" dirty="0" smtClean="0">
                <a:sym typeface="+mn-ea"/>
              </a:rPr>
              <a:t>等价于：</a:t>
            </a:r>
            <a:r>
              <a:rPr lang="en-GB" altLang="zh-CN" sz="2000" dirty="0" err="1" smtClean="0">
                <a:sym typeface="+mn-ea"/>
              </a:rPr>
              <a:t>b</a:t>
            </a:r>
            <a:r>
              <a:rPr lang="en-GB" altLang="zh-CN" sz="2000" dirty="0" err="1" smtClean="0">
                <a:solidFill>
                  <a:srgbClr val="FFC000"/>
                </a:solidFill>
                <a:sym typeface="+mn-ea"/>
              </a:rPr>
              <a:t>.operator</a:t>
            </a:r>
            <a:r>
              <a:rPr lang="en-GB" altLang="zh-CN" sz="2000" dirty="0" smtClean="0">
                <a:solidFill>
                  <a:srgbClr val="FFC000"/>
                </a:solidFill>
                <a:sym typeface="+mn-ea"/>
              </a:rPr>
              <a:t>-&gt;()-&gt;</a:t>
            </a:r>
            <a:r>
              <a:rPr lang="en-GB" altLang="zh-CN" sz="2000" dirty="0" smtClean="0">
                <a:sym typeface="+mn-ea"/>
              </a:rPr>
              <a:t>f(); </a:t>
            </a:r>
            <a:r>
              <a:rPr lang="zh-CN" altLang="en-GB" sz="2000" dirty="0" smtClean="0">
                <a:sym typeface="+mn-ea"/>
              </a:rPr>
              <a:t>即访问的是</a:t>
            </a:r>
            <a:r>
              <a:rPr lang="en-GB" altLang="zh-CN" sz="2000" dirty="0" err="1" smtClean="0">
                <a:sym typeface="+mn-ea"/>
              </a:rPr>
              <a:t>a.f</a:t>
            </a:r>
            <a:r>
              <a:rPr lang="en-GB" altLang="zh-CN" sz="2000" dirty="0" smtClean="0">
                <a:sym typeface="+mn-ea"/>
              </a:rPr>
              <a:t>()</a:t>
            </a:r>
            <a:endParaRPr lang="en-GB" altLang="zh-CN" sz="2000" dirty="0" smtClean="0">
              <a:sym typeface="+mn-ea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altLang="zh-CN" sz="2000" dirty="0" smtClean="0">
              <a:sym typeface="+mn-ea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charset="0"/>
              <a:buChar char=""/>
              <a:defRPr/>
            </a:pPr>
            <a:r>
              <a:rPr lang="zh-CN" altLang="en-GB" sz="2800" dirty="0" smtClean="0">
                <a:sym typeface="+mn-ea"/>
              </a:rPr>
              <a:t>可以通过引入引用计数，对指针实现自动销毁，即</a:t>
            </a:r>
            <a:r>
              <a:rPr lang="en-US" altLang="zh-CN" sz="2800" dirty="0" smtClean="0">
                <a:sym typeface="+mn-ea"/>
              </a:rPr>
              <a:t>“</a:t>
            </a:r>
            <a:r>
              <a:rPr lang="zh-CN" altLang="en-US" sz="2800" dirty="0" smtClean="0">
                <a:solidFill>
                  <a:srgbClr val="FFC000"/>
                </a:solidFill>
                <a:sym typeface="+mn-ea"/>
              </a:rPr>
              <a:t>智能指针</a:t>
            </a:r>
            <a:r>
              <a:rPr lang="en-US" altLang="zh-CN" sz="2800" dirty="0" smtClean="0">
                <a:sym typeface="+mn-ea"/>
              </a:rPr>
              <a:t>”</a:t>
            </a:r>
            <a:endParaRPr lang="en-US" altLang="zh-CN" sz="2800" dirty="0" smtClean="0">
              <a:sym typeface="+mn-ea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charset="0"/>
              <a:buChar char=""/>
              <a:defRPr/>
            </a:pPr>
            <a:r>
              <a:rPr lang="zh-CN" altLang="en-US" sz="2800" dirty="0" smtClean="0">
                <a:sym typeface="+mn-ea"/>
              </a:rPr>
              <a:t>可以搭配</a:t>
            </a:r>
            <a:r>
              <a:rPr lang="en-US" altLang="zh-CN" sz="2800" dirty="0" smtClean="0">
                <a:sym typeface="+mn-ea"/>
              </a:rPr>
              <a:t>++</a:t>
            </a:r>
            <a:r>
              <a:rPr lang="zh-CN" altLang="en-US" sz="2800" dirty="0" smtClean="0">
                <a:sym typeface="+mn-ea"/>
              </a:rPr>
              <a:t>等操作符，实现</a:t>
            </a:r>
            <a:r>
              <a:rPr lang="en-US" altLang="zh-CN" sz="2800" dirty="0" smtClean="0">
                <a:sym typeface="+mn-ea"/>
              </a:rPr>
              <a:t>“</a:t>
            </a:r>
            <a:r>
              <a:rPr lang="zh-CN" altLang="en-US" sz="2800" dirty="0" smtClean="0">
                <a:solidFill>
                  <a:srgbClr val="FFC000"/>
                </a:solidFill>
                <a:sym typeface="+mn-ea"/>
              </a:rPr>
              <a:t>迭代器</a:t>
            </a:r>
            <a:r>
              <a:rPr lang="en-US" altLang="zh-CN" sz="2800" dirty="0" smtClean="0">
                <a:sym typeface="+mn-ea"/>
              </a:rPr>
              <a:t>”</a:t>
            </a:r>
            <a:endParaRPr lang="en-US" altLang="zh-CN" sz="2800" dirty="0" smtClean="0">
              <a:sym typeface="+mn-ea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 smtClean="0"/>
          </a:p>
        </p:txBody>
      </p:sp>
      <p:sp>
        <p:nvSpPr>
          <p:cNvPr id="370688" name="Text Box 0"/>
          <p:cNvSpPr txBox="1">
            <a:spLocks noChangeArrowheads="1"/>
          </p:cNvSpPr>
          <p:nvPr/>
        </p:nvSpPr>
        <p:spPr bwMode="auto">
          <a:xfrm>
            <a:off x="6962775" y="284163"/>
            <a:ext cx="1837055" cy="347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class A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{		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int x,y;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public: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void f();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void g();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a;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*</a:t>
            </a:r>
            <a:r>
              <a:rPr lang="en-US" altLang="zh-CN" sz="200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= &amp;a; 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p-&gt;f(); 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p-&gt;g();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0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0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0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0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0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0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0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0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0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0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GB" smtClean="0"/>
              <a:t>操作符</a:t>
            </a:r>
            <a:r>
              <a:rPr lang="en-GB" altLang="zh-CN" smtClean="0"/>
              <a:t>new</a:t>
            </a:r>
            <a:r>
              <a:rPr lang="zh-CN" altLang="en-GB" smtClean="0"/>
              <a:t>与</a:t>
            </a:r>
            <a:r>
              <a:rPr lang="en-GB" altLang="zh-CN" smtClean="0"/>
              <a:t>delete</a:t>
            </a:r>
            <a:r>
              <a:rPr lang="zh-CN" altLang="en-GB" smtClean="0"/>
              <a:t>的重载</a:t>
            </a:r>
            <a:r>
              <a:rPr lang="zh-CN" altLang="en-US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mtClean="0"/>
              <a:t>操作符</a:t>
            </a:r>
            <a:r>
              <a:rPr lang="en-US" altLang="zh-CN" smtClean="0"/>
              <a:t>new</a:t>
            </a:r>
            <a:r>
              <a:rPr lang="zh-CN" altLang="en-US" smtClean="0"/>
              <a:t>有两个功能：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>
                <a:solidFill>
                  <a:srgbClr val="FFC000"/>
                </a:solidFill>
              </a:rPr>
              <a:t>为动态对象分配空间</a:t>
            </a:r>
            <a:endParaRPr lang="zh-CN" altLang="en-US" smtClean="0">
              <a:solidFill>
                <a:srgbClr val="FFC000"/>
              </a:solidFill>
            </a:endParaRPr>
          </a:p>
          <a:p>
            <a:pPr lvl="1">
              <a:defRPr/>
            </a:pPr>
            <a:r>
              <a:rPr lang="zh-CN" altLang="en-US" smtClean="0"/>
              <a:t>调用对象类的构造函数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操作符</a:t>
            </a:r>
            <a:r>
              <a:rPr lang="en-US" altLang="zh-CN" smtClean="0"/>
              <a:t>delete</a:t>
            </a:r>
            <a:r>
              <a:rPr lang="zh-CN" altLang="en-US" smtClean="0"/>
              <a:t>也有两个功能：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调用对象类的析构函数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>
                <a:solidFill>
                  <a:srgbClr val="FFC000"/>
                </a:solidFill>
              </a:rPr>
              <a:t>释放对象的空间</a:t>
            </a:r>
            <a:endParaRPr lang="zh-CN" altLang="en-US" smtClean="0">
              <a:solidFill>
                <a:srgbClr val="FFC000"/>
              </a:solidFill>
            </a:endParaRPr>
          </a:p>
          <a:p>
            <a:pPr>
              <a:defRPr/>
            </a:pPr>
            <a:r>
              <a:rPr lang="zh-CN" altLang="en-US" smtClean="0"/>
              <a:t>可以对操作符</a:t>
            </a:r>
            <a:r>
              <a:rPr lang="en-US" altLang="zh-CN" smtClean="0"/>
              <a:t>new</a:t>
            </a:r>
            <a:r>
              <a:rPr lang="zh-CN" altLang="en-US" smtClean="0"/>
              <a:t>和</a:t>
            </a:r>
            <a:r>
              <a:rPr lang="en-US" altLang="zh-CN" smtClean="0"/>
              <a:t>delete</a:t>
            </a:r>
            <a:r>
              <a:rPr lang="zh-CN" altLang="en-US" smtClean="0"/>
              <a:t>进行重载，使得程序能以自己的方式来实现动态对象的</a:t>
            </a:r>
            <a:r>
              <a:rPr lang="zh-CN" altLang="en-US" smtClean="0">
                <a:solidFill>
                  <a:srgbClr val="FFC000"/>
                </a:solidFill>
              </a:rPr>
              <a:t>空间分配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C000"/>
                </a:solidFill>
              </a:rPr>
              <a:t>释放</a:t>
            </a:r>
            <a:r>
              <a:rPr lang="zh-CN" altLang="en-US" smtClean="0"/>
              <a:t>功能。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971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4000" b="1" smtClean="0">
                <a:latin typeface="Times New Roman" panose="02020603050405020304" pitchFamily="18" charset="0"/>
              </a:rPr>
              <a:t>操作符重载的需要性</a:t>
            </a:r>
            <a:r>
              <a:rPr lang="zh-CN" altLang="en-US" sz="4000" smtClean="0"/>
              <a:t> </a:t>
            </a:r>
            <a:endParaRPr lang="zh-CN" altLang="en-US" sz="40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675687" cy="51847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altLang="zh-CN" sz="2400" smtClean="0"/>
              <a:t>C++</a:t>
            </a:r>
            <a:r>
              <a:rPr lang="zh-CN" altLang="en-US" sz="2400" smtClean="0"/>
              <a:t>语言本身没有提供复数类型，可定义一个类来实现：</a:t>
            </a:r>
            <a:endParaRPr lang="zh-CN" altLang="en-US" sz="2400" smtClean="0"/>
          </a:p>
          <a:p>
            <a:pPr lvl="1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000" smtClean="0"/>
              <a:t>class Complex </a:t>
            </a:r>
            <a:r>
              <a:rPr lang="en-US" altLang="zh-CN" sz="2000" smtClean="0">
                <a:sym typeface="+mn-ea"/>
              </a:rPr>
              <a:t>{ </a:t>
            </a:r>
            <a:r>
              <a:rPr lang="en-US" altLang="zh-CN" sz="2000" smtClean="0"/>
              <a:t>	//</a:t>
            </a:r>
            <a:r>
              <a:rPr lang="zh-CN" altLang="en-US" sz="2000" smtClean="0"/>
              <a:t>复数类定义</a:t>
            </a:r>
            <a:endParaRPr lang="zh-CN" altLang="en-US" sz="200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    </a:t>
            </a:r>
            <a:r>
              <a:rPr lang="en-US" altLang="zh-CN" sz="2000" smtClean="0">
                <a:sym typeface="+mn-ea"/>
              </a:rPr>
              <a:t>double real;</a:t>
            </a:r>
            <a:endParaRPr lang="en-US" altLang="zh-CN" sz="200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>
                <a:sym typeface="+mn-ea"/>
              </a:rPr>
              <a:t>	 double imag;</a:t>
            </a:r>
            <a:endParaRPr lang="en-US" altLang="zh-CN" sz="2000" smtClean="0">
              <a:sym typeface="+mn-ea"/>
            </a:endParaRPr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>
                <a:sym typeface="+mn-ea"/>
              </a:rPr>
              <a:t> </a:t>
            </a:r>
            <a:r>
              <a:rPr lang="en-US" altLang="zh-CN" sz="2000" smtClean="0"/>
              <a:t>public:</a:t>
            </a:r>
            <a:endParaRPr lang="en-US" altLang="zh-CN" sz="200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	 Complex(double r=0.0,double i=0.0) : </a:t>
            </a:r>
            <a:r>
              <a:rPr lang="en-US" altLang="zh-CN" sz="2000" smtClean="0">
                <a:sym typeface="+mn-ea"/>
              </a:rPr>
              <a:t>real(r), imag(i)</a:t>
            </a:r>
            <a:r>
              <a:rPr lang="en-US" altLang="zh-CN" sz="2000" smtClean="0"/>
              <a:t> { }</a:t>
            </a:r>
            <a:br>
              <a:rPr lang="en-US" altLang="zh-CN" sz="2000" smtClean="0"/>
            </a:br>
            <a:r>
              <a:rPr lang="en-US" altLang="zh-CN" sz="2000" smtClean="0"/>
              <a:t> void display() const</a:t>
            </a:r>
            <a:endParaRPr lang="en-US" altLang="zh-CN" sz="200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    { </a:t>
            </a:r>
            <a:endParaRPr lang="en-US" altLang="zh-CN" sz="200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           cout &lt;&lt; real &lt;&lt; '+' &lt;&lt; imag &lt;&lt; 'i';</a:t>
            </a:r>
            <a:endParaRPr lang="en-US" altLang="zh-CN" sz="200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    } </a:t>
            </a:r>
            <a:endParaRPr lang="en-US" altLang="zh-CN" sz="200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    ......</a:t>
            </a:r>
            <a:endParaRPr lang="en-US" altLang="zh-CN" sz="200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};	</a:t>
            </a:r>
            <a:endParaRPr lang="en-US" altLang="zh-CN" sz="2000" smtClean="0"/>
          </a:p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smtClean="0"/>
              <a:t>如何实现两个复数（类型为</a:t>
            </a:r>
            <a:r>
              <a:rPr lang="en-US" altLang="zh-CN" sz="2400" smtClean="0"/>
              <a:t>Complex</a:t>
            </a:r>
            <a:r>
              <a:rPr lang="zh-CN" altLang="en-US" sz="2400" smtClean="0"/>
              <a:t>）相加？	</a:t>
            </a:r>
            <a:r>
              <a:rPr lang="zh-CN" altLang="en-US" sz="2100" smtClean="0"/>
              <a:t>	</a:t>
            </a:r>
            <a:endParaRPr lang="zh-CN" alt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重载操作符</a:t>
            </a:r>
            <a:r>
              <a:rPr lang="en-GB" altLang="zh-CN" smtClean="0"/>
              <a:t>new</a:t>
            </a:r>
            <a:endParaRPr lang="zh-CN" altLang="zh-CN" smtClean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07413" cy="54737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GB" dirty="0" smtClean="0"/>
              <a:t>操作符</a:t>
            </a:r>
            <a:r>
              <a:rPr lang="en-GB" altLang="zh-CN" dirty="0" smtClean="0"/>
              <a:t>new</a:t>
            </a:r>
            <a:r>
              <a:rPr lang="zh-CN" altLang="en-GB" dirty="0" smtClean="0"/>
              <a:t>必须作为</a:t>
            </a:r>
            <a:r>
              <a:rPr lang="zh-CN" altLang="en-GB" dirty="0" smtClean="0">
                <a:solidFill>
                  <a:schemeClr val="folHlink"/>
                </a:solidFill>
              </a:rPr>
              <a:t>静态的</a:t>
            </a:r>
            <a:r>
              <a:rPr lang="zh-CN" altLang="en-GB" dirty="0" smtClean="0"/>
              <a:t>成员函数来重载（</a:t>
            </a:r>
            <a:r>
              <a:rPr lang="en-GB" altLang="zh-CN" dirty="0" smtClean="0"/>
              <a:t>static</a:t>
            </a:r>
            <a:r>
              <a:rPr lang="zh-CN" altLang="en-GB" dirty="0" smtClean="0"/>
              <a:t>说明可以不写），其格式为： </a:t>
            </a:r>
            <a:endParaRPr lang="zh-CN" altLang="en-GB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en-GB" altLang="zh-CN" dirty="0" smtClean="0"/>
              <a:t>void *</a:t>
            </a:r>
            <a:r>
              <a:rPr lang="en-GB" altLang="zh-CN" dirty="0" smtClean="0">
                <a:solidFill>
                  <a:srgbClr val="FFC000"/>
                </a:solidFill>
              </a:rPr>
              <a:t>operator new</a:t>
            </a:r>
            <a:r>
              <a:rPr lang="en-GB" altLang="zh-CN" dirty="0" smtClean="0"/>
              <a:t>(</a:t>
            </a:r>
            <a:r>
              <a:rPr lang="en-GB" altLang="zh-CN" dirty="0" err="1" smtClean="0"/>
              <a:t>size_t</a:t>
            </a:r>
            <a:r>
              <a:rPr lang="en-GB" altLang="zh-CN" dirty="0" smtClean="0"/>
              <a:t> size);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GB" dirty="0" smtClean="0"/>
              <a:t>返回类型必须为</a:t>
            </a:r>
            <a:r>
              <a:rPr lang="en-GB" altLang="zh-CN" dirty="0" smtClean="0"/>
              <a:t>void *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GB" dirty="0" smtClean="0"/>
              <a:t>参数表示</a:t>
            </a:r>
            <a:r>
              <a:rPr lang="zh-CN" altLang="en-US" dirty="0" smtClean="0"/>
              <a:t>对象</a:t>
            </a:r>
            <a:r>
              <a:rPr lang="zh-CN" altLang="en-GB" dirty="0" smtClean="0"/>
              <a:t>所需空间的大小，其类型为</a:t>
            </a:r>
            <a:r>
              <a:rPr lang="en-GB" altLang="zh-CN" dirty="0" err="1" smtClean="0"/>
              <a:t>size_t</a:t>
            </a:r>
            <a:r>
              <a:rPr lang="zh-CN" altLang="en-GB" dirty="0" smtClean="0"/>
              <a:t>（</a:t>
            </a:r>
            <a:r>
              <a:rPr lang="en-GB" altLang="zh-CN" dirty="0" smtClean="0"/>
              <a:t>unsigned </a:t>
            </a:r>
            <a:r>
              <a:rPr lang="en-GB" altLang="zh-CN" dirty="0" err="1" smtClean="0"/>
              <a:t>int</a:t>
            </a:r>
            <a:r>
              <a:rPr lang="zh-CN" altLang="en-GB" dirty="0" smtClean="0"/>
              <a:t>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该函数负责分配空间，并返回空间的地址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en-GB" altLang="zh-CN" dirty="0" smtClean="0"/>
              <a:t>new</a:t>
            </a:r>
            <a:r>
              <a:rPr lang="zh-CN" altLang="en-GB" dirty="0"/>
              <a:t>的使用格式与系统提供的基本</a:t>
            </a:r>
            <a:r>
              <a:rPr lang="zh-CN" altLang="en-GB" dirty="0" smtClean="0"/>
              <a:t>相同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A *p=new A; //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中重载了</a:t>
            </a:r>
            <a:r>
              <a:rPr lang="en-US" altLang="zh-CN" dirty="0" smtClean="0"/>
              <a:t>new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重载函数，自动</a:t>
            </a:r>
            <a:r>
              <a:rPr lang="zh-CN" altLang="en-US" dirty="0"/>
              <a:t>计算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 smtClean="0"/>
              <a:t>大小并传</a:t>
            </a:r>
            <a:r>
              <a:rPr lang="zh-CN" altLang="en-US" dirty="0"/>
              <a:t>给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size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调用默认构造函数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A *q=new A</a:t>
            </a:r>
            <a:r>
              <a:rPr lang="en-US" altLang="zh-CN" dirty="0" smtClean="0">
                <a:solidFill>
                  <a:srgbClr val="FFC000"/>
                </a:solidFill>
              </a:rPr>
              <a:t>(...)</a:t>
            </a:r>
            <a:r>
              <a:rPr lang="en-US" altLang="zh-CN" dirty="0" smtClean="0"/>
              <a:t>;</a:t>
            </a:r>
            <a:r>
              <a:rPr lang="en-US" altLang="zh-CN" dirty="0"/>
              <a:t> //</a:t>
            </a:r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中重载了</a:t>
            </a:r>
            <a:r>
              <a:rPr lang="en-US" altLang="zh-CN" dirty="0" smtClean="0"/>
              <a:t>new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重载</a:t>
            </a:r>
            <a:r>
              <a:rPr lang="zh-CN" altLang="en-US" dirty="0"/>
              <a:t>函数，自动计算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 smtClean="0"/>
              <a:t>大小并传</a:t>
            </a:r>
            <a:r>
              <a:rPr lang="zh-CN" altLang="en-US" dirty="0"/>
              <a:t>给参数</a:t>
            </a:r>
            <a:r>
              <a:rPr lang="en-US" altLang="zh-CN" dirty="0"/>
              <a:t>size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 smtClean="0"/>
              <a:t>调用带参数的构造函数</a:t>
            </a:r>
            <a:endParaRPr lang="en-US" altLang="zh-CN" dirty="0"/>
          </a:p>
          <a:p>
            <a:pPr eaLnBrk="1" hangingPunct="1">
              <a:defRPr/>
            </a:pPr>
            <a:endParaRPr lang="zh-CN" alt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例：把动态对象初始化为全‘</a:t>
            </a:r>
            <a:r>
              <a:rPr lang="en-US" altLang="zh-CN" smtClean="0"/>
              <a:t>0’</a:t>
            </a:r>
            <a:endParaRPr lang="en-US" altLang="zh-CN" smtClean="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435975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cstring</a:t>
            </a:r>
            <a:r>
              <a:rPr lang="en-US" altLang="zh-CN" sz="2400" dirty="0" smtClean="0"/>
              <a:t>&gt;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class A {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	public: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GB" altLang="zh-CN" sz="2400" dirty="0" smtClean="0"/>
              <a:t>		void *operator new(</a:t>
            </a:r>
            <a:r>
              <a:rPr lang="en-GB" altLang="zh-CN" sz="2400" dirty="0" err="1" smtClean="0"/>
              <a:t>size_t</a:t>
            </a:r>
            <a:r>
              <a:rPr lang="en-GB" altLang="zh-CN" sz="2400" dirty="0" smtClean="0"/>
              <a:t> size) {	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en-GB" sz="2400" dirty="0" smtClean="0"/>
              <a:t>		    </a:t>
            </a:r>
            <a:r>
              <a:rPr lang="en-GB" altLang="zh-CN" sz="2400" dirty="0" smtClean="0"/>
              <a:t>void *p=</a:t>
            </a:r>
            <a:r>
              <a:rPr lang="en-GB" altLang="zh-CN" sz="2400" dirty="0" err="1" smtClean="0"/>
              <a:t>malloc</a:t>
            </a:r>
            <a:r>
              <a:rPr lang="en-GB" altLang="zh-CN" sz="2400" dirty="0" smtClean="0"/>
              <a:t>(size</a:t>
            </a:r>
            <a:r>
              <a:rPr lang="en-GB" altLang="zh-CN" sz="2400" dirty="0"/>
              <a:t>)</a:t>
            </a:r>
            <a:r>
              <a:rPr lang="en-GB" altLang="zh-CN" sz="2400" dirty="0" smtClean="0"/>
              <a:t>; </a:t>
            </a:r>
            <a:r>
              <a:rPr lang="en-GB" altLang="zh-CN" sz="2000" dirty="0" smtClean="0"/>
              <a:t>// </a:t>
            </a:r>
            <a:r>
              <a:rPr lang="zh-CN" altLang="en-GB" sz="2000" dirty="0" smtClean="0"/>
              <a:t>调用系统堆空间分配操作。</a:t>
            </a:r>
            <a:endParaRPr lang="zh-CN" altLang="en-GB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zh-CN" altLang="en-GB" sz="2400" dirty="0" smtClean="0"/>
              <a:t>		</a:t>
            </a:r>
            <a:r>
              <a:rPr lang="en-US" altLang="en-GB" sz="2400" dirty="0" smtClean="0">
                <a:sym typeface="+mn-ea"/>
              </a:rPr>
              <a:t>    </a:t>
            </a:r>
            <a:r>
              <a:rPr lang="en-GB" altLang="zh-CN" sz="2400" dirty="0" err="1" smtClean="0"/>
              <a:t>memset</a:t>
            </a:r>
            <a:r>
              <a:rPr lang="en-GB" altLang="zh-CN" sz="2400" dirty="0" smtClean="0"/>
              <a:t>(p,0,size); </a:t>
            </a:r>
            <a:r>
              <a:rPr lang="en-GB" altLang="zh-CN" sz="2000" dirty="0" smtClean="0"/>
              <a:t>// </a:t>
            </a:r>
            <a:r>
              <a:rPr lang="zh-CN" altLang="en-GB" sz="2000" dirty="0" smtClean="0"/>
              <a:t>把空间初始化为全</a:t>
            </a:r>
            <a:r>
              <a:rPr lang="zh-CN" altLang="en-GB" sz="2000" dirty="0" smtClean="0">
                <a:latin typeface="Arial" panose="020B0604020202020204"/>
              </a:rPr>
              <a:t>“</a:t>
            </a:r>
            <a:r>
              <a:rPr lang="en-GB" altLang="zh-CN" sz="2000" dirty="0" smtClean="0"/>
              <a:t>0</a:t>
            </a:r>
            <a:r>
              <a:rPr lang="en-GB" altLang="zh-CN" sz="2000" dirty="0" smtClean="0">
                <a:latin typeface="Arial" panose="020B0604020202020204"/>
              </a:rPr>
              <a:t>”</a:t>
            </a:r>
            <a:r>
              <a:rPr lang="zh-CN" altLang="en-GB" sz="2000" dirty="0" smtClean="0"/>
              <a:t>。</a:t>
            </a:r>
            <a:endParaRPr lang="zh-CN" altLang="en-GB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zh-CN" altLang="en-GB" sz="2400" dirty="0" smtClean="0"/>
              <a:t>		</a:t>
            </a:r>
            <a:r>
              <a:rPr lang="en-US" altLang="en-GB" sz="2400" dirty="0" smtClean="0">
                <a:sym typeface="+mn-ea"/>
              </a:rPr>
              <a:t>    </a:t>
            </a:r>
            <a:r>
              <a:rPr lang="en-GB" altLang="zh-CN" sz="2400" dirty="0" smtClean="0"/>
              <a:t>return p;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GB" altLang="zh-CN" sz="2400" dirty="0" smtClean="0"/>
              <a:t>		}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		......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};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A *p=new A; //</a:t>
            </a:r>
            <a:r>
              <a:rPr lang="zh-CN" altLang="en-US" sz="2400" dirty="0" smtClean="0"/>
              <a:t>对象的数据成员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被初始化为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重载</a:t>
            </a:r>
            <a:r>
              <a:rPr lang="en-US" altLang="zh-CN" smtClean="0"/>
              <a:t>new</a:t>
            </a:r>
            <a:r>
              <a:rPr lang="zh-CN" altLang="en-US" smtClean="0"/>
              <a:t>时，除了对象空间大小参数以外，也可以带有其它参数，</a:t>
            </a:r>
            <a:endParaRPr lang="en-US" altLang="zh-CN" smtClean="0"/>
          </a:p>
          <a:p>
            <a:pPr lvl="1" eaLnBrk="1" hangingPunct="1">
              <a:defRPr/>
            </a:pPr>
            <a:r>
              <a:rPr lang="en-US" altLang="zh-CN"/>
              <a:t>void *operator new(size_t size, </a:t>
            </a:r>
            <a:r>
              <a:rPr lang="en-US" altLang="zh-CN">
                <a:solidFill>
                  <a:srgbClr val="FFC000"/>
                </a:solidFill>
              </a:rPr>
              <a:t>…</a:t>
            </a:r>
            <a:r>
              <a:rPr lang="en-US" altLang="zh-CN"/>
              <a:t>); </a:t>
            </a:r>
            <a:endParaRPr lang="en-US" altLang="zh-CN"/>
          </a:p>
          <a:p>
            <a:pPr eaLnBrk="1" hangingPunct="1">
              <a:defRPr/>
            </a:pPr>
            <a:r>
              <a:rPr lang="zh-CN" altLang="en-GB" smtClean="0"/>
              <a:t>如果</a:t>
            </a:r>
            <a:r>
              <a:rPr lang="zh-CN" altLang="en-GB"/>
              <a:t>重载的</a:t>
            </a:r>
            <a:r>
              <a:rPr lang="en-GB" altLang="zh-CN"/>
              <a:t>new</a:t>
            </a:r>
            <a:r>
              <a:rPr lang="zh-CN" altLang="en-GB"/>
              <a:t>包含其它参数，其使用格式为：</a:t>
            </a:r>
            <a:endParaRPr lang="zh-CN" altLang="en-GB"/>
          </a:p>
          <a:p>
            <a:pPr lvl="1" eaLnBrk="1" hangingPunct="1">
              <a:defRPr/>
            </a:pPr>
            <a:r>
              <a:rPr lang="en-US" altLang="zh-CN"/>
              <a:t>p = new (</a:t>
            </a:r>
            <a:r>
              <a:rPr lang="en-US" altLang="zh-CN">
                <a:solidFill>
                  <a:srgbClr val="FFC000"/>
                </a:solidFill>
              </a:rPr>
              <a:t>...</a:t>
            </a:r>
            <a:r>
              <a:rPr lang="en-US" altLang="zh-CN"/>
              <a:t>) A(...); </a:t>
            </a:r>
            <a:endParaRPr lang="en-US" altLang="zh-CN"/>
          </a:p>
          <a:p>
            <a:pPr lvl="1" eaLnBrk="1" hangingPunct="1">
              <a:defRPr/>
            </a:pPr>
            <a:r>
              <a:rPr lang="en-US" altLang="zh-CN">
                <a:solidFill>
                  <a:srgbClr val="FFC000"/>
                </a:solidFill>
              </a:rPr>
              <a:t>...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表示提供给</a:t>
            </a:r>
            <a:r>
              <a:rPr lang="en-US" altLang="zh-CN">
                <a:solidFill>
                  <a:srgbClr val="FFC000"/>
                </a:solidFill>
              </a:rPr>
              <a:t>new</a:t>
            </a:r>
            <a:r>
              <a:rPr lang="zh-CN" altLang="en-US">
                <a:solidFill>
                  <a:srgbClr val="FFC000"/>
                </a:solidFill>
              </a:rPr>
              <a:t>重载函数的其它参数</a:t>
            </a:r>
            <a:endParaRPr lang="zh-CN" altLang="en-US">
              <a:solidFill>
                <a:srgbClr val="FFC000"/>
              </a:solidFill>
            </a:endParaRPr>
          </a:p>
          <a:p>
            <a:pPr lvl="1" eaLnBrk="1" hangingPunct="1">
              <a:defRPr/>
            </a:pPr>
            <a:r>
              <a:rPr lang="en-US" altLang="zh-CN"/>
              <a:t>... </a:t>
            </a:r>
            <a:r>
              <a:rPr lang="zh-CN" altLang="en-US"/>
              <a:t>表示提供给构造函数的参数</a:t>
            </a:r>
            <a:endParaRPr lang="zh-CN" altLang="en-US"/>
          </a:p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例：在非“堆区” 为动态对象分配空间</a:t>
            </a:r>
            <a:endParaRPr lang="zh-CN" altLang="en-US" sz="4000" smtClean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435975" cy="5257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cstring</a:t>
            </a:r>
            <a:r>
              <a:rPr lang="en-US" altLang="zh-CN" sz="2400" dirty="0" smtClean="0"/>
              <a:t>&gt;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class A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{		......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public: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A(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{ ... }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dirty="0" smtClean="0"/>
              <a:t>		void *operator new(</a:t>
            </a:r>
            <a:r>
              <a:rPr lang="en-GB" altLang="zh-CN" sz="2400" dirty="0" err="1" smtClean="0"/>
              <a:t>size_t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/>
              <a:t>size,</a:t>
            </a:r>
            <a:r>
              <a:rPr lang="en-GB" altLang="zh-CN" sz="2400" dirty="0" err="1" smtClean="0">
                <a:solidFill>
                  <a:schemeClr val="folHlink"/>
                </a:solidFill>
              </a:rPr>
              <a:t>void</a:t>
            </a:r>
            <a:r>
              <a:rPr lang="en-GB" altLang="zh-CN" sz="2400" dirty="0" smtClean="0">
                <a:solidFill>
                  <a:schemeClr val="folHlink"/>
                </a:solidFill>
              </a:rPr>
              <a:t> *p</a:t>
            </a:r>
            <a:r>
              <a:rPr lang="en-GB" altLang="zh-CN" sz="2400" dirty="0" smtClean="0"/>
              <a:t>)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dirty="0" smtClean="0"/>
              <a:t>		{	return p;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dirty="0" smtClean="0"/>
              <a:t>		}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};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dirty="0" smtClean="0">
                <a:solidFill>
                  <a:schemeClr val="folHlink"/>
                </a:solidFill>
              </a:rPr>
              <a:t>char </a:t>
            </a:r>
            <a:r>
              <a:rPr lang="en-GB" altLang="zh-CN" sz="2400" dirty="0" err="1" smtClean="0">
                <a:solidFill>
                  <a:schemeClr val="folHlink"/>
                </a:solidFill>
              </a:rPr>
              <a:t>buf</a:t>
            </a:r>
            <a:r>
              <a:rPr lang="en-GB" altLang="zh-CN" sz="2400" dirty="0" smtClean="0">
                <a:solidFill>
                  <a:schemeClr val="folHlink"/>
                </a:solidFill>
              </a:rPr>
              <a:t>[</a:t>
            </a:r>
            <a:r>
              <a:rPr lang="en-GB" altLang="zh-CN" sz="2400" dirty="0" err="1" smtClean="0">
                <a:solidFill>
                  <a:schemeClr val="folHlink"/>
                </a:solidFill>
              </a:rPr>
              <a:t>sizeof</a:t>
            </a:r>
            <a:r>
              <a:rPr lang="en-GB" altLang="zh-CN" sz="2400" dirty="0" smtClean="0">
                <a:solidFill>
                  <a:schemeClr val="folHlink"/>
                </a:solidFill>
              </a:rPr>
              <a:t>(A)];</a:t>
            </a:r>
            <a:endParaRPr lang="en-GB" altLang="zh-CN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dirty="0" smtClean="0"/>
              <a:t>A *p = new (</a:t>
            </a:r>
            <a:r>
              <a:rPr lang="en-GB" altLang="zh-CN" sz="2400" dirty="0" err="1" smtClean="0">
                <a:solidFill>
                  <a:schemeClr val="folHlink"/>
                </a:solidFill>
              </a:rPr>
              <a:t>buf</a:t>
            </a:r>
            <a:r>
              <a:rPr lang="en-GB" altLang="zh-CN" sz="2400" dirty="0" smtClean="0"/>
              <a:t>) A(0);//</a:t>
            </a:r>
            <a:r>
              <a:rPr lang="zh-CN" altLang="en-GB" sz="2400" dirty="0" smtClean="0"/>
              <a:t>动态对象的空间分配为</a:t>
            </a:r>
            <a:r>
              <a:rPr lang="en-GB" altLang="zh-CN" sz="2400" dirty="0" err="1" smtClean="0"/>
              <a:t>buf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......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delete p; // </a:t>
            </a:r>
            <a:r>
              <a:rPr lang="zh-CN" altLang="en-US" sz="2400" dirty="0" smtClean="0"/>
              <a:t>可以吗</a:t>
            </a:r>
            <a:r>
              <a:rPr lang="en-US" altLang="zh-CN" sz="2400" dirty="0" smtClean="0">
                <a:solidFill>
                  <a:srgbClr val="FFC000"/>
                </a:solidFill>
              </a:rPr>
              <a:t>?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p-&gt;~A(); // </a:t>
            </a:r>
            <a:r>
              <a:rPr lang="zh-CN" altLang="en-US" sz="2400" dirty="0" smtClean="0"/>
              <a:t>使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所指向的对象消亡</a:t>
            </a:r>
            <a:r>
              <a:rPr lang="zh-CN" altLang="en-US" sz="2400" dirty="0"/>
              <a:t>，</a:t>
            </a:r>
            <a:r>
              <a:rPr lang="zh-CN" altLang="en-US" sz="2400" dirty="0" smtClean="0">
                <a:solidFill>
                  <a:srgbClr val="FFC000"/>
                </a:solidFill>
              </a:rPr>
              <a:t>不能用系统的</a:t>
            </a:r>
            <a:r>
              <a:rPr lang="en-US" altLang="zh-CN" sz="2400" dirty="0" smtClean="0">
                <a:solidFill>
                  <a:srgbClr val="FFC000"/>
                </a:solidFill>
              </a:rPr>
              <a:t>delete</a:t>
            </a:r>
            <a:r>
              <a:rPr lang="zh-CN" altLang="en-US" sz="2400" dirty="0" smtClean="0">
                <a:solidFill>
                  <a:srgbClr val="FFC000"/>
                </a:solidFill>
              </a:rPr>
              <a:t>！</a:t>
            </a:r>
            <a:endParaRPr lang="zh-CN" altLang="en-US" sz="24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重载</a:t>
            </a:r>
            <a:r>
              <a:rPr lang="en-GB" altLang="zh-CN" smtClean="0"/>
              <a:t>delete</a:t>
            </a:r>
            <a:endParaRPr lang="zh-CN" altLang="zh-CN" smtClean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42350" cy="49974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zh-CN" dirty="0" smtClean="0"/>
              <a:t>一般来说，如果对某个类重载了操作符</a:t>
            </a:r>
            <a:r>
              <a:rPr lang="en-GB" altLang="zh-CN" dirty="0" smtClean="0"/>
              <a:t>new</a:t>
            </a:r>
            <a:r>
              <a:rPr lang="zh-CN" altLang="zh-CN" dirty="0" smtClean="0"/>
              <a:t>，则相应地也要重载操作符</a:t>
            </a:r>
            <a:r>
              <a:rPr lang="en-GB" altLang="zh-CN" dirty="0" smtClean="0"/>
              <a:t>delete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GB" dirty="0" smtClean="0"/>
              <a:t>操作符</a:t>
            </a:r>
            <a:r>
              <a:rPr lang="en-GB" altLang="zh-CN" dirty="0" smtClean="0"/>
              <a:t>delete</a:t>
            </a:r>
            <a:r>
              <a:rPr lang="zh-CN" altLang="en-GB" dirty="0" smtClean="0"/>
              <a:t>也必须作为静态的成员函数来重载（</a:t>
            </a:r>
            <a:r>
              <a:rPr lang="en-GB" altLang="zh-CN" dirty="0" smtClean="0"/>
              <a:t>static</a:t>
            </a:r>
            <a:r>
              <a:rPr lang="zh-CN" altLang="en-GB" dirty="0" smtClean="0"/>
              <a:t>说明可以不写），其格式为：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	</a:t>
            </a:r>
            <a:r>
              <a:rPr lang="en-GB" altLang="zh-CN" sz="2800" dirty="0" smtClean="0"/>
              <a:t>void operator delete(void *p, </a:t>
            </a:r>
            <a:r>
              <a:rPr lang="en-GB" altLang="zh-CN" sz="2800" dirty="0" err="1" smtClean="0"/>
              <a:t>size_t</a:t>
            </a:r>
            <a:r>
              <a:rPr lang="en-GB" altLang="zh-CN" sz="2800" dirty="0" smtClean="0"/>
              <a:t> size);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GB" dirty="0" smtClean="0"/>
              <a:t>返回类型必须为</a:t>
            </a:r>
            <a:r>
              <a:rPr lang="en-GB" altLang="zh-CN" dirty="0" smtClean="0"/>
              <a:t>void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GB" dirty="0" smtClean="0"/>
              <a:t>第一个参数类型为</a:t>
            </a:r>
            <a:r>
              <a:rPr lang="en-GB" altLang="zh-CN" dirty="0" smtClean="0"/>
              <a:t>void *</a:t>
            </a:r>
            <a:r>
              <a:rPr lang="zh-CN" altLang="en-GB" dirty="0" smtClean="0"/>
              <a:t>，</a:t>
            </a:r>
            <a:r>
              <a:rPr lang="zh-CN" altLang="en-US" dirty="0" smtClean="0"/>
              <a:t>指向对象的内存空间。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GB" dirty="0" smtClean="0"/>
              <a:t>第二个参数可有可无，如果有，则必须是</a:t>
            </a:r>
            <a:r>
              <a:rPr lang="en-GB" altLang="zh-CN" dirty="0" err="1" smtClean="0"/>
              <a:t>size_t</a:t>
            </a:r>
            <a:r>
              <a:rPr lang="zh-CN" altLang="en-GB" dirty="0" smtClean="0"/>
              <a:t>类型。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该函数负责</a:t>
            </a:r>
            <a:r>
              <a:rPr lang="zh-CN" altLang="en-US" dirty="0">
                <a:solidFill>
                  <a:srgbClr val="FFC000"/>
                </a:solidFill>
              </a:rPr>
              <a:t>归还</a:t>
            </a:r>
            <a:r>
              <a:rPr lang="zh-CN" altLang="en-US" dirty="0" smtClean="0">
                <a:solidFill>
                  <a:srgbClr val="FFC000"/>
                </a:solidFill>
              </a:rPr>
              <a:t>空间（根据</a:t>
            </a:r>
            <a:r>
              <a:rPr lang="en-US" altLang="zh-CN" dirty="0" smtClean="0">
                <a:solidFill>
                  <a:srgbClr val="FFC000"/>
                </a:solidFill>
              </a:rPr>
              <a:t>p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endParaRPr lang="zh-CN" altLang="en-US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zh-CN" altLang="en-GB" dirty="0" smtClean="0"/>
              <a:t>重载</a:t>
            </a:r>
            <a:r>
              <a:rPr lang="zh-CN" altLang="en-US" dirty="0" smtClean="0"/>
              <a:t>后，</a:t>
            </a:r>
            <a:r>
              <a:rPr lang="zh-CN" altLang="en-GB" dirty="0" smtClean="0"/>
              <a:t>操作符</a:t>
            </a:r>
            <a:r>
              <a:rPr lang="en-GB" altLang="zh-CN" dirty="0" smtClean="0"/>
              <a:t>delete</a:t>
            </a:r>
            <a:r>
              <a:rPr lang="zh-CN" altLang="en-GB" dirty="0" smtClean="0"/>
              <a:t>的使用格式与未重载的相同。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1139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/>
              <a:t>例：</a:t>
            </a:r>
            <a:r>
              <a:rPr lang="zh-CN" altLang="en-GB" smtClean="0"/>
              <a:t>重载操作符</a:t>
            </a:r>
            <a:r>
              <a:rPr lang="en-GB" altLang="zh-CN" smtClean="0"/>
              <a:t>new</a:t>
            </a:r>
            <a:r>
              <a:rPr lang="zh-CN" altLang="en-GB" smtClean="0"/>
              <a:t>与</a:t>
            </a:r>
            <a:r>
              <a:rPr lang="en-GB" altLang="zh-CN" smtClean="0"/>
              <a:t>delete</a:t>
            </a:r>
            <a:r>
              <a:rPr lang="zh-CN" altLang="en-GB" smtClean="0"/>
              <a:t>来管理程序中某类动态对象的堆空间。</a:t>
            </a:r>
            <a:r>
              <a:rPr lang="zh-CN" altLang="en-US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51117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en-US" dirty="0" smtClean="0"/>
              <a:t>系统提供的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操作所涉及的空间是在系统管理的堆区中分配和去配的。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就某一个类的动态对象而言，系统的堆空间管理效率不高：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系统要考虑程序中各种大小的堆空间申请和释放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系统要处理“</a:t>
            </a:r>
            <a:r>
              <a:rPr lang="zh-CN" altLang="en-US" dirty="0" smtClean="0">
                <a:solidFill>
                  <a:srgbClr val="FFC000"/>
                </a:solidFill>
              </a:rPr>
              <a:t>碎片</a:t>
            </a:r>
            <a:r>
              <a:rPr lang="zh-CN" altLang="en-US" dirty="0" smtClean="0"/>
              <a:t>”问题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可以针对某个类重载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来自己管理堆空间：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第一次创建该类的动态对象时，先申请一块很大的空间，</a:t>
            </a:r>
            <a:r>
              <a:rPr lang="zh-CN" altLang="en-US" dirty="0"/>
              <a:t>用链表来管理这个</a:t>
            </a:r>
            <a:r>
              <a:rPr lang="zh-CN" altLang="en-US" dirty="0" smtClean="0"/>
              <a:t>空间，每个节点的大小为一个对象的大小，然后在该链表上为本次和后续创建的该类对象分配空间。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该类的一个对象消亡时，该对象的空间归还到申请到的大空间上。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4000" smtClean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86800" cy="5257800"/>
          </a:xfrm>
        </p:spPr>
        <p:txBody>
          <a:bodyPr/>
          <a:lstStyle/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#include &lt;cstring&gt;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class A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{		...... //</a:t>
            </a:r>
            <a:r>
              <a:rPr lang="zh-CN" altLang="en-GB" sz="2400" smtClean="0"/>
              <a:t>类</a:t>
            </a:r>
            <a:r>
              <a:rPr lang="en-GB" altLang="zh-CN" sz="2400" smtClean="0"/>
              <a:t>A</a:t>
            </a:r>
            <a:r>
              <a:rPr lang="zh-CN" altLang="en-GB" sz="2400" smtClean="0"/>
              <a:t>的已有成员说明。</a:t>
            </a:r>
            <a:endParaRPr lang="zh-CN" altLang="en-GB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400" smtClean="0"/>
              <a:t>	</a:t>
            </a:r>
            <a:r>
              <a:rPr lang="en-GB" altLang="zh-CN" sz="2400" smtClean="0"/>
              <a:t>public: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static void *operator new(size_t size);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static void operator delete(void *p);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private: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400"/>
              <a:t>		</a:t>
            </a:r>
            <a:r>
              <a:rPr lang="en-GB" altLang="zh-CN" sz="2400"/>
              <a:t>A *next; //</a:t>
            </a:r>
            <a:r>
              <a:rPr lang="zh-CN" altLang="en-GB" sz="2400"/>
              <a:t>用于实现自由空间结点的链接。</a:t>
            </a:r>
            <a:endParaRPr lang="zh-CN" altLang="en-GB" sz="240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static A *p_free; //</a:t>
            </a:r>
            <a:r>
              <a:rPr lang="zh-CN" altLang="en-GB" sz="2400" smtClean="0"/>
              <a:t>用于指向</a:t>
            </a:r>
            <a:r>
              <a:rPr lang="en-GB" altLang="zh-CN" sz="2400" smtClean="0"/>
              <a:t>A</a:t>
            </a:r>
            <a:r>
              <a:rPr lang="zh-CN" altLang="en-GB" sz="2400" smtClean="0"/>
              <a:t>类对象的自由空间链表。</a:t>
            </a:r>
            <a:endParaRPr lang="zh-CN" altLang="en-GB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};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A *A::p_free = NULL;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229600" cy="6408737"/>
          </a:xfrm>
        </p:spPr>
        <p:txBody>
          <a:bodyPr>
            <a:normAutofit lnSpcReduction="10000"/>
          </a:bodyPr>
          <a:lstStyle/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/>
              <a:t>const int NUM = 32; 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void *A::operator new(</a:t>
            </a:r>
            <a:r>
              <a:rPr lang="en-GB" altLang="zh-CN" sz="2400" err="1" smtClean="0"/>
              <a:t>size_t</a:t>
            </a:r>
            <a:r>
              <a:rPr lang="en-GB" altLang="zh-CN" sz="2400" smtClean="0"/>
              <a:t> size)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{	A *p; 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if (</a:t>
            </a:r>
            <a:r>
              <a:rPr lang="en-GB" altLang="zh-CN" sz="2400" err="1" smtClean="0"/>
              <a:t>p_free</a:t>
            </a:r>
            <a:r>
              <a:rPr lang="en-GB" altLang="zh-CN" sz="2400" smtClean="0"/>
              <a:t> == NULL)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{	//</a:t>
            </a:r>
            <a:r>
              <a:rPr lang="zh-CN" altLang="en-GB" sz="2400" smtClean="0"/>
              <a:t>申请</a:t>
            </a:r>
            <a:r>
              <a:rPr lang="en-GB" altLang="zh-CN" sz="2400" smtClean="0"/>
              <a:t>NUM</a:t>
            </a:r>
            <a:r>
              <a:rPr lang="zh-CN" altLang="en-GB" sz="2400" smtClean="0"/>
              <a:t>个</a:t>
            </a:r>
            <a:r>
              <a:rPr lang="en-GB" altLang="zh-CN" sz="2400" smtClean="0"/>
              <a:t>A</a:t>
            </a:r>
            <a:r>
              <a:rPr lang="zh-CN" altLang="en-GB" sz="2400" smtClean="0"/>
              <a:t>类对象的堆空间。</a:t>
            </a:r>
            <a:endParaRPr lang="zh-CN" altLang="en-GB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  </a:t>
            </a:r>
            <a:r>
              <a:rPr lang="en-GB" altLang="zh-CN" sz="2400" err="1" smtClean="0"/>
              <a:t>p_free</a:t>
            </a:r>
            <a:r>
              <a:rPr lang="en-GB" altLang="zh-CN" sz="2400" smtClean="0"/>
              <a:t> = (A *)malloc(size * NUM</a:t>
            </a:r>
            <a:r>
              <a:rPr lang="en-GB" altLang="zh-CN" sz="2400"/>
              <a:t>)</a:t>
            </a:r>
            <a:r>
              <a:rPr lang="en-GB" altLang="zh-CN" sz="2400" smtClean="0"/>
              <a:t>;  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//</a:t>
            </a:r>
            <a:r>
              <a:rPr lang="zh-CN" altLang="en-GB" sz="2400" smtClean="0"/>
              <a:t>建立自由结点链表。</a:t>
            </a:r>
            <a:endParaRPr lang="zh-CN" altLang="en-GB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400" smtClean="0"/>
              <a:t>		</a:t>
            </a:r>
            <a:r>
              <a:rPr lang="en-GB" altLang="zh-CN" sz="2400" smtClean="0"/>
              <a:t>for (p = </a:t>
            </a:r>
            <a:r>
              <a:rPr lang="en-GB" altLang="zh-CN" sz="2400" err="1" smtClean="0"/>
              <a:t>p_free</a:t>
            </a:r>
            <a:r>
              <a:rPr lang="en-GB" altLang="zh-CN" sz="2400" smtClean="0"/>
              <a:t>; p != p_free + NUM-1; </a:t>
            </a:r>
            <a:r>
              <a:rPr lang="en-GB" altLang="zh-CN" sz="2400" smtClean="0">
                <a:sym typeface="+mn-ea"/>
              </a:rPr>
              <a:t>++</a:t>
            </a:r>
            <a:r>
              <a:rPr lang="en-GB" altLang="zh-CN" sz="2400" smtClean="0"/>
              <a:t>p) </a:t>
            </a:r>
            <a:r>
              <a:rPr lang="en-US" altLang="en-GB" sz="2400" smtClean="0"/>
              <a:t>{</a:t>
            </a:r>
            <a:r>
              <a:rPr lang="en-GB" altLang="zh-CN" sz="2400" smtClean="0"/>
              <a:t> 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400" smtClean="0"/>
              <a:t>		   </a:t>
            </a:r>
            <a:r>
              <a:rPr lang="en-GB" altLang="zh-CN" sz="2400" smtClean="0"/>
              <a:t>p-&gt;next = p + 1;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GB" sz="2400" smtClean="0"/>
              <a:t>      }</a:t>
            </a:r>
            <a:endParaRPr lang="en-US" altLang="en-GB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p-&gt;next = NULL;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}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p = </a:t>
            </a:r>
            <a:r>
              <a:rPr lang="en-GB" altLang="zh-CN" sz="2400" err="1" smtClean="0"/>
              <a:t>p_free</a:t>
            </a:r>
            <a:r>
              <a:rPr lang="en-GB" altLang="zh-CN" sz="2400" smtClean="0"/>
              <a:t>;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</a:t>
            </a:r>
            <a:r>
              <a:rPr lang="en-GB" altLang="zh-CN" sz="2400" err="1" smtClean="0"/>
              <a:t>p_free</a:t>
            </a:r>
            <a:r>
              <a:rPr lang="en-GB" altLang="zh-CN" sz="2400" smtClean="0"/>
              <a:t> = </a:t>
            </a:r>
            <a:r>
              <a:rPr lang="en-GB" altLang="zh-CN" sz="2400" err="1" smtClean="0"/>
              <a:t>p_free</a:t>
            </a:r>
            <a:r>
              <a:rPr lang="en-GB" altLang="zh-CN" sz="2400" smtClean="0"/>
              <a:t>-&gt;next;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</a:t>
            </a:r>
            <a:r>
              <a:rPr lang="en-GB" altLang="zh-CN" sz="2400" err="1" smtClean="0"/>
              <a:t>memset</a:t>
            </a:r>
            <a:r>
              <a:rPr lang="en-GB" altLang="zh-CN" sz="2400" smtClean="0"/>
              <a:t>(p, 0, size);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return p;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}</a:t>
            </a:r>
            <a:endParaRPr lang="en-US" altLang="zh-CN" sz="2400" smtClean="0"/>
          </a:p>
        </p:txBody>
      </p:sp>
      <p:sp>
        <p:nvSpPr>
          <p:cNvPr id="37892" name="Line 18"/>
          <p:cNvSpPr>
            <a:spLocks noChangeShapeType="1"/>
          </p:cNvSpPr>
          <p:nvPr/>
        </p:nvSpPr>
        <p:spPr bwMode="auto">
          <a:xfrm>
            <a:off x="5961063" y="39878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0" name="Rectangle 21"/>
          <p:cNvSpPr>
            <a:spLocks noChangeArrowheads="1"/>
          </p:cNvSpPr>
          <p:nvPr/>
        </p:nvSpPr>
        <p:spPr bwMode="auto">
          <a:xfrm>
            <a:off x="6810375" y="3906838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1" name="Line 22"/>
          <p:cNvSpPr>
            <a:spLocks noChangeShapeType="1"/>
          </p:cNvSpPr>
          <p:nvPr/>
        </p:nvSpPr>
        <p:spPr bwMode="auto">
          <a:xfrm>
            <a:off x="6810375" y="45926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23"/>
          <p:cNvSpPr>
            <a:spLocks noChangeShapeType="1"/>
          </p:cNvSpPr>
          <p:nvPr/>
        </p:nvSpPr>
        <p:spPr bwMode="auto">
          <a:xfrm>
            <a:off x="6810375" y="528161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24"/>
          <p:cNvSpPr>
            <a:spLocks noChangeShapeType="1"/>
          </p:cNvSpPr>
          <p:nvPr/>
        </p:nvSpPr>
        <p:spPr bwMode="auto">
          <a:xfrm>
            <a:off x="6810375" y="596741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Line 25"/>
          <p:cNvSpPr>
            <a:spLocks noChangeShapeType="1"/>
          </p:cNvSpPr>
          <p:nvPr/>
        </p:nvSpPr>
        <p:spPr bwMode="auto">
          <a:xfrm>
            <a:off x="8494713" y="4489450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6" name="Line 26"/>
          <p:cNvSpPr>
            <a:spLocks noChangeShapeType="1"/>
          </p:cNvSpPr>
          <p:nvPr/>
        </p:nvSpPr>
        <p:spPr bwMode="auto">
          <a:xfrm>
            <a:off x="9056688" y="448945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7" name="Line 27"/>
          <p:cNvSpPr>
            <a:spLocks noChangeShapeType="1"/>
          </p:cNvSpPr>
          <p:nvPr/>
        </p:nvSpPr>
        <p:spPr bwMode="auto">
          <a:xfrm flipH="1">
            <a:off x="8775700" y="4716463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494713" y="5175250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Line 29"/>
          <p:cNvSpPr>
            <a:spLocks noChangeShapeType="1"/>
          </p:cNvSpPr>
          <p:nvPr/>
        </p:nvSpPr>
        <p:spPr bwMode="auto">
          <a:xfrm>
            <a:off x="9056688" y="517525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Line 30"/>
          <p:cNvSpPr>
            <a:spLocks noChangeShapeType="1"/>
          </p:cNvSpPr>
          <p:nvPr/>
        </p:nvSpPr>
        <p:spPr bwMode="auto">
          <a:xfrm flipH="1">
            <a:off x="8775700" y="5402263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Line 31"/>
          <p:cNvSpPr>
            <a:spLocks noChangeShapeType="1"/>
          </p:cNvSpPr>
          <p:nvPr/>
        </p:nvSpPr>
        <p:spPr bwMode="auto">
          <a:xfrm>
            <a:off x="8494713" y="5861050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32"/>
          <p:cNvSpPr>
            <a:spLocks noChangeShapeType="1"/>
          </p:cNvSpPr>
          <p:nvPr/>
        </p:nvSpPr>
        <p:spPr bwMode="auto">
          <a:xfrm>
            <a:off x="9056688" y="586105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33"/>
          <p:cNvSpPr>
            <a:spLocks noChangeShapeType="1"/>
          </p:cNvSpPr>
          <p:nvPr/>
        </p:nvSpPr>
        <p:spPr bwMode="auto">
          <a:xfrm flipH="1">
            <a:off x="8775700" y="6088063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Rectangle 34"/>
          <p:cNvSpPr>
            <a:spLocks noChangeArrowheads="1"/>
          </p:cNvSpPr>
          <p:nvPr/>
        </p:nvSpPr>
        <p:spPr bwMode="auto">
          <a:xfrm>
            <a:off x="5407025" y="3733800"/>
            <a:ext cx="842963" cy="45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54" name="Text Box 35"/>
          <p:cNvSpPr txBox="1">
            <a:spLocks noChangeArrowheads="1"/>
          </p:cNvSpPr>
          <p:nvPr/>
        </p:nvSpPr>
        <p:spPr bwMode="auto">
          <a:xfrm>
            <a:off x="4356100" y="3789363"/>
            <a:ext cx="1035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p_free:</a:t>
            </a:r>
            <a:endParaRPr lang="en-US" altLang="zh-CN"/>
          </a:p>
        </p:txBody>
      </p:sp>
      <p:sp>
        <p:nvSpPr>
          <p:cNvPr id="39955" name="Line 36"/>
          <p:cNvSpPr>
            <a:spLocks noChangeShapeType="1"/>
          </p:cNvSpPr>
          <p:nvPr/>
        </p:nvSpPr>
        <p:spPr bwMode="auto">
          <a:xfrm>
            <a:off x="6824663" y="434816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6" name="Line 37"/>
          <p:cNvSpPr>
            <a:spLocks noChangeShapeType="1"/>
          </p:cNvSpPr>
          <p:nvPr/>
        </p:nvSpPr>
        <p:spPr bwMode="auto">
          <a:xfrm>
            <a:off x="6824663" y="5068888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7" name="Line 38"/>
          <p:cNvSpPr>
            <a:spLocks noChangeShapeType="1"/>
          </p:cNvSpPr>
          <p:nvPr/>
        </p:nvSpPr>
        <p:spPr bwMode="auto">
          <a:xfrm>
            <a:off x="6824663" y="643731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8" name="Line 39"/>
          <p:cNvSpPr>
            <a:spLocks noChangeShapeType="1"/>
          </p:cNvSpPr>
          <p:nvPr/>
        </p:nvSpPr>
        <p:spPr bwMode="auto">
          <a:xfrm>
            <a:off x="7689850" y="54292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9" name="Text Box 40"/>
          <p:cNvSpPr txBox="1">
            <a:spLocks noChangeArrowheads="1"/>
          </p:cNvSpPr>
          <p:nvPr/>
        </p:nvSpPr>
        <p:spPr bwMode="auto">
          <a:xfrm>
            <a:off x="7308850" y="6364288"/>
            <a:ext cx="644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NULL</a:t>
            </a:r>
            <a:endParaRPr lang="en-US" altLang="zh-CN" sz="1400"/>
          </a:p>
        </p:txBody>
      </p: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 rot="5400000">
            <a:off x="5616575" y="4329113"/>
            <a:ext cx="647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箭头连接符 38"/>
          <p:cNvCxnSpPr>
            <a:cxnSpLocks noChangeShapeType="1"/>
          </p:cNvCxnSpPr>
          <p:nvPr/>
        </p:nvCxnSpPr>
        <p:spPr bwMode="auto">
          <a:xfrm>
            <a:off x="5940425" y="4652963"/>
            <a:ext cx="863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6804025" y="3933825"/>
            <a:ext cx="1944688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9" name="矩形 26"/>
          <p:cNvSpPr>
            <a:spLocks noChangeArrowheads="1"/>
          </p:cNvSpPr>
          <p:nvPr/>
        </p:nvSpPr>
        <p:spPr bwMode="auto">
          <a:xfrm>
            <a:off x="7451725" y="3284538"/>
            <a:ext cx="86518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9" name="直接箭头连接符 28"/>
          <p:cNvCxnSpPr>
            <a:cxnSpLocks noChangeShapeType="1"/>
          </p:cNvCxnSpPr>
          <p:nvPr/>
        </p:nvCxnSpPr>
        <p:spPr bwMode="auto">
          <a:xfrm rot="5400000">
            <a:off x="7669213" y="3717925"/>
            <a:ext cx="431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1" name="TextBox 30"/>
          <p:cNvSpPr txBox="1">
            <a:spLocks noChangeArrowheads="1"/>
          </p:cNvSpPr>
          <p:nvPr/>
        </p:nvSpPr>
        <p:spPr bwMode="auto">
          <a:xfrm>
            <a:off x="7019925" y="3284538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p: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58560" y="1210945"/>
            <a:ext cx="28625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+mn-ea"/>
                <a:ea typeface="+mn-ea"/>
              </a:rPr>
              <a:t>用于链表的指针可以省掉，因</a:t>
            </a:r>
            <a:r>
              <a:rPr lang="en-US" altLang="zh-CN" sz="2000">
                <a:latin typeface="+mn-ea"/>
                <a:ea typeface="+mn-ea"/>
              </a:rPr>
              <a:t>next</a:t>
            </a:r>
            <a:r>
              <a:rPr lang="zh-CN" altLang="en-US" sz="2000">
                <a:latin typeface="+mn-ea"/>
                <a:ea typeface="+mn-ea"/>
              </a:rPr>
              <a:t>指针和对象本身的成员变量不会同时使用</a:t>
            </a:r>
            <a:endParaRPr lang="zh-CN" altLang="en-US" sz="200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905" grpId="0" animBg="1"/>
      <p:bldP spid="37906" grpId="0" animBg="1"/>
      <p:bldP spid="37907" grpId="0" animBg="1"/>
      <p:bldP spid="38939" grpId="0" animBg="1"/>
      <p:bldP spid="38941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31788"/>
            <a:ext cx="8229600" cy="18732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void A::operator delete(void *p)</a:t>
            </a:r>
            <a:endParaRPr lang="en-GB" altLang="zh-CN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{	((A *)p)-&gt;next = </a:t>
            </a:r>
            <a:r>
              <a:rPr lang="en-GB" altLang="zh-CN" sz="2800" err="1" smtClean="0"/>
              <a:t>p_free</a:t>
            </a:r>
            <a:r>
              <a:rPr lang="en-GB" altLang="zh-CN" sz="2800" smtClean="0"/>
              <a:t>;</a:t>
            </a:r>
            <a:endParaRPr lang="en-GB" altLang="zh-CN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	</a:t>
            </a:r>
            <a:r>
              <a:rPr lang="en-GB" altLang="zh-CN" sz="2800" err="1" smtClean="0"/>
              <a:t>p_free</a:t>
            </a:r>
            <a:r>
              <a:rPr lang="en-GB" altLang="zh-CN" sz="2800" smtClean="0"/>
              <a:t> = (A *)p;</a:t>
            </a:r>
            <a:endParaRPr lang="en-GB" altLang="zh-CN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}</a:t>
            </a:r>
            <a:endParaRPr lang="en-US" altLang="zh-CN" sz="2800" smtClean="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H="1" flipV="1">
            <a:off x="2103438" y="387667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2973388" y="3706813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>
            <a:off x="2973388" y="439261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2973388" y="508158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2973388" y="576738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8" name="Line 16"/>
          <p:cNvSpPr>
            <a:spLocks noChangeShapeType="1"/>
          </p:cNvSpPr>
          <p:nvPr/>
        </p:nvSpPr>
        <p:spPr bwMode="auto">
          <a:xfrm>
            <a:off x="4657725" y="5661025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9" name="Line 17"/>
          <p:cNvSpPr>
            <a:spLocks noChangeShapeType="1"/>
          </p:cNvSpPr>
          <p:nvPr/>
        </p:nvSpPr>
        <p:spPr bwMode="auto">
          <a:xfrm>
            <a:off x="5219700" y="5661025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0" name="Line 18"/>
          <p:cNvSpPr>
            <a:spLocks noChangeShapeType="1"/>
          </p:cNvSpPr>
          <p:nvPr/>
        </p:nvSpPr>
        <p:spPr bwMode="auto">
          <a:xfrm flipH="1">
            <a:off x="4938713" y="5888038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Rectangle 19"/>
          <p:cNvSpPr>
            <a:spLocks noChangeArrowheads="1"/>
          </p:cNvSpPr>
          <p:nvPr/>
        </p:nvSpPr>
        <p:spPr bwMode="auto">
          <a:xfrm>
            <a:off x="1570038" y="3533775"/>
            <a:ext cx="842962" cy="45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2" name="Text Box 20"/>
          <p:cNvSpPr txBox="1">
            <a:spLocks noChangeArrowheads="1"/>
          </p:cNvSpPr>
          <p:nvPr/>
        </p:nvSpPr>
        <p:spPr bwMode="auto">
          <a:xfrm>
            <a:off x="539750" y="3567113"/>
            <a:ext cx="1035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p_free:</a:t>
            </a:r>
            <a:endParaRPr lang="en-US" altLang="zh-CN"/>
          </a:p>
        </p:txBody>
      </p:sp>
      <p:sp>
        <p:nvSpPr>
          <p:cNvPr id="40973" name="Line 21"/>
          <p:cNvSpPr>
            <a:spLocks noChangeShapeType="1"/>
          </p:cNvSpPr>
          <p:nvPr/>
        </p:nvSpPr>
        <p:spPr bwMode="auto">
          <a:xfrm>
            <a:off x="2987675" y="4148138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4" name="Line 22"/>
          <p:cNvSpPr>
            <a:spLocks noChangeShapeType="1"/>
          </p:cNvSpPr>
          <p:nvPr/>
        </p:nvSpPr>
        <p:spPr bwMode="auto">
          <a:xfrm>
            <a:off x="2987675" y="486886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5" name="Line 23"/>
          <p:cNvSpPr>
            <a:spLocks noChangeShapeType="1"/>
          </p:cNvSpPr>
          <p:nvPr/>
        </p:nvSpPr>
        <p:spPr bwMode="auto">
          <a:xfrm>
            <a:off x="2987675" y="6237288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6" name="Line 24"/>
          <p:cNvSpPr>
            <a:spLocks noChangeShapeType="1"/>
          </p:cNvSpPr>
          <p:nvPr/>
        </p:nvSpPr>
        <p:spPr bwMode="auto">
          <a:xfrm>
            <a:off x="3852863" y="5229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77" name="Line 1"/>
          <p:cNvSpPr>
            <a:spLocks noChangeShapeType="1"/>
          </p:cNvSpPr>
          <p:nvPr/>
        </p:nvSpPr>
        <p:spPr bwMode="auto">
          <a:xfrm flipH="1">
            <a:off x="2103438" y="517207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8" name="TextBox 64"/>
          <p:cNvSpPr txBox="1">
            <a:spLocks noChangeArrowheads="1"/>
          </p:cNvSpPr>
          <p:nvPr/>
        </p:nvSpPr>
        <p:spPr bwMode="auto">
          <a:xfrm>
            <a:off x="3563938" y="6165850"/>
            <a:ext cx="649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NULL</a:t>
            </a:r>
            <a:endParaRPr lang="zh-CN" altLang="en-US" sz="1400"/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2987675" y="3716338"/>
            <a:ext cx="1944688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80" name="矩形 66"/>
          <p:cNvSpPr>
            <a:spLocks noChangeArrowheads="1"/>
          </p:cNvSpPr>
          <p:nvPr/>
        </p:nvSpPr>
        <p:spPr bwMode="auto">
          <a:xfrm>
            <a:off x="2987675" y="4437063"/>
            <a:ext cx="1944688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81" name="TextBox 67"/>
          <p:cNvSpPr txBox="1">
            <a:spLocks noChangeArrowheads="1"/>
          </p:cNvSpPr>
          <p:nvPr/>
        </p:nvSpPr>
        <p:spPr bwMode="auto">
          <a:xfrm>
            <a:off x="5683250" y="3573463"/>
            <a:ext cx="328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</a:t>
            </a:r>
            <a:endParaRPr lang="zh-CN" altLang="en-US"/>
          </a:p>
        </p:txBody>
      </p:sp>
      <p:cxnSp>
        <p:nvCxnSpPr>
          <p:cNvPr id="40982" name="直接箭头连接符 69"/>
          <p:cNvCxnSpPr>
            <a:cxnSpLocks noChangeShapeType="1"/>
          </p:cNvCxnSpPr>
          <p:nvPr/>
        </p:nvCxnSpPr>
        <p:spPr bwMode="auto">
          <a:xfrm rot="10800000">
            <a:off x="5003800" y="3789363"/>
            <a:ext cx="6477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Line 16"/>
          <p:cNvSpPr>
            <a:spLocks noChangeShapeType="1"/>
          </p:cNvSpPr>
          <p:nvPr/>
        </p:nvSpPr>
        <p:spPr bwMode="auto">
          <a:xfrm>
            <a:off x="4643438" y="4281488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>
            <a:off x="5205413" y="4281488"/>
            <a:ext cx="14287" cy="947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 flipH="1">
            <a:off x="4924425" y="5229225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7" name="直接箭头连接符 76"/>
          <p:cNvCxnSpPr>
            <a:cxnSpLocks noChangeShapeType="1"/>
          </p:cNvCxnSpPr>
          <p:nvPr/>
        </p:nvCxnSpPr>
        <p:spPr bwMode="auto">
          <a:xfrm>
            <a:off x="2124075" y="3860800"/>
            <a:ext cx="863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38977" grpId="0" animBg="1"/>
      <p:bldP spid="66" grpId="0" animBg="1"/>
      <p:bldP spid="73" grpId="0" animBg="1"/>
      <p:bldP spid="74" grpId="0" animBg="1"/>
      <p:bldP spid="7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3"/>
          <p:cNvSpPr>
            <a:spLocks noChangeShapeType="1"/>
          </p:cNvSpPr>
          <p:nvPr/>
        </p:nvSpPr>
        <p:spPr bwMode="auto">
          <a:xfrm flipH="1">
            <a:off x="3924300" y="26384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1754188" y="3189288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8" name="Line 7"/>
          <p:cNvSpPr>
            <a:spLocks noChangeShapeType="1"/>
          </p:cNvSpPr>
          <p:nvPr/>
        </p:nvSpPr>
        <p:spPr bwMode="auto">
          <a:xfrm>
            <a:off x="1754188" y="387508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9" name="Line 8"/>
          <p:cNvSpPr>
            <a:spLocks noChangeShapeType="1"/>
          </p:cNvSpPr>
          <p:nvPr/>
        </p:nvSpPr>
        <p:spPr bwMode="auto">
          <a:xfrm>
            <a:off x="1754188" y="456406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1754188" y="524986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Rectangle 19"/>
          <p:cNvSpPr>
            <a:spLocks noChangeArrowheads="1"/>
          </p:cNvSpPr>
          <p:nvPr/>
        </p:nvSpPr>
        <p:spPr bwMode="auto">
          <a:xfrm>
            <a:off x="3375025" y="2368550"/>
            <a:ext cx="842963" cy="45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2" name="Text Box 20"/>
          <p:cNvSpPr txBox="1">
            <a:spLocks noChangeArrowheads="1"/>
          </p:cNvSpPr>
          <p:nvPr/>
        </p:nvSpPr>
        <p:spPr bwMode="auto">
          <a:xfrm>
            <a:off x="3332163" y="1846263"/>
            <a:ext cx="923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p_free</a:t>
            </a:r>
            <a:endParaRPr lang="en-US" altLang="zh-CN"/>
          </a:p>
        </p:txBody>
      </p:sp>
      <p:sp>
        <p:nvSpPr>
          <p:cNvPr id="41993" name="Line 21"/>
          <p:cNvSpPr>
            <a:spLocks noChangeShapeType="1"/>
          </p:cNvSpPr>
          <p:nvPr/>
        </p:nvSpPr>
        <p:spPr bwMode="auto">
          <a:xfrm>
            <a:off x="1768475" y="363061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4" name="Line 22"/>
          <p:cNvSpPr>
            <a:spLocks noChangeShapeType="1"/>
          </p:cNvSpPr>
          <p:nvPr/>
        </p:nvSpPr>
        <p:spPr bwMode="auto">
          <a:xfrm>
            <a:off x="1768475" y="4351338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5" name="Line 23"/>
          <p:cNvSpPr>
            <a:spLocks noChangeShapeType="1"/>
          </p:cNvSpPr>
          <p:nvPr/>
        </p:nvSpPr>
        <p:spPr bwMode="auto">
          <a:xfrm>
            <a:off x="1768475" y="571976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6" name="Line 24"/>
          <p:cNvSpPr>
            <a:spLocks noChangeShapeType="1"/>
          </p:cNvSpPr>
          <p:nvPr/>
        </p:nvSpPr>
        <p:spPr bwMode="auto">
          <a:xfrm>
            <a:off x="2633663" y="47117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7" name="Rectangle 30"/>
          <p:cNvSpPr>
            <a:spLocks noChangeArrowheads="1"/>
          </p:cNvSpPr>
          <p:nvPr/>
        </p:nvSpPr>
        <p:spPr bwMode="auto">
          <a:xfrm>
            <a:off x="4341813" y="3189288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8" name="Line 31"/>
          <p:cNvSpPr>
            <a:spLocks noChangeShapeType="1"/>
          </p:cNvSpPr>
          <p:nvPr/>
        </p:nvSpPr>
        <p:spPr bwMode="auto">
          <a:xfrm>
            <a:off x="4341813" y="387508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32"/>
          <p:cNvSpPr>
            <a:spLocks noChangeShapeType="1"/>
          </p:cNvSpPr>
          <p:nvPr/>
        </p:nvSpPr>
        <p:spPr bwMode="auto">
          <a:xfrm>
            <a:off x="4341813" y="456406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33"/>
          <p:cNvSpPr>
            <a:spLocks noChangeShapeType="1"/>
          </p:cNvSpPr>
          <p:nvPr/>
        </p:nvSpPr>
        <p:spPr bwMode="auto">
          <a:xfrm>
            <a:off x="4341813" y="524986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34"/>
          <p:cNvSpPr>
            <a:spLocks noChangeShapeType="1"/>
          </p:cNvSpPr>
          <p:nvPr/>
        </p:nvSpPr>
        <p:spPr bwMode="auto">
          <a:xfrm>
            <a:off x="6026150" y="3771900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35"/>
          <p:cNvSpPr>
            <a:spLocks noChangeShapeType="1"/>
          </p:cNvSpPr>
          <p:nvPr/>
        </p:nvSpPr>
        <p:spPr bwMode="auto">
          <a:xfrm>
            <a:off x="6588125" y="377190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3" name="Line 36"/>
          <p:cNvSpPr>
            <a:spLocks noChangeShapeType="1"/>
          </p:cNvSpPr>
          <p:nvPr/>
        </p:nvSpPr>
        <p:spPr bwMode="auto">
          <a:xfrm flipH="1">
            <a:off x="6307138" y="3998913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37"/>
          <p:cNvSpPr>
            <a:spLocks noChangeShapeType="1"/>
          </p:cNvSpPr>
          <p:nvPr/>
        </p:nvSpPr>
        <p:spPr bwMode="auto">
          <a:xfrm>
            <a:off x="6026150" y="4457700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5" name="Line 38"/>
          <p:cNvSpPr>
            <a:spLocks noChangeShapeType="1"/>
          </p:cNvSpPr>
          <p:nvPr/>
        </p:nvSpPr>
        <p:spPr bwMode="auto">
          <a:xfrm>
            <a:off x="6588125" y="445770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6" name="Line 39"/>
          <p:cNvSpPr>
            <a:spLocks noChangeShapeType="1"/>
          </p:cNvSpPr>
          <p:nvPr/>
        </p:nvSpPr>
        <p:spPr bwMode="auto">
          <a:xfrm flipH="1">
            <a:off x="6307138" y="4684713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7" name="Line 40"/>
          <p:cNvSpPr>
            <a:spLocks noChangeShapeType="1"/>
          </p:cNvSpPr>
          <p:nvPr/>
        </p:nvSpPr>
        <p:spPr bwMode="auto">
          <a:xfrm>
            <a:off x="6026150" y="5143500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8" name="Line 41"/>
          <p:cNvSpPr>
            <a:spLocks noChangeShapeType="1"/>
          </p:cNvSpPr>
          <p:nvPr/>
        </p:nvSpPr>
        <p:spPr bwMode="auto">
          <a:xfrm>
            <a:off x="6588125" y="514350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9" name="Line 42"/>
          <p:cNvSpPr>
            <a:spLocks noChangeShapeType="1"/>
          </p:cNvSpPr>
          <p:nvPr/>
        </p:nvSpPr>
        <p:spPr bwMode="auto">
          <a:xfrm flipH="1">
            <a:off x="6307138" y="5370513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0" name="Line 45"/>
          <p:cNvSpPr>
            <a:spLocks noChangeShapeType="1"/>
          </p:cNvSpPr>
          <p:nvPr/>
        </p:nvSpPr>
        <p:spPr bwMode="auto">
          <a:xfrm>
            <a:off x="4356100" y="363061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1" name="Line 46"/>
          <p:cNvSpPr>
            <a:spLocks noChangeShapeType="1"/>
          </p:cNvSpPr>
          <p:nvPr/>
        </p:nvSpPr>
        <p:spPr bwMode="auto">
          <a:xfrm>
            <a:off x="4356100" y="4351338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2" name="Line 47"/>
          <p:cNvSpPr>
            <a:spLocks noChangeShapeType="1"/>
          </p:cNvSpPr>
          <p:nvPr/>
        </p:nvSpPr>
        <p:spPr bwMode="auto">
          <a:xfrm>
            <a:off x="4356100" y="571976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3" name="Line 48"/>
          <p:cNvSpPr>
            <a:spLocks noChangeShapeType="1"/>
          </p:cNvSpPr>
          <p:nvPr/>
        </p:nvSpPr>
        <p:spPr bwMode="auto">
          <a:xfrm>
            <a:off x="5221288" y="47117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4" name="Text Box 67"/>
          <p:cNvSpPr txBox="1">
            <a:spLocks noChangeArrowheads="1"/>
          </p:cNvSpPr>
          <p:nvPr/>
        </p:nvSpPr>
        <p:spPr bwMode="auto">
          <a:xfrm>
            <a:off x="5060950" y="5645150"/>
            <a:ext cx="644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NULL</a:t>
            </a:r>
            <a:endParaRPr lang="en-US" altLang="zh-CN" sz="1400"/>
          </a:p>
        </p:txBody>
      </p:sp>
      <p:sp>
        <p:nvSpPr>
          <p:cNvPr id="42015" name="Line 1"/>
          <p:cNvSpPr>
            <a:spLocks noChangeShapeType="1"/>
          </p:cNvSpPr>
          <p:nvPr/>
        </p:nvSpPr>
        <p:spPr bwMode="auto">
          <a:xfrm flipH="1">
            <a:off x="3924300" y="3286125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6" name="矩形 66"/>
          <p:cNvSpPr>
            <a:spLocks noChangeArrowheads="1"/>
          </p:cNvSpPr>
          <p:nvPr/>
        </p:nvSpPr>
        <p:spPr bwMode="auto">
          <a:xfrm>
            <a:off x="1820863" y="3286125"/>
            <a:ext cx="1871662" cy="25923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395288" y="476250"/>
            <a:ext cx="8229600" cy="1008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在申请空间时，一块用完了，将会申请第二块：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pPr defTabSz="620395" eaLnBrk="1" hangingPunct="1">
              <a:lnSpc>
                <a:spcPct val="80000"/>
              </a:lnSpc>
              <a:defRPr/>
            </a:pPr>
            <a:r>
              <a:rPr lang="zh-CN" altLang="en-GB" sz="2800" smtClean="0"/>
              <a:t>一种方案：为</a:t>
            </a:r>
            <a:r>
              <a:rPr lang="en-GB" altLang="zh-CN" sz="2800" smtClean="0"/>
              <a:t>Complex</a:t>
            </a:r>
            <a:r>
              <a:rPr lang="zh-CN" altLang="en-GB" sz="2800" smtClean="0"/>
              <a:t>类定义一个成员函数</a:t>
            </a:r>
            <a:r>
              <a:rPr lang="en-GB" altLang="zh-CN" sz="2800" smtClean="0"/>
              <a:t>add</a:t>
            </a:r>
            <a:r>
              <a:rPr lang="zh-CN" altLang="en-GB" sz="2800" smtClean="0"/>
              <a:t>，例如：</a:t>
            </a:r>
            <a:endParaRPr lang="zh-CN" altLang="en-GB" sz="2800" smtClean="0"/>
          </a:p>
          <a:p>
            <a:pPr lvl="1" defTabSz="620395" eaLnBrk="1" hangingPunct="1">
              <a:buFontTx/>
              <a:buNone/>
              <a:defRPr/>
            </a:pPr>
            <a:r>
              <a:rPr lang="en-GB" altLang="zh-CN" sz="2400" smtClean="0"/>
              <a:t>class Complex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{	public: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Complex </a:t>
            </a:r>
            <a:r>
              <a:rPr lang="en-GB" altLang="zh-CN" sz="2400" smtClean="0">
                <a:solidFill>
                  <a:srgbClr val="FFC000"/>
                </a:solidFill>
              </a:rPr>
              <a:t>add</a:t>
            </a:r>
            <a:r>
              <a:rPr lang="en-GB" altLang="zh-CN" sz="2400" smtClean="0"/>
              <a:t>(const Complex&amp; x) const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{	Complex temp;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	temp.real = real+x.real;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	temp.imag = imag+x.imag;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	return temp;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}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    </a:t>
            </a:r>
            <a:r>
              <a:rPr lang="en-GB" altLang="zh-CN" sz="2400" smtClean="0">
                <a:latin typeface="Arial" panose="020B0604020202020204"/>
              </a:rPr>
              <a:t>……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>
                <a:latin typeface="Arial" panose="020B0604020202020204"/>
              </a:rPr>
              <a:t>……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Complex a(1.0,2.0),b(3.0,4.0),c;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c = </a:t>
            </a:r>
            <a:r>
              <a:rPr lang="en-GB" altLang="zh-CN" sz="2400" smtClean="0">
                <a:solidFill>
                  <a:srgbClr val="FFC000"/>
                </a:solidFill>
              </a:rPr>
              <a:t>a.add(b)</a:t>
            </a:r>
            <a:r>
              <a:rPr lang="en-GB" altLang="zh-CN" sz="2400" smtClean="0"/>
              <a:t>;</a:t>
            </a:r>
            <a:endParaRPr lang="en-GB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ChangeArrowheads="1"/>
          </p:cNvSpPr>
          <p:nvPr/>
        </p:nvSpPr>
        <p:spPr bwMode="auto">
          <a:xfrm>
            <a:off x="1122363" y="3260725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1" name="Line 7"/>
          <p:cNvSpPr>
            <a:spLocks noChangeShapeType="1"/>
          </p:cNvSpPr>
          <p:nvPr/>
        </p:nvSpPr>
        <p:spPr bwMode="auto">
          <a:xfrm>
            <a:off x="1122363" y="3946525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Line 8"/>
          <p:cNvSpPr>
            <a:spLocks noChangeShapeType="1"/>
          </p:cNvSpPr>
          <p:nvPr/>
        </p:nvSpPr>
        <p:spPr bwMode="auto">
          <a:xfrm>
            <a:off x="1122363" y="46355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Line 9"/>
          <p:cNvSpPr>
            <a:spLocks noChangeShapeType="1"/>
          </p:cNvSpPr>
          <p:nvPr/>
        </p:nvSpPr>
        <p:spPr bwMode="auto">
          <a:xfrm>
            <a:off x="1122363" y="53213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5708650" y="2224088"/>
            <a:ext cx="842963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5" name="Text Box 20"/>
          <p:cNvSpPr txBox="1">
            <a:spLocks noChangeArrowheads="1"/>
          </p:cNvSpPr>
          <p:nvPr/>
        </p:nvSpPr>
        <p:spPr bwMode="auto">
          <a:xfrm>
            <a:off x="5665788" y="1701800"/>
            <a:ext cx="923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p_free</a:t>
            </a:r>
            <a:endParaRPr lang="en-US" altLang="zh-CN"/>
          </a:p>
        </p:txBody>
      </p:sp>
      <p:sp>
        <p:nvSpPr>
          <p:cNvPr id="43016" name="Line 21"/>
          <p:cNvSpPr>
            <a:spLocks noChangeShapeType="1"/>
          </p:cNvSpPr>
          <p:nvPr/>
        </p:nvSpPr>
        <p:spPr bwMode="auto">
          <a:xfrm>
            <a:off x="1136650" y="370205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7" name="Line 22"/>
          <p:cNvSpPr>
            <a:spLocks noChangeShapeType="1"/>
          </p:cNvSpPr>
          <p:nvPr/>
        </p:nvSpPr>
        <p:spPr bwMode="auto">
          <a:xfrm>
            <a:off x="1136650" y="4422775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8" name="Line 23"/>
          <p:cNvSpPr>
            <a:spLocks noChangeShapeType="1"/>
          </p:cNvSpPr>
          <p:nvPr/>
        </p:nvSpPr>
        <p:spPr bwMode="auto">
          <a:xfrm>
            <a:off x="1136650" y="579120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9" name="Rectangle 30"/>
          <p:cNvSpPr>
            <a:spLocks noChangeArrowheads="1"/>
          </p:cNvSpPr>
          <p:nvPr/>
        </p:nvSpPr>
        <p:spPr bwMode="auto">
          <a:xfrm>
            <a:off x="3709988" y="3260725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0" name="Line 31"/>
          <p:cNvSpPr>
            <a:spLocks noChangeShapeType="1"/>
          </p:cNvSpPr>
          <p:nvPr/>
        </p:nvSpPr>
        <p:spPr bwMode="auto">
          <a:xfrm>
            <a:off x="3709988" y="3946525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Line 32"/>
          <p:cNvSpPr>
            <a:spLocks noChangeShapeType="1"/>
          </p:cNvSpPr>
          <p:nvPr/>
        </p:nvSpPr>
        <p:spPr bwMode="auto">
          <a:xfrm>
            <a:off x="3709988" y="46355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Line 33"/>
          <p:cNvSpPr>
            <a:spLocks noChangeShapeType="1"/>
          </p:cNvSpPr>
          <p:nvPr/>
        </p:nvSpPr>
        <p:spPr bwMode="auto">
          <a:xfrm>
            <a:off x="3709988" y="53213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45"/>
          <p:cNvSpPr>
            <a:spLocks noChangeShapeType="1"/>
          </p:cNvSpPr>
          <p:nvPr/>
        </p:nvSpPr>
        <p:spPr bwMode="auto">
          <a:xfrm>
            <a:off x="3724275" y="370205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4" name="Line 46"/>
          <p:cNvSpPr>
            <a:spLocks noChangeShapeType="1"/>
          </p:cNvSpPr>
          <p:nvPr/>
        </p:nvSpPr>
        <p:spPr bwMode="auto">
          <a:xfrm>
            <a:off x="3724275" y="4422775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5" name="Line 47"/>
          <p:cNvSpPr>
            <a:spLocks noChangeShapeType="1"/>
          </p:cNvSpPr>
          <p:nvPr/>
        </p:nvSpPr>
        <p:spPr bwMode="auto">
          <a:xfrm>
            <a:off x="3724275" y="579120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6" name="Line 48"/>
          <p:cNvSpPr>
            <a:spLocks noChangeShapeType="1"/>
          </p:cNvSpPr>
          <p:nvPr/>
        </p:nvSpPr>
        <p:spPr bwMode="auto">
          <a:xfrm>
            <a:off x="4589463" y="4783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7" name="Rectangle 50"/>
          <p:cNvSpPr>
            <a:spLocks noChangeArrowheads="1"/>
          </p:cNvSpPr>
          <p:nvPr/>
        </p:nvSpPr>
        <p:spPr bwMode="auto">
          <a:xfrm>
            <a:off x="6302375" y="3259138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8" name="Line 51"/>
          <p:cNvSpPr>
            <a:spLocks noChangeShapeType="1"/>
          </p:cNvSpPr>
          <p:nvPr/>
        </p:nvSpPr>
        <p:spPr bwMode="auto">
          <a:xfrm>
            <a:off x="6302375" y="39449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52"/>
          <p:cNvSpPr>
            <a:spLocks noChangeShapeType="1"/>
          </p:cNvSpPr>
          <p:nvPr/>
        </p:nvSpPr>
        <p:spPr bwMode="auto">
          <a:xfrm>
            <a:off x="6302375" y="463391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53"/>
          <p:cNvSpPr>
            <a:spLocks noChangeShapeType="1"/>
          </p:cNvSpPr>
          <p:nvPr/>
        </p:nvSpPr>
        <p:spPr bwMode="auto">
          <a:xfrm>
            <a:off x="6302375" y="531971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63"/>
          <p:cNvSpPr>
            <a:spLocks noChangeShapeType="1"/>
          </p:cNvSpPr>
          <p:nvPr/>
        </p:nvSpPr>
        <p:spPr bwMode="auto">
          <a:xfrm>
            <a:off x="6316663" y="370046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2" name="Line 64"/>
          <p:cNvSpPr>
            <a:spLocks noChangeShapeType="1"/>
          </p:cNvSpPr>
          <p:nvPr/>
        </p:nvSpPr>
        <p:spPr bwMode="auto">
          <a:xfrm>
            <a:off x="6316663" y="4421188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3" name="Line 65"/>
          <p:cNvSpPr>
            <a:spLocks noChangeShapeType="1"/>
          </p:cNvSpPr>
          <p:nvPr/>
        </p:nvSpPr>
        <p:spPr bwMode="auto">
          <a:xfrm>
            <a:off x="6316663" y="578961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4" name="Line 66"/>
          <p:cNvSpPr>
            <a:spLocks noChangeShapeType="1"/>
          </p:cNvSpPr>
          <p:nvPr/>
        </p:nvSpPr>
        <p:spPr bwMode="auto">
          <a:xfrm>
            <a:off x="7181850" y="47815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5" name="Text Box 67"/>
          <p:cNvSpPr txBox="1">
            <a:spLocks noChangeArrowheads="1"/>
          </p:cNvSpPr>
          <p:nvPr/>
        </p:nvSpPr>
        <p:spPr bwMode="auto">
          <a:xfrm>
            <a:off x="1765300" y="5013325"/>
            <a:ext cx="644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NULL</a:t>
            </a:r>
            <a:endParaRPr lang="en-US" altLang="zh-CN" sz="1400"/>
          </a:p>
        </p:txBody>
      </p:sp>
      <p:sp>
        <p:nvSpPr>
          <p:cNvPr id="43036" name="Line 0"/>
          <p:cNvSpPr>
            <a:spLocks noChangeShapeType="1"/>
          </p:cNvSpPr>
          <p:nvPr/>
        </p:nvSpPr>
        <p:spPr bwMode="auto">
          <a:xfrm>
            <a:off x="6084888" y="2493963"/>
            <a:ext cx="1587" cy="158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7" name="Line 1"/>
          <p:cNvSpPr>
            <a:spLocks noChangeShapeType="1"/>
          </p:cNvSpPr>
          <p:nvPr/>
        </p:nvSpPr>
        <p:spPr bwMode="auto">
          <a:xfrm flipH="1">
            <a:off x="6084888" y="4076700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8" name="Line 37"/>
          <p:cNvSpPr>
            <a:spLocks noChangeShapeType="1"/>
          </p:cNvSpPr>
          <p:nvPr/>
        </p:nvSpPr>
        <p:spPr bwMode="auto">
          <a:xfrm>
            <a:off x="7972425" y="4510088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9" name="Line 38"/>
          <p:cNvSpPr>
            <a:spLocks noChangeShapeType="1"/>
          </p:cNvSpPr>
          <p:nvPr/>
        </p:nvSpPr>
        <p:spPr bwMode="auto">
          <a:xfrm>
            <a:off x="8534400" y="4510088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0" name="Line 39"/>
          <p:cNvSpPr>
            <a:spLocks noChangeShapeType="1"/>
          </p:cNvSpPr>
          <p:nvPr/>
        </p:nvSpPr>
        <p:spPr bwMode="auto">
          <a:xfrm flipH="1">
            <a:off x="8253413" y="5445125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1" name="Line 37"/>
          <p:cNvSpPr>
            <a:spLocks noChangeShapeType="1"/>
          </p:cNvSpPr>
          <p:nvPr/>
        </p:nvSpPr>
        <p:spPr bwMode="auto">
          <a:xfrm>
            <a:off x="5942013" y="5876925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2" name="Line 38"/>
          <p:cNvSpPr>
            <a:spLocks noChangeShapeType="1"/>
          </p:cNvSpPr>
          <p:nvPr/>
        </p:nvSpPr>
        <p:spPr bwMode="auto">
          <a:xfrm>
            <a:off x="5942013" y="4076700"/>
            <a:ext cx="14287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3" name="Line 39"/>
          <p:cNvSpPr>
            <a:spLocks noChangeShapeType="1"/>
          </p:cNvSpPr>
          <p:nvPr/>
        </p:nvSpPr>
        <p:spPr bwMode="auto">
          <a:xfrm flipH="1">
            <a:off x="5675313" y="4076700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4" name="Line 37"/>
          <p:cNvSpPr>
            <a:spLocks noChangeShapeType="1"/>
          </p:cNvSpPr>
          <p:nvPr/>
        </p:nvSpPr>
        <p:spPr bwMode="auto">
          <a:xfrm>
            <a:off x="3349625" y="4510088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5" name="Line 38"/>
          <p:cNvSpPr>
            <a:spLocks noChangeShapeType="1"/>
          </p:cNvSpPr>
          <p:nvPr/>
        </p:nvSpPr>
        <p:spPr bwMode="auto">
          <a:xfrm>
            <a:off x="3349625" y="335756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6" name="Line 39"/>
          <p:cNvSpPr>
            <a:spLocks noChangeShapeType="1"/>
          </p:cNvSpPr>
          <p:nvPr/>
        </p:nvSpPr>
        <p:spPr bwMode="auto">
          <a:xfrm flipH="1">
            <a:off x="3060700" y="3357563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7" name="Line 0"/>
          <p:cNvSpPr>
            <a:spLocks noChangeShapeType="1"/>
          </p:cNvSpPr>
          <p:nvPr/>
        </p:nvSpPr>
        <p:spPr bwMode="auto">
          <a:xfrm flipH="1">
            <a:off x="900113" y="3789363"/>
            <a:ext cx="158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8" name="Line 1"/>
          <p:cNvSpPr>
            <a:spLocks noChangeShapeType="1"/>
          </p:cNvSpPr>
          <p:nvPr/>
        </p:nvSpPr>
        <p:spPr bwMode="auto">
          <a:xfrm flipH="1">
            <a:off x="900113" y="4725988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9" name="Line 37"/>
          <p:cNvSpPr>
            <a:spLocks noChangeShapeType="1"/>
          </p:cNvSpPr>
          <p:nvPr/>
        </p:nvSpPr>
        <p:spPr bwMode="auto">
          <a:xfrm>
            <a:off x="901700" y="3789363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0" name="矩形 78"/>
          <p:cNvSpPr>
            <a:spLocks noChangeArrowheads="1"/>
          </p:cNvSpPr>
          <p:nvPr/>
        </p:nvSpPr>
        <p:spPr bwMode="auto">
          <a:xfrm>
            <a:off x="6302375" y="3284538"/>
            <a:ext cx="1943100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1" name="矩形 79"/>
          <p:cNvSpPr>
            <a:spLocks noChangeArrowheads="1"/>
          </p:cNvSpPr>
          <p:nvPr/>
        </p:nvSpPr>
        <p:spPr bwMode="auto">
          <a:xfrm>
            <a:off x="6302375" y="4652963"/>
            <a:ext cx="1943100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2" name="矩形 80"/>
          <p:cNvSpPr>
            <a:spLocks noChangeArrowheads="1"/>
          </p:cNvSpPr>
          <p:nvPr/>
        </p:nvSpPr>
        <p:spPr bwMode="auto">
          <a:xfrm>
            <a:off x="3709988" y="4652963"/>
            <a:ext cx="1943100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3" name="矩形 82"/>
          <p:cNvSpPr>
            <a:spLocks noChangeArrowheads="1"/>
          </p:cNvSpPr>
          <p:nvPr/>
        </p:nvSpPr>
        <p:spPr bwMode="auto">
          <a:xfrm>
            <a:off x="3709988" y="5373688"/>
            <a:ext cx="1943100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4" name="矩形 83"/>
          <p:cNvSpPr>
            <a:spLocks noChangeArrowheads="1"/>
          </p:cNvSpPr>
          <p:nvPr/>
        </p:nvSpPr>
        <p:spPr bwMode="auto">
          <a:xfrm>
            <a:off x="1116013" y="3933825"/>
            <a:ext cx="1943100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5" name="矩形 84"/>
          <p:cNvSpPr>
            <a:spLocks noChangeArrowheads="1"/>
          </p:cNvSpPr>
          <p:nvPr/>
        </p:nvSpPr>
        <p:spPr bwMode="auto">
          <a:xfrm>
            <a:off x="1117600" y="5373688"/>
            <a:ext cx="1943100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6" name="矩形 85"/>
          <p:cNvSpPr>
            <a:spLocks noChangeArrowheads="1"/>
          </p:cNvSpPr>
          <p:nvPr/>
        </p:nvSpPr>
        <p:spPr bwMode="auto">
          <a:xfrm>
            <a:off x="3709988" y="3284538"/>
            <a:ext cx="1943100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7" name="Line 21"/>
          <p:cNvSpPr>
            <a:spLocks noChangeShapeType="1"/>
          </p:cNvSpPr>
          <p:nvPr/>
        </p:nvSpPr>
        <p:spPr bwMode="auto">
          <a:xfrm>
            <a:off x="1116013" y="508476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395288" y="331788"/>
            <a:ext cx="8229600" cy="100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经过若干次分配、归还之后，可能会出现下面的格局：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自定义类型转换操作符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036050" cy="5256213"/>
          </a:xfrm>
        </p:spPr>
        <p:txBody>
          <a:bodyPr>
            <a:normAutofit fontScale="92500"/>
          </a:bodyPr>
          <a:lstStyle/>
          <a:p>
            <a:pPr defTabSz="527050" eaLnBrk="1" hangingPunct="1">
              <a:defRPr/>
            </a:pPr>
            <a:r>
              <a:rPr lang="zh-CN" altLang="en-GB" sz="2400" smtClean="0"/>
              <a:t>带</a:t>
            </a:r>
            <a:r>
              <a:rPr lang="zh-CN" altLang="en-GB" sz="2400" smtClean="0">
                <a:solidFill>
                  <a:schemeClr val="folHlink"/>
                </a:solidFill>
              </a:rPr>
              <a:t>一个参数</a:t>
            </a:r>
            <a:r>
              <a:rPr lang="zh-CN" altLang="en-GB" sz="2400" smtClean="0"/>
              <a:t>的</a:t>
            </a:r>
            <a:r>
              <a:rPr lang="zh-CN" altLang="en-GB" sz="2400" smtClean="0">
                <a:solidFill>
                  <a:schemeClr val="folHlink"/>
                </a:solidFill>
              </a:rPr>
              <a:t>构造函数</a:t>
            </a:r>
            <a:r>
              <a:rPr lang="zh-CN" altLang="en-GB" sz="2400" smtClean="0"/>
              <a:t>可以用作从</a:t>
            </a:r>
            <a:r>
              <a:rPr lang="zh-CN" altLang="en-GB" sz="2400" smtClean="0">
                <a:solidFill>
                  <a:schemeClr val="folHlink"/>
                </a:solidFill>
              </a:rPr>
              <a:t>一个基本数据类型</a:t>
            </a:r>
            <a:r>
              <a:rPr lang="zh-CN" altLang="en-GB" sz="2400" smtClean="0"/>
              <a:t>或</a:t>
            </a:r>
            <a:r>
              <a:rPr lang="zh-CN" altLang="en-GB" sz="2400" smtClean="0">
                <a:solidFill>
                  <a:schemeClr val="folHlink"/>
                </a:solidFill>
              </a:rPr>
              <a:t>其它类</a:t>
            </a:r>
            <a:r>
              <a:rPr lang="zh-CN" altLang="en-GB" sz="2400" smtClean="0"/>
              <a:t>到</a:t>
            </a:r>
            <a:r>
              <a:rPr lang="zh-CN" altLang="en-GB" sz="2400" smtClean="0">
                <a:solidFill>
                  <a:schemeClr val="folHlink"/>
                </a:solidFill>
              </a:rPr>
              <a:t>某个类</a:t>
            </a:r>
            <a:r>
              <a:rPr lang="zh-CN" altLang="en-GB" sz="2400" smtClean="0"/>
              <a:t>的</a:t>
            </a:r>
            <a:r>
              <a:rPr lang="zh-CN" altLang="en-GB" sz="2400" smtClean="0">
                <a:solidFill>
                  <a:schemeClr val="folHlink"/>
                </a:solidFill>
              </a:rPr>
              <a:t>转换</a:t>
            </a:r>
            <a:r>
              <a:rPr lang="zh-CN" altLang="en-GB" sz="2400" smtClean="0"/>
              <a:t>。</a:t>
            </a:r>
            <a:r>
              <a:rPr lang="zh-CN" altLang="en-US" sz="2400" smtClean="0"/>
              <a:t> 例如：</a:t>
            </a:r>
            <a:endParaRPr lang="zh-CN" altLang="en-US" sz="2400" smtClean="0"/>
          </a:p>
          <a:p>
            <a:pPr defTabSz="52705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class Complex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{		double real, imag;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public: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Complex()</a:t>
            </a:r>
            <a:r>
              <a:rPr lang="en-GB" altLang="zh-CN" sz="2200" smtClean="0">
                <a:sym typeface="+mn-ea"/>
              </a:rPr>
              <a:t> </a:t>
            </a:r>
            <a:r>
              <a:rPr lang="en-US" altLang="en-GB" sz="2200" smtClean="0">
                <a:sym typeface="+mn-ea"/>
              </a:rPr>
              <a:t>: real(0), imag(0)</a:t>
            </a:r>
            <a:r>
              <a:rPr lang="en-GB" altLang="zh-CN" sz="2200" smtClean="0"/>
              <a:t> { }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</a:t>
            </a:r>
            <a:r>
              <a:rPr lang="en-GB" altLang="zh-CN" sz="2200" smtClean="0">
                <a:solidFill>
                  <a:srgbClr val="FFC000"/>
                </a:solidFill>
              </a:rPr>
              <a:t>Complex(double r)</a:t>
            </a:r>
            <a:r>
              <a:rPr lang="en-GB" altLang="zh-CN" sz="2200" smtClean="0"/>
              <a:t> </a:t>
            </a:r>
            <a:r>
              <a:rPr lang="en-US" altLang="en-GB" sz="2200" smtClean="0"/>
              <a:t>: real(r), imag(0)</a:t>
            </a:r>
            <a:r>
              <a:rPr lang="en-GB" altLang="zh-CN" sz="2200" smtClean="0"/>
              <a:t> { }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Complex(double r, double i) </a:t>
            </a:r>
            <a:r>
              <a:rPr lang="en-US" altLang="en-GB" sz="2200" smtClean="0">
                <a:sym typeface="+mn-ea"/>
              </a:rPr>
              <a:t>: real(r), imag(i) </a:t>
            </a:r>
            <a:r>
              <a:rPr lang="en-GB" altLang="zh-CN" sz="2200" smtClean="0"/>
              <a:t>{ }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......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  friend Complex operator + (const Complex &amp;x, const Complex &amp;y);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};</a:t>
            </a:r>
            <a:r>
              <a:rPr lang="en-US" altLang="zh-CN" sz="2200" smtClean="0"/>
              <a:t> </a:t>
            </a:r>
            <a:endParaRPr lang="en-US" altLang="zh-CN" sz="220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400"/>
              <a:t>......</a:t>
            </a:r>
            <a:endParaRPr lang="en-GB" altLang="zh-CN" sz="240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400"/>
              <a:t>Complex c1(1, 2), c2, c3;</a:t>
            </a:r>
            <a:endParaRPr lang="en-GB" altLang="zh-CN" sz="240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400"/>
              <a:t>c2 = c1 + </a:t>
            </a:r>
            <a:r>
              <a:rPr lang="en-GB" altLang="zh-CN" sz="2400">
                <a:solidFill>
                  <a:srgbClr val="FFC000"/>
                </a:solidFill>
              </a:rPr>
              <a:t>1.7</a:t>
            </a:r>
            <a:r>
              <a:rPr lang="en-GB" altLang="zh-CN" sz="2400"/>
              <a:t>;  //1.7</a:t>
            </a:r>
            <a:r>
              <a:rPr lang="zh-CN" altLang="en-GB" sz="2400"/>
              <a:t>隐式转换成一个复数对象</a:t>
            </a:r>
            <a:r>
              <a:rPr lang="en-GB" altLang="zh-CN" sz="2400"/>
              <a:t>Complex(1.7)</a:t>
            </a:r>
            <a:endParaRPr lang="en-GB" altLang="zh-CN" sz="240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400"/>
              <a:t>c3 = </a:t>
            </a:r>
            <a:r>
              <a:rPr lang="en-GB" altLang="zh-CN" sz="2400">
                <a:solidFill>
                  <a:srgbClr val="FFC000"/>
                </a:solidFill>
              </a:rPr>
              <a:t>2.5</a:t>
            </a:r>
            <a:r>
              <a:rPr lang="en-GB" altLang="zh-CN" sz="2400"/>
              <a:t> + c2;  //2.5</a:t>
            </a:r>
            <a:r>
              <a:rPr lang="zh-CN" altLang="en-GB" sz="2400"/>
              <a:t>转换成</a:t>
            </a:r>
            <a:r>
              <a:rPr lang="en-GB" altLang="zh-CN" sz="2400"/>
              <a:t>Complex(2.5)</a:t>
            </a:r>
            <a:r>
              <a:rPr lang="zh-CN" altLang="zh-CN" sz="2400"/>
              <a:t>，注意</a:t>
            </a:r>
            <a:r>
              <a:rPr lang="en-US" altLang="zh-CN" sz="2400"/>
              <a:t>+</a:t>
            </a:r>
            <a:r>
              <a:rPr lang="zh-CN" altLang="en-US" sz="2400"/>
              <a:t>只能是全局函数</a:t>
            </a:r>
            <a:endParaRPr lang="zh-CN" altLang="en-US" sz="240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62658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GB" sz="2800" smtClean="0"/>
              <a:t>另一种类型转换方式是</a:t>
            </a:r>
            <a:r>
              <a:rPr lang="zh-CN" altLang="en-GB" sz="2800" smtClean="0">
                <a:solidFill>
                  <a:srgbClr val="FFC000"/>
                </a:solidFill>
              </a:rPr>
              <a:t>自定义类型转换</a:t>
            </a:r>
            <a:r>
              <a:rPr lang="zh-CN" altLang="en-US" sz="2800" smtClean="0"/>
              <a:t>，从一个</a:t>
            </a:r>
            <a:r>
              <a:rPr lang="zh-CN" altLang="en-US" sz="2800" smtClean="0">
                <a:solidFill>
                  <a:srgbClr val="FFC000"/>
                </a:solidFill>
              </a:rPr>
              <a:t>类</a:t>
            </a:r>
            <a:r>
              <a:rPr lang="zh-CN" altLang="en-US" sz="2800" smtClean="0"/>
              <a:t>转换成</a:t>
            </a:r>
            <a:r>
              <a:rPr lang="zh-CN" altLang="en-US" sz="2800" smtClean="0">
                <a:solidFill>
                  <a:srgbClr val="FFC000"/>
                </a:solidFill>
              </a:rPr>
              <a:t>基本数据类型</a:t>
            </a:r>
            <a:r>
              <a:rPr lang="zh-CN" altLang="en-US" sz="2800" smtClean="0"/>
              <a:t>或</a:t>
            </a:r>
            <a:r>
              <a:rPr lang="zh-CN" altLang="en-US" sz="2800" smtClean="0">
                <a:solidFill>
                  <a:srgbClr val="FFC000"/>
                </a:solidFill>
              </a:rPr>
              <a:t>其它类</a:t>
            </a:r>
            <a:r>
              <a:rPr lang="zh-CN" altLang="en-US" sz="2800" smtClean="0"/>
              <a:t>，例如：</a:t>
            </a:r>
            <a:endParaRPr lang="zh-CN" altLang="en-US" sz="28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class A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{  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    int x, y;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public: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 ......</a:t>
            </a:r>
            <a:endParaRPr lang="en-US" altLang="zh-CN" sz="2400" smtClean="0"/>
          </a:p>
          <a:p>
            <a:pPr marL="0"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</a:t>
            </a:r>
            <a:r>
              <a:rPr lang="en-US" altLang="zh-CN" sz="2400" smtClean="0">
                <a:sym typeface="+mn-ea"/>
              </a:rPr>
              <a:t>        </a:t>
            </a:r>
            <a:r>
              <a:rPr lang="en-US" altLang="zh-CN" sz="2400" smtClean="0">
                <a:solidFill>
                  <a:srgbClr val="FFC000"/>
                </a:solidFill>
              </a:rPr>
              <a:t>operator int</a:t>
            </a:r>
            <a:r>
              <a:rPr lang="en-US" altLang="zh-CN" sz="2400" smtClean="0"/>
              <a:t>()  </a:t>
            </a:r>
            <a:r>
              <a:rPr lang="en-US" altLang="zh-CN" sz="2400" smtClean="0">
                <a:sym typeface="+mn-ea"/>
              </a:rPr>
              <a:t>//</a:t>
            </a:r>
            <a:r>
              <a:rPr lang="zh-CN" altLang="zh-CN" sz="2400" smtClean="0">
                <a:sym typeface="+mn-ea"/>
              </a:rPr>
              <a:t>类型转换操作符</a:t>
            </a:r>
            <a:r>
              <a:rPr lang="en-US" altLang="zh-CN" sz="2400" smtClean="0">
                <a:sym typeface="+mn-ea"/>
              </a:rPr>
              <a:t>int</a:t>
            </a:r>
            <a:r>
              <a:rPr lang="zh-CN" altLang="zh-CN" sz="2400" smtClean="0">
                <a:sym typeface="+mn-ea"/>
              </a:rPr>
              <a:t>的重载函数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2400" smtClean="0">
                <a:sym typeface="+mn-ea"/>
              </a:rPr>
              <a:t>{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        return x + y; 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    }							 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};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...</a:t>
            </a:r>
            <a:r>
              <a:rPr lang="en-US" altLang="zh-CN" sz="2400" smtClean="0">
                <a:latin typeface="Arial" panose="020B0604020202020204" pitchFamily="34" charset="0"/>
              </a:rPr>
              <a:t>…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A a;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int i = 1;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int z = i + </a:t>
            </a:r>
            <a:r>
              <a:rPr lang="en-US" altLang="zh-CN" sz="2400" smtClean="0">
                <a:solidFill>
                  <a:schemeClr val="folHlink"/>
                </a:solidFill>
              </a:rPr>
              <a:t>a</a:t>
            </a:r>
            <a:r>
              <a:rPr lang="en-US" altLang="zh-CN" sz="2400" smtClean="0"/>
              <a:t>; //</a:t>
            </a:r>
            <a:r>
              <a:rPr lang="zh-CN" altLang="en-US" sz="2400" smtClean="0"/>
              <a:t>将调用类型转换操作符</a:t>
            </a:r>
            <a:r>
              <a:rPr lang="en-US" altLang="zh-CN" sz="2400" smtClean="0"/>
              <a:t>int</a:t>
            </a:r>
            <a:r>
              <a:rPr lang="zh-CN" altLang="en-US" sz="2400" smtClean="0"/>
              <a:t>的重载函数</a:t>
            </a:r>
            <a:endParaRPr lang="zh-CN" altLang="en-US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zh-CN" altLang="en-US" sz="2400" smtClean="0"/>
              <a:t>			       </a:t>
            </a:r>
            <a:r>
              <a:rPr lang="en-US" altLang="zh-CN" sz="2400" smtClean="0"/>
              <a:t>//</a:t>
            </a:r>
            <a:r>
              <a:rPr lang="zh-CN" altLang="en-US" sz="2400" smtClean="0"/>
              <a:t>把对象</a:t>
            </a:r>
            <a:r>
              <a:rPr lang="en-US" altLang="zh-CN" sz="2400" smtClean="0"/>
              <a:t>a</a:t>
            </a:r>
            <a:r>
              <a:rPr lang="zh-CN" altLang="en-US" sz="2400" smtClean="0"/>
              <a:t>隐式转换成</a:t>
            </a:r>
            <a:r>
              <a:rPr lang="en-US" altLang="zh-CN" sz="2400" smtClean="0"/>
              <a:t>int</a:t>
            </a:r>
            <a:r>
              <a:rPr lang="zh-CN" altLang="en-US" sz="2400" smtClean="0"/>
              <a:t>型数据。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4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4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4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4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4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4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4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4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4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4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歧义问题</a:t>
            </a:r>
            <a:endParaRPr lang="zh-CN" altLang="zh-CN" smtClean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 lnSpcReduction="10000"/>
          </a:bodyPr>
          <a:lstStyle/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class A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{		int x,y;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	public: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ym typeface="+mn-ea"/>
              </a:rPr>
              <a:t>		</a:t>
            </a:r>
            <a:r>
              <a:rPr lang="en-US" altLang="zh-CN" sz="2400" smtClean="0"/>
              <a:t>A() : x(0), y(0) { }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ym typeface="+mn-ea"/>
              </a:rPr>
              <a:t>		</a:t>
            </a:r>
            <a:r>
              <a:rPr lang="en-US" altLang="zh-CN" sz="2400" smtClean="0">
                <a:solidFill>
                  <a:srgbClr val="FFC000"/>
                </a:solidFill>
              </a:rPr>
              <a:t>A(int i)</a:t>
            </a:r>
            <a:r>
              <a:rPr lang="en-US" altLang="zh-CN" sz="2400" smtClean="0"/>
              <a:t> : </a:t>
            </a:r>
            <a:r>
              <a:rPr lang="en-US" altLang="zh-CN" sz="2400" smtClean="0">
                <a:sym typeface="+mn-ea"/>
              </a:rPr>
              <a:t>x(i), y(0) </a:t>
            </a:r>
            <a:r>
              <a:rPr lang="en-US" altLang="zh-CN" sz="2400" smtClean="0"/>
              <a:t>{ }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ym typeface="+mn-ea"/>
              </a:rPr>
              <a:t>		</a:t>
            </a:r>
            <a:r>
              <a:rPr lang="en-US" altLang="zh-CN" sz="2400" smtClean="0"/>
              <a:t>A(int i, int j) : </a:t>
            </a:r>
            <a:r>
              <a:rPr lang="en-US" altLang="zh-CN" sz="2400" smtClean="0">
                <a:sym typeface="+mn-ea"/>
              </a:rPr>
              <a:t>x(i), y(j) </a:t>
            </a:r>
            <a:r>
              <a:rPr lang="en-US" altLang="zh-CN" sz="2400"/>
              <a:t>{ }</a:t>
            </a:r>
            <a:endParaRPr lang="en-US" altLang="zh-CN" sz="240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		</a:t>
            </a:r>
            <a:r>
              <a:rPr lang="en-US" altLang="zh-CN" sz="2400" smtClean="0">
                <a:solidFill>
                  <a:srgbClr val="FFC000"/>
                </a:solidFill>
              </a:rPr>
              <a:t>operator int() </a:t>
            </a:r>
            <a:r>
              <a:rPr lang="en-US" altLang="zh-CN" sz="2400" smtClean="0"/>
              <a:t>{ return x + y; }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ym typeface="+mn-ea"/>
              </a:rPr>
              <a:t>		</a:t>
            </a:r>
            <a:r>
              <a:rPr lang="en-US" altLang="zh-CN" sz="2400" smtClean="0"/>
              <a:t>friend A operator +(const A &amp;a1, const A &amp;a2);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};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......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A a;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int i = 1, z;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z = </a:t>
            </a:r>
            <a:r>
              <a:rPr lang="en-US" altLang="zh-CN" sz="2400" smtClean="0">
                <a:solidFill>
                  <a:srgbClr val="FFC000"/>
                </a:solidFill>
              </a:rPr>
              <a:t>a</a:t>
            </a:r>
            <a:r>
              <a:rPr lang="en-US" altLang="zh-CN" sz="2400" smtClean="0"/>
              <a:t> + </a:t>
            </a:r>
            <a:r>
              <a:rPr lang="en-US" altLang="zh-CN" sz="2400" smtClean="0">
                <a:solidFill>
                  <a:srgbClr val="FFC000"/>
                </a:solidFill>
              </a:rPr>
              <a:t>i</a:t>
            </a:r>
            <a:r>
              <a:rPr lang="en-US" altLang="zh-CN" sz="2400" smtClean="0"/>
              <a:t>;  //</a:t>
            </a:r>
            <a:r>
              <a:rPr lang="zh-CN" altLang="en-US" sz="2400" smtClean="0"/>
              <a:t>是</a:t>
            </a:r>
            <a:r>
              <a:rPr lang="en-US" altLang="zh-CN" sz="2400" smtClean="0"/>
              <a:t>a</a:t>
            </a:r>
            <a:r>
              <a:rPr lang="zh-CN" altLang="en-US" sz="2400" smtClean="0"/>
              <a:t>转换成</a:t>
            </a:r>
            <a:r>
              <a:rPr lang="en-US" altLang="zh-CN" sz="2400" smtClean="0"/>
              <a:t>int</a:t>
            </a:r>
            <a:r>
              <a:rPr lang="zh-CN" altLang="en-US" sz="2400" smtClean="0"/>
              <a:t>呢，还是</a:t>
            </a:r>
            <a:r>
              <a:rPr lang="en-US" altLang="zh-CN" sz="2400" smtClean="0"/>
              <a:t>i</a:t>
            </a:r>
            <a:r>
              <a:rPr lang="zh-CN" altLang="en-US" sz="2400" smtClean="0"/>
              <a:t>转换成</a:t>
            </a:r>
            <a:r>
              <a:rPr lang="en-US" altLang="zh-CN" sz="2400" smtClean="0"/>
              <a:t>A</a:t>
            </a:r>
            <a:r>
              <a:rPr lang="zh-CN" altLang="en-US" sz="2400" smtClean="0"/>
              <a:t>？ 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6048375"/>
          </a:xfrm>
        </p:spPr>
        <p:txBody>
          <a:bodyPr>
            <a:normAutofit lnSpcReduction="10000"/>
          </a:bodyPr>
          <a:lstStyle/>
          <a:p>
            <a:pPr defTabSz="450850" eaLnBrk="1" hangingPunct="1">
              <a:lnSpc>
                <a:spcPct val="90000"/>
              </a:lnSpc>
              <a:defRPr/>
            </a:pPr>
            <a:r>
              <a:rPr lang="zh-CN" altLang="en-US" sz="2400" smtClean="0"/>
              <a:t>对上面的问题，可以用显式类型转换来解决：</a:t>
            </a:r>
            <a:endParaRPr lang="zh-CN" altLang="en-US" sz="2400" smtClean="0"/>
          </a:p>
          <a:p>
            <a:pPr defTabSz="4508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	</a:t>
            </a:r>
            <a:r>
              <a:rPr lang="en-US" altLang="zh-CN" sz="2400" smtClean="0"/>
              <a:t>z = </a:t>
            </a:r>
            <a:r>
              <a:rPr lang="en-US" altLang="zh-CN" sz="2400" smtClean="0">
                <a:solidFill>
                  <a:srgbClr val="FFC000"/>
                </a:solidFill>
              </a:rPr>
              <a:t>(int)</a:t>
            </a:r>
            <a:r>
              <a:rPr lang="en-US" altLang="zh-CN" sz="2400" smtClean="0"/>
              <a:t>a + i;</a:t>
            </a:r>
            <a:endParaRPr lang="en-US" altLang="zh-CN" sz="2400" smtClean="0"/>
          </a:p>
          <a:p>
            <a:pPr defTabSz="4508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或</a:t>
            </a:r>
            <a:endParaRPr lang="zh-CN" altLang="en-US" sz="2400" smtClean="0"/>
          </a:p>
          <a:p>
            <a:pPr defTabSz="4508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	</a:t>
            </a:r>
            <a:r>
              <a:rPr lang="en-US" altLang="zh-CN" sz="2400" smtClean="0"/>
              <a:t>z = a + </a:t>
            </a:r>
            <a:r>
              <a:rPr lang="en-US" altLang="zh-CN" sz="2400" smtClean="0">
                <a:solidFill>
                  <a:srgbClr val="FFC000"/>
                </a:solidFill>
              </a:rPr>
              <a:t>(A)</a:t>
            </a:r>
            <a:r>
              <a:rPr lang="en-US" altLang="zh-CN" sz="2400" smtClean="0"/>
              <a:t>i;</a:t>
            </a:r>
            <a:endParaRPr lang="en-US" altLang="zh-CN" sz="2400" smtClean="0"/>
          </a:p>
          <a:p>
            <a:pPr defTabSz="4508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smtClean="0"/>
          </a:p>
          <a:p>
            <a:pPr defTabSz="450850" eaLnBrk="1" hangingPunct="1">
              <a:lnSpc>
                <a:spcPct val="90000"/>
              </a:lnSpc>
              <a:defRPr/>
            </a:pPr>
            <a:r>
              <a:rPr lang="zh-CN" altLang="en-US" sz="2400" smtClean="0"/>
              <a:t>也可以通过给</a:t>
            </a:r>
            <a:r>
              <a:rPr lang="en-US" altLang="zh-CN" sz="2400" smtClean="0"/>
              <a:t>A</a:t>
            </a:r>
            <a:r>
              <a:rPr lang="zh-CN" altLang="en-US" sz="2400" smtClean="0"/>
              <a:t>类的构造函数</a:t>
            </a:r>
            <a:r>
              <a:rPr lang="en-US" altLang="zh-CN" sz="2400" smtClean="0"/>
              <a:t>A(int i)</a:t>
            </a:r>
            <a:r>
              <a:rPr lang="zh-CN" altLang="en-US" sz="2400" smtClean="0"/>
              <a:t>加上一个修饰符</a:t>
            </a:r>
            <a:r>
              <a:rPr lang="en-US" altLang="zh-CN" sz="2400" smtClean="0"/>
              <a:t>explicit</a:t>
            </a:r>
            <a:r>
              <a:rPr lang="zh-CN" altLang="en-US" sz="2400" smtClean="0"/>
              <a:t>，</a:t>
            </a:r>
            <a:r>
              <a:rPr lang="zh-CN" altLang="en-US" sz="2400"/>
              <a:t>禁止把它当作隐式类型转换符来</a:t>
            </a:r>
            <a:r>
              <a:rPr lang="zh-CN" altLang="en-US" sz="2400" smtClean="0"/>
              <a:t>用：</a:t>
            </a:r>
            <a:endParaRPr lang="zh-CN" altLang="en-US" sz="24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class A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{	......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	</a:t>
            </a:r>
            <a:r>
              <a:rPr lang="en-US" altLang="zh-CN" sz="2000" smtClean="0">
                <a:solidFill>
                  <a:srgbClr val="FFC000"/>
                </a:solidFill>
              </a:rPr>
              <a:t>explicit</a:t>
            </a:r>
            <a:r>
              <a:rPr lang="en-US" altLang="zh-CN" sz="2000" smtClean="0"/>
              <a:t> A(int i) //</a:t>
            </a:r>
            <a:r>
              <a:rPr lang="zh-CN" altLang="en-US" sz="2000" smtClean="0"/>
              <a:t>禁止把它当作隐式类型转换符来用。 </a:t>
            </a:r>
            <a:endParaRPr lang="zh-CN" altLang="en-US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smtClean="0"/>
              <a:t>   </a:t>
            </a:r>
            <a:r>
              <a:rPr lang="en-US" altLang="zh-CN" sz="2000" smtClean="0"/>
              <a:t>{ x = i; y = 0; 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	}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>
                <a:solidFill>
                  <a:srgbClr val="FFC000"/>
                </a:solidFill>
              </a:rPr>
              <a:t>   </a:t>
            </a:r>
            <a:r>
              <a:rPr lang="en-US" altLang="zh-CN" sz="2000" smtClean="0"/>
              <a:t>operator </a:t>
            </a:r>
            <a:r>
              <a:rPr lang="en-US" altLang="zh-CN" sz="2000"/>
              <a:t>int() { return x+y; }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	......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};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A a;</a:t>
            </a:r>
            <a:endParaRPr lang="en-US" altLang="zh-CN" sz="200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int i = 1,z;</a:t>
            </a:r>
            <a:endParaRPr lang="en-US" altLang="zh-CN" sz="200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z = a + i;  </a:t>
            </a:r>
            <a:r>
              <a:rPr lang="en-US" altLang="zh-CN" sz="2000" smtClean="0"/>
              <a:t>//a</a:t>
            </a:r>
            <a:r>
              <a:rPr lang="zh-CN" altLang="en-US" sz="2000"/>
              <a:t>转换成</a:t>
            </a:r>
            <a:r>
              <a:rPr lang="en-US" altLang="zh-CN" sz="2000" smtClean="0"/>
              <a:t>int</a:t>
            </a: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函数调用操作符“</a:t>
            </a:r>
            <a:r>
              <a:rPr lang="en-US" altLang="zh-CN" smtClean="0"/>
              <a:t>()” </a:t>
            </a:r>
            <a:endParaRPr lang="en-US" altLang="zh-CN" smtClean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smtClean="0"/>
              <a:t>在</a:t>
            </a:r>
            <a:r>
              <a:rPr lang="en-US" altLang="zh-CN" sz="2400" smtClean="0"/>
              <a:t>C++</a:t>
            </a:r>
            <a:r>
              <a:rPr lang="zh-CN" altLang="en-US" sz="2400" smtClean="0"/>
              <a:t>中，把函数调用也作为一种操作符来看待。</a:t>
            </a:r>
            <a:endParaRPr lang="zh-CN" altLang="en-US" sz="24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smtClean="0"/>
              <a:t>函数调用操作符是可以重载的。重载函数调用操作符之后，相应类的对象（</a:t>
            </a:r>
            <a:r>
              <a:rPr lang="zh-CN" altLang="en-US" sz="2400" smtClean="0">
                <a:solidFill>
                  <a:schemeClr val="folHlink"/>
                </a:solidFill>
              </a:rPr>
              <a:t>函数对象</a:t>
            </a:r>
            <a:r>
              <a:rPr lang="zh-CN" altLang="en-US" sz="2400" smtClean="0"/>
              <a:t>，</a:t>
            </a:r>
            <a:r>
              <a:rPr lang="zh-CN" altLang="en-US" sz="2400" smtClean="0">
                <a:solidFill>
                  <a:schemeClr val="folHlink"/>
                </a:solidFill>
              </a:rPr>
              <a:t>仿函数</a:t>
            </a:r>
            <a:r>
              <a:rPr lang="zh-CN" altLang="en-US" sz="2400" smtClean="0"/>
              <a:t>，</a:t>
            </a:r>
            <a:r>
              <a:rPr lang="zh-CN" altLang="en-US" sz="2400" smtClean="0">
                <a:solidFill>
                  <a:schemeClr val="folHlink"/>
                </a:solidFill>
              </a:rPr>
              <a:t>函数子</a:t>
            </a:r>
            <a:r>
              <a:rPr lang="zh-CN" altLang="en-US" sz="2400" smtClean="0"/>
              <a:t>，</a:t>
            </a:r>
            <a:r>
              <a:rPr lang="en-US" altLang="zh-CN" sz="2400" smtClean="0">
                <a:solidFill>
                  <a:schemeClr val="folHlink"/>
                </a:solidFill>
              </a:rPr>
              <a:t>functor</a:t>
            </a:r>
            <a:r>
              <a:rPr lang="zh-CN" altLang="en-US" sz="2400" smtClean="0"/>
              <a:t>）就可当作函数来使用了。例如：</a:t>
            </a:r>
            <a:endParaRPr lang="zh-CN" altLang="en-US" sz="24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+mn-ea"/>
              </a:rPr>
              <a:t>class Random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ym typeface="+mn-ea"/>
              </a:rPr>
              <a:t>{	    unsigned </a:t>
            </a:r>
            <a:r>
              <a:rPr lang="en-US" altLang="zh-CN" sz="18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seed;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+mn-ea"/>
              </a:rPr>
              <a:t>	public: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ym typeface="+mn-ea"/>
              </a:rPr>
              <a:t>   	    Random(unsigned </a:t>
            </a:r>
            <a:r>
              <a:rPr lang="en-US" altLang="zh-CN" sz="1800" dirty="0" err="1" smtClean="0">
                <a:sym typeface="+mn-ea"/>
              </a:rPr>
              <a:t>int</a:t>
            </a:r>
            <a:r>
              <a:rPr lang="en-US" altLang="zh-CN" sz="1800" dirty="0" smtClean="0">
                <a:sym typeface="+mn-ea"/>
              </a:rPr>
              <a:t> </a:t>
            </a:r>
            <a:r>
              <a:rPr lang="en-US" altLang="zh-CN" sz="1800" dirty="0" err="1" smtClean="0">
                <a:sym typeface="+mn-ea"/>
              </a:rPr>
              <a:t>i</a:t>
            </a:r>
            <a:r>
              <a:rPr lang="en-US" altLang="zh-CN" sz="1800" dirty="0" smtClean="0">
                <a:sym typeface="+mn-ea"/>
              </a:rPr>
              <a:t>) : seed(i) </a:t>
            </a:r>
            <a:r>
              <a:rPr lang="en-US" altLang="zh-CN" sz="2000" dirty="0" smtClean="0">
                <a:sym typeface="+mn-ea"/>
              </a:rPr>
              <a:t>{ }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ym typeface="+mn-ea"/>
              </a:rPr>
              <a:t>       unsigned </a:t>
            </a:r>
            <a:r>
              <a:rPr lang="en-US" altLang="zh-CN" sz="1800" dirty="0" err="1" smtClean="0">
                <a:sym typeface="+mn-ea"/>
              </a:rPr>
              <a:t>int</a:t>
            </a:r>
            <a:r>
              <a:rPr lang="en-US" altLang="zh-CN" sz="1800" dirty="0" smtClean="0">
                <a:sym typeface="+mn-ea"/>
              </a:rPr>
              <a:t> </a:t>
            </a:r>
            <a:r>
              <a:rPr lang="en-US" altLang="zh-CN" sz="1800" dirty="0" smtClean="0">
                <a:solidFill>
                  <a:srgbClr val="FFC000"/>
                </a:solidFill>
                <a:sym typeface="+mn-ea"/>
              </a:rPr>
              <a:t>operator ()</a:t>
            </a:r>
            <a:r>
              <a:rPr lang="en-US" altLang="zh-CN" sz="1800" dirty="0" smtClean="0">
                <a:sym typeface="+mn-ea"/>
              </a:rPr>
              <a:t>() //</a:t>
            </a:r>
            <a:r>
              <a:rPr lang="zh-CN" altLang="en-US" sz="2000" dirty="0" smtClean="0">
                <a:sym typeface="+mn-ea"/>
              </a:rPr>
              <a:t>函数调用操作符重载</a:t>
            </a:r>
            <a:endParaRPr lang="zh-CN" altLang="en-US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sym typeface="+mn-ea"/>
              </a:rPr>
              <a:t>   	    </a:t>
            </a:r>
            <a:r>
              <a:rPr lang="en-US" altLang="zh-CN" sz="2000" dirty="0" smtClean="0">
                <a:sym typeface="+mn-ea"/>
              </a:rPr>
              <a:t>{ seed = (25173*seed+13849)%65536;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+mn-ea"/>
              </a:rPr>
              <a:t>	       return seed;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+mn-ea"/>
              </a:rPr>
              <a:t>       }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+mn-ea"/>
              </a:rPr>
              <a:t>};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+mn-ea"/>
              </a:rPr>
              <a:t>......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ym typeface="+mn-ea"/>
              </a:rPr>
              <a:t>Random random(1); //</a:t>
            </a:r>
            <a:r>
              <a:rPr lang="zh-CN" altLang="en-US" sz="2000" dirty="0" smtClean="0">
                <a:sym typeface="+mn-ea"/>
              </a:rPr>
              <a:t>创建一个函数对象</a:t>
            </a:r>
            <a:endParaRPr lang="zh-CN" altLang="en-US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ym typeface="+mn-ea"/>
              </a:rPr>
              <a:t>...</a:t>
            </a:r>
            <a:r>
              <a:rPr lang="en-US" altLang="zh-CN" sz="1800" dirty="0" smtClean="0">
                <a:solidFill>
                  <a:srgbClr val="FFC000"/>
                </a:solidFill>
                <a:sym typeface="+mn-ea"/>
              </a:rPr>
              <a:t>random()</a:t>
            </a:r>
            <a:r>
              <a:rPr lang="en-US" altLang="zh-CN" sz="1800" dirty="0" smtClean="0">
                <a:sym typeface="+mn-ea"/>
              </a:rPr>
              <a:t>... //</a:t>
            </a:r>
            <a:r>
              <a:rPr lang="zh-CN" altLang="en-US" sz="1800" dirty="0" smtClean="0">
                <a:sym typeface="+mn-ea"/>
              </a:rPr>
              <a:t>利用函数对象产生一个随机数</a:t>
            </a:r>
            <a:endParaRPr lang="zh-CN" altLang="en-US" sz="18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8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8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8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8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8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8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81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与函数相比，仿函数是对象，因此可以存储数据，例如，实现一个用于减少参数的</a:t>
            </a:r>
            <a:r>
              <a:rPr lang="zh-CN" altLang="en-US" sz="2400" dirty="0" smtClean="0">
                <a:solidFill>
                  <a:srgbClr val="FFC000"/>
                </a:solidFill>
              </a:rPr>
              <a:t>适配器</a:t>
            </a:r>
            <a:endParaRPr lang="zh-CN" alt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dirty="0" smtClean="0"/>
              <a:t>int function(int a, int b)</a:t>
            </a:r>
            <a:r>
              <a:rPr lang="en-US" altLang="zh-CN" sz="2000" dirty="0" smtClean="0"/>
              <a:t>;  // </a:t>
            </a:r>
            <a:r>
              <a:rPr lang="zh-CN" altLang="zh-CN" sz="2000" dirty="0" smtClean="0"/>
              <a:t>一个需要两个参数的函数</a:t>
            </a:r>
            <a:endParaRPr lang="zh-CN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18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class Adaptor {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ym typeface="+mn-ea"/>
              </a:rPr>
              <a:t>typedef int (*FuncPtr)(int a, int b); </a:t>
            </a:r>
            <a:endParaRPr lang="en-US" altLang="zh-CN" sz="20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FuncPtr _ptr; 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int _param; 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public: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Adaptor(FuncPtr p, int pa) : _ptr(p), _param(</a:t>
            </a:r>
            <a:r>
              <a:rPr lang="en-US" altLang="zh-CN" sz="2000" dirty="0" smtClean="0">
                <a:sym typeface="+mn-ea"/>
              </a:rPr>
              <a:t>pa</a:t>
            </a:r>
            <a:r>
              <a:rPr lang="en-US" altLang="zh-CN" sz="2000" dirty="0" smtClean="0"/>
              <a:t>) { }; 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int operator()(int b) {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	return _ptr(_param, b); 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}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};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18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dirty="0" smtClean="0"/>
              <a:t>Adaptor adaptor(function, 3); </a:t>
            </a:r>
            <a:endParaRPr lang="zh-CN" altLang="en-US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dirty="0" smtClean="0"/>
              <a:t>cout &lt;&lt; adaptor(4) &lt;&lt; endl; 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打印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 + 4 </a:t>
            </a:r>
            <a:r>
              <a:rPr lang="zh-CN" altLang="en-US" sz="2000" dirty="0" smtClean="0"/>
              <a:t>）</a:t>
            </a:r>
            <a:endParaRPr lang="zh-CN" altLang="en-US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dirty="0" smtClean="0">
                <a:sym typeface="+mn-ea"/>
              </a:rPr>
              <a:t>cout &lt;&lt; function(</a:t>
            </a:r>
            <a:r>
              <a:rPr lang="en-US" altLang="zh-CN" sz="2000" dirty="0" smtClean="0">
                <a:sym typeface="+mn-ea"/>
              </a:rPr>
              <a:t>3, </a:t>
            </a:r>
            <a:r>
              <a:rPr lang="zh-CN" altLang="en-US" sz="2000" dirty="0" smtClean="0">
                <a:sym typeface="+mn-ea"/>
              </a:rPr>
              <a:t>4) &lt;&lt; endl; </a:t>
            </a:r>
            <a:r>
              <a:rPr lang="en-US" altLang="zh-CN" sz="2000" dirty="0" smtClean="0">
                <a:sym typeface="+mn-ea"/>
              </a:rPr>
              <a:t>// </a:t>
            </a:r>
            <a:r>
              <a:rPr lang="zh-CN" altLang="en-US" sz="2000" dirty="0" smtClean="0">
                <a:sym typeface="+mn-ea"/>
              </a:rPr>
              <a:t>等价于</a:t>
            </a:r>
            <a:endParaRPr lang="zh-CN" altLang="en-US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9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9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81650"/>
          </a:xfrm>
        </p:spPr>
        <p:txBody>
          <a:bodyPr>
            <a:normAutofit fontScale="90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与函数指针相比，函数指针可以有指向操作，因此可以指向其他函数指针，实现运行期行为转变：</a:t>
            </a:r>
            <a:endParaRPr lang="zh-CN" altLang="en-US" sz="28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 smtClean="0">
                <a:sym typeface="+mn-ea"/>
              </a:rPr>
              <a:t>int func</a:t>
            </a:r>
            <a:r>
              <a:rPr lang="en-US" altLang="zh-CN" sz="2400" dirty="0" smtClean="0">
                <a:sym typeface="+mn-ea"/>
              </a:rPr>
              <a:t>_a</a:t>
            </a:r>
            <a:r>
              <a:rPr lang="zh-CN" altLang="en-US" sz="2400" dirty="0" smtClean="0">
                <a:sym typeface="+mn-ea"/>
              </a:rPr>
              <a:t>()</a:t>
            </a:r>
            <a:r>
              <a:rPr lang="en-US" altLang="zh-CN" sz="2400" dirty="0" smtClean="0">
                <a:sym typeface="+mn-ea"/>
              </a:rPr>
              <a:t>;  </a:t>
            </a:r>
            <a:endParaRPr lang="zh-CN" altLang="zh-CN" sz="24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 smtClean="0">
                <a:sym typeface="+mn-ea"/>
              </a:rPr>
              <a:t>int func</a:t>
            </a:r>
            <a:r>
              <a:rPr lang="en-US" altLang="zh-CN" sz="2400" dirty="0" smtClean="0">
                <a:sym typeface="+mn-ea"/>
              </a:rPr>
              <a:t>_b</a:t>
            </a:r>
            <a:r>
              <a:rPr lang="zh-CN" altLang="en-US" sz="2400" dirty="0" smtClean="0">
                <a:sym typeface="+mn-ea"/>
              </a:rPr>
              <a:t>()</a:t>
            </a:r>
            <a:r>
              <a:rPr lang="en-US" altLang="zh-CN" sz="2400" dirty="0" smtClean="0">
                <a:sym typeface="+mn-ea"/>
              </a:rPr>
              <a:t>;  </a:t>
            </a:r>
            <a:endParaRPr lang="zh-CN" altLang="zh-CN" sz="24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24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sym typeface="+mn-ea"/>
              </a:rPr>
              <a:t>typedef int (*FuncPtr)(); </a:t>
            </a:r>
            <a:endParaRPr lang="en-US" altLang="zh-CN" sz="24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sym typeface="+mn-ea"/>
              </a:rPr>
              <a:t>......</a:t>
            </a:r>
            <a:endParaRPr lang="en-US" altLang="zh-CN" sz="24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sym typeface="+mn-ea"/>
              </a:rPr>
              <a:t>FuncPtr ptr; </a:t>
            </a:r>
            <a:endParaRPr lang="en-US" altLang="zh-CN" sz="24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sym typeface="+mn-ea"/>
              </a:rPr>
              <a:t>if (...) { ptr = func_a; } // </a:t>
            </a:r>
            <a:r>
              <a:rPr lang="zh-CN" altLang="en-US" sz="2400" dirty="0" smtClean="0">
                <a:sym typeface="+mn-ea"/>
              </a:rPr>
              <a:t>根据某些条件</a:t>
            </a:r>
            <a:r>
              <a:rPr lang="zh-CN" altLang="en-US" sz="2400" dirty="0" smtClean="0">
                <a:solidFill>
                  <a:srgbClr val="FFC000"/>
                </a:solidFill>
                <a:sym typeface="+mn-ea"/>
              </a:rPr>
              <a:t>配置</a:t>
            </a:r>
            <a:r>
              <a:rPr lang="zh-CN" altLang="en-US" sz="2400" dirty="0" smtClean="0">
                <a:sym typeface="+mn-ea"/>
              </a:rPr>
              <a:t>行为，例如驱动</a:t>
            </a:r>
            <a:endParaRPr lang="zh-CN" altLang="en-US" sz="2400" dirty="0" smtClean="0">
              <a:solidFill>
                <a:srgbClr val="FFC000"/>
              </a:solidFill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sym typeface="+mn-ea"/>
              </a:rPr>
              <a:t>else { ptr = func_b; }</a:t>
            </a:r>
            <a:endParaRPr lang="en-US" altLang="zh-CN" sz="24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24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sym typeface="+mn-ea"/>
              </a:rPr>
              <a:t>...... // </a:t>
            </a:r>
            <a:r>
              <a:rPr lang="zh-CN" altLang="en-US" sz="2400" dirty="0" smtClean="0">
                <a:sym typeface="+mn-ea"/>
              </a:rPr>
              <a:t>之后的某些时刻，根据之前配置的情况，进行操作</a:t>
            </a:r>
            <a:endParaRPr lang="zh-CN" altLang="en-US" sz="24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ptr(); // </a:t>
            </a:r>
            <a:r>
              <a:rPr lang="zh-CN" altLang="en-US" sz="2400" dirty="0" smtClean="0"/>
              <a:t>这里的行为，是取决于之前条件，在</a:t>
            </a:r>
            <a:r>
              <a:rPr lang="zh-CN" altLang="en-US" sz="2400" dirty="0" smtClean="0">
                <a:solidFill>
                  <a:srgbClr val="FFC000"/>
                </a:solidFill>
              </a:rPr>
              <a:t>运行期动态</a:t>
            </a:r>
            <a:r>
              <a:rPr lang="zh-CN" altLang="en-US" sz="2400" dirty="0" smtClean="0"/>
              <a:t>配置的</a:t>
            </a:r>
            <a:endParaRPr lang="zh-CN" altLang="en-US" sz="24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但</a:t>
            </a:r>
            <a:r>
              <a:rPr lang="zh-CN" altLang="en-US" sz="2800" dirty="0" smtClean="0">
                <a:solidFill>
                  <a:srgbClr val="FFC000"/>
                </a:solidFill>
              </a:rPr>
              <a:t>仿函数与多态结合</a:t>
            </a:r>
            <a:r>
              <a:rPr lang="zh-CN" altLang="en-US" sz="2800" dirty="0" smtClean="0"/>
              <a:t>，也可以有指向作用</a:t>
            </a: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仿函数与模板结合</a:t>
            </a:r>
            <a:r>
              <a:rPr lang="zh-CN" altLang="en-US" sz="2800" dirty="0" smtClean="0"/>
              <a:t>，也可以具备指向功能，如排序比较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流式输出（入）“</a:t>
            </a:r>
            <a:r>
              <a:rPr lang="en-US" altLang="zh-CN" smtClean="0"/>
              <a:t>&lt;&lt;”(“&gt;&gt;”) </a:t>
            </a:r>
            <a:endParaRPr lang="en-US" altLang="zh-CN" smtClean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5895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1600" smtClean="0">
                <a:sym typeface="+mn-ea"/>
              </a:rPr>
              <a:t>// friend</a:t>
            </a:r>
            <a:endParaRPr lang="en-US" altLang="zh-CN" sz="1600" smtClean="0"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std::ostream &amp;operator&lt;&lt;(std::ostream &amp;os, const Complex &amp;rhs)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{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	</a:t>
            </a:r>
            <a:r>
              <a:rPr lang="en-US" altLang="zh-CN" sz="1800" smtClean="0">
                <a:sym typeface="+mn-ea"/>
              </a:rPr>
              <a:t>//</a:t>
            </a:r>
            <a:r>
              <a:rPr lang="zh-CN" altLang="zh-CN" sz="1800" smtClean="0">
                <a:sym typeface="+mn-ea"/>
              </a:rPr>
              <a:t>也可以不用</a:t>
            </a:r>
            <a:r>
              <a:rPr lang="en-US" altLang="zh-CN" sz="1800" smtClean="0">
                <a:sym typeface="+mn-ea"/>
              </a:rPr>
              <a:t>friend</a:t>
            </a:r>
            <a:r>
              <a:rPr lang="zh-CN" altLang="en-US" sz="1800" smtClean="0">
                <a:sym typeface="+mn-ea"/>
              </a:rPr>
              <a:t>，</a:t>
            </a:r>
            <a:r>
              <a:rPr lang="zh-CN" altLang="zh-CN" sz="1800" smtClean="0">
                <a:sym typeface="+mn-ea"/>
              </a:rPr>
              <a:t>调用</a:t>
            </a:r>
            <a:r>
              <a:rPr lang="en-US" altLang="zh-CN" sz="1800" smtClean="0">
                <a:sym typeface="+mn-ea"/>
              </a:rPr>
              <a:t>rhs</a:t>
            </a:r>
            <a:r>
              <a:rPr lang="zh-CN" altLang="en-US" sz="1800" smtClean="0">
                <a:sym typeface="+mn-ea"/>
              </a:rPr>
              <a:t>的公有函数获取</a:t>
            </a:r>
            <a:r>
              <a:rPr lang="en-US" altLang="zh-CN" sz="1800" smtClean="0">
                <a:sym typeface="+mn-ea"/>
              </a:rPr>
              <a:t>real</a:t>
            </a:r>
            <a:r>
              <a:rPr lang="zh-CN" altLang="en-US" sz="1800" smtClean="0">
                <a:sym typeface="+mn-ea"/>
              </a:rPr>
              <a:t>，</a:t>
            </a:r>
            <a:r>
              <a:rPr lang="en-US" altLang="zh-CN" sz="1800" smtClean="0">
                <a:sym typeface="+mn-ea"/>
              </a:rPr>
              <a:t>imag</a:t>
            </a:r>
            <a:endParaRPr lang="en-US" altLang="zh-CN" sz="1800" smtClean="0"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1800" smtClean="0"/>
              <a:t>	</a:t>
            </a:r>
            <a:r>
              <a:rPr lang="zh-CN" altLang="en-US" sz="1800" smtClean="0"/>
              <a:t>os &lt;&lt; rhs.real &lt;&lt; " " &lt;&lt; rhs.imag &lt;&lt; endl; 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	</a:t>
            </a:r>
            <a:r>
              <a:rPr lang="zh-CN" altLang="en-US" sz="1800" smtClean="0">
                <a:solidFill>
                  <a:srgbClr val="FFC000"/>
                </a:solidFill>
              </a:rPr>
              <a:t>return os</a:t>
            </a:r>
            <a:r>
              <a:rPr lang="zh-CN" altLang="en-US" sz="1800" smtClean="0"/>
              <a:t>; </a:t>
            </a:r>
            <a:r>
              <a:rPr lang="en-US" altLang="zh-CN" sz="1800" smtClean="0">
                <a:sym typeface="+mn-ea"/>
              </a:rPr>
              <a:t>// </a:t>
            </a:r>
            <a:r>
              <a:rPr lang="zh-CN" altLang="en-US" sz="1800" smtClean="0">
                <a:sym typeface="+mn-ea"/>
              </a:rPr>
              <a:t>用于支持连续输出，</a:t>
            </a:r>
            <a:r>
              <a:rPr lang="en-US" altLang="zh-CN" sz="1600" smtClean="0">
                <a:sym typeface="+mn-ea"/>
              </a:rPr>
              <a:t>cout &lt;&lt; x &lt;&lt; y;</a:t>
            </a:r>
            <a:endParaRPr lang="en-US" altLang="zh-CN" sz="1600" smtClean="0"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}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zh-CN" altLang="en-US" sz="16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zh-CN" altLang="en-US" sz="14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1800" smtClean="0"/>
              <a:t>// friend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std::</a:t>
            </a:r>
            <a:r>
              <a:rPr lang="en-US" altLang="zh-CN" sz="1800" smtClean="0"/>
              <a:t>i</a:t>
            </a:r>
            <a:r>
              <a:rPr lang="zh-CN" altLang="en-US" sz="1800" smtClean="0"/>
              <a:t>stream &amp;operator</a:t>
            </a:r>
            <a:r>
              <a:rPr lang="en-US" altLang="zh-CN" sz="1800" smtClean="0"/>
              <a:t>&gt;&gt;(</a:t>
            </a:r>
            <a:r>
              <a:rPr lang="zh-CN" altLang="en-US" sz="1800" smtClean="0"/>
              <a:t>td::</a:t>
            </a:r>
            <a:r>
              <a:rPr lang="en-US" altLang="zh-CN" sz="1800" smtClean="0"/>
              <a:t>i</a:t>
            </a:r>
            <a:r>
              <a:rPr lang="zh-CN" altLang="en-US" sz="1800" smtClean="0"/>
              <a:t>stream &amp;</a:t>
            </a:r>
            <a:r>
              <a:rPr lang="en-US" altLang="zh-CN" sz="1800" smtClean="0"/>
              <a:t>i</a:t>
            </a:r>
            <a:r>
              <a:rPr lang="zh-CN" altLang="en-US" sz="1800" smtClean="0"/>
              <a:t>s, Complex &amp;rhs)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{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1800" smtClean="0"/>
              <a:t>	//</a:t>
            </a:r>
            <a:r>
              <a:rPr lang="zh-CN" altLang="zh-CN" sz="1800" smtClean="0"/>
              <a:t>也可以不用</a:t>
            </a:r>
            <a:r>
              <a:rPr lang="en-US" altLang="zh-CN" sz="1800" smtClean="0"/>
              <a:t>friend</a:t>
            </a:r>
            <a:r>
              <a:rPr lang="zh-CN" altLang="en-US" sz="1800" smtClean="0"/>
              <a:t>，</a:t>
            </a:r>
            <a:r>
              <a:rPr lang="zh-CN" altLang="zh-CN" sz="1800" smtClean="0"/>
              <a:t>定义两个临时变量，然后调用</a:t>
            </a:r>
            <a:r>
              <a:rPr lang="en-US" altLang="zh-CN" sz="1800" smtClean="0"/>
              <a:t>rhs</a:t>
            </a:r>
            <a:r>
              <a:rPr lang="zh-CN" altLang="en-US" sz="1800" smtClean="0"/>
              <a:t>的公有函数设置</a:t>
            </a:r>
            <a:r>
              <a:rPr lang="en-US" altLang="zh-CN" sz="1800" smtClean="0">
                <a:sym typeface="+mn-ea"/>
              </a:rPr>
              <a:t>real</a:t>
            </a:r>
            <a:r>
              <a:rPr lang="zh-CN" altLang="en-US" sz="1800" smtClean="0">
                <a:sym typeface="+mn-ea"/>
              </a:rPr>
              <a:t>，</a:t>
            </a:r>
            <a:r>
              <a:rPr lang="en-US" altLang="zh-CN" sz="1600" smtClean="0">
                <a:sym typeface="+mn-ea"/>
              </a:rPr>
              <a:t>imag</a:t>
            </a:r>
            <a:endParaRPr lang="en-US" altLang="zh-CN" sz="1600" smtClean="0"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1800" smtClean="0"/>
              <a:t>	is &gt;&gt; </a:t>
            </a:r>
            <a:r>
              <a:rPr lang="en-US" altLang="zh-CN" sz="1800" smtClean="0">
                <a:sym typeface="+mn-ea"/>
              </a:rPr>
              <a:t>rhs.real</a:t>
            </a:r>
            <a:r>
              <a:rPr lang="en-US" altLang="zh-CN" sz="1800" smtClean="0"/>
              <a:t> &gt;&gt; </a:t>
            </a:r>
            <a:r>
              <a:rPr lang="en-US" altLang="zh-CN" sz="1800" smtClean="0">
                <a:sym typeface="+mn-ea"/>
              </a:rPr>
              <a:t>rhs.</a:t>
            </a:r>
            <a:r>
              <a:rPr lang="en-US" altLang="zh-CN" sz="1800" smtClean="0"/>
              <a:t>imag; 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1800" smtClean="0"/>
              <a:t>	</a:t>
            </a:r>
            <a:r>
              <a:rPr lang="zh-CN" altLang="en-US" sz="1800" smtClean="0">
                <a:solidFill>
                  <a:srgbClr val="FFC000"/>
                </a:solidFill>
              </a:rPr>
              <a:t>return </a:t>
            </a:r>
            <a:r>
              <a:rPr lang="en-US" altLang="zh-CN" sz="1800" smtClean="0">
                <a:solidFill>
                  <a:srgbClr val="FFC000"/>
                </a:solidFill>
              </a:rPr>
              <a:t>i</a:t>
            </a:r>
            <a:r>
              <a:rPr lang="zh-CN" altLang="en-US" sz="1800" smtClean="0">
                <a:solidFill>
                  <a:srgbClr val="FFC000"/>
                </a:solidFill>
              </a:rPr>
              <a:t>s</a:t>
            </a:r>
            <a:r>
              <a:rPr lang="zh-CN" altLang="en-US" sz="1800" smtClean="0"/>
              <a:t>; </a:t>
            </a:r>
            <a:r>
              <a:rPr lang="en-US" altLang="zh-CN" sz="1800" smtClean="0"/>
              <a:t>// </a:t>
            </a:r>
            <a:r>
              <a:rPr lang="zh-CN" altLang="en-US" sz="1800" smtClean="0"/>
              <a:t>用于支持</a:t>
            </a:r>
            <a:r>
              <a:rPr lang="zh-CN" altLang="en-US" sz="1800" smtClean="0">
                <a:sym typeface="+mn-ea"/>
              </a:rPr>
              <a:t>连续输入，</a:t>
            </a:r>
            <a:r>
              <a:rPr lang="en-US" altLang="zh-CN" sz="1800" smtClean="0"/>
              <a:t>cin &gt;&gt; x &gt;&gt; y;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}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/>
              <a:t>由于第一个操作数为</a:t>
            </a:r>
            <a:r>
              <a:rPr lang="en-US" altLang="zh-CN" sz="2800" smtClean="0"/>
              <a:t>STL</a:t>
            </a:r>
            <a:r>
              <a:rPr lang="zh-CN" altLang="en-US" sz="2800" smtClean="0"/>
              <a:t>的对象，</a:t>
            </a:r>
            <a:r>
              <a:rPr lang="en-US" altLang="zh-CN" sz="2800" smtClean="0"/>
              <a:t>“</a:t>
            </a:r>
            <a:r>
              <a:rPr lang="zh-CN" altLang="en-US" sz="2800" smtClean="0"/>
              <a:t>无法</a:t>
            </a:r>
            <a:r>
              <a:rPr lang="en-US" altLang="zh-CN" sz="2800" smtClean="0"/>
              <a:t>”</a:t>
            </a:r>
            <a:r>
              <a:rPr lang="zh-CN" altLang="en-US" sz="2800" smtClean="0"/>
              <a:t>更改他们的类，因此只能用</a:t>
            </a:r>
            <a:r>
              <a:rPr lang="zh-CN" altLang="en-US" sz="2800" smtClean="0">
                <a:solidFill>
                  <a:srgbClr val="FFC000"/>
                </a:solidFill>
              </a:rPr>
              <a:t>全局函数</a:t>
            </a:r>
            <a:endParaRPr lang="zh-CN" altLang="en-US" sz="28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8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8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8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8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8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8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8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8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8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8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8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8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964612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 smtClean="0"/>
              <a:t>另一种方案：定义一个全局函数，例如：</a:t>
            </a:r>
            <a:endParaRPr lang="zh-CN" altLang="en-US" sz="2400" dirty="0" smtClean="0"/>
          </a:p>
          <a:p>
            <a:pPr lvl="1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000" dirty="0" smtClean="0"/>
              <a:t>class Complex	//</a:t>
            </a:r>
            <a:r>
              <a:rPr lang="zh-CN" altLang="en-US" sz="2000" dirty="0" smtClean="0"/>
              <a:t>复数类定义</a:t>
            </a:r>
            <a:endParaRPr lang="zh-CN" altLang="en-US" sz="2000" dirty="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{  ......</a:t>
            </a:r>
            <a:endParaRPr lang="en-US" altLang="zh-CN" sz="2000" dirty="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   friend</a:t>
            </a:r>
            <a:r>
              <a:rPr lang="en-US" altLang="zh-CN" sz="2000" b="1" dirty="0" smtClean="0"/>
              <a:t> </a:t>
            </a:r>
            <a:r>
              <a:rPr lang="en-GB" altLang="zh-CN" sz="2000" dirty="0" smtClean="0"/>
              <a:t>Complex </a:t>
            </a:r>
            <a:r>
              <a:rPr lang="en-GB" altLang="zh-CN" sz="2000" dirty="0" smtClean="0">
                <a:solidFill>
                  <a:srgbClr val="FFC000"/>
                </a:solidFill>
              </a:rPr>
              <a:t>add</a:t>
            </a:r>
            <a:r>
              <a:rPr lang="en-GB" altLang="zh-CN" sz="2000" dirty="0" smtClean="0"/>
              <a:t>(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Complex&amp; x1, 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Complex&amp; x2);</a:t>
            </a:r>
            <a:endParaRPr lang="en-US" altLang="zh-CN" sz="2000" b="1" dirty="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};</a:t>
            </a:r>
            <a:r>
              <a:rPr lang="en-GB" altLang="zh-CN" sz="2000" dirty="0" smtClean="0"/>
              <a:t> </a:t>
            </a:r>
            <a:endParaRPr lang="en-GB" altLang="zh-CN" sz="2000" dirty="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Complex </a:t>
            </a:r>
            <a:r>
              <a:rPr lang="en-GB" altLang="zh-CN" sz="2000" dirty="0" smtClean="0">
                <a:solidFill>
                  <a:srgbClr val="FFC000"/>
                </a:solidFill>
              </a:rPr>
              <a:t>add</a:t>
            </a:r>
            <a:r>
              <a:rPr lang="en-GB" altLang="zh-CN" sz="2000" dirty="0" smtClean="0"/>
              <a:t>(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&amp;x1, 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&amp;x2)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{	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   Complex temp;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</a:t>
            </a:r>
            <a:r>
              <a:rPr lang="en-GB" altLang="zh-CN" sz="2000" dirty="0" err="1" smtClean="0"/>
              <a:t>temp.real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= x1.real + x2.real;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</a:t>
            </a:r>
            <a:r>
              <a:rPr lang="en-GB" altLang="zh-CN" sz="2000" dirty="0" err="1" smtClean="0"/>
              <a:t>temp.imag</a:t>
            </a:r>
            <a:r>
              <a:rPr lang="en-GB" altLang="zh-CN" sz="2000" dirty="0" smtClean="0"/>
              <a:t> = x1.imag + x2.imag;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return temp;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}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>
                <a:latin typeface="Arial" panose="020B0604020202020204"/>
              </a:rPr>
              <a:t>……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Complex a(1.0, 2.0), b(3.0, 4.0), c;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c = </a:t>
            </a:r>
            <a:r>
              <a:rPr lang="en-GB" altLang="zh-CN" sz="2000" dirty="0" smtClean="0">
                <a:solidFill>
                  <a:srgbClr val="FFC000"/>
                </a:solidFill>
              </a:rPr>
              <a:t>add(</a:t>
            </a:r>
            <a:r>
              <a:rPr lang="en-GB" altLang="zh-CN" sz="2000" dirty="0" err="1" smtClean="0"/>
              <a:t>a</a:t>
            </a:r>
            <a:r>
              <a:rPr lang="en-GB" altLang="zh-CN" sz="2000" dirty="0" err="1" smtClean="0">
                <a:solidFill>
                  <a:srgbClr val="FFC000"/>
                </a:solidFill>
              </a:rPr>
              <a:t>, </a:t>
            </a:r>
            <a:r>
              <a:rPr lang="en-GB" altLang="zh-CN" sz="2000" dirty="0" err="1" smtClean="0"/>
              <a:t>b</a:t>
            </a:r>
            <a:r>
              <a:rPr lang="en-GB" altLang="zh-CN" sz="2000" dirty="0" smtClean="0">
                <a:solidFill>
                  <a:srgbClr val="FFC000"/>
                </a:solidFill>
              </a:rPr>
              <a:t>)</a:t>
            </a:r>
            <a:r>
              <a:rPr lang="en-GB" altLang="zh-CN" sz="2000" dirty="0" smtClean="0"/>
              <a:t>;</a:t>
            </a:r>
            <a:endParaRPr lang="en-GB" altLang="zh-CN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(</a:t>
            </a:r>
            <a:r>
              <a:rPr lang="zh-CN" altLang="zh-CN" sz="2400" dirty="0" smtClean="0"/>
              <a:t>无法拥有和其他实数、整数等相同的操作模式，见泛型章节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 smtClean="0"/>
              <a:t>在前面的两种实现中，加法操作</a:t>
            </a:r>
            <a:r>
              <a:rPr lang="zh-CN" altLang="en-US" sz="2400" dirty="0" smtClean="0">
                <a:solidFill>
                  <a:srgbClr val="FFC000"/>
                </a:solidFill>
              </a:rPr>
              <a:t>不符合数学上的习惯</a:t>
            </a:r>
            <a:r>
              <a:rPr lang="zh-CN" altLang="en-US" sz="2400" dirty="0" smtClean="0"/>
              <a:t>：</a:t>
            </a:r>
            <a:endParaRPr lang="zh-CN" altLang="en-US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c = </a:t>
            </a:r>
            <a:r>
              <a:rPr lang="en-US" altLang="zh-CN" sz="2400" dirty="0" err="1" smtClean="0"/>
              <a:t>a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+ </a:t>
            </a:r>
            <a:r>
              <a:rPr lang="en-US" altLang="zh-CN" sz="2400" dirty="0" err="1" smtClean="0"/>
              <a:t>b</a:t>
            </a:r>
            <a:endParaRPr lang="zh-CN" altLang="en-US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GB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8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8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82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2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7688"/>
            <a:ext cx="8507413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C++</a:t>
            </a:r>
            <a:r>
              <a:rPr lang="zh-CN" altLang="en-US" sz="2400" dirty="0" smtClean="0"/>
              <a:t>允许对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已有的操作符</a:t>
            </a:r>
            <a:r>
              <a:rPr lang="zh-CN" altLang="en-US" sz="2400" dirty="0" smtClean="0"/>
              <a:t>进行重载，使得它们能对自定义类型（类）的对象进行操作。操作符可以以两种方式重载：</a:t>
            </a:r>
            <a:endParaRPr lang="en-GB" altLang="zh-CN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dirty="0" smtClean="0"/>
              <a:t>以成员函数形式重载，例如：</a:t>
            </a:r>
            <a:endParaRPr lang="zh-CN" altLang="en-GB" sz="2400" dirty="0" smtClean="0"/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000" dirty="0" smtClean="0"/>
              <a:t>class Complex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{	public: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Complex </a:t>
            </a:r>
            <a:r>
              <a:rPr lang="en-GB" altLang="zh-CN" sz="2000" dirty="0" smtClean="0">
                <a:solidFill>
                  <a:schemeClr val="folHlink"/>
                </a:solidFill>
              </a:rPr>
              <a:t>operator +</a:t>
            </a:r>
            <a:r>
              <a:rPr lang="en-GB" altLang="zh-CN" sz="2000" dirty="0" smtClean="0"/>
              <a:t> (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&amp;x) </a:t>
            </a:r>
            <a:r>
              <a:rPr lang="en-GB" altLang="zh-CN" sz="2000" dirty="0" err="1" smtClean="0"/>
              <a:t>const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{	Complex temp;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	</a:t>
            </a:r>
            <a:r>
              <a:rPr lang="en-GB" altLang="zh-CN" sz="2000" dirty="0" err="1" smtClean="0"/>
              <a:t>temp.real</a:t>
            </a:r>
            <a:r>
              <a:rPr lang="en-GB" altLang="zh-CN" sz="2000" dirty="0" smtClean="0"/>
              <a:t> = </a:t>
            </a:r>
            <a:r>
              <a:rPr lang="en-GB" altLang="zh-CN" sz="2000" dirty="0" err="1" smtClean="0"/>
              <a:t>real+x.real</a:t>
            </a:r>
            <a:r>
              <a:rPr lang="en-GB" altLang="zh-CN" sz="2000" dirty="0" smtClean="0"/>
              <a:t>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	</a:t>
            </a:r>
            <a:r>
              <a:rPr lang="en-GB" altLang="zh-CN" sz="2000" dirty="0" err="1" smtClean="0"/>
              <a:t>temp.imag</a:t>
            </a:r>
            <a:r>
              <a:rPr lang="en-GB" altLang="zh-CN" sz="2000" dirty="0" smtClean="0"/>
              <a:t> = </a:t>
            </a:r>
            <a:r>
              <a:rPr lang="en-GB" altLang="zh-CN" sz="2000" dirty="0" err="1" smtClean="0"/>
              <a:t>imag+x.imag</a:t>
            </a:r>
            <a:r>
              <a:rPr lang="en-GB" altLang="zh-CN" sz="2000" dirty="0" smtClean="0"/>
              <a:t>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	return temp;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}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    ......</a:t>
            </a:r>
            <a:endParaRPr lang="zh-CN" altLang="en-GB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};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……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Complex a(1.0,2.0), b(3.0,4.0), c;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c = </a:t>
            </a:r>
            <a:r>
              <a:rPr lang="en-GB" altLang="zh-CN" sz="2000" dirty="0" smtClean="0">
                <a:solidFill>
                  <a:srgbClr val="FFC000"/>
                </a:solidFill>
              </a:rPr>
              <a:t>a + b</a:t>
            </a:r>
            <a:r>
              <a:rPr lang="en-GB" altLang="zh-CN" sz="2000" dirty="0" smtClean="0"/>
              <a:t>;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86800" cy="63373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以全局函数形式重载，例如：</a:t>
            </a:r>
            <a:endParaRPr lang="zh-CN" alt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class Complex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{	......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friend Complex </a:t>
            </a:r>
            <a:r>
              <a:rPr lang="en-GB" altLang="zh-CN" sz="2000" dirty="0" smtClean="0">
                <a:solidFill>
                  <a:srgbClr val="FFC000"/>
                </a:solidFill>
              </a:rPr>
              <a:t>operator +</a:t>
            </a:r>
            <a:r>
              <a:rPr lang="en-GB" altLang="zh-CN" sz="2000" dirty="0" smtClean="0"/>
              <a:t> (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&amp;c1, 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				     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&amp;c2);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};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Complex </a:t>
            </a:r>
            <a:r>
              <a:rPr lang="en-GB" altLang="zh-CN" sz="2000" dirty="0" smtClean="0">
                <a:solidFill>
                  <a:schemeClr val="folHlink"/>
                </a:solidFill>
              </a:rPr>
              <a:t>operator +</a:t>
            </a:r>
            <a:r>
              <a:rPr lang="en-GB" altLang="zh-CN" sz="2000" dirty="0" smtClean="0"/>
              <a:t> (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&amp;c1, 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			  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&amp;c2)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{	Complex temp;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</a:t>
            </a:r>
            <a:r>
              <a:rPr lang="en-GB" altLang="zh-CN" sz="2000" dirty="0" err="1" smtClean="0"/>
              <a:t>temp.real</a:t>
            </a:r>
            <a:r>
              <a:rPr lang="en-GB" altLang="zh-CN" sz="2000" dirty="0" smtClean="0"/>
              <a:t> = c1.real + c2.real;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</a:t>
            </a:r>
            <a:r>
              <a:rPr lang="en-GB" altLang="zh-CN" sz="2000" dirty="0" err="1" smtClean="0"/>
              <a:t>temp.imag</a:t>
            </a:r>
            <a:r>
              <a:rPr lang="en-GB" altLang="zh-CN" sz="2000" dirty="0" smtClean="0"/>
              <a:t> = c1.imag + c2.imag;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return temp;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}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……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Complex a(1.0, 2.0), b(3.0, 4.0), c;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c =</a:t>
            </a:r>
            <a:r>
              <a:rPr lang="en-GB" altLang="zh-CN" sz="2000" dirty="0" smtClean="0">
                <a:solidFill>
                  <a:srgbClr val="FFC000"/>
                </a:solidFill>
              </a:rPr>
              <a:t> a + b</a:t>
            </a:r>
            <a:r>
              <a:rPr lang="en-GB" altLang="zh-CN" sz="2000" dirty="0" smtClean="0"/>
              <a:t>;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>
                <a:latin typeface="Times New Roman" panose="02020603050405020304" pitchFamily="18" charset="0"/>
              </a:rPr>
              <a:t>操作符重载的基本原则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752600"/>
            <a:ext cx="7696200" cy="4495800"/>
          </a:xfrm>
        </p:spPr>
        <p:txBody>
          <a:bodyPr>
            <a:normAutofit fontScale="90000" lnSpcReduction="20000"/>
          </a:bodyPr>
          <a:lstStyle/>
          <a:p>
            <a:pPr eaLnBrk="1" hangingPunct="1">
              <a:defRPr/>
            </a:pPr>
            <a:r>
              <a:rPr lang="zh-CN" altLang="en-US" sz="2800" smtClean="0"/>
              <a:t>只能重载</a:t>
            </a:r>
            <a:r>
              <a:rPr lang="en-US" altLang="zh-CN" sz="2800" smtClean="0"/>
              <a:t>C++</a:t>
            </a:r>
            <a:r>
              <a:rPr lang="zh-CN" altLang="en-US" sz="2800" smtClean="0"/>
              <a:t>语言中</a:t>
            </a:r>
            <a:r>
              <a:rPr lang="zh-CN" altLang="en-US" sz="2800" smtClean="0">
                <a:solidFill>
                  <a:schemeClr val="folHlink"/>
                </a:solidFill>
              </a:rPr>
              <a:t>已有的</a:t>
            </a:r>
            <a:r>
              <a:rPr lang="zh-CN" altLang="en-US" sz="2800" smtClean="0"/>
              <a:t>操作符，不可臆造新的操作符。</a:t>
            </a:r>
            <a:r>
              <a:rPr lang="en-US" altLang="zh-CN" sz="2800" smtClean="0"/>
              <a:t>^_^</a:t>
            </a:r>
            <a:endParaRPr lang="en-US" altLang="zh-CN" sz="2800" smtClean="0"/>
          </a:p>
          <a:p>
            <a:pPr eaLnBrk="1" hangingPunct="1">
              <a:defRPr/>
            </a:pPr>
            <a:r>
              <a:rPr lang="zh-CN" altLang="en-US" sz="2800" smtClean="0"/>
              <a:t>可以重载</a:t>
            </a:r>
            <a:r>
              <a:rPr lang="en-US" altLang="zh-CN" sz="2800" smtClean="0"/>
              <a:t>C++</a:t>
            </a:r>
            <a:r>
              <a:rPr lang="zh-CN" altLang="en-US" sz="2800" smtClean="0"/>
              <a:t>中除下列操作符外的所有操作符：</a:t>
            </a:r>
            <a:r>
              <a:rPr lang="zh-CN" altLang="en-US" sz="2800" smtClean="0">
                <a:latin typeface="Arial" panose="020B0604020202020204"/>
              </a:rPr>
              <a:t>“</a:t>
            </a:r>
            <a:r>
              <a:rPr lang="en-US" altLang="zh-CN" sz="2800" smtClean="0">
                <a:solidFill>
                  <a:schemeClr val="folHlink"/>
                </a:solidFill>
              </a:rPr>
              <a:t>.</a:t>
            </a:r>
            <a:r>
              <a:rPr lang="en-US" altLang="zh-CN" sz="2800" smtClean="0">
                <a:latin typeface="Arial" panose="020B0604020202020204"/>
              </a:rPr>
              <a:t>”</a:t>
            </a:r>
            <a:r>
              <a:rPr lang="zh-CN" altLang="en-US" sz="2800" smtClean="0"/>
              <a:t>，</a:t>
            </a:r>
            <a:r>
              <a:rPr lang="zh-CN" altLang="en-US" sz="2800" smtClean="0">
                <a:latin typeface="Arial" panose="020B0604020202020204"/>
              </a:rPr>
              <a:t>“</a:t>
            </a:r>
            <a:r>
              <a:rPr lang="en-US" altLang="zh-CN" sz="2800" smtClean="0">
                <a:solidFill>
                  <a:schemeClr val="folHlink"/>
                </a:solidFill>
              </a:rPr>
              <a:t>.*</a:t>
            </a:r>
            <a:r>
              <a:rPr lang="en-US" altLang="zh-CN" sz="2800" smtClean="0">
                <a:latin typeface="Arial" panose="020B0604020202020204"/>
              </a:rPr>
              <a:t>”</a:t>
            </a:r>
            <a:r>
              <a:rPr lang="zh-CN" altLang="en-US" sz="2800" smtClean="0"/>
              <a:t>，</a:t>
            </a:r>
            <a:r>
              <a:rPr lang="zh-CN" altLang="en-US" sz="2800" smtClean="0">
                <a:latin typeface="Arial" panose="020B0604020202020204"/>
              </a:rPr>
              <a:t>“</a:t>
            </a:r>
            <a:r>
              <a:rPr lang="en-US" altLang="zh-CN" sz="2800" smtClean="0">
                <a:solidFill>
                  <a:schemeClr val="folHlink"/>
                </a:solidFill>
              </a:rPr>
              <a:t>?:</a:t>
            </a:r>
            <a:r>
              <a:rPr lang="en-US" altLang="zh-CN" sz="2800" smtClean="0">
                <a:latin typeface="Arial" panose="020B0604020202020204"/>
              </a:rPr>
              <a:t>”</a:t>
            </a:r>
            <a:r>
              <a:rPr lang="zh-CN" altLang="en-US" sz="2800" smtClean="0"/>
              <a:t>，</a:t>
            </a:r>
            <a:r>
              <a:rPr lang="zh-CN" altLang="en-US" sz="2800" smtClean="0">
                <a:latin typeface="Arial" panose="020B0604020202020204"/>
              </a:rPr>
              <a:t>“</a:t>
            </a:r>
            <a:r>
              <a:rPr lang="en-US" altLang="zh-CN" sz="2800" smtClean="0">
                <a:solidFill>
                  <a:schemeClr val="folHlink"/>
                </a:solidFill>
              </a:rPr>
              <a:t>::</a:t>
            </a:r>
            <a:r>
              <a:rPr lang="en-US" altLang="zh-CN" sz="2800" smtClean="0">
                <a:latin typeface="Arial" panose="020B0604020202020204"/>
              </a:rPr>
              <a:t>”</a:t>
            </a:r>
            <a:r>
              <a:rPr lang="zh-CN" altLang="en-US" sz="2800" smtClean="0"/>
              <a:t>，</a:t>
            </a:r>
            <a:r>
              <a:rPr lang="zh-CN" altLang="en-US" sz="2800" smtClean="0">
                <a:latin typeface="Arial" panose="020B0604020202020204"/>
              </a:rPr>
              <a:t>“</a:t>
            </a:r>
            <a:r>
              <a:rPr lang="en-US" altLang="zh-CN" sz="2800" smtClean="0">
                <a:solidFill>
                  <a:schemeClr val="folHlink"/>
                </a:solidFill>
              </a:rPr>
              <a:t>sizeof</a:t>
            </a:r>
            <a:r>
              <a:rPr lang="en-US" altLang="zh-CN" sz="2800" smtClean="0">
                <a:latin typeface="Arial" panose="020B0604020202020204"/>
              </a:rPr>
              <a:t>”</a:t>
            </a:r>
            <a:endParaRPr lang="en-US" altLang="zh-CN" sz="2800" smtClean="0"/>
          </a:p>
          <a:p>
            <a:pPr eaLnBrk="1" hangingPunct="1">
              <a:defRPr/>
            </a:pPr>
            <a:r>
              <a:rPr lang="zh-CN" altLang="zh-CN" sz="2800" smtClean="0"/>
              <a:t>遵循已有操作符的语法</a:t>
            </a:r>
            <a:r>
              <a:rPr lang="en-US" altLang="zh-CN" sz="2800" smtClean="0"/>
              <a:t>:</a:t>
            </a:r>
            <a:endParaRPr lang="en-US" altLang="zh-CN" sz="2800" smtClean="0"/>
          </a:p>
          <a:p>
            <a:pPr lvl="1" eaLnBrk="1" hangingPunct="1">
              <a:defRPr/>
            </a:pPr>
            <a:r>
              <a:rPr lang="zh-CN" altLang="en-US" sz="2400" smtClean="0"/>
              <a:t>不能改变操作数个数。</a:t>
            </a:r>
            <a:endParaRPr lang="zh-CN" altLang="en-US" sz="2400" smtClean="0"/>
          </a:p>
          <a:p>
            <a:pPr lvl="1" eaLnBrk="1" hangingPunct="1">
              <a:defRPr/>
            </a:pPr>
            <a:r>
              <a:rPr lang="zh-CN" altLang="en-US" sz="2400" smtClean="0"/>
              <a:t>不改变原操作符的优先级和结合性。</a:t>
            </a:r>
            <a:endParaRPr lang="zh-CN" altLang="en-US" sz="2400" smtClean="0"/>
          </a:p>
          <a:p>
            <a:pPr eaLnBrk="1" hangingPunct="1">
              <a:defRPr/>
            </a:pPr>
            <a:r>
              <a:rPr lang="zh-CN" altLang="en-GB" sz="2800" smtClean="0"/>
              <a:t>尽量遵循已有操作符的语义（不是必需的）。</a:t>
            </a:r>
            <a:r>
              <a:rPr lang="zh-CN" altLang="en-US" sz="2800" smtClean="0"/>
              <a:t> </a:t>
            </a:r>
            <a:endParaRPr lang="zh-CN" altLang="en-US" sz="2800" smtClean="0"/>
          </a:p>
          <a:p>
            <a:pPr eaLnBrk="1" hangingPunct="1">
              <a:defRPr/>
            </a:pPr>
            <a:r>
              <a:rPr lang="zh-CN" altLang="en-US" sz="2800" smtClean="0"/>
              <a:t>重载操作符时，其操作数中至少应该有一个是</a:t>
            </a:r>
            <a:r>
              <a:rPr lang="zh-CN" altLang="en-GB" sz="2800" smtClean="0">
                <a:solidFill>
                  <a:schemeClr val="folHlink"/>
                </a:solidFill>
              </a:rPr>
              <a:t>类、结构、枚举</a:t>
            </a:r>
            <a:r>
              <a:rPr lang="zh-CN" altLang="en-GB" sz="2800" smtClean="0"/>
              <a:t>以及</a:t>
            </a:r>
            <a:r>
              <a:rPr lang="zh-CN" altLang="en-GB" sz="2800" smtClean="0">
                <a:solidFill>
                  <a:schemeClr val="folHlink"/>
                </a:solidFill>
              </a:rPr>
              <a:t>它们的引用类型</a:t>
            </a:r>
            <a:r>
              <a:rPr lang="zh-CN" altLang="en-US" sz="2800" smtClean="0"/>
              <a:t>。</a:t>
            </a:r>
            <a:endParaRPr lang="zh-CN" altLang="en-US" sz="2800" smtClean="0"/>
          </a:p>
          <a:p>
            <a:pPr eaLnBrk="1" hangingPunct="1">
              <a:defRPr/>
            </a:pPr>
            <a:r>
              <a:rPr lang="zh-CN" altLang="en-US" sz="2800" smtClean="0"/>
              <a:t>操作符重载函数名为</a:t>
            </a:r>
            <a:r>
              <a:rPr lang="en-US" altLang="zh-CN" sz="2800" smtClean="0">
                <a:solidFill>
                  <a:srgbClr val="FFC000"/>
                </a:solidFill>
              </a:rPr>
              <a:t>operator#</a:t>
            </a:r>
            <a:endParaRPr lang="en-US" altLang="zh-CN" sz="280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zh-CN" altLang="en-US" sz="2800" smtClean="0">
                <a:solidFill>
                  <a:schemeClr val="tx1"/>
                </a:solidFill>
              </a:rPr>
              <a:t>他们都仅仅是一些名字独特的</a:t>
            </a:r>
            <a:r>
              <a:rPr lang="zh-CN" altLang="en-US" sz="2800" smtClean="0">
                <a:solidFill>
                  <a:srgbClr val="FFC000"/>
                </a:solidFill>
              </a:rPr>
              <a:t>函数</a:t>
            </a:r>
            <a:endParaRPr lang="zh-CN" altLang="en-US" sz="280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endParaRPr lang="en-US" altLang="zh-CN" sz="28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smtClean="0"/>
              <a:t>操作符重载的实现途径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mtClean="0"/>
              <a:t>操作符重载可通过下面两个途径来实现：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zh-CN" smtClean="0"/>
              <a:t>作为一个类的非静态的</a:t>
            </a:r>
            <a:r>
              <a:rPr lang="zh-CN" altLang="zh-CN" smtClean="0">
                <a:solidFill>
                  <a:srgbClr val="FFC000"/>
                </a:solidFill>
              </a:rPr>
              <a:t>成员函数</a:t>
            </a:r>
            <a:r>
              <a:rPr lang="zh-CN" altLang="en-US" smtClean="0"/>
              <a:t>（</a:t>
            </a:r>
            <a:r>
              <a:rPr lang="en-US" altLang="zh-CN" smtClean="0"/>
              <a:t>new</a:t>
            </a:r>
            <a:r>
              <a:rPr lang="zh-CN" altLang="en-US" smtClean="0"/>
              <a:t>和</a:t>
            </a:r>
            <a:r>
              <a:rPr lang="en-US" altLang="zh-CN" smtClean="0"/>
              <a:t>delete</a:t>
            </a:r>
            <a:r>
              <a:rPr lang="zh-CN" altLang="en-US" smtClean="0"/>
              <a:t>除外）。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US" smtClean="0"/>
              <a:t>作为一个</a:t>
            </a:r>
            <a:r>
              <a:rPr lang="zh-CN" altLang="zh-CN" smtClean="0">
                <a:solidFill>
                  <a:srgbClr val="FFC000"/>
                </a:solidFill>
              </a:rPr>
              <a:t>全局</a:t>
            </a:r>
            <a:r>
              <a:rPr lang="zh-CN" altLang="en-US" smtClean="0"/>
              <a:t>（友元）</a:t>
            </a:r>
            <a:r>
              <a:rPr lang="zh-CN" altLang="zh-CN" smtClean="0"/>
              <a:t>函数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一般情况下，一个操作符既可以</a:t>
            </a:r>
            <a:r>
              <a:rPr lang="zh-CN" altLang="zh-CN" smtClean="0"/>
              <a:t>作为全局函数</a:t>
            </a:r>
            <a:r>
              <a:rPr lang="zh-CN" altLang="en-US" smtClean="0"/>
              <a:t>，也可以</a:t>
            </a:r>
            <a:r>
              <a:rPr lang="zh-CN" altLang="zh-CN" smtClean="0"/>
              <a:t>作为成员函数来重载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zh-CN" smtClean="0"/>
              <a:t>在</a:t>
            </a:r>
            <a:r>
              <a:rPr lang="zh-CN" altLang="zh-CN" smtClean="0">
                <a:solidFill>
                  <a:srgbClr val="FFC000"/>
                </a:solidFill>
              </a:rPr>
              <a:t>有些情况下</a:t>
            </a:r>
            <a:r>
              <a:rPr lang="zh-CN" altLang="zh-CN" smtClean="0"/>
              <a:t>，操作符重载只能作为全局函数或只能作为成员函数来重载。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0</TotalTime>
  <Words>11131</Words>
  <Application>WPS 演示</Application>
  <PresentationFormat>全屏显示(4:3)</PresentationFormat>
  <Paragraphs>728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宋体</vt:lpstr>
      <vt:lpstr>Wingdings</vt:lpstr>
      <vt:lpstr>Verdana</vt:lpstr>
      <vt:lpstr>Times New Roman</vt:lpstr>
      <vt:lpstr>Arial</vt:lpstr>
      <vt:lpstr>微软雅黑</vt:lpstr>
      <vt:lpstr>Arial Unicode MS</vt:lpstr>
      <vt:lpstr>Wingdings</vt:lpstr>
      <vt:lpstr>Globe</vt:lpstr>
      <vt:lpstr>第七章 操作符重载</vt:lpstr>
      <vt:lpstr>本章内容</vt:lpstr>
      <vt:lpstr>操作符重载的需要性 </vt:lpstr>
      <vt:lpstr>PowerPoint 演示文稿</vt:lpstr>
      <vt:lpstr>PowerPoint 演示文稿</vt:lpstr>
      <vt:lpstr>PowerPoint 演示文稿</vt:lpstr>
      <vt:lpstr>PowerPoint 演示文稿</vt:lpstr>
      <vt:lpstr>操作符重载的基本原则 </vt:lpstr>
      <vt:lpstr>操作符重载的实现途径</vt:lpstr>
      <vt:lpstr>双目操作符重载</vt:lpstr>
      <vt:lpstr>例、实现复数的“等于”和“不等于”操作</vt:lpstr>
      <vt:lpstr>双目操作符重（续1）</vt:lpstr>
      <vt:lpstr>例：重载操作符+，使其能够实现实数与复数的混合运算。 </vt:lpstr>
      <vt:lpstr>PowerPoint 演示文稿</vt:lpstr>
      <vt:lpstr>单目操作符重载</vt:lpstr>
      <vt:lpstr>例：实现复数的取负操作</vt:lpstr>
      <vt:lpstr>单目操作符重载（续1）</vt:lpstr>
      <vt:lpstr>操作符++和-- 的重载</vt:lpstr>
      <vt:lpstr>PowerPoint 演示文稿</vt:lpstr>
      <vt:lpstr>赋值操作符“=”的重载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数组元素访问操作符 “[]”的重载 </vt:lpstr>
      <vt:lpstr>类成员访问操作符“-&gt;”的重载 </vt:lpstr>
      <vt:lpstr>PowerPoint 演示文稿</vt:lpstr>
      <vt:lpstr>操作符new与delete的重载 </vt:lpstr>
      <vt:lpstr>重载操作符new</vt:lpstr>
      <vt:lpstr>例：把动态对象初始化为全‘0’</vt:lpstr>
      <vt:lpstr>PowerPoint 演示文稿</vt:lpstr>
      <vt:lpstr>例：在非“堆区” 为动态对象分配空间</vt:lpstr>
      <vt:lpstr>重载delete</vt:lpstr>
      <vt:lpstr>例：重载操作符new与delete来管理程序中某类动态对象的堆空间。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自定义类型转换操作符 </vt:lpstr>
      <vt:lpstr>PowerPoint 演示文稿</vt:lpstr>
      <vt:lpstr>歧义问题</vt:lpstr>
      <vt:lpstr>PowerPoint 演示文稿</vt:lpstr>
      <vt:lpstr>函数调用操作符“()” </vt:lpstr>
      <vt:lpstr>PowerPoint 演示文稿</vt:lpstr>
      <vt:lpstr>PowerPoint 演示文稿</vt:lpstr>
      <vt:lpstr>流式输出（入）“&lt;&lt;”(“&gt;&gt;”)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zjs</dc:creator>
  <cp:lastModifiedBy>Allan Yu</cp:lastModifiedBy>
  <cp:revision>729</cp:revision>
  <dcterms:created xsi:type="dcterms:W3CDTF">1999-06-07T10:00:00Z</dcterms:created>
  <dcterms:modified xsi:type="dcterms:W3CDTF">2018-11-01T03:22:35Z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2052-10.1.0.7616</vt:lpwstr>
  </property>
</Properties>
</file>