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98" r:id="rId2"/>
    <p:sldId id="307" r:id="rId3"/>
    <p:sldId id="260" r:id="rId4"/>
    <p:sldId id="300" r:id="rId5"/>
    <p:sldId id="306" r:id="rId6"/>
    <p:sldId id="301" r:id="rId7"/>
    <p:sldId id="303" r:id="rId8"/>
    <p:sldId id="295" r:id="rId9"/>
    <p:sldId id="304" r:id="rId10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528" y="67"/>
      </p:cViewPr>
      <p:guideLst>
        <p:guide orient="horz" pos="2115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F85A3-C719-401C-A5F1-B96D04355AD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7C1BE-9F85-4ECF-8302-46B14241E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29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1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4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494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54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39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580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3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5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s://timgsa.baidu.com/timg?image&amp;quality=80&amp;size=b9999_10000&amp;sec=1540141504632&amp;di=4c2ba60f6b4a685c61532db5ee22d16e&amp;imgtype=0&amp;src=http%3A%2F%2Fimgsrc.baidu.com%2Fforum%2Fw%3D580%2Fsign%3D0388b816b41bb0518f24b320067bda77%2F45542003918fa0eca205d039219759ee3c6ddb4d.jpg">
            <a:extLst>
              <a:ext uri="{FF2B5EF4-FFF2-40B4-BE49-F238E27FC236}">
                <a16:creationId xmlns:a16="http://schemas.microsoft.com/office/drawing/2014/main" id="{939E7288-8814-47F9-9893-FB9BA60CDA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696" y="2885230"/>
            <a:ext cx="950714" cy="119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timgsa.baidu.com/timg?image&amp;quality=80&amp;size=b9999_10000&amp;sec=1540145047050&amp;di=1b3a75a610412928848fef1e160cdc37&amp;imgtype=0&amp;src=http%3A%2F%2Fwww.xuehongedu.com%2Fu%2Fcms%2Fwww%2F201411%2F11231033ejsi.jpg">
            <a:extLst>
              <a:ext uri="{FF2B5EF4-FFF2-40B4-BE49-F238E27FC236}">
                <a16:creationId xmlns:a16="http://schemas.microsoft.com/office/drawing/2014/main" id="{E089099A-C202-4DCD-9813-B117002E10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867" y="2885229"/>
            <a:ext cx="2784587" cy="119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4298-6A56-4DCC-A479-324C0AE07B6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D4298-6A56-4DCC-A479-324C0AE07B6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DF28-7253-406C-B679-86F6FD63E4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s://timgsa.baidu.com/timg?image&amp;quality=80&amp;size=b9999_10000&amp;sec=1540141504632&amp;di=4c2ba60f6b4a685c61532db5ee22d16e&amp;imgtype=0&amp;src=http%3A%2F%2Fimgsrc.baidu.com%2Fforum%2Fw%3D580%2Fsign%3D0388b816b41bb0518f24b320067bda77%2F45542003918fa0eca205d039219759ee3c6ddb4d.jpg">
            <a:extLst>
              <a:ext uri="{FF2B5EF4-FFF2-40B4-BE49-F238E27FC236}">
                <a16:creationId xmlns:a16="http://schemas.microsoft.com/office/drawing/2014/main" id="{A8DC263D-A09E-41E2-962F-4CD0AFE785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979" y="6067427"/>
            <a:ext cx="516284" cy="6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timgsa.baidu.com/timg?image&amp;quality=80&amp;size=b9999_10000&amp;sec=1540145047050&amp;di=1b3a75a610412928848fef1e160cdc37&amp;imgtype=0&amp;src=http%3A%2F%2Fwww.xuehongedu.com%2Fu%2Fcms%2Fwww%2F201411%2F11231033ejsi.jpg">
            <a:extLst>
              <a:ext uri="{FF2B5EF4-FFF2-40B4-BE49-F238E27FC236}">
                <a16:creationId xmlns:a16="http://schemas.microsoft.com/office/drawing/2014/main" id="{ED97C1D2-3DD1-43D5-A08B-A8CEF29469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811" y="6067427"/>
            <a:ext cx="1512167" cy="6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46005" y="2420888"/>
            <a:ext cx="6847726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4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专利检索方案</a:t>
            </a:r>
            <a:endParaRPr lang="zh-CN" sz="4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552970" y="3477048"/>
            <a:ext cx="5184577" cy="888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1800" b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自然语言处理研究组</a:t>
            </a:r>
            <a:endParaRPr lang="en-US" altLang="zh-CN" sz="18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计算机软件新技术国家重点实验室，南京大学</a:t>
            </a:r>
            <a:endParaRPr lang="zh-CN" altLang="zh-CN" sz="18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1378" y="3465004"/>
            <a:ext cx="3258739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20117" y="3465004"/>
            <a:ext cx="1039215" cy="45719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957888" y="3465004"/>
            <a:ext cx="1039215" cy="45719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94476" y="3465004"/>
            <a:ext cx="1039215" cy="45719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C4A64A8-26D4-4575-9855-2DC69B94CD7F}"/>
              </a:ext>
            </a:extLst>
          </p:cNvPr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B388D5F-C7DE-4235-B7D1-292F3B2E335A}"/>
              </a:ext>
            </a:extLst>
          </p:cNvPr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EA5E682-EF6A-4A9F-874B-ED035D82C553}"/>
              </a:ext>
            </a:extLst>
          </p:cNvPr>
          <p:cNvSpPr/>
          <p:nvPr/>
        </p:nvSpPr>
        <p:spPr>
          <a:xfrm>
            <a:off x="1985000" y="1431957"/>
            <a:ext cx="80021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DBA0160-5B12-4AD6-8D36-A27EEEF8860D}"/>
              </a:ext>
            </a:extLst>
          </p:cNvPr>
          <p:cNvSpPr/>
          <p:nvPr/>
        </p:nvSpPr>
        <p:spPr>
          <a:xfrm>
            <a:off x="3336975" y="1267448"/>
            <a:ext cx="7945189" cy="7875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教授、博士生导师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名，副教授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名，讲师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名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博士后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名，博士研究生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13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名，硕士研究生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32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名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" name="Freeform 92">
            <a:extLst>
              <a:ext uri="{FF2B5EF4-FFF2-40B4-BE49-F238E27FC236}">
                <a16:creationId xmlns:a16="http://schemas.microsoft.com/office/drawing/2014/main" id="{D42D6AAE-41BD-4178-99F3-ABF6F407C50A}"/>
              </a:ext>
            </a:extLst>
          </p:cNvPr>
          <p:cNvSpPr>
            <a:spLocks noEditPoints="1"/>
          </p:cNvSpPr>
          <p:nvPr/>
        </p:nvSpPr>
        <p:spPr bwMode="auto">
          <a:xfrm>
            <a:off x="1120904" y="3791856"/>
            <a:ext cx="720000" cy="720000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椭圆 24">
            <a:extLst>
              <a:ext uri="{FF2B5EF4-FFF2-40B4-BE49-F238E27FC236}">
                <a16:creationId xmlns:a16="http://schemas.microsoft.com/office/drawing/2014/main" id="{C3DE83CE-B981-44F9-A6E7-E5CABE0C66FE}"/>
              </a:ext>
            </a:extLst>
          </p:cNvPr>
          <p:cNvSpPr/>
          <p:nvPr/>
        </p:nvSpPr>
        <p:spPr>
          <a:xfrm>
            <a:off x="1120904" y="1302790"/>
            <a:ext cx="720000" cy="720000"/>
          </a:xfrm>
          <a:custGeom>
            <a:avLst/>
            <a:gdLst>
              <a:gd name="connsiteX0" fmla="*/ 117399 w 337212"/>
              <a:gd name="connsiteY0" fmla="*/ 192088 h 309563"/>
              <a:gd name="connsiteX1" fmla="*/ 130099 w 337212"/>
              <a:gd name="connsiteY1" fmla="*/ 196036 h 309563"/>
              <a:gd name="connsiteX2" fmla="*/ 130099 w 337212"/>
              <a:gd name="connsiteY2" fmla="*/ 278941 h 309563"/>
              <a:gd name="connsiteX3" fmla="*/ 117399 w 337212"/>
              <a:gd name="connsiteY3" fmla="*/ 292101 h 309563"/>
              <a:gd name="connsiteX4" fmla="*/ 176137 w 337212"/>
              <a:gd name="connsiteY4" fmla="*/ 187325 h 309563"/>
              <a:gd name="connsiteX5" fmla="*/ 187250 w 337212"/>
              <a:gd name="connsiteY5" fmla="*/ 191271 h 309563"/>
              <a:gd name="connsiteX6" fmla="*/ 187250 w 337212"/>
              <a:gd name="connsiteY6" fmla="*/ 267562 h 309563"/>
              <a:gd name="connsiteX7" fmla="*/ 176137 w 337212"/>
              <a:gd name="connsiteY7" fmla="*/ 279400 h 309563"/>
              <a:gd name="connsiteX8" fmla="*/ 176137 w 337212"/>
              <a:gd name="connsiteY8" fmla="*/ 187325 h 309563"/>
              <a:gd name="connsiteX9" fmla="*/ 231699 w 337212"/>
              <a:gd name="connsiteY9" fmla="*/ 180975 h 309563"/>
              <a:gd name="connsiteX10" fmla="*/ 239637 w 337212"/>
              <a:gd name="connsiteY10" fmla="*/ 184982 h 309563"/>
              <a:gd name="connsiteX11" fmla="*/ 239637 w 337212"/>
              <a:gd name="connsiteY11" fmla="*/ 254429 h 309563"/>
              <a:gd name="connsiteX12" fmla="*/ 231699 w 337212"/>
              <a:gd name="connsiteY12" fmla="*/ 265113 h 309563"/>
              <a:gd name="connsiteX13" fmla="*/ 277737 w 337212"/>
              <a:gd name="connsiteY13" fmla="*/ 177800 h 309563"/>
              <a:gd name="connsiteX14" fmla="*/ 287262 w 337212"/>
              <a:gd name="connsiteY14" fmla="*/ 180398 h 309563"/>
              <a:gd name="connsiteX15" fmla="*/ 287262 w 337212"/>
              <a:gd name="connsiteY15" fmla="*/ 238847 h 309563"/>
              <a:gd name="connsiteX16" fmla="*/ 277737 w 337212"/>
              <a:gd name="connsiteY16" fmla="*/ 249238 h 309563"/>
              <a:gd name="connsiteX17" fmla="*/ 280912 w 337212"/>
              <a:gd name="connsiteY17" fmla="*/ 92075 h 309563"/>
              <a:gd name="connsiteX18" fmla="*/ 307493 w 337212"/>
              <a:gd name="connsiteY18" fmla="*/ 92075 h 309563"/>
              <a:gd name="connsiteX19" fmla="*/ 315468 w 337212"/>
              <a:gd name="connsiteY19" fmla="*/ 97314 h 309563"/>
              <a:gd name="connsiteX20" fmla="*/ 336733 w 337212"/>
              <a:gd name="connsiteY20" fmla="*/ 158869 h 309563"/>
              <a:gd name="connsiteX21" fmla="*/ 331417 w 337212"/>
              <a:gd name="connsiteY21" fmla="*/ 169347 h 309563"/>
              <a:gd name="connsiteX22" fmla="*/ 320784 w 337212"/>
              <a:gd name="connsiteY22" fmla="*/ 164108 h 309563"/>
              <a:gd name="connsiteX23" fmla="*/ 314139 w 337212"/>
              <a:gd name="connsiteY23" fmla="*/ 145772 h 309563"/>
              <a:gd name="connsiteX24" fmla="*/ 314139 w 337212"/>
              <a:gd name="connsiteY24" fmla="*/ 238761 h 309563"/>
              <a:gd name="connsiteX25" fmla="*/ 304835 w 337212"/>
              <a:gd name="connsiteY25" fmla="*/ 249238 h 309563"/>
              <a:gd name="connsiteX26" fmla="*/ 294203 w 337212"/>
              <a:gd name="connsiteY26" fmla="*/ 238761 h 309563"/>
              <a:gd name="connsiteX27" fmla="*/ 294203 w 337212"/>
              <a:gd name="connsiteY27" fmla="*/ 179824 h 309563"/>
              <a:gd name="connsiteX28" fmla="*/ 288886 w 337212"/>
              <a:gd name="connsiteY28" fmla="*/ 179824 h 309563"/>
              <a:gd name="connsiteX29" fmla="*/ 294203 w 337212"/>
              <a:gd name="connsiteY29" fmla="*/ 178515 h 309563"/>
              <a:gd name="connsiteX30" fmla="*/ 304835 w 337212"/>
              <a:gd name="connsiteY30" fmla="*/ 157560 h 309563"/>
              <a:gd name="connsiteX31" fmla="*/ 280912 w 337212"/>
              <a:gd name="connsiteY31" fmla="*/ 92075 h 309563"/>
              <a:gd name="connsiteX32" fmla="*/ 231699 w 337212"/>
              <a:gd name="connsiteY32" fmla="*/ 82550 h 309563"/>
              <a:gd name="connsiteX33" fmla="*/ 243745 w 337212"/>
              <a:gd name="connsiteY33" fmla="*/ 82550 h 309563"/>
              <a:gd name="connsiteX34" fmla="*/ 262484 w 337212"/>
              <a:gd name="connsiteY34" fmla="*/ 82550 h 309563"/>
              <a:gd name="connsiteX35" fmla="*/ 273192 w 337212"/>
              <a:gd name="connsiteY35" fmla="*/ 89117 h 309563"/>
              <a:gd name="connsiteX36" fmla="*/ 297285 w 337212"/>
              <a:gd name="connsiteY36" fmla="*/ 160041 h 309563"/>
              <a:gd name="connsiteX37" fmla="*/ 291931 w 337212"/>
              <a:gd name="connsiteY37" fmla="*/ 171861 h 309563"/>
              <a:gd name="connsiteX38" fmla="*/ 279885 w 337212"/>
              <a:gd name="connsiteY38" fmla="*/ 166608 h 309563"/>
              <a:gd name="connsiteX39" fmla="*/ 271854 w 337212"/>
              <a:gd name="connsiteY39" fmla="*/ 144280 h 309563"/>
              <a:gd name="connsiteX40" fmla="*/ 271854 w 337212"/>
              <a:gd name="connsiteY40" fmla="*/ 253292 h 309563"/>
              <a:gd name="connsiteX41" fmla="*/ 259807 w 337212"/>
              <a:gd name="connsiteY41" fmla="*/ 265113 h 309563"/>
              <a:gd name="connsiteX42" fmla="*/ 247761 w 337212"/>
              <a:gd name="connsiteY42" fmla="*/ 253292 h 309563"/>
              <a:gd name="connsiteX43" fmla="*/ 247761 w 337212"/>
              <a:gd name="connsiteY43" fmla="*/ 183682 h 309563"/>
              <a:gd name="connsiteX44" fmla="*/ 258469 w 337212"/>
              <a:gd name="connsiteY44" fmla="*/ 160041 h 309563"/>
              <a:gd name="connsiteX45" fmla="*/ 231699 w 337212"/>
              <a:gd name="connsiteY45" fmla="*/ 82550 h 309563"/>
              <a:gd name="connsiteX46" fmla="*/ 177724 w 337212"/>
              <a:gd name="connsiteY46" fmla="*/ 77788 h 309563"/>
              <a:gd name="connsiteX47" fmla="*/ 214510 w 337212"/>
              <a:gd name="connsiteY47" fmla="*/ 77788 h 309563"/>
              <a:gd name="connsiteX48" fmla="*/ 225021 w 337212"/>
              <a:gd name="connsiteY48" fmla="*/ 85643 h 309563"/>
              <a:gd name="connsiteX49" fmla="*/ 252610 w 337212"/>
              <a:gd name="connsiteY49" fmla="*/ 162884 h 309563"/>
              <a:gd name="connsiteX50" fmla="*/ 246041 w 337212"/>
              <a:gd name="connsiteY50" fmla="*/ 175976 h 309563"/>
              <a:gd name="connsiteX51" fmla="*/ 231590 w 337212"/>
              <a:gd name="connsiteY51" fmla="*/ 169430 h 309563"/>
              <a:gd name="connsiteX52" fmla="*/ 223707 w 337212"/>
              <a:gd name="connsiteY52" fmla="*/ 145865 h 309563"/>
              <a:gd name="connsiteX53" fmla="*/ 223707 w 337212"/>
              <a:gd name="connsiteY53" fmla="*/ 266309 h 309563"/>
              <a:gd name="connsiteX54" fmla="*/ 210569 w 337212"/>
              <a:gd name="connsiteY54" fmla="*/ 279401 h 309563"/>
              <a:gd name="connsiteX55" fmla="*/ 198745 w 337212"/>
              <a:gd name="connsiteY55" fmla="*/ 266309 h 309563"/>
              <a:gd name="connsiteX56" fmla="*/ 198745 w 337212"/>
              <a:gd name="connsiteY56" fmla="*/ 189068 h 309563"/>
              <a:gd name="connsiteX57" fmla="*/ 197759 w 337212"/>
              <a:gd name="connsiteY57" fmla="*/ 189068 h 309563"/>
              <a:gd name="connsiteX58" fmla="*/ 194803 w 337212"/>
              <a:gd name="connsiteY58" fmla="*/ 189068 h 309563"/>
              <a:gd name="connsiteX59" fmla="*/ 206628 w 337212"/>
              <a:gd name="connsiteY59" fmla="*/ 178595 h 309563"/>
              <a:gd name="connsiteX60" fmla="*/ 206628 w 337212"/>
              <a:gd name="connsiteY60" fmla="*/ 162884 h 309563"/>
              <a:gd name="connsiteX61" fmla="*/ 177724 w 337212"/>
              <a:gd name="connsiteY61" fmla="*/ 79097 h 309563"/>
              <a:gd name="connsiteX62" fmla="*/ 177724 w 337212"/>
              <a:gd name="connsiteY62" fmla="*/ 77788 h 309563"/>
              <a:gd name="connsiteX63" fmla="*/ 120574 w 337212"/>
              <a:gd name="connsiteY63" fmla="*/ 73025 h 309563"/>
              <a:gd name="connsiteX64" fmla="*/ 157008 w 337212"/>
              <a:gd name="connsiteY64" fmla="*/ 73025 h 309563"/>
              <a:gd name="connsiteX65" fmla="*/ 168720 w 337212"/>
              <a:gd name="connsiteY65" fmla="*/ 80953 h 309563"/>
              <a:gd name="connsiteX66" fmla="*/ 197347 w 337212"/>
              <a:gd name="connsiteY66" fmla="*/ 166840 h 309563"/>
              <a:gd name="connsiteX67" fmla="*/ 190840 w 337212"/>
              <a:gd name="connsiteY67" fmla="*/ 181375 h 309563"/>
              <a:gd name="connsiteX68" fmla="*/ 176527 w 337212"/>
              <a:gd name="connsiteY68" fmla="*/ 173447 h 309563"/>
              <a:gd name="connsiteX69" fmla="*/ 167418 w 337212"/>
              <a:gd name="connsiteY69" fmla="*/ 148341 h 309563"/>
              <a:gd name="connsiteX70" fmla="*/ 167418 w 337212"/>
              <a:gd name="connsiteY70" fmla="*/ 279153 h 309563"/>
              <a:gd name="connsiteX71" fmla="*/ 153105 w 337212"/>
              <a:gd name="connsiteY71" fmla="*/ 293688 h 309563"/>
              <a:gd name="connsiteX72" fmla="*/ 140093 w 337212"/>
              <a:gd name="connsiteY72" fmla="*/ 279153 h 309563"/>
              <a:gd name="connsiteX73" fmla="*/ 140093 w 337212"/>
              <a:gd name="connsiteY73" fmla="*/ 195909 h 309563"/>
              <a:gd name="connsiteX74" fmla="*/ 133586 w 337212"/>
              <a:gd name="connsiteY74" fmla="*/ 195909 h 309563"/>
              <a:gd name="connsiteX75" fmla="*/ 138791 w 337212"/>
              <a:gd name="connsiteY75" fmla="*/ 194588 h 309563"/>
              <a:gd name="connsiteX76" fmla="*/ 151804 w 337212"/>
              <a:gd name="connsiteY76" fmla="*/ 166840 h 309563"/>
              <a:gd name="connsiteX77" fmla="*/ 120574 w 337212"/>
              <a:gd name="connsiteY77" fmla="*/ 73025 h 309563"/>
              <a:gd name="connsiteX78" fmla="*/ 46220 w 337212"/>
              <a:gd name="connsiteY78" fmla="*/ 66675 h 309563"/>
              <a:gd name="connsiteX79" fmla="*/ 72821 w 337212"/>
              <a:gd name="connsiteY79" fmla="*/ 66675 h 309563"/>
              <a:gd name="connsiteX80" fmla="*/ 98092 w 337212"/>
              <a:gd name="connsiteY80" fmla="*/ 66675 h 309563"/>
              <a:gd name="connsiteX81" fmla="*/ 111393 w 337212"/>
              <a:gd name="connsiteY81" fmla="*/ 74595 h 309563"/>
              <a:gd name="connsiteX82" fmla="*/ 143315 w 337212"/>
              <a:gd name="connsiteY82" fmla="*/ 169638 h 309563"/>
              <a:gd name="connsiteX83" fmla="*/ 135334 w 337212"/>
              <a:gd name="connsiteY83" fmla="*/ 185479 h 309563"/>
              <a:gd name="connsiteX84" fmla="*/ 119374 w 337212"/>
              <a:gd name="connsiteY84" fmla="*/ 177559 h 309563"/>
              <a:gd name="connsiteX85" fmla="*/ 108733 w 337212"/>
              <a:gd name="connsiteY85" fmla="*/ 148518 h 309563"/>
              <a:gd name="connsiteX86" fmla="*/ 108733 w 337212"/>
              <a:gd name="connsiteY86" fmla="*/ 295043 h 309563"/>
              <a:gd name="connsiteX87" fmla="*/ 94102 w 337212"/>
              <a:gd name="connsiteY87" fmla="*/ 309563 h 309563"/>
              <a:gd name="connsiteX88" fmla="*/ 78141 w 337212"/>
              <a:gd name="connsiteY88" fmla="*/ 295043 h 309563"/>
              <a:gd name="connsiteX89" fmla="*/ 78141 w 337212"/>
              <a:gd name="connsiteY89" fmla="*/ 202640 h 309563"/>
              <a:gd name="connsiteX90" fmla="*/ 66171 w 337212"/>
              <a:gd name="connsiteY90" fmla="*/ 202640 h 309563"/>
              <a:gd name="connsiteX91" fmla="*/ 66171 w 337212"/>
              <a:gd name="connsiteY91" fmla="*/ 295043 h 309563"/>
              <a:gd name="connsiteX92" fmla="*/ 50210 w 337212"/>
              <a:gd name="connsiteY92" fmla="*/ 309563 h 309563"/>
              <a:gd name="connsiteX93" fmla="*/ 35579 w 337212"/>
              <a:gd name="connsiteY93" fmla="*/ 295043 h 309563"/>
              <a:gd name="connsiteX94" fmla="*/ 35579 w 337212"/>
              <a:gd name="connsiteY94" fmla="*/ 148518 h 309563"/>
              <a:gd name="connsiteX95" fmla="*/ 24938 w 337212"/>
              <a:gd name="connsiteY95" fmla="*/ 177559 h 309563"/>
              <a:gd name="connsiteX96" fmla="*/ 8978 w 337212"/>
              <a:gd name="connsiteY96" fmla="*/ 185479 h 309563"/>
              <a:gd name="connsiteX97" fmla="*/ 997 w 337212"/>
              <a:gd name="connsiteY97" fmla="*/ 169638 h 309563"/>
              <a:gd name="connsiteX98" fmla="*/ 32919 w 337212"/>
              <a:gd name="connsiteY98" fmla="*/ 74595 h 309563"/>
              <a:gd name="connsiteX99" fmla="*/ 46220 w 337212"/>
              <a:gd name="connsiteY99" fmla="*/ 66675 h 309563"/>
              <a:gd name="connsiteX100" fmla="*/ 289643 w 337212"/>
              <a:gd name="connsiteY100" fmla="*/ 49213 h 309563"/>
              <a:gd name="connsiteX101" fmla="*/ 309487 w 337212"/>
              <a:gd name="connsiteY101" fmla="*/ 68263 h 309563"/>
              <a:gd name="connsiteX102" fmla="*/ 289643 w 337212"/>
              <a:gd name="connsiteY102" fmla="*/ 87313 h 309563"/>
              <a:gd name="connsiteX103" fmla="*/ 269799 w 337212"/>
              <a:gd name="connsiteY103" fmla="*/ 68263 h 309563"/>
              <a:gd name="connsiteX104" fmla="*/ 271122 w 337212"/>
              <a:gd name="connsiteY104" fmla="*/ 68263 h 309563"/>
              <a:gd name="connsiteX105" fmla="*/ 272445 w 337212"/>
              <a:gd name="connsiteY105" fmla="*/ 59373 h 309563"/>
              <a:gd name="connsiteX106" fmla="*/ 289643 w 337212"/>
              <a:gd name="connsiteY106" fmla="*/ 49213 h 309563"/>
              <a:gd name="connsiteX107" fmla="*/ 244544 w 337212"/>
              <a:gd name="connsiteY107" fmla="*/ 33338 h 309563"/>
              <a:gd name="connsiteX108" fmla="*/ 266625 w 337212"/>
              <a:gd name="connsiteY108" fmla="*/ 55699 h 309563"/>
              <a:gd name="connsiteX109" fmla="*/ 244544 w 337212"/>
              <a:gd name="connsiteY109" fmla="*/ 79376 h 309563"/>
              <a:gd name="connsiteX110" fmla="*/ 223762 w 337212"/>
              <a:gd name="connsiteY110" fmla="*/ 63592 h 309563"/>
              <a:gd name="connsiteX111" fmla="*/ 226360 w 337212"/>
              <a:gd name="connsiteY111" fmla="*/ 49123 h 309563"/>
              <a:gd name="connsiteX112" fmla="*/ 226360 w 337212"/>
              <a:gd name="connsiteY112" fmla="*/ 43861 h 309563"/>
              <a:gd name="connsiteX113" fmla="*/ 244544 w 337212"/>
              <a:gd name="connsiteY113" fmla="*/ 33338 h 309563"/>
              <a:gd name="connsiteX114" fmla="*/ 192806 w 337212"/>
              <a:gd name="connsiteY114" fmla="*/ 23813 h 309563"/>
              <a:gd name="connsiteX115" fmla="*/ 217412 w 337212"/>
              <a:gd name="connsiteY115" fmla="*/ 48420 h 309563"/>
              <a:gd name="connsiteX116" fmla="*/ 192806 w 337212"/>
              <a:gd name="connsiteY116" fmla="*/ 73026 h 309563"/>
              <a:gd name="connsiteX117" fmla="*/ 168199 w 337212"/>
              <a:gd name="connsiteY117" fmla="*/ 51010 h 309563"/>
              <a:gd name="connsiteX118" fmla="*/ 170789 w 337212"/>
              <a:gd name="connsiteY118" fmla="*/ 39354 h 309563"/>
              <a:gd name="connsiteX119" fmla="*/ 170789 w 337212"/>
              <a:gd name="connsiteY119" fmla="*/ 38059 h 309563"/>
              <a:gd name="connsiteX120" fmla="*/ 192806 w 337212"/>
              <a:gd name="connsiteY120" fmla="*/ 23813 h 309563"/>
              <a:gd name="connsiteX121" fmla="*/ 133275 w 337212"/>
              <a:gd name="connsiteY121" fmla="*/ 12700 h 309563"/>
              <a:gd name="connsiteX122" fmla="*/ 160262 w 337212"/>
              <a:gd name="connsiteY122" fmla="*/ 39029 h 309563"/>
              <a:gd name="connsiteX123" fmla="*/ 133275 w 337212"/>
              <a:gd name="connsiteY123" fmla="*/ 66675 h 309563"/>
              <a:gd name="connsiteX124" fmla="*/ 106287 w 337212"/>
              <a:gd name="connsiteY124" fmla="*/ 48245 h 309563"/>
              <a:gd name="connsiteX125" fmla="*/ 111685 w 337212"/>
              <a:gd name="connsiteY125" fmla="*/ 29814 h 309563"/>
              <a:gd name="connsiteX126" fmla="*/ 110335 w 337212"/>
              <a:gd name="connsiteY126" fmla="*/ 23232 h 309563"/>
              <a:gd name="connsiteX127" fmla="*/ 133275 w 337212"/>
              <a:gd name="connsiteY127" fmla="*/ 12700 h 309563"/>
              <a:gd name="connsiteX128" fmla="*/ 72809 w 337212"/>
              <a:gd name="connsiteY128" fmla="*/ 0 h 309563"/>
              <a:gd name="connsiteX129" fmla="*/ 101525 w 337212"/>
              <a:gd name="connsiteY129" fmla="*/ 30163 h 309563"/>
              <a:gd name="connsiteX130" fmla="*/ 72809 w 337212"/>
              <a:gd name="connsiteY130" fmla="*/ 60325 h 309563"/>
              <a:gd name="connsiteX131" fmla="*/ 42787 w 337212"/>
              <a:gd name="connsiteY131" fmla="*/ 30163 h 309563"/>
              <a:gd name="connsiteX132" fmla="*/ 72809 w 337212"/>
              <a:gd name="connsiteY132" fmla="*/ 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37212" h="309563">
                <a:moveTo>
                  <a:pt x="117399" y="192088"/>
                </a:moveTo>
                <a:cubicBezTo>
                  <a:pt x="121632" y="194720"/>
                  <a:pt x="125866" y="196036"/>
                  <a:pt x="130099" y="196036"/>
                </a:cubicBezTo>
                <a:cubicBezTo>
                  <a:pt x="130099" y="196036"/>
                  <a:pt x="130099" y="196036"/>
                  <a:pt x="130099" y="278941"/>
                </a:cubicBezTo>
                <a:cubicBezTo>
                  <a:pt x="130099" y="285521"/>
                  <a:pt x="124455" y="290785"/>
                  <a:pt x="117399" y="292101"/>
                </a:cubicBezTo>
                <a:close/>
                <a:moveTo>
                  <a:pt x="176137" y="187325"/>
                </a:moveTo>
                <a:cubicBezTo>
                  <a:pt x="179841" y="189956"/>
                  <a:pt x="183546" y="191271"/>
                  <a:pt x="187250" y="191271"/>
                </a:cubicBezTo>
                <a:cubicBezTo>
                  <a:pt x="187250" y="191271"/>
                  <a:pt x="187250" y="191271"/>
                  <a:pt x="187250" y="267562"/>
                </a:cubicBezTo>
                <a:cubicBezTo>
                  <a:pt x="187250" y="274139"/>
                  <a:pt x="182311" y="279400"/>
                  <a:pt x="176137" y="279400"/>
                </a:cubicBezTo>
                <a:cubicBezTo>
                  <a:pt x="176137" y="279400"/>
                  <a:pt x="176137" y="279400"/>
                  <a:pt x="176137" y="187325"/>
                </a:cubicBezTo>
                <a:close/>
                <a:moveTo>
                  <a:pt x="231699" y="180975"/>
                </a:moveTo>
                <a:cubicBezTo>
                  <a:pt x="233967" y="183646"/>
                  <a:pt x="236235" y="183646"/>
                  <a:pt x="239637" y="184982"/>
                </a:cubicBezTo>
                <a:cubicBezTo>
                  <a:pt x="239637" y="184982"/>
                  <a:pt x="239637" y="184982"/>
                  <a:pt x="239637" y="254429"/>
                </a:cubicBezTo>
                <a:cubicBezTo>
                  <a:pt x="239637" y="259771"/>
                  <a:pt x="236235" y="263778"/>
                  <a:pt x="231699" y="265113"/>
                </a:cubicBezTo>
                <a:close/>
                <a:moveTo>
                  <a:pt x="277737" y="177800"/>
                </a:moveTo>
                <a:cubicBezTo>
                  <a:pt x="280458" y="179099"/>
                  <a:pt x="283180" y="180398"/>
                  <a:pt x="287262" y="180398"/>
                </a:cubicBezTo>
                <a:cubicBezTo>
                  <a:pt x="287262" y="180398"/>
                  <a:pt x="287262" y="180398"/>
                  <a:pt x="287262" y="238847"/>
                </a:cubicBezTo>
                <a:cubicBezTo>
                  <a:pt x="287262" y="244043"/>
                  <a:pt x="283180" y="247939"/>
                  <a:pt x="277737" y="249238"/>
                </a:cubicBezTo>
                <a:close/>
                <a:moveTo>
                  <a:pt x="280912" y="92075"/>
                </a:moveTo>
                <a:cubicBezTo>
                  <a:pt x="282241" y="92075"/>
                  <a:pt x="306164" y="92075"/>
                  <a:pt x="307493" y="92075"/>
                </a:cubicBezTo>
                <a:cubicBezTo>
                  <a:pt x="311481" y="92075"/>
                  <a:pt x="314139" y="94694"/>
                  <a:pt x="315468" y="97314"/>
                </a:cubicBezTo>
                <a:cubicBezTo>
                  <a:pt x="315468" y="97314"/>
                  <a:pt x="315468" y="97314"/>
                  <a:pt x="336733" y="158869"/>
                </a:cubicBezTo>
                <a:cubicBezTo>
                  <a:pt x="338062" y="162798"/>
                  <a:pt x="336733" y="168037"/>
                  <a:pt x="331417" y="169347"/>
                </a:cubicBezTo>
                <a:cubicBezTo>
                  <a:pt x="327430" y="170657"/>
                  <a:pt x="322113" y="168037"/>
                  <a:pt x="320784" y="164108"/>
                </a:cubicBezTo>
                <a:cubicBezTo>
                  <a:pt x="320784" y="164108"/>
                  <a:pt x="320784" y="164108"/>
                  <a:pt x="314139" y="145772"/>
                </a:cubicBezTo>
                <a:cubicBezTo>
                  <a:pt x="314139" y="145772"/>
                  <a:pt x="314139" y="145772"/>
                  <a:pt x="314139" y="238761"/>
                </a:cubicBezTo>
                <a:cubicBezTo>
                  <a:pt x="314139" y="243999"/>
                  <a:pt x="310152" y="249238"/>
                  <a:pt x="304835" y="249238"/>
                </a:cubicBezTo>
                <a:cubicBezTo>
                  <a:pt x="299519" y="249238"/>
                  <a:pt x="294203" y="243999"/>
                  <a:pt x="294203" y="238761"/>
                </a:cubicBezTo>
                <a:cubicBezTo>
                  <a:pt x="294203" y="238761"/>
                  <a:pt x="294203" y="238761"/>
                  <a:pt x="294203" y="179824"/>
                </a:cubicBezTo>
                <a:cubicBezTo>
                  <a:pt x="294203" y="179824"/>
                  <a:pt x="294203" y="179824"/>
                  <a:pt x="288886" y="179824"/>
                </a:cubicBezTo>
                <a:cubicBezTo>
                  <a:pt x="291545" y="179824"/>
                  <a:pt x="292874" y="179824"/>
                  <a:pt x="294203" y="178515"/>
                </a:cubicBezTo>
                <a:cubicBezTo>
                  <a:pt x="302177" y="175895"/>
                  <a:pt x="307493" y="166727"/>
                  <a:pt x="304835" y="157560"/>
                </a:cubicBezTo>
                <a:cubicBezTo>
                  <a:pt x="304835" y="157560"/>
                  <a:pt x="304835" y="157560"/>
                  <a:pt x="280912" y="92075"/>
                </a:cubicBezTo>
                <a:close/>
                <a:moveTo>
                  <a:pt x="231699" y="82550"/>
                </a:moveTo>
                <a:cubicBezTo>
                  <a:pt x="235715" y="82550"/>
                  <a:pt x="239730" y="82550"/>
                  <a:pt x="243745" y="82550"/>
                </a:cubicBezTo>
                <a:cubicBezTo>
                  <a:pt x="253115" y="82550"/>
                  <a:pt x="262484" y="82550"/>
                  <a:pt x="262484" y="82550"/>
                </a:cubicBezTo>
                <a:cubicBezTo>
                  <a:pt x="267838" y="82550"/>
                  <a:pt x="271854" y="85177"/>
                  <a:pt x="273192" y="89117"/>
                </a:cubicBezTo>
                <a:cubicBezTo>
                  <a:pt x="273192" y="89117"/>
                  <a:pt x="273192" y="89117"/>
                  <a:pt x="297285" y="160041"/>
                </a:cubicBezTo>
                <a:cubicBezTo>
                  <a:pt x="299962" y="165294"/>
                  <a:pt x="297285" y="170548"/>
                  <a:pt x="291931" y="171861"/>
                </a:cubicBezTo>
                <a:cubicBezTo>
                  <a:pt x="286577" y="174488"/>
                  <a:pt x="281223" y="170548"/>
                  <a:pt x="279885" y="166608"/>
                </a:cubicBezTo>
                <a:cubicBezTo>
                  <a:pt x="279885" y="166608"/>
                  <a:pt x="279885" y="166608"/>
                  <a:pt x="271854" y="144280"/>
                </a:cubicBezTo>
                <a:cubicBezTo>
                  <a:pt x="271854" y="144280"/>
                  <a:pt x="271854" y="144280"/>
                  <a:pt x="271854" y="253292"/>
                </a:cubicBezTo>
                <a:cubicBezTo>
                  <a:pt x="271854" y="259859"/>
                  <a:pt x="266500" y="265113"/>
                  <a:pt x="259807" y="265113"/>
                </a:cubicBezTo>
                <a:cubicBezTo>
                  <a:pt x="253115" y="265113"/>
                  <a:pt x="247761" y="259859"/>
                  <a:pt x="247761" y="253292"/>
                </a:cubicBezTo>
                <a:cubicBezTo>
                  <a:pt x="247761" y="253292"/>
                  <a:pt x="247761" y="253292"/>
                  <a:pt x="247761" y="183682"/>
                </a:cubicBezTo>
                <a:cubicBezTo>
                  <a:pt x="257130" y="179742"/>
                  <a:pt x="262484" y="169235"/>
                  <a:pt x="258469" y="160041"/>
                </a:cubicBezTo>
                <a:cubicBezTo>
                  <a:pt x="258469" y="160041"/>
                  <a:pt x="258469" y="160041"/>
                  <a:pt x="231699" y="82550"/>
                </a:cubicBezTo>
                <a:close/>
                <a:moveTo>
                  <a:pt x="177724" y="77788"/>
                </a:moveTo>
                <a:cubicBezTo>
                  <a:pt x="177724" y="77788"/>
                  <a:pt x="213196" y="77788"/>
                  <a:pt x="214510" y="77788"/>
                </a:cubicBezTo>
                <a:cubicBezTo>
                  <a:pt x="219765" y="77788"/>
                  <a:pt x="223707" y="80406"/>
                  <a:pt x="225021" y="85643"/>
                </a:cubicBezTo>
                <a:cubicBezTo>
                  <a:pt x="225021" y="85643"/>
                  <a:pt x="225021" y="85643"/>
                  <a:pt x="252610" y="162884"/>
                </a:cubicBezTo>
                <a:cubicBezTo>
                  <a:pt x="253924" y="168121"/>
                  <a:pt x="251296" y="174667"/>
                  <a:pt x="246041" y="175976"/>
                </a:cubicBezTo>
                <a:cubicBezTo>
                  <a:pt x="239472" y="178595"/>
                  <a:pt x="234217" y="175976"/>
                  <a:pt x="231590" y="169430"/>
                </a:cubicBezTo>
                <a:cubicBezTo>
                  <a:pt x="231590" y="169430"/>
                  <a:pt x="231590" y="169430"/>
                  <a:pt x="223707" y="145865"/>
                </a:cubicBezTo>
                <a:cubicBezTo>
                  <a:pt x="223707" y="145865"/>
                  <a:pt x="223707" y="145865"/>
                  <a:pt x="223707" y="266309"/>
                </a:cubicBezTo>
                <a:cubicBezTo>
                  <a:pt x="223707" y="272855"/>
                  <a:pt x="218452" y="279401"/>
                  <a:pt x="210569" y="279401"/>
                </a:cubicBezTo>
                <a:cubicBezTo>
                  <a:pt x="204000" y="279401"/>
                  <a:pt x="198745" y="272855"/>
                  <a:pt x="198745" y="266309"/>
                </a:cubicBezTo>
                <a:cubicBezTo>
                  <a:pt x="198745" y="266309"/>
                  <a:pt x="198745" y="266309"/>
                  <a:pt x="198745" y="189068"/>
                </a:cubicBezTo>
                <a:cubicBezTo>
                  <a:pt x="198745" y="189068"/>
                  <a:pt x="198745" y="189068"/>
                  <a:pt x="197759" y="189068"/>
                </a:cubicBezTo>
                <a:lnTo>
                  <a:pt x="194803" y="189068"/>
                </a:lnTo>
                <a:cubicBezTo>
                  <a:pt x="200059" y="187759"/>
                  <a:pt x="204000" y="183831"/>
                  <a:pt x="206628" y="178595"/>
                </a:cubicBezTo>
                <a:cubicBezTo>
                  <a:pt x="209255" y="173358"/>
                  <a:pt x="209255" y="168121"/>
                  <a:pt x="206628" y="162884"/>
                </a:cubicBezTo>
                <a:cubicBezTo>
                  <a:pt x="206628" y="162884"/>
                  <a:pt x="206628" y="162884"/>
                  <a:pt x="177724" y="79097"/>
                </a:cubicBezTo>
                <a:cubicBezTo>
                  <a:pt x="177724" y="79097"/>
                  <a:pt x="177724" y="77788"/>
                  <a:pt x="177724" y="77788"/>
                </a:cubicBezTo>
                <a:close/>
                <a:moveTo>
                  <a:pt x="120574" y="73025"/>
                </a:moveTo>
                <a:cubicBezTo>
                  <a:pt x="120574" y="73025"/>
                  <a:pt x="157008" y="73025"/>
                  <a:pt x="157008" y="73025"/>
                </a:cubicBezTo>
                <a:cubicBezTo>
                  <a:pt x="162213" y="73025"/>
                  <a:pt x="167418" y="75668"/>
                  <a:pt x="168720" y="80953"/>
                </a:cubicBezTo>
                <a:cubicBezTo>
                  <a:pt x="168720" y="80953"/>
                  <a:pt x="168720" y="80953"/>
                  <a:pt x="197347" y="166840"/>
                </a:cubicBezTo>
                <a:cubicBezTo>
                  <a:pt x="199949" y="172125"/>
                  <a:pt x="197347" y="178732"/>
                  <a:pt x="190840" y="181375"/>
                </a:cubicBezTo>
                <a:cubicBezTo>
                  <a:pt x="184334" y="184017"/>
                  <a:pt x="177828" y="180053"/>
                  <a:pt x="176527" y="173447"/>
                </a:cubicBezTo>
                <a:lnTo>
                  <a:pt x="167418" y="148341"/>
                </a:lnTo>
                <a:cubicBezTo>
                  <a:pt x="167418" y="148341"/>
                  <a:pt x="167418" y="148341"/>
                  <a:pt x="167418" y="279153"/>
                </a:cubicBezTo>
                <a:cubicBezTo>
                  <a:pt x="167418" y="287081"/>
                  <a:pt x="160912" y="293688"/>
                  <a:pt x="153105" y="293688"/>
                </a:cubicBezTo>
                <a:cubicBezTo>
                  <a:pt x="145297" y="293688"/>
                  <a:pt x="140093" y="287081"/>
                  <a:pt x="140093" y="279153"/>
                </a:cubicBezTo>
                <a:cubicBezTo>
                  <a:pt x="140093" y="279153"/>
                  <a:pt x="140093" y="279153"/>
                  <a:pt x="140093" y="195909"/>
                </a:cubicBezTo>
                <a:cubicBezTo>
                  <a:pt x="140093" y="195909"/>
                  <a:pt x="140093" y="195909"/>
                  <a:pt x="133586" y="195909"/>
                </a:cubicBezTo>
                <a:cubicBezTo>
                  <a:pt x="134888" y="195909"/>
                  <a:pt x="136189" y="195909"/>
                  <a:pt x="138791" y="194588"/>
                </a:cubicBezTo>
                <a:cubicBezTo>
                  <a:pt x="150502" y="190624"/>
                  <a:pt x="155707" y="177411"/>
                  <a:pt x="151804" y="166840"/>
                </a:cubicBezTo>
                <a:cubicBezTo>
                  <a:pt x="151804" y="166840"/>
                  <a:pt x="151804" y="166840"/>
                  <a:pt x="120574" y="73025"/>
                </a:cubicBezTo>
                <a:close/>
                <a:moveTo>
                  <a:pt x="46220" y="66675"/>
                </a:moveTo>
                <a:cubicBezTo>
                  <a:pt x="47550" y="66675"/>
                  <a:pt x="59520" y="66675"/>
                  <a:pt x="72821" y="66675"/>
                </a:cubicBezTo>
                <a:cubicBezTo>
                  <a:pt x="84792" y="66675"/>
                  <a:pt x="96762" y="66675"/>
                  <a:pt x="98092" y="66675"/>
                </a:cubicBezTo>
                <a:cubicBezTo>
                  <a:pt x="103413" y="66675"/>
                  <a:pt x="108733" y="69315"/>
                  <a:pt x="111393" y="74595"/>
                </a:cubicBezTo>
                <a:cubicBezTo>
                  <a:pt x="111393" y="74595"/>
                  <a:pt x="111393" y="74595"/>
                  <a:pt x="143315" y="169638"/>
                </a:cubicBezTo>
                <a:cubicBezTo>
                  <a:pt x="145975" y="176239"/>
                  <a:pt x="143315" y="184159"/>
                  <a:pt x="135334" y="185479"/>
                </a:cubicBezTo>
                <a:cubicBezTo>
                  <a:pt x="128684" y="188119"/>
                  <a:pt x="122034" y="184159"/>
                  <a:pt x="119374" y="177559"/>
                </a:cubicBezTo>
                <a:cubicBezTo>
                  <a:pt x="119374" y="177559"/>
                  <a:pt x="119374" y="177559"/>
                  <a:pt x="108733" y="148518"/>
                </a:cubicBezTo>
                <a:cubicBezTo>
                  <a:pt x="108733" y="148518"/>
                  <a:pt x="108733" y="148518"/>
                  <a:pt x="108733" y="295043"/>
                </a:cubicBezTo>
                <a:cubicBezTo>
                  <a:pt x="108733" y="302963"/>
                  <a:pt x="102083" y="309563"/>
                  <a:pt x="94102" y="309563"/>
                </a:cubicBezTo>
                <a:cubicBezTo>
                  <a:pt x="84792" y="309563"/>
                  <a:pt x="78141" y="302963"/>
                  <a:pt x="78141" y="295043"/>
                </a:cubicBezTo>
                <a:cubicBezTo>
                  <a:pt x="78141" y="295043"/>
                  <a:pt x="78141" y="295043"/>
                  <a:pt x="78141" y="202640"/>
                </a:cubicBezTo>
                <a:cubicBezTo>
                  <a:pt x="78141" y="202640"/>
                  <a:pt x="78141" y="202640"/>
                  <a:pt x="66171" y="202640"/>
                </a:cubicBezTo>
                <a:cubicBezTo>
                  <a:pt x="66171" y="202640"/>
                  <a:pt x="66171" y="202640"/>
                  <a:pt x="66171" y="295043"/>
                </a:cubicBezTo>
                <a:cubicBezTo>
                  <a:pt x="66171" y="302963"/>
                  <a:pt x="59520" y="309563"/>
                  <a:pt x="50210" y="309563"/>
                </a:cubicBezTo>
                <a:cubicBezTo>
                  <a:pt x="42229" y="309563"/>
                  <a:pt x="35579" y="302963"/>
                  <a:pt x="35579" y="295043"/>
                </a:cubicBezTo>
                <a:cubicBezTo>
                  <a:pt x="35579" y="295043"/>
                  <a:pt x="35579" y="295043"/>
                  <a:pt x="35579" y="148518"/>
                </a:cubicBezTo>
                <a:cubicBezTo>
                  <a:pt x="35579" y="148518"/>
                  <a:pt x="35579" y="148518"/>
                  <a:pt x="24938" y="177559"/>
                </a:cubicBezTo>
                <a:cubicBezTo>
                  <a:pt x="22278" y="184159"/>
                  <a:pt x="15628" y="188119"/>
                  <a:pt x="8978" y="185479"/>
                </a:cubicBezTo>
                <a:cubicBezTo>
                  <a:pt x="997" y="184159"/>
                  <a:pt x="-1663" y="176239"/>
                  <a:pt x="997" y="169638"/>
                </a:cubicBezTo>
                <a:cubicBezTo>
                  <a:pt x="997" y="169638"/>
                  <a:pt x="997" y="169638"/>
                  <a:pt x="32919" y="74595"/>
                </a:cubicBezTo>
                <a:cubicBezTo>
                  <a:pt x="35579" y="69315"/>
                  <a:pt x="40899" y="66675"/>
                  <a:pt x="46220" y="66675"/>
                </a:cubicBezTo>
                <a:close/>
                <a:moveTo>
                  <a:pt x="289643" y="49213"/>
                </a:moveTo>
                <a:cubicBezTo>
                  <a:pt x="301549" y="49213"/>
                  <a:pt x="309487" y="58103"/>
                  <a:pt x="309487" y="68263"/>
                </a:cubicBezTo>
                <a:cubicBezTo>
                  <a:pt x="309487" y="79693"/>
                  <a:pt x="300227" y="87313"/>
                  <a:pt x="289643" y="87313"/>
                </a:cubicBezTo>
                <a:cubicBezTo>
                  <a:pt x="280383" y="87313"/>
                  <a:pt x="269799" y="79693"/>
                  <a:pt x="269799" y="68263"/>
                </a:cubicBezTo>
                <a:cubicBezTo>
                  <a:pt x="269799" y="68263"/>
                  <a:pt x="271122" y="68263"/>
                  <a:pt x="271122" y="68263"/>
                </a:cubicBezTo>
                <a:cubicBezTo>
                  <a:pt x="271122" y="65723"/>
                  <a:pt x="272445" y="63183"/>
                  <a:pt x="272445" y="59373"/>
                </a:cubicBezTo>
                <a:cubicBezTo>
                  <a:pt x="276414" y="54293"/>
                  <a:pt x="283028" y="49213"/>
                  <a:pt x="289643" y="49213"/>
                </a:cubicBezTo>
                <a:close/>
                <a:moveTo>
                  <a:pt x="244544" y="33338"/>
                </a:moveTo>
                <a:cubicBezTo>
                  <a:pt x="257533" y="33338"/>
                  <a:pt x="266625" y="43861"/>
                  <a:pt x="266625" y="55699"/>
                </a:cubicBezTo>
                <a:cubicBezTo>
                  <a:pt x="266625" y="68853"/>
                  <a:pt x="256234" y="79376"/>
                  <a:pt x="244544" y="79376"/>
                </a:cubicBezTo>
                <a:cubicBezTo>
                  <a:pt x="235452" y="79376"/>
                  <a:pt x="226360" y="72799"/>
                  <a:pt x="223762" y="63592"/>
                </a:cubicBezTo>
                <a:cubicBezTo>
                  <a:pt x="225061" y="59645"/>
                  <a:pt x="226360" y="54384"/>
                  <a:pt x="226360" y="49123"/>
                </a:cubicBezTo>
                <a:cubicBezTo>
                  <a:pt x="226360" y="47807"/>
                  <a:pt x="226360" y="46492"/>
                  <a:pt x="226360" y="43861"/>
                </a:cubicBezTo>
                <a:cubicBezTo>
                  <a:pt x="230256" y="37284"/>
                  <a:pt x="236751" y="33338"/>
                  <a:pt x="244544" y="33338"/>
                </a:cubicBezTo>
                <a:close/>
                <a:moveTo>
                  <a:pt x="192806" y="23813"/>
                </a:moveTo>
                <a:cubicBezTo>
                  <a:pt x="205756" y="23813"/>
                  <a:pt x="217412" y="35469"/>
                  <a:pt x="217412" y="48420"/>
                </a:cubicBezTo>
                <a:cubicBezTo>
                  <a:pt x="217412" y="62665"/>
                  <a:pt x="205756" y="73026"/>
                  <a:pt x="192806" y="73026"/>
                </a:cubicBezTo>
                <a:cubicBezTo>
                  <a:pt x="179855" y="73026"/>
                  <a:pt x="169494" y="63961"/>
                  <a:pt x="168199" y="51010"/>
                </a:cubicBezTo>
                <a:cubicBezTo>
                  <a:pt x="169494" y="48420"/>
                  <a:pt x="170789" y="44534"/>
                  <a:pt x="170789" y="39354"/>
                </a:cubicBezTo>
                <a:cubicBezTo>
                  <a:pt x="170789" y="39354"/>
                  <a:pt x="170789" y="39354"/>
                  <a:pt x="170789" y="38059"/>
                </a:cubicBezTo>
                <a:cubicBezTo>
                  <a:pt x="174674" y="30288"/>
                  <a:pt x="182445" y="23813"/>
                  <a:pt x="192806" y="23813"/>
                </a:cubicBezTo>
                <a:close/>
                <a:moveTo>
                  <a:pt x="133275" y="12700"/>
                </a:moveTo>
                <a:cubicBezTo>
                  <a:pt x="148118" y="12700"/>
                  <a:pt x="160262" y="24548"/>
                  <a:pt x="160262" y="39029"/>
                </a:cubicBezTo>
                <a:cubicBezTo>
                  <a:pt x="160262" y="54827"/>
                  <a:pt x="148118" y="66675"/>
                  <a:pt x="133275" y="66675"/>
                </a:cubicBezTo>
                <a:cubicBezTo>
                  <a:pt x="121130" y="66675"/>
                  <a:pt x="110335" y="60093"/>
                  <a:pt x="106287" y="48245"/>
                </a:cubicBezTo>
                <a:cubicBezTo>
                  <a:pt x="108986" y="42979"/>
                  <a:pt x="111685" y="36396"/>
                  <a:pt x="111685" y="29814"/>
                </a:cubicBezTo>
                <a:cubicBezTo>
                  <a:pt x="111685" y="27181"/>
                  <a:pt x="110335" y="25865"/>
                  <a:pt x="110335" y="23232"/>
                </a:cubicBezTo>
                <a:cubicBezTo>
                  <a:pt x="115733" y="16649"/>
                  <a:pt x="123829" y="12700"/>
                  <a:pt x="133275" y="12700"/>
                </a:cubicBezTo>
                <a:close/>
                <a:moveTo>
                  <a:pt x="72809" y="0"/>
                </a:moveTo>
                <a:cubicBezTo>
                  <a:pt x="88472" y="0"/>
                  <a:pt x="101525" y="14426"/>
                  <a:pt x="101525" y="30163"/>
                </a:cubicBezTo>
                <a:cubicBezTo>
                  <a:pt x="101525" y="47211"/>
                  <a:pt x="87167" y="60325"/>
                  <a:pt x="72809" y="60325"/>
                </a:cubicBezTo>
                <a:cubicBezTo>
                  <a:pt x="57145" y="60325"/>
                  <a:pt x="42787" y="47211"/>
                  <a:pt x="42787" y="30163"/>
                </a:cubicBezTo>
                <a:cubicBezTo>
                  <a:pt x="42787" y="14426"/>
                  <a:pt x="55840" y="0"/>
                  <a:pt x="72809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9" name="椭圆 23">
            <a:extLst>
              <a:ext uri="{FF2B5EF4-FFF2-40B4-BE49-F238E27FC236}">
                <a16:creationId xmlns:a16="http://schemas.microsoft.com/office/drawing/2014/main" id="{95FFFDC9-633E-4392-B4B3-DC85960BB7F0}"/>
              </a:ext>
            </a:extLst>
          </p:cNvPr>
          <p:cNvSpPr/>
          <p:nvPr/>
        </p:nvSpPr>
        <p:spPr>
          <a:xfrm>
            <a:off x="1120904" y="2547323"/>
            <a:ext cx="720000" cy="720000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Freeform: Shape 15">
            <a:extLst>
              <a:ext uri="{FF2B5EF4-FFF2-40B4-BE49-F238E27FC236}">
                <a16:creationId xmlns:a16="http://schemas.microsoft.com/office/drawing/2014/main" id="{5006B46D-B5D4-4135-8433-D495281DD457}"/>
              </a:ext>
            </a:extLst>
          </p:cNvPr>
          <p:cNvSpPr>
            <a:spLocks/>
          </p:cNvSpPr>
          <p:nvPr/>
        </p:nvSpPr>
        <p:spPr bwMode="auto">
          <a:xfrm>
            <a:off x="1120904" y="5108397"/>
            <a:ext cx="720000" cy="629235"/>
          </a:xfrm>
          <a:custGeom>
            <a:avLst/>
            <a:gdLst>
              <a:gd name="T0" fmla="*/ 1028 w 1149"/>
              <a:gd name="T1" fmla="*/ 541 h 955"/>
              <a:gd name="T2" fmla="*/ 1044 w 1149"/>
              <a:gd name="T3" fmla="*/ 661 h 955"/>
              <a:gd name="T4" fmla="*/ 1005 w 1149"/>
              <a:gd name="T5" fmla="*/ 753 h 955"/>
              <a:gd name="T6" fmla="*/ 915 w 1149"/>
              <a:gd name="T7" fmla="*/ 813 h 955"/>
              <a:gd name="T8" fmla="*/ 862 w 1149"/>
              <a:gd name="T9" fmla="*/ 882 h 955"/>
              <a:gd name="T10" fmla="*/ 786 w 1149"/>
              <a:gd name="T11" fmla="*/ 926 h 955"/>
              <a:gd name="T12" fmla="*/ 670 w 1149"/>
              <a:gd name="T13" fmla="*/ 944 h 955"/>
              <a:gd name="T14" fmla="*/ 702 w 1149"/>
              <a:gd name="T15" fmla="*/ 895 h 955"/>
              <a:gd name="T16" fmla="*/ 752 w 1149"/>
              <a:gd name="T17" fmla="*/ 876 h 955"/>
              <a:gd name="T18" fmla="*/ 670 w 1149"/>
              <a:gd name="T19" fmla="*/ 761 h 955"/>
              <a:gd name="T20" fmla="*/ 793 w 1149"/>
              <a:gd name="T21" fmla="*/ 816 h 955"/>
              <a:gd name="T22" fmla="*/ 854 w 1149"/>
              <a:gd name="T23" fmla="*/ 819 h 955"/>
              <a:gd name="T24" fmla="*/ 754 w 1149"/>
              <a:gd name="T25" fmla="*/ 707 h 955"/>
              <a:gd name="T26" fmla="*/ 767 w 1149"/>
              <a:gd name="T27" fmla="*/ 662 h 955"/>
              <a:gd name="T28" fmla="*/ 909 w 1149"/>
              <a:gd name="T29" fmla="*/ 755 h 955"/>
              <a:gd name="T30" fmla="*/ 948 w 1149"/>
              <a:gd name="T31" fmla="*/ 714 h 955"/>
              <a:gd name="T32" fmla="*/ 813 w 1149"/>
              <a:gd name="T33" fmla="*/ 581 h 955"/>
              <a:gd name="T34" fmla="*/ 858 w 1149"/>
              <a:gd name="T35" fmla="*/ 566 h 955"/>
              <a:gd name="T36" fmla="*/ 998 w 1149"/>
              <a:gd name="T37" fmla="*/ 628 h 955"/>
              <a:gd name="T38" fmla="*/ 683 w 1149"/>
              <a:gd name="T39" fmla="*/ 301 h 955"/>
              <a:gd name="T40" fmla="*/ 730 w 1149"/>
              <a:gd name="T41" fmla="*/ 285 h 955"/>
              <a:gd name="T42" fmla="*/ 97 w 1149"/>
              <a:gd name="T43" fmla="*/ 439 h 955"/>
              <a:gd name="T44" fmla="*/ 0 w 1149"/>
              <a:gd name="T45" fmla="*/ 254 h 955"/>
              <a:gd name="T46" fmla="*/ 174 w 1149"/>
              <a:gd name="T47" fmla="*/ 32 h 955"/>
              <a:gd name="T48" fmla="*/ 260 w 1149"/>
              <a:gd name="T49" fmla="*/ 2 h 955"/>
              <a:gd name="T50" fmla="*/ 362 w 1149"/>
              <a:gd name="T51" fmla="*/ 59 h 955"/>
              <a:gd name="T52" fmla="*/ 525 w 1149"/>
              <a:gd name="T53" fmla="*/ 40 h 955"/>
              <a:gd name="T54" fmla="*/ 338 w 1149"/>
              <a:gd name="T55" fmla="*/ 112 h 955"/>
              <a:gd name="T56" fmla="*/ 233 w 1149"/>
              <a:gd name="T57" fmla="*/ 59 h 955"/>
              <a:gd name="T58" fmla="*/ 60 w 1149"/>
              <a:gd name="T59" fmla="*/ 267 h 955"/>
              <a:gd name="T60" fmla="*/ 143 w 1149"/>
              <a:gd name="T61" fmla="*/ 367 h 955"/>
              <a:gd name="T62" fmla="*/ 149 w 1149"/>
              <a:gd name="T63" fmla="*/ 500 h 955"/>
              <a:gd name="T64" fmla="*/ 538 w 1149"/>
              <a:gd name="T65" fmla="*/ 788 h 955"/>
              <a:gd name="T66" fmla="*/ 512 w 1149"/>
              <a:gd name="T67" fmla="*/ 773 h 955"/>
              <a:gd name="T68" fmla="*/ 456 w 1149"/>
              <a:gd name="T69" fmla="*/ 707 h 955"/>
              <a:gd name="T70" fmla="*/ 394 w 1149"/>
              <a:gd name="T71" fmla="*/ 710 h 955"/>
              <a:gd name="T72" fmla="*/ 370 w 1149"/>
              <a:gd name="T73" fmla="*/ 642 h 955"/>
              <a:gd name="T74" fmla="*/ 295 w 1149"/>
              <a:gd name="T75" fmla="*/ 627 h 955"/>
              <a:gd name="T76" fmla="*/ 283 w 1149"/>
              <a:gd name="T77" fmla="*/ 546 h 955"/>
              <a:gd name="T78" fmla="*/ 195 w 1149"/>
              <a:gd name="T79" fmla="*/ 527 h 955"/>
              <a:gd name="T80" fmla="*/ 135 w 1149"/>
              <a:gd name="T81" fmla="*/ 607 h 955"/>
              <a:gd name="T82" fmla="*/ 174 w 1149"/>
              <a:gd name="T83" fmla="*/ 681 h 955"/>
              <a:gd name="T84" fmla="*/ 230 w 1149"/>
              <a:gd name="T85" fmla="*/ 692 h 955"/>
              <a:gd name="T86" fmla="*/ 239 w 1149"/>
              <a:gd name="T87" fmla="*/ 794 h 955"/>
              <a:gd name="T88" fmla="*/ 341 w 1149"/>
              <a:gd name="T89" fmla="*/ 789 h 955"/>
              <a:gd name="T90" fmla="*/ 358 w 1149"/>
              <a:gd name="T91" fmla="*/ 843 h 955"/>
              <a:gd name="T92" fmla="*/ 458 w 1149"/>
              <a:gd name="T93" fmla="*/ 862 h 955"/>
              <a:gd name="T94" fmla="*/ 478 w 1149"/>
              <a:gd name="T95" fmla="*/ 883 h 955"/>
              <a:gd name="T96" fmla="*/ 540 w 1149"/>
              <a:gd name="T97" fmla="*/ 937 h 955"/>
              <a:gd name="T98" fmla="*/ 618 w 1149"/>
              <a:gd name="T99" fmla="*/ 894 h 955"/>
              <a:gd name="T100" fmla="*/ 602 w 1149"/>
              <a:gd name="T101" fmla="*/ 804 h 955"/>
              <a:gd name="T102" fmla="*/ 1035 w 1149"/>
              <a:gd name="T103" fmla="*/ 442 h 955"/>
              <a:gd name="T104" fmla="*/ 1090 w 1149"/>
              <a:gd name="T105" fmla="*/ 313 h 955"/>
              <a:gd name="T106" fmla="*/ 1130 w 1149"/>
              <a:gd name="T107" fmla="*/ 172 h 955"/>
              <a:gd name="T108" fmla="*/ 864 w 1149"/>
              <a:gd name="T109" fmla="*/ 42 h 955"/>
              <a:gd name="T110" fmla="*/ 685 w 1149"/>
              <a:gd name="T111" fmla="*/ 43 h 955"/>
              <a:gd name="T112" fmla="*/ 333 w 1149"/>
              <a:gd name="T113" fmla="*/ 247 h 955"/>
              <a:gd name="T114" fmla="*/ 358 w 1149"/>
              <a:gd name="T115" fmla="*/ 338 h 955"/>
              <a:gd name="T116" fmla="*/ 609 w 1149"/>
              <a:gd name="T117" fmla="*/ 222 h 955"/>
              <a:gd name="T118" fmla="*/ 713 w 1149"/>
              <a:gd name="T119" fmla="*/ 240 h 955"/>
              <a:gd name="T120" fmla="*/ 797 w 1149"/>
              <a:gd name="T121" fmla="*/ 256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49" h="955">
                <a:moveTo>
                  <a:pt x="748" y="284"/>
                </a:moveTo>
                <a:lnTo>
                  <a:pt x="748" y="284"/>
                </a:lnTo>
                <a:lnTo>
                  <a:pt x="852" y="378"/>
                </a:lnTo>
                <a:lnTo>
                  <a:pt x="903" y="424"/>
                </a:lnTo>
                <a:lnTo>
                  <a:pt x="954" y="473"/>
                </a:lnTo>
                <a:lnTo>
                  <a:pt x="954" y="473"/>
                </a:lnTo>
                <a:lnTo>
                  <a:pt x="961" y="478"/>
                </a:lnTo>
                <a:lnTo>
                  <a:pt x="968" y="484"/>
                </a:lnTo>
                <a:lnTo>
                  <a:pt x="1006" y="518"/>
                </a:lnTo>
                <a:lnTo>
                  <a:pt x="1028" y="541"/>
                </a:lnTo>
                <a:lnTo>
                  <a:pt x="1028" y="541"/>
                </a:lnTo>
                <a:lnTo>
                  <a:pt x="1037" y="552"/>
                </a:lnTo>
                <a:lnTo>
                  <a:pt x="1044" y="562"/>
                </a:lnTo>
                <a:lnTo>
                  <a:pt x="1050" y="573"/>
                </a:lnTo>
                <a:lnTo>
                  <a:pt x="1054" y="585"/>
                </a:lnTo>
                <a:lnTo>
                  <a:pt x="1057" y="596"/>
                </a:lnTo>
                <a:lnTo>
                  <a:pt x="1057" y="607"/>
                </a:lnTo>
                <a:lnTo>
                  <a:pt x="1057" y="618"/>
                </a:lnTo>
                <a:lnTo>
                  <a:pt x="1056" y="630"/>
                </a:lnTo>
                <a:lnTo>
                  <a:pt x="1054" y="641"/>
                </a:lnTo>
                <a:lnTo>
                  <a:pt x="1049" y="651"/>
                </a:lnTo>
                <a:lnTo>
                  <a:pt x="1044" y="661"/>
                </a:lnTo>
                <a:lnTo>
                  <a:pt x="1038" y="671"/>
                </a:lnTo>
                <a:lnTo>
                  <a:pt x="1030" y="679"/>
                </a:lnTo>
                <a:lnTo>
                  <a:pt x="1022" y="686"/>
                </a:lnTo>
                <a:lnTo>
                  <a:pt x="1013" y="692"/>
                </a:lnTo>
                <a:lnTo>
                  <a:pt x="1003" y="697"/>
                </a:lnTo>
                <a:lnTo>
                  <a:pt x="1003" y="697"/>
                </a:lnTo>
                <a:lnTo>
                  <a:pt x="1006" y="709"/>
                </a:lnTo>
                <a:lnTo>
                  <a:pt x="1009" y="720"/>
                </a:lnTo>
                <a:lnTo>
                  <a:pt x="1009" y="731"/>
                </a:lnTo>
                <a:lnTo>
                  <a:pt x="1008" y="742"/>
                </a:lnTo>
                <a:lnTo>
                  <a:pt x="1005" y="753"/>
                </a:lnTo>
                <a:lnTo>
                  <a:pt x="1002" y="762"/>
                </a:lnTo>
                <a:lnTo>
                  <a:pt x="997" y="772"/>
                </a:lnTo>
                <a:lnTo>
                  <a:pt x="991" y="780"/>
                </a:lnTo>
                <a:lnTo>
                  <a:pt x="984" y="787"/>
                </a:lnTo>
                <a:lnTo>
                  <a:pt x="977" y="794"/>
                </a:lnTo>
                <a:lnTo>
                  <a:pt x="967" y="800"/>
                </a:lnTo>
                <a:lnTo>
                  <a:pt x="958" y="806"/>
                </a:lnTo>
                <a:lnTo>
                  <a:pt x="948" y="810"/>
                </a:lnTo>
                <a:lnTo>
                  <a:pt x="937" y="812"/>
                </a:lnTo>
                <a:lnTo>
                  <a:pt x="927" y="813"/>
                </a:lnTo>
                <a:lnTo>
                  <a:pt x="915" y="813"/>
                </a:lnTo>
                <a:lnTo>
                  <a:pt x="915" y="813"/>
                </a:lnTo>
                <a:lnTo>
                  <a:pt x="914" y="823"/>
                </a:lnTo>
                <a:lnTo>
                  <a:pt x="911" y="832"/>
                </a:lnTo>
                <a:lnTo>
                  <a:pt x="908" y="841"/>
                </a:lnTo>
                <a:lnTo>
                  <a:pt x="903" y="849"/>
                </a:lnTo>
                <a:lnTo>
                  <a:pt x="898" y="856"/>
                </a:lnTo>
                <a:lnTo>
                  <a:pt x="892" y="862"/>
                </a:lnTo>
                <a:lnTo>
                  <a:pt x="885" y="869"/>
                </a:lnTo>
                <a:lnTo>
                  <a:pt x="878" y="874"/>
                </a:lnTo>
                <a:lnTo>
                  <a:pt x="871" y="879"/>
                </a:lnTo>
                <a:lnTo>
                  <a:pt x="862" y="882"/>
                </a:lnTo>
                <a:lnTo>
                  <a:pt x="854" y="886"/>
                </a:lnTo>
                <a:lnTo>
                  <a:pt x="846" y="888"/>
                </a:lnTo>
                <a:lnTo>
                  <a:pt x="836" y="889"/>
                </a:lnTo>
                <a:lnTo>
                  <a:pt x="827" y="889"/>
                </a:lnTo>
                <a:lnTo>
                  <a:pt x="817" y="888"/>
                </a:lnTo>
                <a:lnTo>
                  <a:pt x="808" y="887"/>
                </a:lnTo>
                <a:lnTo>
                  <a:pt x="808" y="887"/>
                </a:lnTo>
                <a:lnTo>
                  <a:pt x="804" y="898"/>
                </a:lnTo>
                <a:lnTo>
                  <a:pt x="799" y="908"/>
                </a:lnTo>
                <a:lnTo>
                  <a:pt x="793" y="918"/>
                </a:lnTo>
                <a:lnTo>
                  <a:pt x="786" y="926"/>
                </a:lnTo>
                <a:lnTo>
                  <a:pt x="778" y="934"/>
                </a:lnTo>
                <a:lnTo>
                  <a:pt x="770" y="940"/>
                </a:lnTo>
                <a:lnTo>
                  <a:pt x="760" y="945"/>
                </a:lnTo>
                <a:lnTo>
                  <a:pt x="750" y="950"/>
                </a:lnTo>
                <a:lnTo>
                  <a:pt x="739" y="952"/>
                </a:lnTo>
                <a:lnTo>
                  <a:pt x="728" y="955"/>
                </a:lnTo>
                <a:lnTo>
                  <a:pt x="716" y="955"/>
                </a:lnTo>
                <a:lnTo>
                  <a:pt x="704" y="953"/>
                </a:lnTo>
                <a:lnTo>
                  <a:pt x="692" y="952"/>
                </a:lnTo>
                <a:lnTo>
                  <a:pt x="681" y="949"/>
                </a:lnTo>
                <a:lnTo>
                  <a:pt x="670" y="944"/>
                </a:lnTo>
                <a:lnTo>
                  <a:pt x="658" y="938"/>
                </a:lnTo>
                <a:lnTo>
                  <a:pt x="650" y="932"/>
                </a:lnTo>
                <a:lnTo>
                  <a:pt x="650" y="932"/>
                </a:lnTo>
                <a:lnTo>
                  <a:pt x="658" y="920"/>
                </a:lnTo>
                <a:lnTo>
                  <a:pt x="664" y="907"/>
                </a:lnTo>
                <a:lnTo>
                  <a:pt x="669" y="894"/>
                </a:lnTo>
                <a:lnTo>
                  <a:pt x="672" y="880"/>
                </a:lnTo>
                <a:lnTo>
                  <a:pt x="672" y="880"/>
                </a:lnTo>
                <a:lnTo>
                  <a:pt x="684" y="887"/>
                </a:lnTo>
                <a:lnTo>
                  <a:pt x="696" y="893"/>
                </a:lnTo>
                <a:lnTo>
                  <a:pt x="702" y="895"/>
                </a:lnTo>
                <a:lnTo>
                  <a:pt x="708" y="896"/>
                </a:lnTo>
                <a:lnTo>
                  <a:pt x="714" y="898"/>
                </a:lnTo>
                <a:lnTo>
                  <a:pt x="721" y="898"/>
                </a:lnTo>
                <a:lnTo>
                  <a:pt x="721" y="898"/>
                </a:lnTo>
                <a:lnTo>
                  <a:pt x="732" y="895"/>
                </a:lnTo>
                <a:lnTo>
                  <a:pt x="740" y="892"/>
                </a:lnTo>
                <a:lnTo>
                  <a:pt x="744" y="888"/>
                </a:lnTo>
                <a:lnTo>
                  <a:pt x="747" y="885"/>
                </a:lnTo>
                <a:lnTo>
                  <a:pt x="750" y="881"/>
                </a:lnTo>
                <a:lnTo>
                  <a:pt x="752" y="876"/>
                </a:lnTo>
                <a:lnTo>
                  <a:pt x="752" y="876"/>
                </a:lnTo>
                <a:lnTo>
                  <a:pt x="753" y="867"/>
                </a:lnTo>
                <a:lnTo>
                  <a:pt x="751" y="855"/>
                </a:lnTo>
                <a:lnTo>
                  <a:pt x="677" y="795"/>
                </a:lnTo>
                <a:lnTo>
                  <a:pt x="677" y="795"/>
                </a:lnTo>
                <a:lnTo>
                  <a:pt x="673" y="792"/>
                </a:lnTo>
                <a:lnTo>
                  <a:pt x="670" y="787"/>
                </a:lnTo>
                <a:lnTo>
                  <a:pt x="667" y="782"/>
                </a:lnTo>
                <a:lnTo>
                  <a:pt x="666" y="776"/>
                </a:lnTo>
                <a:lnTo>
                  <a:pt x="666" y="772"/>
                </a:lnTo>
                <a:lnTo>
                  <a:pt x="667" y="766"/>
                </a:lnTo>
                <a:lnTo>
                  <a:pt x="670" y="761"/>
                </a:lnTo>
                <a:lnTo>
                  <a:pt x="672" y="756"/>
                </a:lnTo>
                <a:lnTo>
                  <a:pt x="672" y="756"/>
                </a:lnTo>
                <a:lnTo>
                  <a:pt x="677" y="751"/>
                </a:lnTo>
                <a:lnTo>
                  <a:pt x="682" y="749"/>
                </a:lnTo>
                <a:lnTo>
                  <a:pt x="686" y="747"/>
                </a:lnTo>
                <a:lnTo>
                  <a:pt x="691" y="745"/>
                </a:lnTo>
                <a:lnTo>
                  <a:pt x="697" y="745"/>
                </a:lnTo>
                <a:lnTo>
                  <a:pt x="702" y="747"/>
                </a:lnTo>
                <a:lnTo>
                  <a:pt x="708" y="748"/>
                </a:lnTo>
                <a:lnTo>
                  <a:pt x="713" y="751"/>
                </a:lnTo>
                <a:lnTo>
                  <a:pt x="793" y="816"/>
                </a:lnTo>
                <a:lnTo>
                  <a:pt x="793" y="816"/>
                </a:lnTo>
                <a:lnTo>
                  <a:pt x="801" y="821"/>
                </a:lnTo>
                <a:lnTo>
                  <a:pt x="808" y="826"/>
                </a:lnTo>
                <a:lnTo>
                  <a:pt x="816" y="830"/>
                </a:lnTo>
                <a:lnTo>
                  <a:pt x="823" y="831"/>
                </a:lnTo>
                <a:lnTo>
                  <a:pt x="829" y="832"/>
                </a:lnTo>
                <a:lnTo>
                  <a:pt x="836" y="831"/>
                </a:lnTo>
                <a:lnTo>
                  <a:pt x="843" y="829"/>
                </a:lnTo>
                <a:lnTo>
                  <a:pt x="849" y="825"/>
                </a:lnTo>
                <a:lnTo>
                  <a:pt x="849" y="825"/>
                </a:lnTo>
                <a:lnTo>
                  <a:pt x="854" y="819"/>
                </a:lnTo>
                <a:lnTo>
                  <a:pt x="858" y="813"/>
                </a:lnTo>
                <a:lnTo>
                  <a:pt x="858" y="813"/>
                </a:lnTo>
                <a:lnTo>
                  <a:pt x="859" y="806"/>
                </a:lnTo>
                <a:lnTo>
                  <a:pt x="860" y="799"/>
                </a:lnTo>
                <a:lnTo>
                  <a:pt x="860" y="795"/>
                </a:lnTo>
                <a:lnTo>
                  <a:pt x="859" y="792"/>
                </a:lnTo>
                <a:lnTo>
                  <a:pt x="857" y="789"/>
                </a:lnTo>
                <a:lnTo>
                  <a:pt x="854" y="786"/>
                </a:lnTo>
                <a:lnTo>
                  <a:pt x="758" y="711"/>
                </a:lnTo>
                <a:lnTo>
                  <a:pt x="758" y="711"/>
                </a:lnTo>
                <a:lnTo>
                  <a:pt x="754" y="707"/>
                </a:lnTo>
                <a:lnTo>
                  <a:pt x="751" y="703"/>
                </a:lnTo>
                <a:lnTo>
                  <a:pt x="748" y="698"/>
                </a:lnTo>
                <a:lnTo>
                  <a:pt x="747" y="692"/>
                </a:lnTo>
                <a:lnTo>
                  <a:pt x="747" y="687"/>
                </a:lnTo>
                <a:lnTo>
                  <a:pt x="748" y="681"/>
                </a:lnTo>
                <a:lnTo>
                  <a:pt x="751" y="676"/>
                </a:lnTo>
                <a:lnTo>
                  <a:pt x="753" y="672"/>
                </a:lnTo>
                <a:lnTo>
                  <a:pt x="753" y="672"/>
                </a:lnTo>
                <a:lnTo>
                  <a:pt x="758" y="667"/>
                </a:lnTo>
                <a:lnTo>
                  <a:pt x="763" y="665"/>
                </a:lnTo>
                <a:lnTo>
                  <a:pt x="767" y="662"/>
                </a:lnTo>
                <a:lnTo>
                  <a:pt x="772" y="661"/>
                </a:lnTo>
                <a:lnTo>
                  <a:pt x="778" y="661"/>
                </a:lnTo>
                <a:lnTo>
                  <a:pt x="783" y="661"/>
                </a:lnTo>
                <a:lnTo>
                  <a:pt x="789" y="663"/>
                </a:lnTo>
                <a:lnTo>
                  <a:pt x="793" y="667"/>
                </a:lnTo>
                <a:lnTo>
                  <a:pt x="893" y="745"/>
                </a:lnTo>
                <a:lnTo>
                  <a:pt x="893" y="745"/>
                </a:lnTo>
                <a:lnTo>
                  <a:pt x="896" y="747"/>
                </a:lnTo>
                <a:lnTo>
                  <a:pt x="896" y="747"/>
                </a:lnTo>
                <a:lnTo>
                  <a:pt x="902" y="751"/>
                </a:lnTo>
                <a:lnTo>
                  <a:pt x="909" y="755"/>
                </a:lnTo>
                <a:lnTo>
                  <a:pt x="916" y="756"/>
                </a:lnTo>
                <a:lnTo>
                  <a:pt x="922" y="757"/>
                </a:lnTo>
                <a:lnTo>
                  <a:pt x="929" y="756"/>
                </a:lnTo>
                <a:lnTo>
                  <a:pt x="935" y="754"/>
                </a:lnTo>
                <a:lnTo>
                  <a:pt x="940" y="750"/>
                </a:lnTo>
                <a:lnTo>
                  <a:pt x="944" y="747"/>
                </a:lnTo>
                <a:lnTo>
                  <a:pt x="948" y="741"/>
                </a:lnTo>
                <a:lnTo>
                  <a:pt x="950" y="735"/>
                </a:lnTo>
                <a:lnTo>
                  <a:pt x="952" y="729"/>
                </a:lnTo>
                <a:lnTo>
                  <a:pt x="950" y="722"/>
                </a:lnTo>
                <a:lnTo>
                  <a:pt x="948" y="714"/>
                </a:lnTo>
                <a:lnTo>
                  <a:pt x="944" y="706"/>
                </a:lnTo>
                <a:lnTo>
                  <a:pt x="937" y="699"/>
                </a:lnTo>
                <a:lnTo>
                  <a:pt x="929" y="691"/>
                </a:lnTo>
                <a:lnTo>
                  <a:pt x="823" y="611"/>
                </a:lnTo>
                <a:lnTo>
                  <a:pt x="823" y="611"/>
                </a:lnTo>
                <a:lnTo>
                  <a:pt x="818" y="607"/>
                </a:lnTo>
                <a:lnTo>
                  <a:pt x="816" y="603"/>
                </a:lnTo>
                <a:lnTo>
                  <a:pt x="814" y="598"/>
                </a:lnTo>
                <a:lnTo>
                  <a:pt x="813" y="592"/>
                </a:lnTo>
                <a:lnTo>
                  <a:pt x="813" y="587"/>
                </a:lnTo>
                <a:lnTo>
                  <a:pt x="813" y="581"/>
                </a:lnTo>
                <a:lnTo>
                  <a:pt x="815" y="577"/>
                </a:lnTo>
                <a:lnTo>
                  <a:pt x="817" y="572"/>
                </a:lnTo>
                <a:lnTo>
                  <a:pt x="817" y="572"/>
                </a:lnTo>
                <a:lnTo>
                  <a:pt x="822" y="567"/>
                </a:lnTo>
                <a:lnTo>
                  <a:pt x="826" y="564"/>
                </a:lnTo>
                <a:lnTo>
                  <a:pt x="832" y="561"/>
                </a:lnTo>
                <a:lnTo>
                  <a:pt x="836" y="560"/>
                </a:lnTo>
                <a:lnTo>
                  <a:pt x="842" y="560"/>
                </a:lnTo>
                <a:lnTo>
                  <a:pt x="847" y="561"/>
                </a:lnTo>
                <a:lnTo>
                  <a:pt x="853" y="562"/>
                </a:lnTo>
                <a:lnTo>
                  <a:pt x="858" y="566"/>
                </a:lnTo>
                <a:lnTo>
                  <a:pt x="962" y="644"/>
                </a:lnTo>
                <a:lnTo>
                  <a:pt x="962" y="644"/>
                </a:lnTo>
                <a:lnTo>
                  <a:pt x="967" y="647"/>
                </a:lnTo>
                <a:lnTo>
                  <a:pt x="971" y="647"/>
                </a:lnTo>
                <a:lnTo>
                  <a:pt x="975" y="647"/>
                </a:lnTo>
                <a:lnTo>
                  <a:pt x="979" y="646"/>
                </a:lnTo>
                <a:lnTo>
                  <a:pt x="984" y="643"/>
                </a:lnTo>
                <a:lnTo>
                  <a:pt x="987" y="641"/>
                </a:lnTo>
                <a:lnTo>
                  <a:pt x="994" y="634"/>
                </a:lnTo>
                <a:lnTo>
                  <a:pt x="994" y="634"/>
                </a:lnTo>
                <a:lnTo>
                  <a:pt x="998" y="628"/>
                </a:lnTo>
                <a:lnTo>
                  <a:pt x="1000" y="621"/>
                </a:lnTo>
                <a:lnTo>
                  <a:pt x="1002" y="615"/>
                </a:lnTo>
                <a:lnTo>
                  <a:pt x="1002" y="607"/>
                </a:lnTo>
                <a:lnTo>
                  <a:pt x="999" y="600"/>
                </a:lnTo>
                <a:lnTo>
                  <a:pt x="997" y="593"/>
                </a:lnTo>
                <a:lnTo>
                  <a:pt x="993" y="587"/>
                </a:lnTo>
                <a:lnTo>
                  <a:pt x="987" y="581"/>
                </a:lnTo>
                <a:lnTo>
                  <a:pt x="966" y="559"/>
                </a:lnTo>
                <a:lnTo>
                  <a:pt x="685" y="303"/>
                </a:lnTo>
                <a:lnTo>
                  <a:pt x="685" y="303"/>
                </a:lnTo>
                <a:lnTo>
                  <a:pt x="683" y="301"/>
                </a:lnTo>
                <a:lnTo>
                  <a:pt x="683" y="298"/>
                </a:lnTo>
                <a:lnTo>
                  <a:pt x="682" y="296"/>
                </a:lnTo>
                <a:lnTo>
                  <a:pt x="683" y="292"/>
                </a:lnTo>
                <a:lnTo>
                  <a:pt x="684" y="290"/>
                </a:lnTo>
                <a:lnTo>
                  <a:pt x="686" y="289"/>
                </a:lnTo>
                <a:lnTo>
                  <a:pt x="689" y="288"/>
                </a:lnTo>
                <a:lnTo>
                  <a:pt x="692" y="288"/>
                </a:lnTo>
                <a:lnTo>
                  <a:pt x="692" y="288"/>
                </a:lnTo>
                <a:lnTo>
                  <a:pt x="706" y="288"/>
                </a:lnTo>
                <a:lnTo>
                  <a:pt x="719" y="286"/>
                </a:lnTo>
                <a:lnTo>
                  <a:pt x="730" y="285"/>
                </a:lnTo>
                <a:lnTo>
                  <a:pt x="744" y="284"/>
                </a:lnTo>
                <a:lnTo>
                  <a:pt x="744" y="284"/>
                </a:lnTo>
                <a:lnTo>
                  <a:pt x="748" y="284"/>
                </a:lnTo>
                <a:lnTo>
                  <a:pt x="748" y="284"/>
                </a:lnTo>
                <a:close/>
                <a:moveTo>
                  <a:pt x="129" y="522"/>
                </a:moveTo>
                <a:lnTo>
                  <a:pt x="129" y="522"/>
                </a:lnTo>
                <a:lnTo>
                  <a:pt x="119" y="506"/>
                </a:lnTo>
                <a:lnTo>
                  <a:pt x="112" y="491"/>
                </a:lnTo>
                <a:lnTo>
                  <a:pt x="106" y="474"/>
                </a:lnTo>
                <a:lnTo>
                  <a:pt x="102" y="457"/>
                </a:lnTo>
                <a:lnTo>
                  <a:pt x="97" y="439"/>
                </a:lnTo>
                <a:lnTo>
                  <a:pt x="94" y="421"/>
                </a:lnTo>
                <a:lnTo>
                  <a:pt x="90" y="383"/>
                </a:lnTo>
                <a:lnTo>
                  <a:pt x="54" y="350"/>
                </a:lnTo>
                <a:lnTo>
                  <a:pt x="54" y="350"/>
                </a:lnTo>
                <a:lnTo>
                  <a:pt x="34" y="328"/>
                </a:lnTo>
                <a:lnTo>
                  <a:pt x="24" y="317"/>
                </a:lnTo>
                <a:lnTo>
                  <a:pt x="17" y="307"/>
                </a:lnTo>
                <a:lnTo>
                  <a:pt x="10" y="296"/>
                </a:lnTo>
                <a:lnTo>
                  <a:pt x="5" y="283"/>
                </a:lnTo>
                <a:lnTo>
                  <a:pt x="2" y="270"/>
                </a:lnTo>
                <a:lnTo>
                  <a:pt x="0" y="254"/>
                </a:lnTo>
                <a:lnTo>
                  <a:pt x="0" y="254"/>
                </a:lnTo>
                <a:lnTo>
                  <a:pt x="2" y="246"/>
                </a:lnTo>
                <a:lnTo>
                  <a:pt x="3" y="238"/>
                </a:lnTo>
                <a:lnTo>
                  <a:pt x="4" y="229"/>
                </a:lnTo>
                <a:lnTo>
                  <a:pt x="8" y="222"/>
                </a:lnTo>
                <a:lnTo>
                  <a:pt x="11" y="214"/>
                </a:lnTo>
                <a:lnTo>
                  <a:pt x="15" y="207"/>
                </a:lnTo>
                <a:lnTo>
                  <a:pt x="19" y="200"/>
                </a:lnTo>
                <a:lnTo>
                  <a:pt x="25" y="193"/>
                </a:lnTo>
                <a:lnTo>
                  <a:pt x="174" y="32"/>
                </a:lnTo>
                <a:lnTo>
                  <a:pt x="174" y="32"/>
                </a:lnTo>
                <a:lnTo>
                  <a:pt x="180" y="25"/>
                </a:lnTo>
                <a:lnTo>
                  <a:pt x="187" y="20"/>
                </a:lnTo>
                <a:lnTo>
                  <a:pt x="194" y="15"/>
                </a:lnTo>
                <a:lnTo>
                  <a:pt x="203" y="11"/>
                </a:lnTo>
                <a:lnTo>
                  <a:pt x="210" y="7"/>
                </a:lnTo>
                <a:lnTo>
                  <a:pt x="218" y="5"/>
                </a:lnTo>
                <a:lnTo>
                  <a:pt x="226" y="2"/>
                </a:lnTo>
                <a:lnTo>
                  <a:pt x="235" y="1"/>
                </a:lnTo>
                <a:lnTo>
                  <a:pt x="243" y="1"/>
                </a:lnTo>
                <a:lnTo>
                  <a:pt x="251" y="1"/>
                </a:lnTo>
                <a:lnTo>
                  <a:pt x="260" y="2"/>
                </a:lnTo>
                <a:lnTo>
                  <a:pt x="268" y="5"/>
                </a:lnTo>
                <a:lnTo>
                  <a:pt x="276" y="7"/>
                </a:lnTo>
                <a:lnTo>
                  <a:pt x="285" y="11"/>
                </a:lnTo>
                <a:lnTo>
                  <a:pt x="292" y="15"/>
                </a:lnTo>
                <a:lnTo>
                  <a:pt x="299" y="20"/>
                </a:lnTo>
                <a:lnTo>
                  <a:pt x="299" y="20"/>
                </a:lnTo>
                <a:lnTo>
                  <a:pt x="314" y="32"/>
                </a:lnTo>
                <a:lnTo>
                  <a:pt x="329" y="42"/>
                </a:lnTo>
                <a:lnTo>
                  <a:pt x="343" y="51"/>
                </a:lnTo>
                <a:lnTo>
                  <a:pt x="362" y="59"/>
                </a:lnTo>
                <a:lnTo>
                  <a:pt x="362" y="59"/>
                </a:lnTo>
                <a:lnTo>
                  <a:pt x="375" y="64"/>
                </a:lnTo>
                <a:lnTo>
                  <a:pt x="382" y="65"/>
                </a:lnTo>
                <a:lnTo>
                  <a:pt x="382" y="65"/>
                </a:lnTo>
                <a:lnTo>
                  <a:pt x="399" y="62"/>
                </a:lnTo>
                <a:lnTo>
                  <a:pt x="415" y="58"/>
                </a:lnTo>
                <a:lnTo>
                  <a:pt x="451" y="50"/>
                </a:lnTo>
                <a:lnTo>
                  <a:pt x="469" y="46"/>
                </a:lnTo>
                <a:lnTo>
                  <a:pt x="488" y="43"/>
                </a:lnTo>
                <a:lnTo>
                  <a:pt x="506" y="40"/>
                </a:lnTo>
                <a:lnTo>
                  <a:pt x="525" y="40"/>
                </a:lnTo>
                <a:lnTo>
                  <a:pt x="525" y="40"/>
                </a:lnTo>
                <a:lnTo>
                  <a:pt x="501" y="57"/>
                </a:lnTo>
                <a:lnTo>
                  <a:pt x="469" y="82"/>
                </a:lnTo>
                <a:lnTo>
                  <a:pt x="426" y="114"/>
                </a:lnTo>
                <a:lnTo>
                  <a:pt x="426" y="114"/>
                </a:lnTo>
                <a:lnTo>
                  <a:pt x="407" y="119"/>
                </a:lnTo>
                <a:lnTo>
                  <a:pt x="389" y="121"/>
                </a:lnTo>
                <a:lnTo>
                  <a:pt x="389" y="121"/>
                </a:lnTo>
                <a:lnTo>
                  <a:pt x="379" y="121"/>
                </a:lnTo>
                <a:lnTo>
                  <a:pt x="365" y="120"/>
                </a:lnTo>
                <a:lnTo>
                  <a:pt x="352" y="116"/>
                </a:lnTo>
                <a:lnTo>
                  <a:pt x="338" y="112"/>
                </a:lnTo>
                <a:lnTo>
                  <a:pt x="325" y="106"/>
                </a:lnTo>
                <a:lnTo>
                  <a:pt x="313" y="100"/>
                </a:lnTo>
                <a:lnTo>
                  <a:pt x="302" y="93"/>
                </a:lnTo>
                <a:lnTo>
                  <a:pt x="293" y="88"/>
                </a:lnTo>
                <a:lnTo>
                  <a:pt x="264" y="65"/>
                </a:lnTo>
                <a:lnTo>
                  <a:pt x="264" y="65"/>
                </a:lnTo>
                <a:lnTo>
                  <a:pt x="258" y="62"/>
                </a:lnTo>
                <a:lnTo>
                  <a:pt x="253" y="59"/>
                </a:lnTo>
                <a:lnTo>
                  <a:pt x="247" y="58"/>
                </a:lnTo>
                <a:lnTo>
                  <a:pt x="239" y="58"/>
                </a:lnTo>
                <a:lnTo>
                  <a:pt x="233" y="59"/>
                </a:lnTo>
                <a:lnTo>
                  <a:pt x="228" y="62"/>
                </a:lnTo>
                <a:lnTo>
                  <a:pt x="222" y="65"/>
                </a:lnTo>
                <a:lnTo>
                  <a:pt x="216" y="70"/>
                </a:lnTo>
                <a:lnTo>
                  <a:pt x="67" y="231"/>
                </a:lnTo>
                <a:lnTo>
                  <a:pt x="67" y="231"/>
                </a:lnTo>
                <a:lnTo>
                  <a:pt x="63" y="237"/>
                </a:lnTo>
                <a:lnTo>
                  <a:pt x="60" y="243"/>
                </a:lnTo>
                <a:lnTo>
                  <a:pt x="59" y="248"/>
                </a:lnTo>
                <a:lnTo>
                  <a:pt x="58" y="256"/>
                </a:lnTo>
                <a:lnTo>
                  <a:pt x="59" y="262"/>
                </a:lnTo>
                <a:lnTo>
                  <a:pt x="60" y="267"/>
                </a:lnTo>
                <a:lnTo>
                  <a:pt x="63" y="273"/>
                </a:lnTo>
                <a:lnTo>
                  <a:pt x="67" y="279"/>
                </a:lnTo>
                <a:lnTo>
                  <a:pt x="67" y="279"/>
                </a:lnTo>
                <a:lnTo>
                  <a:pt x="85" y="300"/>
                </a:lnTo>
                <a:lnTo>
                  <a:pt x="105" y="320"/>
                </a:lnTo>
                <a:lnTo>
                  <a:pt x="105" y="320"/>
                </a:lnTo>
                <a:lnTo>
                  <a:pt x="117" y="332"/>
                </a:lnTo>
                <a:lnTo>
                  <a:pt x="130" y="346"/>
                </a:lnTo>
                <a:lnTo>
                  <a:pt x="136" y="353"/>
                </a:lnTo>
                <a:lnTo>
                  <a:pt x="140" y="360"/>
                </a:lnTo>
                <a:lnTo>
                  <a:pt x="143" y="367"/>
                </a:lnTo>
                <a:lnTo>
                  <a:pt x="146" y="374"/>
                </a:lnTo>
                <a:lnTo>
                  <a:pt x="146" y="374"/>
                </a:lnTo>
                <a:lnTo>
                  <a:pt x="149" y="403"/>
                </a:lnTo>
                <a:lnTo>
                  <a:pt x="154" y="433"/>
                </a:lnTo>
                <a:lnTo>
                  <a:pt x="157" y="448"/>
                </a:lnTo>
                <a:lnTo>
                  <a:pt x="161" y="461"/>
                </a:lnTo>
                <a:lnTo>
                  <a:pt x="167" y="474"/>
                </a:lnTo>
                <a:lnTo>
                  <a:pt x="173" y="485"/>
                </a:lnTo>
                <a:lnTo>
                  <a:pt x="173" y="485"/>
                </a:lnTo>
                <a:lnTo>
                  <a:pt x="160" y="492"/>
                </a:lnTo>
                <a:lnTo>
                  <a:pt x="149" y="500"/>
                </a:lnTo>
                <a:lnTo>
                  <a:pt x="140" y="510"/>
                </a:lnTo>
                <a:lnTo>
                  <a:pt x="129" y="522"/>
                </a:lnTo>
                <a:lnTo>
                  <a:pt x="129" y="522"/>
                </a:lnTo>
                <a:close/>
                <a:moveTo>
                  <a:pt x="602" y="804"/>
                </a:moveTo>
                <a:lnTo>
                  <a:pt x="602" y="804"/>
                </a:lnTo>
                <a:lnTo>
                  <a:pt x="593" y="797"/>
                </a:lnTo>
                <a:lnTo>
                  <a:pt x="582" y="792"/>
                </a:lnTo>
                <a:lnTo>
                  <a:pt x="571" y="788"/>
                </a:lnTo>
                <a:lnTo>
                  <a:pt x="560" y="786"/>
                </a:lnTo>
                <a:lnTo>
                  <a:pt x="549" y="786"/>
                </a:lnTo>
                <a:lnTo>
                  <a:pt x="538" y="788"/>
                </a:lnTo>
                <a:lnTo>
                  <a:pt x="527" y="791"/>
                </a:lnTo>
                <a:lnTo>
                  <a:pt x="518" y="797"/>
                </a:lnTo>
                <a:lnTo>
                  <a:pt x="518" y="797"/>
                </a:lnTo>
                <a:lnTo>
                  <a:pt x="514" y="797"/>
                </a:lnTo>
                <a:lnTo>
                  <a:pt x="512" y="795"/>
                </a:lnTo>
                <a:lnTo>
                  <a:pt x="512" y="795"/>
                </a:lnTo>
                <a:lnTo>
                  <a:pt x="511" y="794"/>
                </a:lnTo>
                <a:lnTo>
                  <a:pt x="511" y="791"/>
                </a:lnTo>
                <a:lnTo>
                  <a:pt x="511" y="791"/>
                </a:lnTo>
                <a:lnTo>
                  <a:pt x="512" y="782"/>
                </a:lnTo>
                <a:lnTo>
                  <a:pt x="512" y="773"/>
                </a:lnTo>
                <a:lnTo>
                  <a:pt x="509" y="763"/>
                </a:lnTo>
                <a:lnTo>
                  <a:pt x="507" y="754"/>
                </a:lnTo>
                <a:lnTo>
                  <a:pt x="503" y="745"/>
                </a:lnTo>
                <a:lnTo>
                  <a:pt x="499" y="737"/>
                </a:lnTo>
                <a:lnTo>
                  <a:pt x="493" y="729"/>
                </a:lnTo>
                <a:lnTo>
                  <a:pt x="487" y="723"/>
                </a:lnTo>
                <a:lnTo>
                  <a:pt x="487" y="723"/>
                </a:lnTo>
                <a:lnTo>
                  <a:pt x="487" y="723"/>
                </a:lnTo>
                <a:lnTo>
                  <a:pt x="477" y="716"/>
                </a:lnTo>
                <a:lnTo>
                  <a:pt x="467" y="710"/>
                </a:lnTo>
                <a:lnTo>
                  <a:pt x="456" y="707"/>
                </a:lnTo>
                <a:lnTo>
                  <a:pt x="444" y="705"/>
                </a:lnTo>
                <a:lnTo>
                  <a:pt x="433" y="705"/>
                </a:lnTo>
                <a:lnTo>
                  <a:pt x="423" y="706"/>
                </a:lnTo>
                <a:lnTo>
                  <a:pt x="412" y="710"/>
                </a:lnTo>
                <a:lnTo>
                  <a:pt x="401" y="716"/>
                </a:lnTo>
                <a:lnTo>
                  <a:pt x="401" y="716"/>
                </a:lnTo>
                <a:lnTo>
                  <a:pt x="399" y="716"/>
                </a:lnTo>
                <a:lnTo>
                  <a:pt x="396" y="714"/>
                </a:lnTo>
                <a:lnTo>
                  <a:pt x="396" y="714"/>
                </a:lnTo>
                <a:lnTo>
                  <a:pt x="394" y="713"/>
                </a:lnTo>
                <a:lnTo>
                  <a:pt x="394" y="710"/>
                </a:lnTo>
                <a:lnTo>
                  <a:pt x="394" y="710"/>
                </a:lnTo>
                <a:lnTo>
                  <a:pt x="395" y="700"/>
                </a:lnTo>
                <a:lnTo>
                  <a:pt x="395" y="692"/>
                </a:lnTo>
                <a:lnTo>
                  <a:pt x="394" y="682"/>
                </a:lnTo>
                <a:lnTo>
                  <a:pt x="392" y="673"/>
                </a:lnTo>
                <a:lnTo>
                  <a:pt x="388" y="665"/>
                </a:lnTo>
                <a:lnTo>
                  <a:pt x="383" y="656"/>
                </a:lnTo>
                <a:lnTo>
                  <a:pt x="377" y="648"/>
                </a:lnTo>
                <a:lnTo>
                  <a:pt x="370" y="642"/>
                </a:lnTo>
                <a:lnTo>
                  <a:pt x="370" y="642"/>
                </a:lnTo>
                <a:lnTo>
                  <a:pt x="370" y="642"/>
                </a:lnTo>
                <a:lnTo>
                  <a:pt x="363" y="636"/>
                </a:lnTo>
                <a:lnTo>
                  <a:pt x="355" y="631"/>
                </a:lnTo>
                <a:lnTo>
                  <a:pt x="345" y="628"/>
                </a:lnTo>
                <a:lnTo>
                  <a:pt x="337" y="625"/>
                </a:lnTo>
                <a:lnTo>
                  <a:pt x="327" y="624"/>
                </a:lnTo>
                <a:lnTo>
                  <a:pt x="318" y="624"/>
                </a:lnTo>
                <a:lnTo>
                  <a:pt x="308" y="625"/>
                </a:lnTo>
                <a:lnTo>
                  <a:pt x="300" y="628"/>
                </a:lnTo>
                <a:lnTo>
                  <a:pt x="300" y="628"/>
                </a:lnTo>
                <a:lnTo>
                  <a:pt x="298" y="628"/>
                </a:lnTo>
                <a:lnTo>
                  <a:pt x="295" y="627"/>
                </a:lnTo>
                <a:lnTo>
                  <a:pt x="295" y="627"/>
                </a:lnTo>
                <a:lnTo>
                  <a:pt x="294" y="624"/>
                </a:lnTo>
                <a:lnTo>
                  <a:pt x="294" y="622"/>
                </a:lnTo>
                <a:lnTo>
                  <a:pt x="294" y="622"/>
                </a:lnTo>
                <a:lnTo>
                  <a:pt x="298" y="610"/>
                </a:lnTo>
                <a:lnTo>
                  <a:pt x="300" y="599"/>
                </a:lnTo>
                <a:lnTo>
                  <a:pt x="300" y="587"/>
                </a:lnTo>
                <a:lnTo>
                  <a:pt x="299" y="577"/>
                </a:lnTo>
                <a:lnTo>
                  <a:pt x="295" y="566"/>
                </a:lnTo>
                <a:lnTo>
                  <a:pt x="291" y="555"/>
                </a:lnTo>
                <a:lnTo>
                  <a:pt x="283" y="546"/>
                </a:lnTo>
                <a:lnTo>
                  <a:pt x="275" y="537"/>
                </a:lnTo>
                <a:lnTo>
                  <a:pt x="275" y="537"/>
                </a:lnTo>
                <a:lnTo>
                  <a:pt x="275" y="537"/>
                </a:lnTo>
                <a:lnTo>
                  <a:pt x="269" y="533"/>
                </a:lnTo>
                <a:lnTo>
                  <a:pt x="263" y="529"/>
                </a:lnTo>
                <a:lnTo>
                  <a:pt x="256" y="525"/>
                </a:lnTo>
                <a:lnTo>
                  <a:pt x="250" y="523"/>
                </a:lnTo>
                <a:lnTo>
                  <a:pt x="236" y="520"/>
                </a:lnTo>
                <a:lnTo>
                  <a:pt x="222" y="520"/>
                </a:lnTo>
                <a:lnTo>
                  <a:pt x="209" y="522"/>
                </a:lnTo>
                <a:lnTo>
                  <a:pt x="195" y="527"/>
                </a:lnTo>
                <a:lnTo>
                  <a:pt x="190" y="530"/>
                </a:lnTo>
                <a:lnTo>
                  <a:pt x="184" y="535"/>
                </a:lnTo>
                <a:lnTo>
                  <a:pt x="178" y="540"/>
                </a:lnTo>
                <a:lnTo>
                  <a:pt x="173" y="544"/>
                </a:lnTo>
                <a:lnTo>
                  <a:pt x="151" y="568"/>
                </a:lnTo>
                <a:lnTo>
                  <a:pt x="151" y="568"/>
                </a:lnTo>
                <a:lnTo>
                  <a:pt x="147" y="574"/>
                </a:lnTo>
                <a:lnTo>
                  <a:pt x="143" y="581"/>
                </a:lnTo>
                <a:lnTo>
                  <a:pt x="140" y="587"/>
                </a:lnTo>
                <a:lnTo>
                  <a:pt x="137" y="594"/>
                </a:lnTo>
                <a:lnTo>
                  <a:pt x="135" y="607"/>
                </a:lnTo>
                <a:lnTo>
                  <a:pt x="134" y="622"/>
                </a:lnTo>
                <a:lnTo>
                  <a:pt x="136" y="635"/>
                </a:lnTo>
                <a:lnTo>
                  <a:pt x="142" y="648"/>
                </a:lnTo>
                <a:lnTo>
                  <a:pt x="146" y="655"/>
                </a:lnTo>
                <a:lnTo>
                  <a:pt x="149" y="661"/>
                </a:lnTo>
                <a:lnTo>
                  <a:pt x="154" y="666"/>
                </a:lnTo>
                <a:lnTo>
                  <a:pt x="159" y="672"/>
                </a:lnTo>
                <a:lnTo>
                  <a:pt x="159" y="672"/>
                </a:lnTo>
                <a:lnTo>
                  <a:pt x="159" y="672"/>
                </a:lnTo>
                <a:lnTo>
                  <a:pt x="166" y="676"/>
                </a:lnTo>
                <a:lnTo>
                  <a:pt x="174" y="681"/>
                </a:lnTo>
                <a:lnTo>
                  <a:pt x="182" y="685"/>
                </a:lnTo>
                <a:lnTo>
                  <a:pt x="191" y="687"/>
                </a:lnTo>
                <a:lnTo>
                  <a:pt x="199" y="688"/>
                </a:lnTo>
                <a:lnTo>
                  <a:pt x="207" y="688"/>
                </a:lnTo>
                <a:lnTo>
                  <a:pt x="216" y="688"/>
                </a:lnTo>
                <a:lnTo>
                  <a:pt x="224" y="687"/>
                </a:lnTo>
                <a:lnTo>
                  <a:pt x="224" y="687"/>
                </a:lnTo>
                <a:lnTo>
                  <a:pt x="228" y="687"/>
                </a:lnTo>
                <a:lnTo>
                  <a:pt x="230" y="688"/>
                </a:lnTo>
                <a:lnTo>
                  <a:pt x="230" y="688"/>
                </a:lnTo>
                <a:lnTo>
                  <a:pt x="230" y="692"/>
                </a:lnTo>
                <a:lnTo>
                  <a:pt x="229" y="694"/>
                </a:lnTo>
                <a:lnTo>
                  <a:pt x="229" y="694"/>
                </a:lnTo>
                <a:lnTo>
                  <a:pt x="222" y="706"/>
                </a:lnTo>
                <a:lnTo>
                  <a:pt x="217" y="719"/>
                </a:lnTo>
                <a:lnTo>
                  <a:pt x="214" y="732"/>
                </a:lnTo>
                <a:lnTo>
                  <a:pt x="214" y="745"/>
                </a:lnTo>
                <a:lnTo>
                  <a:pt x="217" y="758"/>
                </a:lnTo>
                <a:lnTo>
                  <a:pt x="222" y="772"/>
                </a:lnTo>
                <a:lnTo>
                  <a:pt x="229" y="783"/>
                </a:lnTo>
                <a:lnTo>
                  <a:pt x="239" y="794"/>
                </a:lnTo>
                <a:lnTo>
                  <a:pt x="239" y="794"/>
                </a:lnTo>
                <a:lnTo>
                  <a:pt x="239" y="794"/>
                </a:lnTo>
                <a:lnTo>
                  <a:pt x="250" y="801"/>
                </a:lnTo>
                <a:lnTo>
                  <a:pt x="263" y="807"/>
                </a:lnTo>
                <a:lnTo>
                  <a:pt x="276" y="811"/>
                </a:lnTo>
                <a:lnTo>
                  <a:pt x="289" y="811"/>
                </a:lnTo>
                <a:lnTo>
                  <a:pt x="302" y="810"/>
                </a:lnTo>
                <a:lnTo>
                  <a:pt x="316" y="805"/>
                </a:lnTo>
                <a:lnTo>
                  <a:pt x="327" y="799"/>
                </a:lnTo>
                <a:lnTo>
                  <a:pt x="338" y="791"/>
                </a:lnTo>
                <a:lnTo>
                  <a:pt x="338" y="791"/>
                </a:lnTo>
                <a:lnTo>
                  <a:pt x="341" y="789"/>
                </a:lnTo>
                <a:lnTo>
                  <a:pt x="343" y="789"/>
                </a:lnTo>
                <a:lnTo>
                  <a:pt x="343" y="789"/>
                </a:lnTo>
                <a:lnTo>
                  <a:pt x="345" y="792"/>
                </a:lnTo>
                <a:lnTo>
                  <a:pt x="345" y="794"/>
                </a:lnTo>
                <a:lnTo>
                  <a:pt x="345" y="794"/>
                </a:lnTo>
                <a:lnTo>
                  <a:pt x="345" y="802"/>
                </a:lnTo>
                <a:lnTo>
                  <a:pt x="346" y="811"/>
                </a:lnTo>
                <a:lnTo>
                  <a:pt x="348" y="820"/>
                </a:lnTo>
                <a:lnTo>
                  <a:pt x="350" y="827"/>
                </a:lnTo>
                <a:lnTo>
                  <a:pt x="354" y="836"/>
                </a:lnTo>
                <a:lnTo>
                  <a:pt x="358" y="843"/>
                </a:lnTo>
                <a:lnTo>
                  <a:pt x="364" y="850"/>
                </a:lnTo>
                <a:lnTo>
                  <a:pt x="370" y="857"/>
                </a:lnTo>
                <a:lnTo>
                  <a:pt x="370" y="857"/>
                </a:lnTo>
                <a:lnTo>
                  <a:pt x="370" y="857"/>
                </a:lnTo>
                <a:lnTo>
                  <a:pt x="382" y="864"/>
                </a:lnTo>
                <a:lnTo>
                  <a:pt x="394" y="870"/>
                </a:lnTo>
                <a:lnTo>
                  <a:pt x="407" y="874"/>
                </a:lnTo>
                <a:lnTo>
                  <a:pt x="420" y="874"/>
                </a:lnTo>
                <a:lnTo>
                  <a:pt x="433" y="873"/>
                </a:lnTo>
                <a:lnTo>
                  <a:pt x="446" y="868"/>
                </a:lnTo>
                <a:lnTo>
                  <a:pt x="458" y="862"/>
                </a:lnTo>
                <a:lnTo>
                  <a:pt x="469" y="854"/>
                </a:lnTo>
                <a:lnTo>
                  <a:pt x="469" y="854"/>
                </a:lnTo>
                <a:lnTo>
                  <a:pt x="471" y="852"/>
                </a:lnTo>
                <a:lnTo>
                  <a:pt x="474" y="852"/>
                </a:lnTo>
                <a:lnTo>
                  <a:pt x="474" y="852"/>
                </a:lnTo>
                <a:lnTo>
                  <a:pt x="476" y="855"/>
                </a:lnTo>
                <a:lnTo>
                  <a:pt x="477" y="857"/>
                </a:lnTo>
                <a:lnTo>
                  <a:pt x="477" y="857"/>
                </a:lnTo>
                <a:lnTo>
                  <a:pt x="476" y="865"/>
                </a:lnTo>
                <a:lnTo>
                  <a:pt x="477" y="874"/>
                </a:lnTo>
                <a:lnTo>
                  <a:pt x="478" y="883"/>
                </a:lnTo>
                <a:lnTo>
                  <a:pt x="482" y="890"/>
                </a:lnTo>
                <a:lnTo>
                  <a:pt x="486" y="899"/>
                </a:lnTo>
                <a:lnTo>
                  <a:pt x="489" y="906"/>
                </a:lnTo>
                <a:lnTo>
                  <a:pt x="495" y="913"/>
                </a:lnTo>
                <a:lnTo>
                  <a:pt x="502" y="920"/>
                </a:lnTo>
                <a:lnTo>
                  <a:pt x="502" y="920"/>
                </a:lnTo>
                <a:lnTo>
                  <a:pt x="507" y="924"/>
                </a:lnTo>
                <a:lnTo>
                  <a:pt x="514" y="928"/>
                </a:lnTo>
                <a:lnTo>
                  <a:pt x="520" y="931"/>
                </a:lnTo>
                <a:lnTo>
                  <a:pt x="527" y="933"/>
                </a:lnTo>
                <a:lnTo>
                  <a:pt x="540" y="937"/>
                </a:lnTo>
                <a:lnTo>
                  <a:pt x="555" y="937"/>
                </a:lnTo>
                <a:lnTo>
                  <a:pt x="569" y="934"/>
                </a:lnTo>
                <a:lnTo>
                  <a:pt x="582" y="930"/>
                </a:lnTo>
                <a:lnTo>
                  <a:pt x="588" y="926"/>
                </a:lnTo>
                <a:lnTo>
                  <a:pt x="594" y="923"/>
                </a:lnTo>
                <a:lnTo>
                  <a:pt x="599" y="918"/>
                </a:lnTo>
                <a:lnTo>
                  <a:pt x="604" y="912"/>
                </a:lnTo>
                <a:lnTo>
                  <a:pt x="609" y="906"/>
                </a:lnTo>
                <a:lnTo>
                  <a:pt x="609" y="906"/>
                </a:lnTo>
                <a:lnTo>
                  <a:pt x="614" y="900"/>
                </a:lnTo>
                <a:lnTo>
                  <a:pt x="618" y="894"/>
                </a:lnTo>
                <a:lnTo>
                  <a:pt x="621" y="887"/>
                </a:lnTo>
                <a:lnTo>
                  <a:pt x="623" y="881"/>
                </a:lnTo>
                <a:lnTo>
                  <a:pt x="627" y="867"/>
                </a:lnTo>
                <a:lnTo>
                  <a:pt x="627" y="854"/>
                </a:lnTo>
                <a:lnTo>
                  <a:pt x="625" y="839"/>
                </a:lnTo>
                <a:lnTo>
                  <a:pt x="620" y="826"/>
                </a:lnTo>
                <a:lnTo>
                  <a:pt x="616" y="820"/>
                </a:lnTo>
                <a:lnTo>
                  <a:pt x="612" y="814"/>
                </a:lnTo>
                <a:lnTo>
                  <a:pt x="607" y="808"/>
                </a:lnTo>
                <a:lnTo>
                  <a:pt x="602" y="804"/>
                </a:lnTo>
                <a:lnTo>
                  <a:pt x="602" y="804"/>
                </a:lnTo>
                <a:close/>
                <a:moveTo>
                  <a:pt x="797" y="256"/>
                </a:moveTo>
                <a:lnTo>
                  <a:pt x="797" y="256"/>
                </a:lnTo>
                <a:lnTo>
                  <a:pt x="987" y="439"/>
                </a:lnTo>
                <a:lnTo>
                  <a:pt x="987" y="439"/>
                </a:lnTo>
                <a:lnTo>
                  <a:pt x="994" y="443"/>
                </a:lnTo>
                <a:lnTo>
                  <a:pt x="1002" y="447"/>
                </a:lnTo>
                <a:lnTo>
                  <a:pt x="1010" y="449"/>
                </a:lnTo>
                <a:lnTo>
                  <a:pt x="1019" y="448"/>
                </a:lnTo>
                <a:lnTo>
                  <a:pt x="1019" y="448"/>
                </a:lnTo>
                <a:lnTo>
                  <a:pt x="1028" y="446"/>
                </a:lnTo>
                <a:lnTo>
                  <a:pt x="1035" y="442"/>
                </a:lnTo>
                <a:lnTo>
                  <a:pt x="1042" y="436"/>
                </a:lnTo>
                <a:lnTo>
                  <a:pt x="1047" y="429"/>
                </a:lnTo>
                <a:lnTo>
                  <a:pt x="1047" y="429"/>
                </a:lnTo>
                <a:lnTo>
                  <a:pt x="1057" y="409"/>
                </a:lnTo>
                <a:lnTo>
                  <a:pt x="1066" y="388"/>
                </a:lnTo>
                <a:lnTo>
                  <a:pt x="1072" y="365"/>
                </a:lnTo>
                <a:lnTo>
                  <a:pt x="1078" y="341"/>
                </a:lnTo>
                <a:lnTo>
                  <a:pt x="1078" y="341"/>
                </a:lnTo>
                <a:lnTo>
                  <a:pt x="1080" y="330"/>
                </a:lnTo>
                <a:lnTo>
                  <a:pt x="1084" y="321"/>
                </a:lnTo>
                <a:lnTo>
                  <a:pt x="1090" y="313"/>
                </a:lnTo>
                <a:lnTo>
                  <a:pt x="1095" y="304"/>
                </a:lnTo>
                <a:lnTo>
                  <a:pt x="1129" y="269"/>
                </a:lnTo>
                <a:lnTo>
                  <a:pt x="1129" y="269"/>
                </a:lnTo>
                <a:lnTo>
                  <a:pt x="1138" y="258"/>
                </a:lnTo>
                <a:lnTo>
                  <a:pt x="1144" y="246"/>
                </a:lnTo>
                <a:lnTo>
                  <a:pt x="1148" y="233"/>
                </a:lnTo>
                <a:lnTo>
                  <a:pt x="1149" y="220"/>
                </a:lnTo>
                <a:lnTo>
                  <a:pt x="1148" y="208"/>
                </a:lnTo>
                <a:lnTo>
                  <a:pt x="1144" y="195"/>
                </a:lnTo>
                <a:lnTo>
                  <a:pt x="1138" y="183"/>
                </a:lnTo>
                <a:lnTo>
                  <a:pt x="1130" y="172"/>
                </a:lnTo>
                <a:lnTo>
                  <a:pt x="993" y="23"/>
                </a:lnTo>
                <a:lnTo>
                  <a:pt x="993" y="23"/>
                </a:lnTo>
                <a:lnTo>
                  <a:pt x="983" y="13"/>
                </a:lnTo>
                <a:lnTo>
                  <a:pt x="972" y="7"/>
                </a:lnTo>
                <a:lnTo>
                  <a:pt x="959" y="2"/>
                </a:lnTo>
                <a:lnTo>
                  <a:pt x="946" y="0"/>
                </a:lnTo>
                <a:lnTo>
                  <a:pt x="933" y="0"/>
                </a:lnTo>
                <a:lnTo>
                  <a:pt x="920" y="2"/>
                </a:lnTo>
                <a:lnTo>
                  <a:pt x="908" y="7"/>
                </a:lnTo>
                <a:lnTo>
                  <a:pt x="896" y="15"/>
                </a:lnTo>
                <a:lnTo>
                  <a:pt x="864" y="42"/>
                </a:lnTo>
                <a:lnTo>
                  <a:pt x="864" y="42"/>
                </a:lnTo>
                <a:lnTo>
                  <a:pt x="852" y="49"/>
                </a:lnTo>
                <a:lnTo>
                  <a:pt x="845" y="52"/>
                </a:lnTo>
                <a:lnTo>
                  <a:pt x="839" y="55"/>
                </a:lnTo>
                <a:lnTo>
                  <a:pt x="832" y="56"/>
                </a:lnTo>
                <a:lnTo>
                  <a:pt x="824" y="57"/>
                </a:lnTo>
                <a:lnTo>
                  <a:pt x="810" y="57"/>
                </a:lnTo>
                <a:lnTo>
                  <a:pt x="810" y="57"/>
                </a:lnTo>
                <a:lnTo>
                  <a:pt x="708" y="44"/>
                </a:lnTo>
                <a:lnTo>
                  <a:pt x="708" y="44"/>
                </a:lnTo>
                <a:lnTo>
                  <a:pt x="685" y="43"/>
                </a:lnTo>
                <a:lnTo>
                  <a:pt x="662" y="43"/>
                </a:lnTo>
                <a:lnTo>
                  <a:pt x="639" y="45"/>
                </a:lnTo>
                <a:lnTo>
                  <a:pt x="618" y="50"/>
                </a:lnTo>
                <a:lnTo>
                  <a:pt x="596" y="57"/>
                </a:lnTo>
                <a:lnTo>
                  <a:pt x="575" y="67"/>
                </a:lnTo>
                <a:lnTo>
                  <a:pt x="555" y="77"/>
                </a:lnTo>
                <a:lnTo>
                  <a:pt x="535" y="92"/>
                </a:lnTo>
                <a:lnTo>
                  <a:pt x="535" y="92"/>
                </a:lnTo>
                <a:lnTo>
                  <a:pt x="434" y="169"/>
                </a:lnTo>
                <a:lnTo>
                  <a:pt x="333" y="247"/>
                </a:lnTo>
                <a:lnTo>
                  <a:pt x="333" y="247"/>
                </a:lnTo>
                <a:lnTo>
                  <a:pt x="323" y="257"/>
                </a:lnTo>
                <a:lnTo>
                  <a:pt x="316" y="267"/>
                </a:lnTo>
                <a:lnTo>
                  <a:pt x="311" y="278"/>
                </a:lnTo>
                <a:lnTo>
                  <a:pt x="310" y="288"/>
                </a:lnTo>
                <a:lnTo>
                  <a:pt x="311" y="298"/>
                </a:lnTo>
                <a:lnTo>
                  <a:pt x="314" y="308"/>
                </a:lnTo>
                <a:lnTo>
                  <a:pt x="320" y="316"/>
                </a:lnTo>
                <a:lnTo>
                  <a:pt x="327" y="323"/>
                </a:lnTo>
                <a:lnTo>
                  <a:pt x="336" y="329"/>
                </a:lnTo>
                <a:lnTo>
                  <a:pt x="346" y="335"/>
                </a:lnTo>
                <a:lnTo>
                  <a:pt x="358" y="338"/>
                </a:lnTo>
                <a:lnTo>
                  <a:pt x="371" y="340"/>
                </a:lnTo>
                <a:lnTo>
                  <a:pt x="386" y="339"/>
                </a:lnTo>
                <a:lnTo>
                  <a:pt x="400" y="336"/>
                </a:lnTo>
                <a:lnTo>
                  <a:pt x="414" y="332"/>
                </a:lnTo>
                <a:lnTo>
                  <a:pt x="430" y="323"/>
                </a:lnTo>
                <a:lnTo>
                  <a:pt x="576" y="233"/>
                </a:lnTo>
                <a:lnTo>
                  <a:pt x="576" y="233"/>
                </a:lnTo>
                <a:lnTo>
                  <a:pt x="584" y="228"/>
                </a:lnTo>
                <a:lnTo>
                  <a:pt x="593" y="225"/>
                </a:lnTo>
                <a:lnTo>
                  <a:pt x="601" y="223"/>
                </a:lnTo>
                <a:lnTo>
                  <a:pt x="609" y="222"/>
                </a:lnTo>
                <a:lnTo>
                  <a:pt x="618" y="222"/>
                </a:lnTo>
                <a:lnTo>
                  <a:pt x="626" y="222"/>
                </a:lnTo>
                <a:lnTo>
                  <a:pt x="634" y="225"/>
                </a:lnTo>
                <a:lnTo>
                  <a:pt x="643" y="228"/>
                </a:lnTo>
                <a:lnTo>
                  <a:pt x="643" y="228"/>
                </a:lnTo>
                <a:lnTo>
                  <a:pt x="653" y="232"/>
                </a:lnTo>
                <a:lnTo>
                  <a:pt x="665" y="235"/>
                </a:lnTo>
                <a:lnTo>
                  <a:pt x="677" y="238"/>
                </a:lnTo>
                <a:lnTo>
                  <a:pt x="689" y="239"/>
                </a:lnTo>
                <a:lnTo>
                  <a:pt x="701" y="240"/>
                </a:lnTo>
                <a:lnTo>
                  <a:pt x="713" y="240"/>
                </a:lnTo>
                <a:lnTo>
                  <a:pt x="725" y="239"/>
                </a:lnTo>
                <a:lnTo>
                  <a:pt x="735" y="238"/>
                </a:lnTo>
                <a:lnTo>
                  <a:pt x="735" y="238"/>
                </a:lnTo>
                <a:lnTo>
                  <a:pt x="744" y="237"/>
                </a:lnTo>
                <a:lnTo>
                  <a:pt x="752" y="237"/>
                </a:lnTo>
                <a:lnTo>
                  <a:pt x="760" y="237"/>
                </a:lnTo>
                <a:lnTo>
                  <a:pt x="769" y="239"/>
                </a:lnTo>
                <a:lnTo>
                  <a:pt x="776" y="241"/>
                </a:lnTo>
                <a:lnTo>
                  <a:pt x="783" y="246"/>
                </a:lnTo>
                <a:lnTo>
                  <a:pt x="790" y="251"/>
                </a:lnTo>
                <a:lnTo>
                  <a:pt x="797" y="256"/>
                </a:lnTo>
                <a:lnTo>
                  <a:pt x="797" y="25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A1748EF-8051-4D7D-9B55-A4DEFBBA3A64}"/>
              </a:ext>
            </a:extLst>
          </p:cNvPr>
          <p:cNvSpPr/>
          <p:nvPr/>
        </p:nvSpPr>
        <p:spPr>
          <a:xfrm>
            <a:off x="1985000" y="2676490"/>
            <a:ext cx="80021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3B796A1-2464-4AE9-B7F3-7B9A85A3DEBB}"/>
              </a:ext>
            </a:extLst>
          </p:cNvPr>
          <p:cNvSpPr/>
          <p:nvPr/>
        </p:nvSpPr>
        <p:spPr>
          <a:xfrm>
            <a:off x="1985000" y="3921023"/>
            <a:ext cx="80021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奖项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48D958-4E6C-4087-9084-C32887C168C6}"/>
              </a:ext>
            </a:extLst>
          </p:cNvPr>
          <p:cNvSpPr/>
          <p:nvPr/>
        </p:nvSpPr>
        <p:spPr>
          <a:xfrm>
            <a:off x="1985000" y="5192181"/>
            <a:ext cx="80021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336D77A-841F-4A68-94E3-829E6DCE4FBA}"/>
              </a:ext>
            </a:extLst>
          </p:cNvPr>
          <p:cNvSpPr/>
          <p:nvPr/>
        </p:nvSpPr>
        <p:spPr>
          <a:xfrm>
            <a:off x="3336975" y="2513560"/>
            <a:ext cx="7945189" cy="7875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主持国家及省部级科研项目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17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项，包括国家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863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计划、国家自然科学基金等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近三年在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AAAI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ACL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IJCAI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TKDD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JAIR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EMNLP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等期刊会议上发表论文逾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40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篇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4321A70-C41D-41AF-A6F7-7A19FCE001D7}"/>
              </a:ext>
            </a:extLst>
          </p:cNvPr>
          <p:cNvSpPr/>
          <p:nvPr/>
        </p:nvSpPr>
        <p:spPr>
          <a:xfrm>
            <a:off x="3336975" y="3758093"/>
            <a:ext cx="7945189" cy="7875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国家七五科技攻关重大成果奖（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次），教育部科技进步二等奖（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次）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江苏省科技进步二等奖（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次）和三等奖（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次）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BF9576-0C67-4450-9DE7-280436EE3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312" y="5625265"/>
            <a:ext cx="4684352" cy="3034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3BC53D-9DEE-46EA-A0F0-C767D52BE58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0" b="28589"/>
          <a:stretch/>
        </p:blipFill>
        <p:spPr>
          <a:xfrm>
            <a:off x="3336975" y="4980941"/>
            <a:ext cx="1928045" cy="4868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F1EFB8-4BAC-4F73-A4B9-2068C9A708B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8" t="20518" r="10428" b="27951"/>
          <a:stretch/>
        </p:blipFill>
        <p:spPr>
          <a:xfrm>
            <a:off x="5408205" y="4980941"/>
            <a:ext cx="1339117" cy="4868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EC32692-F8EC-453A-B432-F4181A344B0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14" b="36261"/>
          <a:stretch/>
        </p:blipFill>
        <p:spPr>
          <a:xfrm>
            <a:off x="8372809" y="5043257"/>
            <a:ext cx="2335704" cy="4245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89AD2EB-8D9B-41AE-8B1F-09D6AACC4F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07" y="5015833"/>
            <a:ext cx="1339118" cy="45194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12C6531-1145-4A72-A3E7-7B841FE3734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" t="18634" r="7863" b="16035"/>
          <a:stretch/>
        </p:blipFill>
        <p:spPr>
          <a:xfrm>
            <a:off x="8304618" y="5467774"/>
            <a:ext cx="1339117" cy="6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折角 28">
            <a:extLst>
              <a:ext uri="{FF2B5EF4-FFF2-40B4-BE49-F238E27FC236}">
                <a16:creationId xmlns:a16="http://schemas.microsoft.com/office/drawing/2014/main" id="{68D0B7D6-C672-4EC0-8793-AB63C8D53450}"/>
              </a:ext>
            </a:extLst>
          </p:cNvPr>
          <p:cNvSpPr/>
          <p:nvPr/>
        </p:nvSpPr>
        <p:spPr>
          <a:xfrm>
            <a:off x="1345059" y="1779857"/>
            <a:ext cx="1584176" cy="1872181"/>
          </a:xfrm>
          <a:prstGeom prst="foldedCorner">
            <a:avLst/>
          </a:prstGeom>
          <a:solidFill>
            <a:srgbClr val="B9CDE5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B852CF7-FD20-446D-B20C-21C43954AE41}"/>
              </a:ext>
            </a:extLst>
          </p:cNvPr>
          <p:cNvSpPr/>
          <p:nvPr/>
        </p:nvSpPr>
        <p:spPr>
          <a:xfrm>
            <a:off x="1657263" y="2204354"/>
            <a:ext cx="9597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专利</a:t>
            </a:r>
            <a:endParaRPr lang="en-US" altLang="zh-CN" sz="20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0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申请</a:t>
            </a:r>
            <a:endParaRPr lang="en-US" altLang="zh-CN" sz="20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0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文书</a:t>
            </a:r>
          </a:p>
        </p:txBody>
      </p:sp>
      <p:sp>
        <p:nvSpPr>
          <p:cNvPr id="31" name="圆柱形 30">
            <a:extLst>
              <a:ext uri="{FF2B5EF4-FFF2-40B4-BE49-F238E27FC236}">
                <a16:creationId xmlns:a16="http://schemas.microsoft.com/office/drawing/2014/main" id="{AC81B2C3-99C0-499C-AB41-4953E221EAF4}"/>
              </a:ext>
            </a:extLst>
          </p:cNvPr>
          <p:cNvSpPr/>
          <p:nvPr/>
        </p:nvSpPr>
        <p:spPr>
          <a:xfrm>
            <a:off x="4729435" y="4588142"/>
            <a:ext cx="2623083" cy="1224136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专利知识库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566A7E0-EB30-4268-814C-CCD6F8A570C6}"/>
              </a:ext>
            </a:extLst>
          </p:cNvPr>
          <p:cNvSpPr/>
          <p:nvPr/>
        </p:nvSpPr>
        <p:spPr>
          <a:xfrm>
            <a:off x="4729435" y="2028118"/>
            <a:ext cx="2623083" cy="13681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检索</a:t>
            </a:r>
          </a:p>
        </p:txBody>
      </p:sp>
      <p:sp>
        <p:nvSpPr>
          <p:cNvPr id="33" name="矩形: 折角 32">
            <a:extLst>
              <a:ext uri="{FF2B5EF4-FFF2-40B4-BE49-F238E27FC236}">
                <a16:creationId xmlns:a16="http://schemas.microsoft.com/office/drawing/2014/main" id="{8FE2ACA6-9797-44B5-B2B3-273C16EF1892}"/>
              </a:ext>
            </a:extLst>
          </p:cNvPr>
          <p:cNvSpPr/>
          <p:nvPr/>
        </p:nvSpPr>
        <p:spPr>
          <a:xfrm>
            <a:off x="8891673" y="1635814"/>
            <a:ext cx="1584176" cy="1872181"/>
          </a:xfrm>
          <a:prstGeom prst="foldedCorner">
            <a:avLst/>
          </a:prstGeom>
          <a:solidFill>
            <a:srgbClr val="B9CDE5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矩形: 折角 34">
            <a:extLst>
              <a:ext uri="{FF2B5EF4-FFF2-40B4-BE49-F238E27FC236}">
                <a16:creationId xmlns:a16="http://schemas.microsoft.com/office/drawing/2014/main" id="{EBEEF5AA-6D53-4FFA-BCF9-568B6AABD04D}"/>
              </a:ext>
            </a:extLst>
          </p:cNvPr>
          <p:cNvSpPr/>
          <p:nvPr/>
        </p:nvSpPr>
        <p:spPr>
          <a:xfrm>
            <a:off x="9049915" y="1779857"/>
            <a:ext cx="1584176" cy="1872181"/>
          </a:xfrm>
          <a:prstGeom prst="foldedCorner">
            <a:avLst/>
          </a:prstGeom>
          <a:solidFill>
            <a:srgbClr val="B9CDE5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矩形: 折角 35">
            <a:extLst>
              <a:ext uri="{FF2B5EF4-FFF2-40B4-BE49-F238E27FC236}">
                <a16:creationId xmlns:a16="http://schemas.microsoft.com/office/drawing/2014/main" id="{239F043D-3AFC-4E93-98A4-D33CD74D0506}"/>
              </a:ext>
            </a:extLst>
          </p:cNvPr>
          <p:cNvSpPr/>
          <p:nvPr/>
        </p:nvSpPr>
        <p:spPr>
          <a:xfrm>
            <a:off x="9224726" y="1932143"/>
            <a:ext cx="1584176" cy="1872181"/>
          </a:xfrm>
          <a:prstGeom prst="foldedCorner">
            <a:avLst/>
          </a:prstGeom>
          <a:solidFill>
            <a:srgbClr val="B9CDE5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矩形: 折角 36">
            <a:extLst>
              <a:ext uri="{FF2B5EF4-FFF2-40B4-BE49-F238E27FC236}">
                <a16:creationId xmlns:a16="http://schemas.microsoft.com/office/drawing/2014/main" id="{13BD25D9-8317-4FD3-96D9-D1404DA011EB}"/>
              </a:ext>
            </a:extLst>
          </p:cNvPr>
          <p:cNvSpPr/>
          <p:nvPr/>
        </p:nvSpPr>
        <p:spPr>
          <a:xfrm>
            <a:off x="9399537" y="2084429"/>
            <a:ext cx="1584176" cy="1872181"/>
          </a:xfrm>
          <a:prstGeom prst="foldedCorner">
            <a:avLst/>
          </a:prstGeom>
          <a:solidFill>
            <a:srgbClr val="B9CDE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45596E-3D6D-4683-BAD0-8E8F06F9DBD1}"/>
              </a:ext>
            </a:extLst>
          </p:cNvPr>
          <p:cNvSpPr/>
          <p:nvPr/>
        </p:nvSpPr>
        <p:spPr>
          <a:xfrm>
            <a:off x="9697987" y="2513885"/>
            <a:ext cx="9597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</a:t>
            </a:r>
            <a:endParaRPr lang="en-US" altLang="zh-CN" sz="20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0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专利</a:t>
            </a:r>
            <a:endParaRPr lang="en-US" altLang="zh-CN" sz="20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0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文书</a:t>
            </a:r>
          </a:p>
        </p:txBody>
      </p:sp>
      <p:sp>
        <p:nvSpPr>
          <p:cNvPr id="38" name="圆柱形 37">
            <a:extLst>
              <a:ext uri="{FF2B5EF4-FFF2-40B4-BE49-F238E27FC236}">
                <a16:creationId xmlns:a16="http://schemas.microsoft.com/office/drawing/2014/main" id="{FA1E48C9-2483-433E-8A8B-4FBE5BCFED25}"/>
              </a:ext>
            </a:extLst>
          </p:cNvPr>
          <p:cNvSpPr/>
          <p:nvPr/>
        </p:nvSpPr>
        <p:spPr>
          <a:xfrm>
            <a:off x="882216" y="4588142"/>
            <a:ext cx="2623083" cy="1224136"/>
          </a:xfrm>
          <a:prstGeom prst="can">
            <a:avLst/>
          </a:prstGeom>
          <a:solidFill>
            <a:srgbClr val="B9CDE5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专利文件库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E8E97DA-63F0-4409-B994-424702C6777D}"/>
              </a:ext>
            </a:extLst>
          </p:cNvPr>
          <p:cNvCxnSpPr/>
          <p:nvPr/>
        </p:nvCxnSpPr>
        <p:spPr>
          <a:xfrm flipV="1">
            <a:off x="2929235" y="2712185"/>
            <a:ext cx="1800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9E39D34-504E-47C7-B7BA-378EE34F42FC}"/>
              </a:ext>
            </a:extLst>
          </p:cNvPr>
          <p:cNvCxnSpPr>
            <a:cxnSpLocks/>
          </p:cNvCxnSpPr>
          <p:nvPr/>
        </p:nvCxnSpPr>
        <p:spPr>
          <a:xfrm>
            <a:off x="7352518" y="2715947"/>
            <a:ext cx="153915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984028D-BFA2-4564-A953-2A308411426A}"/>
              </a:ext>
            </a:extLst>
          </p:cNvPr>
          <p:cNvCxnSpPr>
            <a:cxnSpLocks/>
            <a:stCxn id="31" idx="1"/>
            <a:endCxn id="32" idx="2"/>
          </p:cNvCxnSpPr>
          <p:nvPr/>
        </p:nvCxnSpPr>
        <p:spPr>
          <a:xfrm flipV="1">
            <a:off x="6040977" y="3396252"/>
            <a:ext cx="0" cy="1191890"/>
          </a:xfrm>
          <a:prstGeom prst="straightConnector1">
            <a:avLst/>
          </a:prstGeom>
          <a:ln w="28575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ACD196-E102-4717-9092-24AD4F457EC0}"/>
              </a:ext>
            </a:extLst>
          </p:cNvPr>
          <p:cNvCxnSpPr>
            <a:cxnSpLocks/>
            <a:stCxn id="31" idx="2"/>
            <a:endCxn id="38" idx="4"/>
          </p:cNvCxnSpPr>
          <p:nvPr/>
        </p:nvCxnSpPr>
        <p:spPr>
          <a:xfrm flipH="1">
            <a:off x="3505299" y="5200210"/>
            <a:ext cx="1224136" cy="0"/>
          </a:xfrm>
          <a:prstGeom prst="straightConnector1">
            <a:avLst/>
          </a:prstGeom>
          <a:ln w="28575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D0665935-826E-4113-B8AE-DF6BD082AEB4}"/>
              </a:ext>
            </a:extLst>
          </p:cNvPr>
          <p:cNvSpPr/>
          <p:nvPr/>
        </p:nvSpPr>
        <p:spPr>
          <a:xfrm>
            <a:off x="4297387" y="1066766"/>
            <a:ext cx="3528392" cy="5026530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FA02DFF-91F2-438D-807A-A290E6B2B3F2}"/>
              </a:ext>
            </a:extLst>
          </p:cNvPr>
          <p:cNvSpPr/>
          <p:nvPr/>
        </p:nvSpPr>
        <p:spPr>
          <a:xfrm>
            <a:off x="1657264" y="1147781"/>
            <a:ext cx="95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（输入）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4915157-2856-4650-91F0-061AA6C48EB4}"/>
              </a:ext>
            </a:extLst>
          </p:cNvPr>
          <p:cNvSpPr/>
          <p:nvPr/>
        </p:nvSpPr>
        <p:spPr>
          <a:xfrm>
            <a:off x="9386292" y="1141283"/>
            <a:ext cx="95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（输出）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44941C3-A5D9-4576-BFEC-BD451236BB8B}"/>
              </a:ext>
            </a:extLst>
          </p:cNvPr>
          <p:cNvSpPr/>
          <p:nvPr/>
        </p:nvSpPr>
        <p:spPr>
          <a:xfrm>
            <a:off x="5521523" y="1144646"/>
            <a:ext cx="95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（系统）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09D65D3-362E-4AFF-99E4-641866A8A4B9}"/>
              </a:ext>
            </a:extLst>
          </p:cNvPr>
          <p:cNvSpPr/>
          <p:nvPr/>
        </p:nvSpPr>
        <p:spPr>
          <a:xfrm>
            <a:off x="3181517" y="2312075"/>
            <a:ext cx="95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7695C61-8A92-486A-8C3C-2C41F34DE788}"/>
              </a:ext>
            </a:extLst>
          </p:cNvPr>
          <p:cNvSpPr/>
          <p:nvPr/>
        </p:nvSpPr>
        <p:spPr>
          <a:xfrm>
            <a:off x="7874124" y="2315824"/>
            <a:ext cx="95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EA65A2-470C-40B1-ACEE-B8B2DCBDC06C}"/>
              </a:ext>
            </a:extLst>
          </p:cNvPr>
          <p:cNvSpPr/>
          <p:nvPr/>
        </p:nvSpPr>
        <p:spPr>
          <a:xfrm>
            <a:off x="5809555" y="3747541"/>
            <a:ext cx="95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DDF08E8-3613-449D-9BAE-B4D4459C6378}"/>
              </a:ext>
            </a:extLst>
          </p:cNvPr>
          <p:cNvSpPr/>
          <p:nvPr/>
        </p:nvSpPr>
        <p:spPr>
          <a:xfrm>
            <a:off x="3433291" y="5229200"/>
            <a:ext cx="95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189249B-5F5D-411F-AD6C-8F5459D5C47F}"/>
              </a:ext>
            </a:extLst>
          </p:cNvPr>
          <p:cNvSpPr/>
          <p:nvPr/>
        </p:nvSpPr>
        <p:spPr>
          <a:xfrm>
            <a:off x="8175103" y="4599419"/>
            <a:ext cx="38043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circleNumDbPlain"/>
            </a:pPr>
            <a:r>
              <a:rPr lang="zh-CN" altLang="en-US" sz="12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标准专利申请文书（及元数据信息等）作为输入</a:t>
            </a:r>
            <a:endParaRPr lang="en-US" altLang="zh-CN" sz="12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spcAft>
                <a:spcPts val="600"/>
              </a:spcAft>
              <a:buAutoNum type="circleNumDbPlain"/>
            </a:pPr>
            <a:r>
              <a:rPr lang="zh-CN" altLang="en-US" sz="12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检索系统按序给出相关度高的专利文书列表</a:t>
            </a:r>
            <a:endParaRPr lang="en-US" altLang="zh-CN" sz="12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spcAft>
                <a:spcPts val="600"/>
              </a:spcAft>
              <a:buAutoNum type="circleNumDbPlain"/>
            </a:pPr>
            <a:r>
              <a:rPr lang="zh-CN" altLang="en-US" sz="12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构建基于专利文件库的专利知识库</a:t>
            </a:r>
            <a:endParaRPr lang="en-US" altLang="zh-CN" sz="12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spcAft>
                <a:spcPts val="600"/>
              </a:spcAft>
              <a:buAutoNum type="circleNumDbPlain"/>
            </a:pPr>
            <a:r>
              <a:rPr lang="zh-CN" altLang="en-US" sz="12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基于专利知识库的相关专利检索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技术要点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C4A64A8-26D4-4575-9855-2DC69B94CD7F}"/>
              </a:ext>
            </a:extLst>
          </p:cNvPr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B388D5F-C7DE-4235-B7D1-292F3B2E335A}"/>
              </a:ext>
            </a:extLst>
          </p:cNvPr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641161E-4FF6-4C5B-B5DE-4C70D81BE9FF}"/>
              </a:ext>
            </a:extLst>
          </p:cNvPr>
          <p:cNvGrpSpPr/>
          <p:nvPr/>
        </p:nvGrpSpPr>
        <p:grpSpPr>
          <a:xfrm>
            <a:off x="1211240" y="1412776"/>
            <a:ext cx="812482" cy="8124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11">
              <a:extLst>
                <a:ext uri="{FF2B5EF4-FFF2-40B4-BE49-F238E27FC236}">
                  <a16:creationId xmlns:a16="http://schemas.microsoft.com/office/drawing/2014/main" id="{808E741E-E9B3-4323-A1D7-C8C169D9172F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3EFF071-1845-451F-AE63-962961EBBB47}"/>
                </a:ext>
              </a:extLst>
            </p:cNvPr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2EA5E682-EF6A-4A9F-874B-ED035D82C553}"/>
              </a:ext>
            </a:extLst>
          </p:cNvPr>
          <p:cNvSpPr/>
          <p:nvPr/>
        </p:nvSpPr>
        <p:spPr>
          <a:xfrm>
            <a:off x="2157543" y="1391432"/>
            <a:ext cx="1107996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领域分词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DBA0160-5B12-4AD6-8D36-A27EEEF8860D}"/>
              </a:ext>
            </a:extLst>
          </p:cNvPr>
          <p:cNvSpPr/>
          <p:nvPr/>
        </p:nvSpPr>
        <p:spPr>
          <a:xfrm>
            <a:off x="2157543" y="1720312"/>
            <a:ext cx="8548556" cy="7005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专利文书通常是两个及以上不同领域（专利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+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特定领域）的专业表述的集合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由于领域相关的专业名词或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OOV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的存在，通用分词方法的性能通常达不到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SOTA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E300DAA-642D-4802-B8A5-7D3DA5032911}"/>
              </a:ext>
            </a:extLst>
          </p:cNvPr>
          <p:cNvGrpSpPr/>
          <p:nvPr/>
        </p:nvGrpSpPr>
        <p:grpSpPr>
          <a:xfrm>
            <a:off x="1211240" y="2990317"/>
            <a:ext cx="812482" cy="8124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17">
              <a:extLst>
                <a:ext uri="{FF2B5EF4-FFF2-40B4-BE49-F238E27FC236}">
                  <a16:creationId xmlns:a16="http://schemas.microsoft.com/office/drawing/2014/main" id="{FEF90F09-69BD-4B85-8408-9CBEEA65EF54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6EA7D74-60D6-4301-A3D6-E51DFA474362}"/>
                </a:ext>
              </a:extLst>
            </p:cNvPr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A601E6C-2D16-4674-8847-111DC24813A2}"/>
              </a:ext>
            </a:extLst>
          </p:cNvPr>
          <p:cNvSpPr/>
          <p:nvPr/>
        </p:nvSpPr>
        <p:spPr>
          <a:xfrm>
            <a:off x="2157543" y="2975608"/>
            <a:ext cx="1107996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语义表示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52C870-43C4-4461-AF55-1C5E508914E5}"/>
              </a:ext>
            </a:extLst>
          </p:cNvPr>
          <p:cNvSpPr/>
          <p:nvPr/>
        </p:nvSpPr>
        <p:spPr>
          <a:xfrm>
            <a:off x="2157543" y="3304488"/>
            <a:ext cx="8548556" cy="7005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常规的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BOW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VSM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模型，忽略了词序、句法和语义信息（如同义词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多义词等）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上下文及外部信息的利用，如专利的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Citations Network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7BAD46F-87DF-43B1-B438-D15C6A32C50F}"/>
              </a:ext>
            </a:extLst>
          </p:cNvPr>
          <p:cNvSpPr/>
          <p:nvPr/>
        </p:nvSpPr>
        <p:spPr>
          <a:xfrm>
            <a:off x="1430571" y="1599183"/>
            <a:ext cx="37382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B25601D-8A23-46AF-8EF9-7A43BBEBA860}"/>
              </a:ext>
            </a:extLst>
          </p:cNvPr>
          <p:cNvSpPr/>
          <p:nvPr/>
        </p:nvSpPr>
        <p:spPr>
          <a:xfrm>
            <a:off x="1430571" y="3183359"/>
            <a:ext cx="37382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4DB1735-848F-4E3C-8DA7-AE96E468EAC8}"/>
              </a:ext>
            </a:extLst>
          </p:cNvPr>
          <p:cNvGrpSpPr/>
          <p:nvPr/>
        </p:nvGrpSpPr>
        <p:grpSpPr>
          <a:xfrm>
            <a:off x="1210568" y="4574493"/>
            <a:ext cx="812482" cy="8124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17">
              <a:extLst>
                <a:ext uri="{FF2B5EF4-FFF2-40B4-BE49-F238E27FC236}">
                  <a16:creationId xmlns:a16="http://schemas.microsoft.com/office/drawing/2014/main" id="{E2E1268B-D9C2-4480-8686-95658D3BB98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98AEFE2-B459-43BF-BAE9-193506E45A22}"/>
                </a:ext>
              </a:extLst>
            </p:cNvPr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E9ACC21B-0E27-4E04-9E54-72A249594F54}"/>
              </a:ext>
            </a:extLst>
          </p:cNvPr>
          <p:cNvSpPr/>
          <p:nvPr/>
        </p:nvSpPr>
        <p:spPr>
          <a:xfrm>
            <a:off x="2156871" y="4559784"/>
            <a:ext cx="1338828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自学习系统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0132998-BC45-465D-B7ED-9670EB69B156}"/>
              </a:ext>
            </a:extLst>
          </p:cNvPr>
          <p:cNvSpPr/>
          <p:nvPr/>
        </p:nvSpPr>
        <p:spPr>
          <a:xfrm>
            <a:off x="2156871" y="4941168"/>
            <a:ext cx="8548556" cy="7005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模型需要接受用户检索反馈，并自动优化检索性能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每年专利数量都在加速增长，各领域专业知识也在不断更新，模型需要具备快速迭代能力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DD51BF0-5183-43D8-8A13-C8D881F8FABD}"/>
              </a:ext>
            </a:extLst>
          </p:cNvPr>
          <p:cNvSpPr/>
          <p:nvPr/>
        </p:nvSpPr>
        <p:spPr>
          <a:xfrm>
            <a:off x="1429899" y="4767535"/>
            <a:ext cx="37382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21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折角 46">
            <a:extLst>
              <a:ext uri="{FF2B5EF4-FFF2-40B4-BE49-F238E27FC236}">
                <a16:creationId xmlns:a16="http://schemas.microsoft.com/office/drawing/2014/main" id="{92AF76CC-3EAB-4D87-BB08-29D830565161}"/>
              </a:ext>
            </a:extLst>
          </p:cNvPr>
          <p:cNvSpPr/>
          <p:nvPr/>
        </p:nvSpPr>
        <p:spPr>
          <a:xfrm>
            <a:off x="937184" y="2082683"/>
            <a:ext cx="898929" cy="1108942"/>
          </a:xfrm>
          <a:prstGeom prst="foldedCorner">
            <a:avLst/>
          </a:prstGeom>
          <a:solidFill>
            <a:srgbClr val="B9CDE5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EB901E1-1C24-4795-91B2-C01CC8E07134}"/>
              </a:ext>
            </a:extLst>
          </p:cNvPr>
          <p:cNvSpPr/>
          <p:nvPr/>
        </p:nvSpPr>
        <p:spPr>
          <a:xfrm>
            <a:off x="889348" y="2236020"/>
            <a:ext cx="9597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专利</a:t>
            </a:r>
            <a:endParaRPr lang="en-US" altLang="zh-CN" sz="14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申请</a:t>
            </a:r>
            <a:endParaRPr lang="en-US" altLang="zh-CN" sz="14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文书</a:t>
            </a:r>
          </a:p>
        </p:txBody>
      </p:sp>
      <p:sp>
        <p:nvSpPr>
          <p:cNvPr id="49" name="圆柱形 48">
            <a:extLst>
              <a:ext uri="{FF2B5EF4-FFF2-40B4-BE49-F238E27FC236}">
                <a16:creationId xmlns:a16="http://schemas.microsoft.com/office/drawing/2014/main" id="{9AB9306B-99C1-4760-BB26-59C5DA8F3893}"/>
              </a:ext>
            </a:extLst>
          </p:cNvPr>
          <p:cNvSpPr/>
          <p:nvPr/>
        </p:nvSpPr>
        <p:spPr>
          <a:xfrm>
            <a:off x="672815" y="5150179"/>
            <a:ext cx="1539155" cy="799101"/>
          </a:xfrm>
          <a:prstGeom prst="can">
            <a:avLst/>
          </a:prstGeom>
          <a:solidFill>
            <a:srgbClr val="B9CDE5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专利文件库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4E90BE6-939A-4741-9476-2210EB7443A6}"/>
              </a:ext>
            </a:extLst>
          </p:cNvPr>
          <p:cNvSpPr/>
          <p:nvPr/>
        </p:nvSpPr>
        <p:spPr>
          <a:xfrm>
            <a:off x="2713211" y="1988840"/>
            <a:ext cx="6440314" cy="41764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矩形: 折角 50">
            <a:extLst>
              <a:ext uri="{FF2B5EF4-FFF2-40B4-BE49-F238E27FC236}">
                <a16:creationId xmlns:a16="http://schemas.microsoft.com/office/drawing/2014/main" id="{E099D690-3B7A-4832-9991-28755F4B8168}"/>
              </a:ext>
            </a:extLst>
          </p:cNvPr>
          <p:cNvSpPr/>
          <p:nvPr/>
        </p:nvSpPr>
        <p:spPr>
          <a:xfrm>
            <a:off x="10085014" y="1988840"/>
            <a:ext cx="898929" cy="1108942"/>
          </a:xfrm>
          <a:prstGeom prst="foldedCorner">
            <a:avLst/>
          </a:prstGeom>
          <a:solidFill>
            <a:srgbClr val="B9CDE5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矩形: 折角 51">
            <a:extLst>
              <a:ext uri="{FF2B5EF4-FFF2-40B4-BE49-F238E27FC236}">
                <a16:creationId xmlns:a16="http://schemas.microsoft.com/office/drawing/2014/main" id="{6CD0F17D-ADF6-45A8-B357-A6E9AE0E520A}"/>
              </a:ext>
            </a:extLst>
          </p:cNvPr>
          <p:cNvSpPr/>
          <p:nvPr/>
        </p:nvSpPr>
        <p:spPr>
          <a:xfrm>
            <a:off x="10181667" y="2082683"/>
            <a:ext cx="898929" cy="1108942"/>
          </a:xfrm>
          <a:prstGeom prst="foldedCorner">
            <a:avLst/>
          </a:prstGeom>
          <a:solidFill>
            <a:srgbClr val="B9CDE5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矩形: 折角 52">
            <a:extLst>
              <a:ext uri="{FF2B5EF4-FFF2-40B4-BE49-F238E27FC236}">
                <a16:creationId xmlns:a16="http://schemas.microsoft.com/office/drawing/2014/main" id="{B7C3A0FE-0112-4D3E-81BF-115D50E807B9}"/>
              </a:ext>
            </a:extLst>
          </p:cNvPr>
          <p:cNvSpPr/>
          <p:nvPr/>
        </p:nvSpPr>
        <p:spPr>
          <a:xfrm>
            <a:off x="10278090" y="2189607"/>
            <a:ext cx="898929" cy="1108942"/>
          </a:xfrm>
          <a:prstGeom prst="foldedCorner">
            <a:avLst/>
          </a:prstGeom>
          <a:solidFill>
            <a:srgbClr val="B9CDE5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矩形: 折角 53">
            <a:extLst>
              <a:ext uri="{FF2B5EF4-FFF2-40B4-BE49-F238E27FC236}">
                <a16:creationId xmlns:a16="http://schemas.microsoft.com/office/drawing/2014/main" id="{A6908A90-5BEB-4CA9-BDBE-DA6CEA03087E}"/>
              </a:ext>
            </a:extLst>
          </p:cNvPr>
          <p:cNvSpPr/>
          <p:nvPr/>
        </p:nvSpPr>
        <p:spPr>
          <a:xfrm>
            <a:off x="10387273" y="2269885"/>
            <a:ext cx="898929" cy="1108942"/>
          </a:xfrm>
          <a:prstGeom prst="foldedCorner">
            <a:avLst/>
          </a:prstGeom>
          <a:solidFill>
            <a:srgbClr val="B9CDE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DE73F7A-2779-4F33-AFED-1E146014A034}"/>
              </a:ext>
            </a:extLst>
          </p:cNvPr>
          <p:cNvSpPr/>
          <p:nvPr/>
        </p:nvSpPr>
        <p:spPr>
          <a:xfrm>
            <a:off x="10337528" y="2443061"/>
            <a:ext cx="9597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</a:t>
            </a:r>
            <a:endParaRPr lang="en-US" altLang="zh-CN" sz="14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专利</a:t>
            </a:r>
            <a:endParaRPr lang="en-US" altLang="zh-CN" sz="14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文书</a:t>
            </a:r>
          </a:p>
        </p:txBody>
      </p:sp>
      <p:sp>
        <p:nvSpPr>
          <p:cNvPr id="56" name="圆柱形 55">
            <a:extLst>
              <a:ext uri="{FF2B5EF4-FFF2-40B4-BE49-F238E27FC236}">
                <a16:creationId xmlns:a16="http://schemas.microsoft.com/office/drawing/2014/main" id="{374E201B-715E-424F-BBF1-8ECF381A950C}"/>
              </a:ext>
            </a:extLst>
          </p:cNvPr>
          <p:cNvSpPr/>
          <p:nvPr/>
        </p:nvSpPr>
        <p:spPr>
          <a:xfrm>
            <a:off x="4477319" y="3378827"/>
            <a:ext cx="2934327" cy="54371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专利知识库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82C4CC4-F562-4C07-B8CA-D42B8289752D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1849115" y="2590648"/>
            <a:ext cx="12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53BE218-F9E0-47A6-B68D-A9A7C0ED495A}"/>
              </a:ext>
            </a:extLst>
          </p:cNvPr>
          <p:cNvCxnSpPr>
            <a:cxnSpLocks/>
          </p:cNvCxnSpPr>
          <p:nvPr/>
        </p:nvCxnSpPr>
        <p:spPr>
          <a:xfrm>
            <a:off x="8689875" y="2594409"/>
            <a:ext cx="13680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CD835DE1-0542-4AC9-B736-69775165DE5B}"/>
              </a:ext>
            </a:extLst>
          </p:cNvPr>
          <p:cNvCxnSpPr>
            <a:cxnSpLocks/>
            <a:stCxn id="15" idx="1"/>
            <a:endCxn id="50" idx="0"/>
          </p:cNvCxnSpPr>
          <p:nvPr/>
        </p:nvCxnSpPr>
        <p:spPr>
          <a:xfrm rot="10800000" flipV="1">
            <a:off x="5933369" y="1178436"/>
            <a:ext cx="1100323" cy="8104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122F8A4-A2C4-4236-A741-3BFF92E86670}"/>
              </a:ext>
            </a:extLst>
          </p:cNvPr>
          <p:cNvSpPr/>
          <p:nvPr/>
        </p:nvSpPr>
        <p:spPr>
          <a:xfrm>
            <a:off x="7033691" y="980728"/>
            <a:ext cx="2448272" cy="39541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用户反馈（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10F190EF-D9E3-4155-8323-7B35CB5D7EE2}"/>
              </a:ext>
            </a:extLst>
          </p:cNvPr>
          <p:cNvCxnSpPr>
            <a:cxnSpLocks/>
            <a:stCxn id="15" idx="3"/>
            <a:endCxn id="51" idx="0"/>
          </p:cNvCxnSpPr>
          <p:nvPr/>
        </p:nvCxnSpPr>
        <p:spPr>
          <a:xfrm>
            <a:off x="9481963" y="1178436"/>
            <a:ext cx="1052516" cy="810404"/>
          </a:xfrm>
          <a:prstGeom prst="bentConnector2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C4136FF-1F93-450B-923D-B1F6E9F50BAB}"/>
              </a:ext>
            </a:extLst>
          </p:cNvPr>
          <p:cNvCxnSpPr/>
          <p:nvPr/>
        </p:nvCxnSpPr>
        <p:spPr>
          <a:xfrm flipV="1">
            <a:off x="2211970" y="5545966"/>
            <a:ext cx="93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F3CF419B-6E43-47FD-BB6D-C728CC5A0EDF}"/>
              </a:ext>
            </a:extLst>
          </p:cNvPr>
          <p:cNvSpPr/>
          <p:nvPr/>
        </p:nvSpPr>
        <p:spPr>
          <a:xfrm>
            <a:off x="3145083" y="5284671"/>
            <a:ext cx="2664472" cy="5400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领域分词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69AFDEB-DD96-4361-A18C-7C1C4640F92B}"/>
              </a:ext>
            </a:extLst>
          </p:cNvPr>
          <p:cNvSpPr/>
          <p:nvPr/>
        </p:nvSpPr>
        <p:spPr>
          <a:xfrm>
            <a:off x="6097587" y="5284671"/>
            <a:ext cx="2628120" cy="5400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元信息抽取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3D08260C-E8E0-47A0-8F69-F7C6C5823D4A}"/>
              </a:ext>
            </a:extLst>
          </p:cNvPr>
          <p:cNvSpPr/>
          <p:nvPr/>
        </p:nvSpPr>
        <p:spPr>
          <a:xfrm>
            <a:off x="3145083" y="4393147"/>
            <a:ext cx="2664472" cy="5400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表示学习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79960B3F-5860-468E-A9EC-CCA99688E14E}"/>
              </a:ext>
            </a:extLst>
          </p:cNvPr>
          <p:cNvSpPr/>
          <p:nvPr/>
        </p:nvSpPr>
        <p:spPr>
          <a:xfrm>
            <a:off x="6097587" y="4394155"/>
            <a:ext cx="2628120" cy="5400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本体设计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3B330F-6B52-45A1-95EE-F4ADFC9AF9F5}"/>
              </a:ext>
            </a:extLst>
          </p:cNvPr>
          <p:cNvSpPr/>
          <p:nvPr/>
        </p:nvSpPr>
        <p:spPr>
          <a:xfrm>
            <a:off x="3107075" y="2338348"/>
            <a:ext cx="1548000" cy="5400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分类过滤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C4722F7D-86F7-4092-AA58-6ECF5243DE69}"/>
              </a:ext>
            </a:extLst>
          </p:cNvPr>
          <p:cNvSpPr/>
          <p:nvPr/>
        </p:nvSpPr>
        <p:spPr>
          <a:xfrm>
            <a:off x="5170482" y="2338348"/>
            <a:ext cx="1548000" cy="5400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语义检索</a:t>
            </a: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B795C8FF-0C3F-49C9-B574-AB672E58A97D}"/>
              </a:ext>
            </a:extLst>
          </p:cNvPr>
          <p:cNvSpPr/>
          <p:nvPr/>
        </p:nvSpPr>
        <p:spPr>
          <a:xfrm>
            <a:off x="7139699" y="2338348"/>
            <a:ext cx="1548000" cy="5400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相关度排序</a:t>
            </a: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FDDA791-1E81-4325-BDD7-7469FA530128}"/>
              </a:ext>
            </a:extLst>
          </p:cNvPr>
          <p:cNvCxnSpPr>
            <a:stCxn id="106" idx="3"/>
            <a:endCxn id="107" idx="1"/>
          </p:cNvCxnSpPr>
          <p:nvPr/>
        </p:nvCxnSpPr>
        <p:spPr>
          <a:xfrm>
            <a:off x="4655075" y="2608348"/>
            <a:ext cx="5154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93E718A-947F-4F66-820F-BA29D7515EE9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>
            <a:off x="6718482" y="2608348"/>
            <a:ext cx="42121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01B8F8B7-DAE0-40B4-98C8-93CA78FB3493}"/>
              </a:ext>
            </a:extLst>
          </p:cNvPr>
          <p:cNvCxnSpPr>
            <a:cxnSpLocks/>
            <a:stCxn id="102" idx="0"/>
            <a:endCxn id="56" idx="3"/>
          </p:cNvCxnSpPr>
          <p:nvPr/>
        </p:nvCxnSpPr>
        <p:spPr>
          <a:xfrm rot="5400000" flipH="1" flipV="1">
            <a:off x="4975600" y="3424264"/>
            <a:ext cx="470602" cy="146716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37502999-A8AA-4A4A-928C-9ED5FF0CC9DC}"/>
              </a:ext>
            </a:extLst>
          </p:cNvPr>
          <p:cNvCxnSpPr>
            <a:cxnSpLocks/>
            <a:stCxn id="104" idx="0"/>
            <a:endCxn id="56" idx="3"/>
          </p:cNvCxnSpPr>
          <p:nvPr/>
        </p:nvCxnSpPr>
        <p:spPr>
          <a:xfrm rot="16200000" flipV="1">
            <a:off x="6442260" y="3424768"/>
            <a:ext cx="471610" cy="146716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FE3E2A5-B2B8-4AAF-9EF2-44A490A6BB59}"/>
              </a:ext>
            </a:extLst>
          </p:cNvPr>
          <p:cNvCxnSpPr>
            <a:cxnSpLocks/>
            <a:stCxn id="99" idx="0"/>
            <a:endCxn id="102" idx="2"/>
          </p:cNvCxnSpPr>
          <p:nvPr/>
        </p:nvCxnSpPr>
        <p:spPr>
          <a:xfrm flipV="1">
            <a:off x="4477319" y="4933147"/>
            <a:ext cx="0" cy="3515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29C1620-29F3-4D92-A9AC-13FE5E492E36}"/>
              </a:ext>
            </a:extLst>
          </p:cNvPr>
          <p:cNvCxnSpPr>
            <a:cxnSpLocks/>
            <a:stCxn id="101" idx="0"/>
            <a:endCxn id="104" idx="2"/>
          </p:cNvCxnSpPr>
          <p:nvPr/>
        </p:nvCxnSpPr>
        <p:spPr>
          <a:xfrm flipV="1">
            <a:off x="7411647" y="4934155"/>
            <a:ext cx="0" cy="3505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E8B57B8-91FC-4DC2-9927-EE28C56C3B1E}"/>
              </a:ext>
            </a:extLst>
          </p:cNvPr>
          <p:cNvCxnSpPr>
            <a:cxnSpLocks/>
            <a:stCxn id="99" idx="3"/>
            <a:endCxn id="101" idx="1"/>
          </p:cNvCxnSpPr>
          <p:nvPr/>
        </p:nvCxnSpPr>
        <p:spPr>
          <a:xfrm>
            <a:off x="5809555" y="5554671"/>
            <a:ext cx="28803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DCF6570F-7029-41C1-A4D5-E1D6D97923AC}"/>
              </a:ext>
            </a:extLst>
          </p:cNvPr>
          <p:cNvCxnSpPr>
            <a:cxnSpLocks/>
            <a:stCxn id="56" idx="2"/>
            <a:endCxn id="106" idx="2"/>
          </p:cNvCxnSpPr>
          <p:nvPr/>
        </p:nvCxnSpPr>
        <p:spPr>
          <a:xfrm rot="10800000">
            <a:off x="3881075" y="2878348"/>
            <a:ext cx="596244" cy="77233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3267C678-E918-419D-AD8E-7767C900A05C}"/>
              </a:ext>
            </a:extLst>
          </p:cNvPr>
          <p:cNvCxnSpPr>
            <a:cxnSpLocks/>
            <a:stCxn id="56" idx="4"/>
            <a:endCxn id="108" idx="2"/>
          </p:cNvCxnSpPr>
          <p:nvPr/>
        </p:nvCxnSpPr>
        <p:spPr>
          <a:xfrm flipV="1">
            <a:off x="7411646" y="2878348"/>
            <a:ext cx="502053" cy="77233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46313AB-F01A-4A9A-BCC2-CD1760224CCC}"/>
              </a:ext>
            </a:extLst>
          </p:cNvPr>
          <p:cNvCxnSpPr>
            <a:cxnSpLocks/>
            <a:stCxn id="56" idx="1"/>
            <a:endCxn id="107" idx="2"/>
          </p:cNvCxnSpPr>
          <p:nvPr/>
        </p:nvCxnSpPr>
        <p:spPr>
          <a:xfrm flipH="1" flipV="1">
            <a:off x="5944482" y="2878348"/>
            <a:ext cx="1" cy="500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16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A34339-7B3D-402C-A3A7-EDB92CD65F0A}"/>
              </a:ext>
            </a:extLst>
          </p:cNvPr>
          <p:cNvGrpSpPr/>
          <p:nvPr/>
        </p:nvGrpSpPr>
        <p:grpSpPr>
          <a:xfrm>
            <a:off x="1209921" y="1268760"/>
            <a:ext cx="9494859" cy="1029456"/>
            <a:chOff x="1211240" y="1391432"/>
            <a:chExt cx="9494859" cy="1029456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256BAAE0-F197-44A9-9437-C4BEAB4C001D}"/>
                </a:ext>
              </a:extLst>
            </p:cNvPr>
            <p:cNvGrpSpPr/>
            <p:nvPr/>
          </p:nvGrpSpPr>
          <p:grpSpPr>
            <a:xfrm>
              <a:off x="1211240" y="1412776"/>
              <a:ext cx="812482" cy="81248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11">
                <a:extLst>
                  <a:ext uri="{FF2B5EF4-FFF2-40B4-BE49-F238E27FC236}">
                    <a16:creationId xmlns:a16="http://schemas.microsoft.com/office/drawing/2014/main" id="{CFEEB1CE-1E02-40EE-AF6A-E966660C4F0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99D7BD6-02B5-4F89-A6E2-AEFF0EEA0172}"/>
                  </a:ext>
                </a:extLst>
              </p:cNvPr>
              <p:cNvSpPr/>
              <p:nvPr/>
            </p:nvSpPr>
            <p:spPr>
              <a:xfrm>
                <a:off x="392116" y="760416"/>
                <a:ext cx="3825879" cy="382587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9C16D0-FA52-4712-9E19-80A434887F6C}"/>
                </a:ext>
              </a:extLst>
            </p:cNvPr>
            <p:cNvSpPr/>
            <p:nvPr/>
          </p:nvSpPr>
          <p:spPr>
            <a:xfrm>
              <a:off x="2157543" y="1391432"/>
              <a:ext cx="1107996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领域分词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15879A0-59BB-4EBA-A48A-E410C7CF2B29}"/>
                </a:ext>
              </a:extLst>
            </p:cNvPr>
            <p:cNvSpPr/>
            <p:nvPr/>
          </p:nvSpPr>
          <p:spPr>
            <a:xfrm>
              <a:off x="2157543" y="1720312"/>
              <a:ext cx="8548556" cy="7005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TBD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123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03F5746-46AE-4745-AB49-BF35E4B3C828}"/>
                </a:ext>
              </a:extLst>
            </p:cNvPr>
            <p:cNvSpPr/>
            <p:nvPr/>
          </p:nvSpPr>
          <p:spPr>
            <a:xfrm>
              <a:off x="1430571" y="1599183"/>
              <a:ext cx="37382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6AE9358-923B-47F7-9E74-9087F82ADC06}"/>
              </a:ext>
            </a:extLst>
          </p:cNvPr>
          <p:cNvGrpSpPr/>
          <p:nvPr/>
        </p:nvGrpSpPr>
        <p:grpSpPr>
          <a:xfrm>
            <a:off x="1209921" y="2537016"/>
            <a:ext cx="9494859" cy="1029456"/>
            <a:chOff x="1211240" y="2636912"/>
            <a:chExt cx="9494859" cy="1029456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FE1046F-8227-4600-A0FA-F6DD62A53ACC}"/>
                </a:ext>
              </a:extLst>
            </p:cNvPr>
            <p:cNvGrpSpPr/>
            <p:nvPr/>
          </p:nvGrpSpPr>
          <p:grpSpPr>
            <a:xfrm>
              <a:off x="1211240" y="2651621"/>
              <a:ext cx="812482" cy="81248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17">
                <a:extLst>
                  <a:ext uri="{FF2B5EF4-FFF2-40B4-BE49-F238E27FC236}">
                    <a16:creationId xmlns:a16="http://schemas.microsoft.com/office/drawing/2014/main" id="{32D92B1C-1EF1-427F-B96F-C57E84D3E1B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1FBCC1C5-AF1F-486E-AF78-F3943B025C16}"/>
                  </a:ext>
                </a:extLst>
              </p:cNvPr>
              <p:cNvSpPr/>
              <p:nvPr/>
            </p:nvSpPr>
            <p:spPr>
              <a:xfrm>
                <a:off x="392116" y="760416"/>
                <a:ext cx="3825879" cy="382587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3D3CA09-E808-44BB-85FE-A9CB96CDA0E8}"/>
                </a:ext>
              </a:extLst>
            </p:cNvPr>
            <p:cNvSpPr/>
            <p:nvPr/>
          </p:nvSpPr>
          <p:spPr>
            <a:xfrm>
              <a:off x="2157543" y="2636912"/>
              <a:ext cx="1107996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语义表示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2BC4C98-029F-4047-8045-BF7992AAE9F5}"/>
                </a:ext>
              </a:extLst>
            </p:cNvPr>
            <p:cNvSpPr/>
            <p:nvPr/>
          </p:nvSpPr>
          <p:spPr>
            <a:xfrm>
              <a:off x="2157543" y="2965792"/>
              <a:ext cx="8548556" cy="7005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Doc2Vec + Pre-training + Hyper-parameter Tuning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？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Concept Graph (KB + Topic) + Citations Network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？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E43044D-48F4-44FC-9673-05AEE1CD49C3}"/>
                </a:ext>
              </a:extLst>
            </p:cNvPr>
            <p:cNvSpPr/>
            <p:nvPr/>
          </p:nvSpPr>
          <p:spPr>
            <a:xfrm>
              <a:off x="1430571" y="2844663"/>
              <a:ext cx="37382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1CB8E12-4738-458F-89FC-C2A7B95BE874}"/>
              </a:ext>
            </a:extLst>
          </p:cNvPr>
          <p:cNvGrpSpPr/>
          <p:nvPr/>
        </p:nvGrpSpPr>
        <p:grpSpPr>
          <a:xfrm>
            <a:off x="1209921" y="3805272"/>
            <a:ext cx="9494859" cy="1081960"/>
            <a:chOff x="1210568" y="4005064"/>
            <a:chExt cx="9494859" cy="1081960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E0521F6D-8AFC-4B78-9E6C-1172E50929C3}"/>
                </a:ext>
              </a:extLst>
            </p:cNvPr>
            <p:cNvGrpSpPr/>
            <p:nvPr/>
          </p:nvGrpSpPr>
          <p:grpSpPr>
            <a:xfrm>
              <a:off x="1210568" y="4019773"/>
              <a:ext cx="812482" cy="81248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2" name="同心圆 17">
                <a:extLst>
                  <a:ext uri="{FF2B5EF4-FFF2-40B4-BE49-F238E27FC236}">
                    <a16:creationId xmlns:a16="http://schemas.microsoft.com/office/drawing/2014/main" id="{34379400-B97D-4306-BE37-55DA859E01B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D7CE599-28DA-4B48-AA60-9B6DEE76C66F}"/>
                  </a:ext>
                </a:extLst>
              </p:cNvPr>
              <p:cNvSpPr/>
              <p:nvPr/>
            </p:nvSpPr>
            <p:spPr>
              <a:xfrm>
                <a:off x="392116" y="760416"/>
                <a:ext cx="3825879" cy="382587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72CB727-0EEF-4674-A8FE-9FE0C51FC23E}"/>
                </a:ext>
              </a:extLst>
            </p:cNvPr>
            <p:cNvSpPr/>
            <p:nvPr/>
          </p:nvSpPr>
          <p:spPr>
            <a:xfrm>
              <a:off x="2156871" y="4005064"/>
              <a:ext cx="1338828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专利知识库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B67525A-DD62-4115-B026-94379E0AA28F}"/>
                </a:ext>
              </a:extLst>
            </p:cNvPr>
            <p:cNvSpPr/>
            <p:nvPr/>
          </p:nvSpPr>
          <p:spPr>
            <a:xfrm>
              <a:off x="2156871" y="4386448"/>
              <a:ext cx="8548556" cy="7005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构建基于本体的专利知识库，并融合专利元信息及外部知识源（如</a:t>
              </a:r>
              <a:r>
                <a:rPr lang="en-US" altLang="zh-CN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HowNet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，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Wikipedia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）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利用基于知识库的自动推理发现潜在冲突或隐含关联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5F2ED90-4EB2-443A-8ABA-D45C705F65A6}"/>
                </a:ext>
              </a:extLst>
            </p:cNvPr>
            <p:cNvSpPr/>
            <p:nvPr/>
          </p:nvSpPr>
          <p:spPr>
            <a:xfrm>
              <a:off x="1429899" y="4212815"/>
              <a:ext cx="37382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5168500-4A0A-49EC-BFE4-DD6FA72C0A5F}"/>
              </a:ext>
            </a:extLst>
          </p:cNvPr>
          <p:cNvGrpSpPr/>
          <p:nvPr/>
        </p:nvGrpSpPr>
        <p:grpSpPr>
          <a:xfrm>
            <a:off x="1209921" y="5126032"/>
            <a:ext cx="9494859" cy="1081960"/>
            <a:chOff x="1209921" y="5248704"/>
            <a:chExt cx="9494859" cy="108196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948D679-0E30-4A06-92FD-8345C25DA3BF}"/>
                </a:ext>
              </a:extLst>
            </p:cNvPr>
            <p:cNvGrpSpPr/>
            <p:nvPr/>
          </p:nvGrpSpPr>
          <p:grpSpPr>
            <a:xfrm>
              <a:off x="1209921" y="5263413"/>
              <a:ext cx="812482" cy="812482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同心圆 17">
                <a:extLst>
                  <a:ext uri="{FF2B5EF4-FFF2-40B4-BE49-F238E27FC236}">
                    <a16:creationId xmlns:a16="http://schemas.microsoft.com/office/drawing/2014/main" id="{3730027D-9E10-4BF2-8EA0-B97AB70156A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239FDB1-F5B4-44A2-9A05-9C13D2684484}"/>
                  </a:ext>
                </a:extLst>
              </p:cNvPr>
              <p:cNvSpPr/>
              <p:nvPr/>
            </p:nvSpPr>
            <p:spPr>
              <a:xfrm>
                <a:off x="392116" y="760416"/>
                <a:ext cx="3825879" cy="382587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FF37C5E-1F0A-4154-8629-C3D4653F0B34}"/>
                </a:ext>
              </a:extLst>
            </p:cNvPr>
            <p:cNvSpPr/>
            <p:nvPr/>
          </p:nvSpPr>
          <p:spPr>
            <a:xfrm>
              <a:off x="2156224" y="5248704"/>
              <a:ext cx="1338828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自学习系统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5018DBB-20F8-4229-9C73-395493794682}"/>
                </a:ext>
              </a:extLst>
            </p:cNvPr>
            <p:cNvSpPr/>
            <p:nvPr/>
          </p:nvSpPr>
          <p:spPr>
            <a:xfrm>
              <a:off x="2156224" y="5630088"/>
              <a:ext cx="8548556" cy="7005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增量训练？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强化学习？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108E569-C9A1-42B1-8172-54577DE3E81D}"/>
                </a:ext>
              </a:extLst>
            </p:cNvPr>
            <p:cNvSpPr/>
            <p:nvPr/>
          </p:nvSpPr>
          <p:spPr>
            <a:xfrm>
              <a:off x="1429252" y="5456455"/>
              <a:ext cx="37382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92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一些疑问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211240" y="1412776"/>
            <a:ext cx="812482" cy="8124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2157543" y="1391432"/>
            <a:ext cx="249299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专利相关度的准确定义</a:t>
            </a:r>
          </a:p>
        </p:txBody>
      </p:sp>
      <p:sp>
        <p:nvSpPr>
          <p:cNvPr id="16" name="矩形 15"/>
          <p:cNvSpPr/>
          <p:nvPr/>
        </p:nvSpPr>
        <p:spPr>
          <a:xfrm>
            <a:off x="2157543" y="1720312"/>
            <a:ext cx="8548556" cy="7005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尤其是针对专利审查所特有的标准，有无客观评判标准或评估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Checklist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等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发明专利、实用新型专利、外观设计专利是否都涉及，分别如何定义“相关度”的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11240" y="2990317"/>
            <a:ext cx="812482" cy="8124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2157543" y="2975608"/>
            <a:ext cx="249299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检索准确性的评估标准</a:t>
            </a:r>
          </a:p>
        </p:txBody>
      </p:sp>
      <p:sp>
        <p:nvSpPr>
          <p:cNvPr id="22" name="矩形 21"/>
          <p:cNvSpPr/>
          <p:nvPr/>
        </p:nvSpPr>
        <p:spPr>
          <a:xfrm>
            <a:off x="2157543" y="3304488"/>
            <a:ext cx="8548556" cy="7005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如何评价检索准确性的，现有的评估方式及评估结果如何，检索效率有什么要求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专利内容所涉及领域不同可能导致技术上的差异，评估时是针对重点某些领域专利还是全领域（比例如何）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784D06-BDA2-4975-B48B-9190F523399B}"/>
              </a:ext>
            </a:extLst>
          </p:cNvPr>
          <p:cNvSpPr/>
          <p:nvPr/>
        </p:nvSpPr>
        <p:spPr>
          <a:xfrm>
            <a:off x="1430571" y="1599183"/>
            <a:ext cx="37382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56A5BA1-9582-46D6-8B7F-FA25A05A724A}"/>
              </a:ext>
            </a:extLst>
          </p:cNvPr>
          <p:cNvSpPr/>
          <p:nvPr/>
        </p:nvSpPr>
        <p:spPr>
          <a:xfrm>
            <a:off x="1430571" y="3183359"/>
            <a:ext cx="37382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1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667410" y="2547978"/>
            <a:ext cx="68145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024983" y="3510252"/>
            <a:ext cx="6099407" cy="338554"/>
            <a:chOff x="2992618" y="3469364"/>
            <a:chExt cx="6284223" cy="338554"/>
          </a:xfrm>
        </p:grpSpPr>
        <p:sp>
          <p:nvSpPr>
            <p:cNvPr id="49" name="矩形 48"/>
            <p:cNvSpPr>
              <a:spLocks noChangeArrowheads="1"/>
            </p:cNvSpPr>
            <p:nvPr/>
          </p:nvSpPr>
          <p:spPr bwMode="auto">
            <a:xfrm>
              <a:off x="3898035" y="3469364"/>
              <a:ext cx="4395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/>
              <a:endParaRPr lang="zh-CN" altLang="en-US" sz="1600" dirty="0">
                <a:solidFill>
                  <a:srgbClr val="00B050"/>
                </a:solidFill>
                <a:latin typeface="Impact MT Std" pitchFamily="34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2992618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7507243" y="3609064"/>
              <a:ext cx="1769598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</p:cxnSp>
      </p:grpSp>
      <p:sp>
        <p:nvSpPr>
          <p:cNvPr id="52" name="矩形 51"/>
          <p:cNvSpPr/>
          <p:nvPr/>
        </p:nvSpPr>
        <p:spPr>
          <a:xfrm>
            <a:off x="5440025" y="3475722"/>
            <a:ext cx="1269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PROPOSAL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282598" y="3952333"/>
            <a:ext cx="1584176" cy="484779"/>
            <a:chOff x="2713211" y="2267658"/>
            <a:chExt cx="1584176" cy="484779"/>
          </a:xfrm>
        </p:grpSpPr>
        <p:sp>
          <p:nvSpPr>
            <p:cNvPr id="54" name="圆角矩形 53"/>
            <p:cNvSpPr/>
            <p:nvPr/>
          </p:nvSpPr>
          <p:spPr>
            <a:xfrm>
              <a:off x="2713211" y="2267658"/>
              <a:ext cx="1584176" cy="484779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2781317" y="2306109"/>
              <a:ext cx="1447964" cy="407876"/>
            </a:xfrm>
            <a:prstGeom prst="roundRect">
              <a:avLst>
                <a:gd name="adj" fmla="val 50000"/>
              </a:avLst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26"/>
          <p:cNvSpPr txBox="1"/>
          <p:nvPr/>
        </p:nvSpPr>
        <p:spPr>
          <a:xfrm>
            <a:off x="5120066" y="3995772"/>
            <a:ext cx="190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100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2018.10.25</a:t>
            </a:r>
            <a:endParaRPr lang="zh-CN" altLang="en-US" b="1" spc="100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Patent Scope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3C00A1C8-A1D6-4F59-B631-7FCAA5D43291}"/>
              </a:ext>
            </a:extLst>
          </p:cNvPr>
          <p:cNvGrpSpPr/>
          <p:nvPr/>
        </p:nvGrpSpPr>
        <p:grpSpPr>
          <a:xfrm>
            <a:off x="1211240" y="1628800"/>
            <a:ext cx="812482" cy="8124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9" name="同心圆 11">
              <a:extLst>
                <a:ext uri="{FF2B5EF4-FFF2-40B4-BE49-F238E27FC236}">
                  <a16:creationId xmlns:a16="http://schemas.microsoft.com/office/drawing/2014/main" id="{BBE0A623-B3B3-45FD-9A2F-DC347DE259C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62DF5686-B9FD-46A1-AF5C-DDFC28F48B41}"/>
                </a:ext>
              </a:extLst>
            </p:cNvPr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1" name="矩形 120">
            <a:extLst>
              <a:ext uri="{FF2B5EF4-FFF2-40B4-BE49-F238E27FC236}">
                <a16:creationId xmlns:a16="http://schemas.microsoft.com/office/drawing/2014/main" id="{C22FF898-9716-47CC-995E-F4C990AB7743}"/>
              </a:ext>
            </a:extLst>
          </p:cNvPr>
          <p:cNvSpPr/>
          <p:nvPr/>
        </p:nvSpPr>
        <p:spPr>
          <a:xfrm>
            <a:off x="2157543" y="1607456"/>
            <a:ext cx="156966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专利语义检索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528DC7B-95B3-4CEA-84BD-4283CF7F089A}"/>
              </a:ext>
            </a:extLst>
          </p:cNvPr>
          <p:cNvSpPr/>
          <p:nvPr/>
        </p:nvSpPr>
        <p:spPr>
          <a:xfrm>
            <a:off x="2157543" y="1973210"/>
            <a:ext cx="8548556" cy="102374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专利检索、过滤、摘要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主题分析、分类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语义相关度学习，个性化检索*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2DD6831-55AA-42E5-A2E8-A53E35008815}"/>
              </a:ext>
            </a:extLst>
          </p:cNvPr>
          <p:cNvGrpSpPr/>
          <p:nvPr/>
        </p:nvGrpSpPr>
        <p:grpSpPr>
          <a:xfrm>
            <a:off x="6094660" y="1616871"/>
            <a:ext cx="812482" cy="8124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7">
              <a:extLst>
                <a:ext uri="{FF2B5EF4-FFF2-40B4-BE49-F238E27FC236}">
                  <a16:creationId xmlns:a16="http://schemas.microsoft.com/office/drawing/2014/main" id="{60CA4FEE-D58D-45CF-A281-B9696A7D52B6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B49F3FD8-7520-4AF9-9911-856F0119F6E5}"/>
                </a:ext>
              </a:extLst>
            </p:cNvPr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6" name="矩形 125">
            <a:extLst>
              <a:ext uri="{FF2B5EF4-FFF2-40B4-BE49-F238E27FC236}">
                <a16:creationId xmlns:a16="http://schemas.microsoft.com/office/drawing/2014/main" id="{4D1A4445-53AB-4948-A828-1A90C2B651A3}"/>
              </a:ext>
            </a:extLst>
          </p:cNvPr>
          <p:cNvSpPr/>
          <p:nvPr/>
        </p:nvSpPr>
        <p:spPr>
          <a:xfrm>
            <a:off x="7040963" y="1602162"/>
            <a:ext cx="1107996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专利翻译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4649E1E-D448-44EC-8AD4-C4D7B54FF625}"/>
              </a:ext>
            </a:extLst>
          </p:cNvPr>
          <p:cNvSpPr/>
          <p:nvPr/>
        </p:nvSpPr>
        <p:spPr>
          <a:xfrm>
            <a:off x="7040963" y="1931042"/>
            <a:ext cx="4529232" cy="7005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专利机器翻译（中文转外文，外文转中文）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跨语言专利语义检索，涵盖对外国申请专利的检索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81774C5-E1CC-460B-8CC6-C762AB8189D2}"/>
              </a:ext>
            </a:extLst>
          </p:cNvPr>
          <p:cNvSpPr/>
          <p:nvPr/>
        </p:nvSpPr>
        <p:spPr>
          <a:xfrm>
            <a:off x="1430571" y="1815207"/>
            <a:ext cx="37382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BF62E07-3742-41DC-BAFF-6E060CF0E36B}"/>
              </a:ext>
            </a:extLst>
          </p:cNvPr>
          <p:cNvSpPr/>
          <p:nvPr/>
        </p:nvSpPr>
        <p:spPr>
          <a:xfrm>
            <a:off x="6313991" y="1809913"/>
            <a:ext cx="37382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C9CB17A6-B49F-4AD4-8683-83B9E8E27E1B}"/>
              </a:ext>
            </a:extLst>
          </p:cNvPr>
          <p:cNvGrpSpPr/>
          <p:nvPr/>
        </p:nvGrpSpPr>
        <p:grpSpPr>
          <a:xfrm>
            <a:off x="1210568" y="4049093"/>
            <a:ext cx="812482" cy="8124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1" name="同心圆 17">
              <a:extLst>
                <a:ext uri="{FF2B5EF4-FFF2-40B4-BE49-F238E27FC236}">
                  <a16:creationId xmlns:a16="http://schemas.microsoft.com/office/drawing/2014/main" id="{6CD04B02-CCD5-4A60-A079-E5D2CFDBCCC3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F9877627-648B-403D-B568-3AB3A77CEC43}"/>
                </a:ext>
              </a:extLst>
            </p:cNvPr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3" name="矩形 132">
            <a:extLst>
              <a:ext uri="{FF2B5EF4-FFF2-40B4-BE49-F238E27FC236}">
                <a16:creationId xmlns:a16="http://schemas.microsoft.com/office/drawing/2014/main" id="{BD581779-BC26-472E-B3ED-82C69C44ED1D}"/>
              </a:ext>
            </a:extLst>
          </p:cNvPr>
          <p:cNvSpPr/>
          <p:nvPr/>
        </p:nvSpPr>
        <p:spPr>
          <a:xfrm>
            <a:off x="2156871" y="4034384"/>
            <a:ext cx="156966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专利热点检测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5E53705-5223-4173-9293-1EA3078ED2C7}"/>
              </a:ext>
            </a:extLst>
          </p:cNvPr>
          <p:cNvSpPr/>
          <p:nvPr/>
        </p:nvSpPr>
        <p:spPr>
          <a:xfrm>
            <a:off x="2156871" y="4363264"/>
            <a:ext cx="3292644" cy="7005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热点分析可视化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专利申请热点预测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6A9C0B4B-2A8C-41F6-B14A-8B8935C3CE56}"/>
              </a:ext>
            </a:extLst>
          </p:cNvPr>
          <p:cNvSpPr/>
          <p:nvPr/>
        </p:nvSpPr>
        <p:spPr>
          <a:xfrm>
            <a:off x="1429899" y="4242135"/>
            <a:ext cx="37382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A37C636C-83CE-43BA-8348-62A11F93685B}"/>
              </a:ext>
            </a:extLst>
          </p:cNvPr>
          <p:cNvGrpSpPr/>
          <p:nvPr/>
        </p:nvGrpSpPr>
        <p:grpSpPr>
          <a:xfrm>
            <a:off x="6084018" y="4058967"/>
            <a:ext cx="812482" cy="8124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7" name="同心圆 17">
              <a:extLst>
                <a:ext uri="{FF2B5EF4-FFF2-40B4-BE49-F238E27FC236}">
                  <a16:creationId xmlns:a16="http://schemas.microsoft.com/office/drawing/2014/main" id="{96AA0ACB-021D-472B-8799-78326CDE90F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8CDA0010-B2E8-4964-A300-83B8DDED4E73}"/>
                </a:ext>
              </a:extLst>
            </p:cNvPr>
            <p:cNvSpPr/>
            <p:nvPr/>
          </p:nvSpPr>
          <p:spPr>
            <a:xfrm>
              <a:off x="392116" y="760416"/>
              <a:ext cx="3825879" cy="382587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矩形 138">
            <a:extLst>
              <a:ext uri="{FF2B5EF4-FFF2-40B4-BE49-F238E27FC236}">
                <a16:creationId xmlns:a16="http://schemas.microsoft.com/office/drawing/2014/main" id="{03AF8160-3393-4636-A066-4AC656556347}"/>
              </a:ext>
            </a:extLst>
          </p:cNvPr>
          <p:cNvSpPr/>
          <p:nvPr/>
        </p:nvSpPr>
        <p:spPr>
          <a:xfrm>
            <a:off x="7030321" y="4044258"/>
            <a:ext cx="156966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专利价值评估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A17AD72-E8C5-4423-AD73-84B1584B024C}"/>
              </a:ext>
            </a:extLst>
          </p:cNvPr>
          <p:cNvSpPr/>
          <p:nvPr/>
        </p:nvSpPr>
        <p:spPr>
          <a:xfrm>
            <a:off x="7030321" y="4349474"/>
            <a:ext cx="4395858" cy="102374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专利价值的度量与评估**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对涉诉专利的学习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价值评估体系的自动演化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B49EAB80-A979-460E-A677-8EC42FF04A52}"/>
              </a:ext>
            </a:extLst>
          </p:cNvPr>
          <p:cNvSpPr/>
          <p:nvPr/>
        </p:nvSpPr>
        <p:spPr>
          <a:xfrm>
            <a:off x="6303349" y="4252009"/>
            <a:ext cx="37382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E9E948A-F8A7-42E6-8E83-A3193F7D6861}"/>
              </a:ext>
            </a:extLst>
          </p:cNvPr>
          <p:cNvSpPr/>
          <p:nvPr/>
        </p:nvSpPr>
        <p:spPr>
          <a:xfrm>
            <a:off x="480963" y="6165304"/>
            <a:ext cx="66543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个性化即考虑审查员的检索偏好，甚至语义相关度都可以是个性化的，基于审查员真实的检索记录进行学习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 比如参考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Allison J R, Lemley M A, Moore K A, et al. Valuable patents[J]. Geo.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Lj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2003, 92: 435.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1510686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673</Words>
  <Application>Microsoft Office PowerPoint</Application>
  <PresentationFormat>自定义</PresentationFormat>
  <Paragraphs>124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Impact MT Std</vt:lpstr>
      <vt:lpstr>方正兰亭黑简体</vt:lpstr>
      <vt:lpstr>宋体</vt:lpstr>
      <vt:lpstr>微软雅黑</vt:lpstr>
      <vt:lpstr>微软雅黑 Light</vt:lpstr>
      <vt:lpstr>Arial</vt:lpstr>
      <vt:lpstr>Calibri</vt:lpstr>
      <vt:lpstr>Segoe UI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专利检索（南京大学）</dc:title>
  <dc:creator>何亮</dc:creator>
  <cp:lastModifiedBy>何 亮</cp:lastModifiedBy>
  <cp:revision>156</cp:revision>
  <dcterms:created xsi:type="dcterms:W3CDTF">2016-01-30T06:33:00Z</dcterms:created>
  <dcterms:modified xsi:type="dcterms:W3CDTF">2018-10-23T03:43:10Z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