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8"/>
  </p:notesMasterIdLst>
  <p:sldIdLst>
    <p:sldId id="256" r:id="rId3"/>
    <p:sldId id="324" r:id="rId4"/>
    <p:sldId id="330" r:id="rId5"/>
    <p:sldId id="325" r:id="rId6"/>
    <p:sldId id="331" r:id="rId7"/>
    <p:sldId id="338" r:id="rId8"/>
    <p:sldId id="332" r:id="rId9"/>
    <p:sldId id="333" r:id="rId10"/>
    <p:sldId id="334" r:id="rId11"/>
    <p:sldId id="335" r:id="rId12"/>
    <p:sldId id="336" r:id="rId13"/>
    <p:sldId id="337" r:id="rId14"/>
    <p:sldId id="328" r:id="rId15"/>
    <p:sldId id="32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324"/>
            <p14:sldId id="330"/>
            <p14:sldId id="325"/>
            <p14:sldId id="331"/>
            <p14:sldId id="338"/>
            <p14:sldId id="332"/>
            <p14:sldId id="333"/>
            <p14:sldId id="334"/>
            <p14:sldId id="335"/>
            <p14:sldId id="336"/>
            <p14:sldId id="337"/>
            <p14:sldId id="328"/>
            <p14:sldId id="32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24726"/>
    <a:srgbClr val="DD462F"/>
    <a:srgbClr val="D2B4A6"/>
    <a:srgbClr val="734F29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3" autoAdjust="0"/>
    <p:restoredTop sz="94254" autoAdjust="0"/>
  </p:normalViewPr>
  <p:slideViewPr>
    <p:cSldViewPr snapToGrid="0">
      <p:cViewPr varScale="1">
        <p:scale>
          <a:sx n="94" d="100"/>
          <a:sy n="94" d="100"/>
        </p:scale>
        <p:origin x="160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16/3/18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16/3/18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16/3/18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16/3/18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16/3/18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16/3/18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16/3/18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16/3/18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16/3/18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16/3/18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16/3/18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16/3/18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3/18/16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2" y="1649112"/>
            <a:ext cx="7886700" cy="2922889"/>
          </a:xfrm>
        </p:spPr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大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实验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一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/>
            </a:r>
            <a:b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</a:br>
            <a:endParaRPr lang="zh-CN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简单的用例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(3)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6"/>
            <a:ext cx="8052504" cy="4967111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班次查询菜单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7" name="图片 6" descr="D:\H\zhujiao\Exercise1\bin\Debug\Exercise1.exe 224 643 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t="3786" r="38604" b="64280"/>
          <a:stretch/>
        </p:blipFill>
        <p:spPr>
          <a:xfrm>
            <a:off x="1049865" y="2111022"/>
            <a:ext cx="7699023" cy="318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简单的用例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(4)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6"/>
            <a:ext cx="8052504" cy="4967111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售票</a:t>
            </a:r>
            <a:r>
              <a:rPr lang="en-US" altLang="zh-CN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/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退票菜单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5" name="图片 4" descr="D:\H\zhujiao\Exercise1\bin\Debug\Exercise1.exe 224 643 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" t="3968" r="13588" b="43501"/>
          <a:stretch/>
        </p:blipFill>
        <p:spPr>
          <a:xfrm>
            <a:off x="1015999" y="2083085"/>
            <a:ext cx="7586134" cy="436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4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额外创意分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6"/>
            <a:ext cx="8052504" cy="4967111"/>
          </a:xfrm>
        </p:spPr>
        <p:txBody>
          <a:bodyPr>
            <a:normAutofit fontScale="92500" lnSpcReduction="20000"/>
          </a:bodyPr>
          <a:lstStyle/>
          <a:p>
            <a:pPr marL="342900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任意发挥，目标：更易用，更合理，更强大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例如：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buFont typeface="Wingdings" panose="05000000000000000000" pitchFamily="2" charset="2"/>
              <a:buChar char="l"/>
            </a:pPr>
            <a:r>
              <a:rPr lang="zh-CN" altLang="en-US" sz="22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可以添加火车的时间、票价等信息，并设计与这些信息有关的操作。例如根据时间、票价排序的车次查询、售票和退票等。（思考：这时之前的数据结构要不要改？）</a:t>
            </a:r>
            <a:endParaRPr lang="en-US" altLang="zh-CN" sz="225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有时两</a:t>
            </a:r>
            <a:r>
              <a:rPr lang="zh-CN" altLang="en-US" sz="2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个站点之间没有直接可到达的火车</a:t>
            </a:r>
            <a:r>
              <a:rPr lang="zh-CN" altLang="en-US" sz="2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，能否增加</a:t>
            </a:r>
            <a:r>
              <a:rPr lang="zh-CN" altLang="en-US" sz="220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功能购买联程票？例如</a:t>
            </a:r>
            <a:r>
              <a:rPr lang="zh-CN" altLang="en-US" sz="2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：苏州到</a:t>
            </a:r>
            <a:r>
              <a:rPr lang="zh-CN" altLang="en-US" sz="2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溧水没有直接</a:t>
            </a:r>
            <a:r>
              <a:rPr lang="zh-CN" altLang="en-US" sz="22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到达的动车，但是通过中转方式，有多条路线</a:t>
            </a:r>
            <a:r>
              <a:rPr lang="zh-CN" altLang="en-US" sz="2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。能不能给出建议？</a:t>
            </a:r>
            <a:endParaRPr lang="en-US" altLang="zh-CN" sz="22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界面？</a:t>
            </a: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64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实验周期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 fontScale="92500" lnSpcReduction="20000"/>
          </a:bodyPr>
          <a:lstStyle/>
          <a:p>
            <a:pPr marL="342900" lvl="1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第</a:t>
            </a:r>
            <a:r>
              <a:rPr lang="en-US" altLang="zh-CN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周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布置题目</a:t>
            </a: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第</a:t>
            </a:r>
            <a:r>
              <a:rPr lang="en-US" altLang="zh-CN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周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提交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设计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PowerPoint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，参考示例，给出完整的模块设计，数据结构思路及核心函数划分</a:t>
            </a: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lvl="1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第</a:t>
            </a:r>
            <a:r>
              <a:rPr lang="en-US" altLang="zh-CN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周</a:t>
            </a: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代码完成基本功能，可编译运行，用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PowerPoint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展示精化后的整体设计及实现框架</a:t>
            </a: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lvl="1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第</a:t>
            </a:r>
            <a:r>
              <a:rPr lang="en-US" altLang="zh-CN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周</a:t>
            </a: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代码完整提交。并用</a:t>
            </a:r>
            <a:r>
              <a:rPr lang="en-US" altLang="zh-CN" sz="20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PowerPoint</a:t>
            </a:r>
            <a:r>
              <a:rPr lang="zh-CN" altLang="en-US" sz="20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给出用户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手册，助教会基于手册上功能进行检查</a:t>
            </a: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4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实验提交与检查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 fontScale="92500" lnSpcReduction="10000"/>
          </a:bodyPr>
          <a:lstStyle/>
          <a:p>
            <a:pPr marL="342900" lvl="1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每周周三下午</a:t>
            </a:r>
            <a:r>
              <a:rPr lang="en-US" altLang="zh-CN" sz="2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5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点为正常时间点，周五上午</a:t>
            </a:r>
            <a:r>
              <a:rPr lang="en-US" altLang="zh-CN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10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点为最终时间点，两个时间点之间扣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迟交分，第二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个时间点后系统关闭</a:t>
            </a:r>
            <a:r>
              <a:rPr lang="zh-CN" altLang="en-US" sz="2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。提交后无法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修改。</a:t>
            </a: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lvl="1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责任助教当场完成相应任务项检查，未提交者不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检查</a:t>
            </a: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lvl="1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每个周期第一周第二周，每次随机抽取</a:t>
            </a:r>
            <a:r>
              <a:rPr lang="en-US" altLang="zh-CN" sz="2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15</a:t>
            </a:r>
            <a:r>
              <a:rPr lang="zh-CN" altLang="en-US" sz="2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人，在主屏幕检查</a:t>
            </a: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lvl="1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查重认定抄袭者，该实验整体不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计分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lvl="1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每周照例，助教会抽取一个晚上作为答疑时间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 smtClean="0"/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0580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题目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题目名称：我的</a:t>
            </a:r>
            <a:r>
              <a:rPr lang="en-US" altLang="zh-CN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12306——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一个火车票管理系统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题目要求：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完成管理系统中的信息录入、增加、删除、修改、查询、排序、买票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退票、信息保存等功能</a:t>
            </a: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维护信息的一致性</a:t>
            </a: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合理地组织系统流程，划分程序模块</a:t>
            </a: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提供良好的界面</a:t>
            </a: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4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管理系统的功能简介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(1)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456267"/>
            <a:ext cx="8074673" cy="4720696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信息录入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设一个班次火车为一个信息条目，每一班次火车</a:t>
            </a:r>
            <a:r>
              <a:rPr lang="zh-CN" altLang="en-US" sz="20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至少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包含如下信息：班次号、最大承载数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为方便软件测试，统一设为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100)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、各停靠站点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按序排列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等。</a:t>
            </a: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如下所示为火车信息的基本输入格式，例如：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D98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号火车，最大承载人数为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100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人，南京站始发，途经合肥站，终点站为滁州站。</a:t>
            </a: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b="1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将所有信息从文件中导入系统。</a:t>
            </a: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4" name="图片 3" descr="新建文本文档.txt - 记事本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7908" r="44814" b="83625"/>
          <a:stretch/>
        </p:blipFill>
        <p:spPr>
          <a:xfrm>
            <a:off x="1538820" y="4447920"/>
            <a:ext cx="6976532" cy="81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2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管理系统的功能简介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(2)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7"/>
            <a:ext cx="8052504" cy="5181600"/>
          </a:xfrm>
        </p:spPr>
        <p:txBody>
          <a:bodyPr>
            <a:normAutofit lnSpcReduction="10000"/>
          </a:bodyPr>
          <a:lstStyle/>
          <a:p>
            <a:pPr marL="342900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修改班次信息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在系统中添加新的班次信息</a:t>
            </a: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在系统中删除班次信息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根据班次号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)</a:t>
            </a: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在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系统中修改某班次的信息</a:t>
            </a: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lvl="0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prstClr val="black"/>
                </a:solidFill>
                <a:latin typeface="Adobe 楷体 Std R" pitchFamily="18" charset="-122"/>
                <a:ea typeface="Adobe 楷体 Std R" pitchFamily="18" charset="-122"/>
              </a:rPr>
              <a:t>查询班次</a:t>
            </a:r>
            <a:endParaRPr lang="en-US" altLang="zh-CN" sz="2400" dirty="0">
              <a:solidFill>
                <a:prstClr val="black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根据班次号查询，并显示该班次的各停靠站点及对应空位数。例如：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D98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次火车的信息可显示如下图所示，表示在南京站有空位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20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座，合肥站时为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15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座，终点站滁州站的空位数没有意义，统一设为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；</a:t>
            </a: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根据出发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到达站查询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根据班次号按</a:t>
            </a:r>
            <a:r>
              <a:rPr lang="zh-CN" altLang="en-US" sz="20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升序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显示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，并显示余票数</a:t>
            </a: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5497689" y="2190044"/>
            <a:ext cx="508000" cy="1354667"/>
          </a:xfrm>
          <a:prstGeom prst="rightBrace">
            <a:avLst>
              <a:gd name="adj1" fmla="val 8333"/>
              <a:gd name="adj2" fmla="val 49999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75022" y="2432755"/>
            <a:ext cx="2099733" cy="8692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ctr"/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注意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检查要添加、删除、修改的班次是否已存在</a:t>
            </a:r>
          </a:p>
          <a:p>
            <a:pPr algn="ctr"/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8" name="图片 7" descr="新建文本文档.txt - 记事本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" t="23686" r="61728" b="70926"/>
          <a:stretch/>
        </p:blipFill>
        <p:spPr>
          <a:xfrm>
            <a:off x="1956204" y="5396089"/>
            <a:ext cx="5624299" cy="56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3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管理系统的功能简介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(3)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298222"/>
            <a:ext cx="8097658" cy="5328356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售票</a:t>
            </a:r>
            <a:r>
              <a:rPr lang="en-US" altLang="zh-CN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/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退票功能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售票</a:t>
            </a: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 defTabSz="9144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首先，输入出发站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到达站，显示所有合法车次的</a:t>
            </a:r>
            <a:r>
              <a:rPr lang="zh-CN" altLang="en-US" sz="20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车次号、余票数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等有用信息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zh-CN" altLang="en-US" sz="20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注意余票数的计算！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)</a:t>
            </a:r>
          </a:p>
          <a:p>
            <a:pPr marL="1200150" lvl="2" indent="-342900" defTabSz="9144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然后，输入车次号及要购买票数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zh-CN" altLang="en-US" sz="20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注意判断边界条件</a:t>
            </a:r>
            <a:r>
              <a:rPr lang="en-US" altLang="zh-CN" sz="20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!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)</a:t>
            </a:r>
          </a:p>
          <a:p>
            <a:pPr marL="1200150" lvl="2" indent="-342900" defTabSz="9144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最后生成订单号</a:t>
            </a: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订单浏览</a:t>
            </a: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 defTabSz="9144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根据订单号按</a:t>
            </a:r>
            <a:r>
              <a:rPr lang="zh-CN" altLang="en-US" sz="20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升序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显示所有订单，每条订单应包含以下信息：订单号、车次号、出发站、到达站、票数。</a:t>
            </a: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售票</a:t>
            </a: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 defTabSz="9144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根据订单号退票</a:t>
            </a: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425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管理系统的功能简介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(4)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6"/>
            <a:ext cx="8052504" cy="4967111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信息保存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将火车的信息保存到一个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txt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文件，格式与录入文件相同。</a:t>
            </a:r>
            <a:endParaRPr lang="en-US" altLang="zh-CN" sz="185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将订单信息按订单号</a:t>
            </a:r>
            <a:r>
              <a:rPr lang="zh-CN" altLang="en-US" sz="2000" b="1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升序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输出到另一个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txt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文件，格式如下图所示。</a:t>
            </a: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6" name="图片 5" descr="新建文本文档.txt - 记事本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7" t="7908" r="46481" b="77083"/>
          <a:stretch/>
        </p:blipFill>
        <p:spPr>
          <a:xfrm>
            <a:off x="1343378" y="3601154"/>
            <a:ext cx="7428090" cy="198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0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管理系统的一致性信息维护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6"/>
            <a:ext cx="8052504" cy="4967111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在要删除某班次火车时，如果有顾客购买了该班次的票，不能执行该操作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涉及对火车余票的操作时</a:t>
            </a:r>
            <a:r>
              <a:rPr lang="en-US" altLang="zh-CN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售票与退票</a:t>
            </a:r>
            <a:r>
              <a:rPr lang="en-US" altLang="zh-CN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)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，注意火车在各停靠站点时空座数的计算。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3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简单的用例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(1)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6"/>
            <a:ext cx="8052504" cy="4967111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系统主菜单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将班次信息从</a:t>
            </a:r>
            <a:r>
              <a:rPr lang="en-US" altLang="zh-CN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Info.txt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文件中导入系统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4" name="图片 3" descr="D:\H\zhujiao\Exercise1\bin\Debug\Exercise1.exe 224 643 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" t="4280" r="51923" b="70535"/>
          <a:stretch/>
        </p:blipFill>
        <p:spPr>
          <a:xfrm>
            <a:off x="1162751" y="2122310"/>
            <a:ext cx="6600977" cy="2393246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1168397" y="3747911"/>
            <a:ext cx="2929469" cy="632178"/>
          </a:xfrm>
          <a:prstGeom prst="borderCallout1">
            <a:avLst>
              <a:gd name="adj1" fmla="val 103996"/>
              <a:gd name="adj2" fmla="val 49149"/>
              <a:gd name="adj3" fmla="val 148566"/>
              <a:gd name="adj4" fmla="val 36251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简单的用例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(2)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6"/>
            <a:ext cx="8052504" cy="4967111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修改班次信息菜单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4" name="图片 3" descr="D:\H\zhujiao\Exercise1\bin\Debug\Exercise1.exe 224 643 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" t="3785" r="43940" b="67243"/>
          <a:stretch/>
        </p:blipFill>
        <p:spPr>
          <a:xfrm>
            <a:off x="1016000" y="2156179"/>
            <a:ext cx="7349067" cy="307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3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834</Words>
  <Application>Microsoft Macintosh PowerPoint</Application>
  <PresentationFormat>全屏显示(4:3)</PresentationFormat>
  <Paragraphs>83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Adobe 楷体 Std R</vt:lpstr>
      <vt:lpstr>Calibri</vt:lpstr>
      <vt:lpstr>Microsoft YaHei UI</vt:lpstr>
      <vt:lpstr>Segoe UI</vt:lpstr>
      <vt:lpstr>Segoe UI Light</vt:lpstr>
      <vt:lpstr>Wingdings</vt:lpstr>
      <vt:lpstr>宋体</vt:lpstr>
      <vt:lpstr>Arial</vt:lpstr>
      <vt:lpstr>WelcomeDoc</vt:lpstr>
      <vt:lpstr>大实验一 </vt:lpstr>
      <vt:lpstr>题目</vt:lpstr>
      <vt:lpstr>管理系统的功能简介(1)</vt:lpstr>
      <vt:lpstr>管理系统的功能简介(2)</vt:lpstr>
      <vt:lpstr>管理系统的功能简介(3)</vt:lpstr>
      <vt:lpstr>管理系统的功能简介(4)</vt:lpstr>
      <vt:lpstr>管理系统的一致性信息维护</vt:lpstr>
      <vt:lpstr>简单的用例(1)</vt:lpstr>
      <vt:lpstr>简单的用例(2)</vt:lpstr>
      <vt:lpstr>简单的用例(3)</vt:lpstr>
      <vt:lpstr>简单的用例(4)</vt:lpstr>
      <vt:lpstr>额外创意分</vt:lpstr>
      <vt:lpstr>实验周期</vt:lpstr>
      <vt:lpstr>实验提交与检查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2014-12-21T12:02:03Z</dcterms:created>
  <dcterms:modified xsi:type="dcterms:W3CDTF">2016-03-18T02:15:31Z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