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61" r:id="rId2"/>
    <p:sldId id="265" r:id="rId3"/>
    <p:sldId id="267" r:id="rId4"/>
    <p:sldId id="286" r:id="rId5"/>
    <p:sldId id="266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7C7950-33F1-454B-B748-6710C7F89D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502A0-9C0A-4B2E-9DD7-9F2B4212A792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0DA8C-1409-42E9-AE17-D6E6883900E0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02D14-7B3F-4D2F-8CD8-7E94E77DAF0E}" type="slidenum">
              <a:rPr lang="en-US"/>
              <a:pPr/>
              <a:t>11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17BFF-F01A-4E70-99C8-BBB953D00885}" type="slidenum">
              <a:rPr lang="en-US"/>
              <a:pPr/>
              <a:t>12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39D19-D009-4F0A-9961-1BCF17542869}" type="slidenum">
              <a:rPr lang="en-US"/>
              <a:pPr/>
              <a:t>13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62D12-2687-42BE-A11A-7EAFD6F254D6}" type="slidenum">
              <a:rPr lang="en-US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0A643-B7DE-4AD0-A84D-D9DC93A3BDED}" type="slidenum">
              <a:rPr lang="en-US"/>
              <a:pPr/>
              <a:t>15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ED449-4393-4164-9DC8-8B52C91DB580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B609A-B127-4EE2-90BF-E0612E2F479C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86039-7FAA-48F3-A050-6096F54AFBC0}" type="slidenum">
              <a:rPr lang="en-US"/>
              <a:pPr/>
              <a:t>18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84A29-6F31-492B-94A0-3F6CFA0FAEDD}" type="slidenum">
              <a:rPr lang="en-US"/>
              <a:pPr/>
              <a:t>19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E704C-A9A7-44F6-A13A-9D5C50BF7F4E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7A633-A8F1-4735-B246-E0C8FE6144AF}" type="slidenum">
              <a:rPr lang="en-US"/>
              <a:pPr/>
              <a:t>20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A5F33-033C-477C-96E8-A65F348C7C3D}" type="slidenum">
              <a:rPr lang="en-US"/>
              <a:pPr/>
              <a:t>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7E1C0-6989-488E-9C74-198B10695CB1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85F95-83EF-403A-B39E-595C284FCFEE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E3CC-9288-464D-8F81-A2303CEA973D}" type="slidenum">
              <a:rPr lang="en-US"/>
              <a:pPr/>
              <a:t>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F904E-58F4-416E-BA4A-88218F4C9784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E04F2-F095-41B0-8822-96E3B114CE55}" type="slidenum">
              <a:rPr lang="en-US"/>
              <a:pPr/>
              <a:t>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CE10E-BD95-4CDD-B354-6137C3A2EE4F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1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446558-6D25-44B7-BFEB-4C6B8AB096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5DF0E-ED84-4592-ACB5-3DF606FC9C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FBC15E-D044-4A34-97DD-83BB657191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6A877-F18F-4E72-A0DC-B990EA3998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D81B13-CB27-4709-B01D-AB98EF07E9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372505-F67B-4615-B2B5-08F05ABC0F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59E616-6F77-4CBE-B41E-D507566AEB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4974D-E23D-49F7-9F94-6E1685B4AB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8CE6FF-11DB-4EF3-9E04-6756919277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1A9329-030D-48A2-9B23-4C3E572DE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B9CCDA-23A9-4550-9E55-0AAC88126D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464EF6D-EF9E-4DC0-AD53-4D087F8C966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1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1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course all about?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fundamental of Digital Logic</a:t>
            </a:r>
          </a:p>
          <a:p>
            <a:pPr lvl="1"/>
            <a:r>
              <a:rPr lang="en-US"/>
              <a:t>Binary numbers and relate number systems</a:t>
            </a:r>
          </a:p>
          <a:p>
            <a:pPr lvl="1"/>
            <a:r>
              <a:rPr lang="en-US"/>
              <a:t>Digital circuit building block</a:t>
            </a:r>
          </a:p>
          <a:p>
            <a:r>
              <a:rPr lang="en-US"/>
              <a:t>How to design</a:t>
            </a:r>
          </a:p>
          <a:p>
            <a:pPr lvl="1"/>
            <a:r>
              <a:rPr lang="en-US"/>
              <a:t>Combinational logic circuits</a:t>
            </a:r>
          </a:p>
          <a:p>
            <a:pPr lvl="1"/>
            <a:r>
              <a:rPr lang="en-US"/>
              <a:t>Sequential logic circuits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38200" y="2452688"/>
            <a:ext cx="7543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6000" i="1">
                <a:effectLst>
                  <a:outerShdw blurRad="38100" dist="38100" dir="2700000" algn="tl">
                    <a:srgbClr val="000000"/>
                  </a:outerShdw>
                </a:effectLst>
              </a:rPr>
              <a:t>Digital systems are everywhere!!!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90600" y="1905000"/>
            <a:ext cx="75438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Binary Digits,</a:t>
            </a:r>
          </a:p>
          <a:p>
            <a:pPr algn="ctr"/>
            <a:r>
              <a:rPr lang="en-US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Logic Levels, &amp;</a:t>
            </a:r>
          </a:p>
          <a:p>
            <a:pPr algn="ctr"/>
            <a:r>
              <a:rPr lang="en-US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Digital Waveforms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Digits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Binary system (either 0 or 1)</a:t>
            </a:r>
          </a:p>
          <a:p>
            <a:pPr lvl="1">
              <a:lnSpc>
                <a:spcPct val="90000"/>
              </a:lnSpc>
            </a:pPr>
            <a:r>
              <a:rPr lang="en-US"/>
              <a:t>Bit (comes from </a:t>
            </a:r>
            <a:r>
              <a:rPr lang="en-US" i="1"/>
              <a:t>binary digit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Digital circuits:</a:t>
            </a:r>
          </a:p>
          <a:p>
            <a:pPr lvl="1">
              <a:lnSpc>
                <a:spcPct val="90000"/>
              </a:lnSpc>
            </a:pPr>
            <a:r>
              <a:rPr lang="en-US"/>
              <a:t>1 represents HIGH voltage</a:t>
            </a:r>
          </a:p>
          <a:p>
            <a:pPr lvl="1">
              <a:lnSpc>
                <a:spcPct val="90000"/>
              </a:lnSpc>
            </a:pPr>
            <a:r>
              <a:rPr lang="en-US"/>
              <a:t>0 represents LOW voltage</a:t>
            </a:r>
          </a:p>
          <a:p>
            <a:pPr>
              <a:lnSpc>
                <a:spcPct val="90000"/>
              </a:lnSpc>
            </a:pPr>
            <a:r>
              <a:rPr lang="en-US"/>
              <a:t>Groups of bits (combinations of 0s and 1s) are called </a:t>
            </a:r>
            <a:r>
              <a:rPr lang="en-US" u="sng"/>
              <a:t>codes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Being used to represent numbers, letters, symbols, (i.e. ASCII code), instructions, and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Levels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sz="2800"/>
              <a:t>The voltages used to represent a 1 and 0 are called </a:t>
            </a:r>
            <a:r>
              <a:rPr lang="en-US" sz="2800" u="sng"/>
              <a:t>logic levels</a:t>
            </a:r>
            <a:r>
              <a:rPr lang="en-US" sz="2800"/>
              <a:t>.</a:t>
            </a:r>
          </a:p>
          <a:p>
            <a:pPr lvl="1"/>
            <a:r>
              <a:rPr lang="en-US" sz="2400"/>
              <a:t>Ideally, there is only HIGH (1) and LOW (0).</a:t>
            </a:r>
          </a:p>
          <a:p>
            <a:pPr lvl="1"/>
            <a:r>
              <a:rPr lang="en-US" sz="2400"/>
              <a:t>Practically, there must be thresholds to determine which one is HIGH or LOW or neither of them.</a:t>
            </a:r>
          </a:p>
          <a:p>
            <a:r>
              <a:rPr lang="en-US" sz="2800"/>
              <a:t>CMOS </a:t>
            </a:r>
          </a:p>
          <a:p>
            <a:pPr lvl="1"/>
            <a:r>
              <a:rPr lang="en-US" sz="2400"/>
              <a:t>(2V to 3.3V </a:t>
            </a:r>
            <a:r>
              <a:rPr lang="en-US" sz="2400">
                <a:sym typeface="Wingdings" pitchFamily="2" charset="2"/>
              </a:rPr>
              <a:t> HIGH)</a:t>
            </a:r>
          </a:p>
          <a:p>
            <a:pPr lvl="1"/>
            <a:r>
              <a:rPr lang="en-US" sz="2400"/>
              <a:t>(0V. To 0.8V </a:t>
            </a:r>
            <a:r>
              <a:rPr lang="en-US" sz="2400">
                <a:sym typeface="Wingdings" pitchFamily="2" charset="2"/>
              </a:rPr>
              <a:t> LOW)</a:t>
            </a:r>
            <a:endParaRPr lang="en-US" sz="24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934200" y="23622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HIGH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(binary 1)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934200" y="3200400"/>
            <a:ext cx="1524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Not allowed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934200" y="40386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LOW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(binary 0)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6934200" y="1752600"/>
            <a:ext cx="0" cy="335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6934200" y="2362200"/>
            <a:ext cx="152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6934200" y="3200400"/>
            <a:ext cx="152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934200" y="4038600"/>
            <a:ext cx="152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934200" y="4876800"/>
            <a:ext cx="152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080125" y="2162175"/>
            <a:ext cx="801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V</a:t>
            </a:r>
            <a:r>
              <a:rPr lang="en-US" i="1" baseline="-25000"/>
              <a:t>H(max)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096000" y="2986088"/>
            <a:ext cx="763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V</a:t>
            </a:r>
            <a:r>
              <a:rPr lang="en-US" i="1" baseline="-25000"/>
              <a:t>H(min)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096000" y="383857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V</a:t>
            </a:r>
            <a:r>
              <a:rPr lang="en-US" i="1" baseline="-25000"/>
              <a:t>L(max)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75" y="4662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V</a:t>
            </a:r>
            <a:r>
              <a:rPr lang="en-US" i="1" baseline="-25000"/>
              <a:t>L(min)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Waveforms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Voltage levels that are changing back and forth between HIGH and LOW</a:t>
            </a:r>
          </a:p>
          <a:p>
            <a:pPr>
              <a:lnSpc>
                <a:spcPct val="90000"/>
              </a:lnSpc>
            </a:pPr>
            <a:r>
              <a:rPr lang="en-US"/>
              <a:t>(Ideal) pulse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At </a:t>
            </a:r>
            <a:r>
              <a:rPr lang="en-US" i="1"/>
              <a:t>t</a:t>
            </a:r>
            <a:r>
              <a:rPr lang="en-US" i="1" baseline="-25000"/>
              <a:t>0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leading edge, at </a:t>
            </a:r>
            <a:r>
              <a:rPr lang="en-US" i="1">
                <a:sym typeface="Wingdings" pitchFamily="2" charset="2"/>
              </a:rPr>
              <a:t>t</a:t>
            </a:r>
            <a:r>
              <a:rPr lang="en-US" i="1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 trailing edge</a:t>
            </a:r>
            <a:endParaRPr lang="en-US"/>
          </a:p>
        </p:txBody>
      </p:sp>
      <p:grpSp>
        <p:nvGrpSpPr>
          <p:cNvPr id="58378" name="Group 10"/>
          <p:cNvGrpSpPr>
            <a:grpSpLocks/>
          </p:cNvGrpSpPr>
          <p:nvPr/>
        </p:nvGrpSpPr>
        <p:grpSpPr bwMode="auto">
          <a:xfrm>
            <a:off x="2387600" y="3795713"/>
            <a:ext cx="1295400" cy="990600"/>
            <a:chOff x="1008" y="2352"/>
            <a:chExt cx="816" cy="624"/>
          </a:xfrm>
        </p:grpSpPr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>
              <a:off x="1008" y="29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1200" y="235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1632" y="235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1632" y="29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9" name="Group 11"/>
          <p:cNvGrpSpPr>
            <a:grpSpLocks/>
          </p:cNvGrpSpPr>
          <p:nvPr/>
        </p:nvGrpSpPr>
        <p:grpSpPr bwMode="auto">
          <a:xfrm flipV="1">
            <a:off x="6011863" y="3810000"/>
            <a:ext cx="1295400" cy="990600"/>
            <a:chOff x="1008" y="2352"/>
            <a:chExt cx="816" cy="624"/>
          </a:xfrm>
        </p:grpSpPr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>
              <a:off x="1008" y="29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1200" y="235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flipV="1">
              <a:off x="1632" y="235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>
              <a:off x="1632" y="29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387600" y="3795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1863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1676400" y="3581400"/>
            <a:ext cx="78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300663" y="3595688"/>
            <a:ext cx="78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1676400" y="4572000"/>
            <a:ext cx="695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316538" y="4572000"/>
            <a:ext cx="695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778000" y="5105400"/>
            <a:ext cx="2162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Positive-going pulse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343525" y="5119688"/>
            <a:ext cx="227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Negative-going pulse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2540000" y="47386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0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217863" y="475138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1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6164263" y="473868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0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842125" y="47513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Non-Ideal Pulse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447800" y="2286000"/>
            <a:ext cx="6099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524000" y="5029200"/>
            <a:ext cx="6022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4" name="Freeform 8"/>
          <p:cNvSpPr>
            <a:spLocks/>
          </p:cNvSpPr>
          <p:nvPr/>
        </p:nvSpPr>
        <p:spPr bwMode="auto">
          <a:xfrm>
            <a:off x="2197100" y="1803400"/>
            <a:ext cx="5397500" cy="3536950"/>
          </a:xfrm>
          <a:custGeom>
            <a:avLst/>
            <a:gdLst/>
            <a:ahLst/>
            <a:cxnLst>
              <a:cxn ang="0">
                <a:pos x="0" y="2032"/>
              </a:cxn>
              <a:cxn ang="0">
                <a:pos x="287" y="1984"/>
              </a:cxn>
              <a:cxn ang="0">
                <a:pos x="383" y="1792"/>
              </a:cxn>
              <a:cxn ang="0">
                <a:pos x="575" y="1072"/>
              </a:cxn>
              <a:cxn ang="0">
                <a:pos x="862" y="112"/>
              </a:cxn>
              <a:cxn ang="0">
                <a:pos x="1101" y="400"/>
              </a:cxn>
              <a:cxn ang="0">
                <a:pos x="1245" y="208"/>
              </a:cxn>
              <a:cxn ang="0">
                <a:pos x="1389" y="400"/>
              </a:cxn>
              <a:cxn ang="0">
                <a:pos x="1580" y="208"/>
              </a:cxn>
              <a:cxn ang="0">
                <a:pos x="1772" y="304"/>
              </a:cxn>
              <a:cxn ang="0">
                <a:pos x="2011" y="352"/>
              </a:cxn>
              <a:cxn ang="0">
                <a:pos x="2203" y="544"/>
              </a:cxn>
              <a:cxn ang="0">
                <a:pos x="2327" y="1066"/>
              </a:cxn>
              <a:cxn ang="0">
                <a:pos x="2504" y="1863"/>
              </a:cxn>
              <a:cxn ang="0">
                <a:pos x="2730" y="2224"/>
              </a:cxn>
              <a:cxn ang="0">
                <a:pos x="2921" y="1888"/>
              </a:cxn>
              <a:cxn ang="0">
                <a:pos x="3065" y="2080"/>
              </a:cxn>
              <a:cxn ang="0">
                <a:pos x="3161" y="1984"/>
              </a:cxn>
              <a:cxn ang="0">
                <a:pos x="3400" y="2032"/>
              </a:cxn>
            </a:cxnLst>
            <a:rect l="0" t="0" r="r" b="b"/>
            <a:pathLst>
              <a:path w="3400" h="2228">
                <a:moveTo>
                  <a:pt x="0" y="2032"/>
                </a:moveTo>
                <a:cubicBezTo>
                  <a:pt x="112" y="2028"/>
                  <a:pt x="223" y="2024"/>
                  <a:pt x="287" y="1984"/>
                </a:cubicBezTo>
                <a:cubicBezTo>
                  <a:pt x="351" y="1944"/>
                  <a:pt x="335" y="1944"/>
                  <a:pt x="383" y="1792"/>
                </a:cubicBezTo>
                <a:cubicBezTo>
                  <a:pt x="431" y="1640"/>
                  <a:pt x="495" y="1352"/>
                  <a:pt x="575" y="1072"/>
                </a:cubicBezTo>
                <a:cubicBezTo>
                  <a:pt x="654" y="792"/>
                  <a:pt x="774" y="224"/>
                  <a:pt x="862" y="112"/>
                </a:cubicBezTo>
                <a:cubicBezTo>
                  <a:pt x="950" y="0"/>
                  <a:pt x="1038" y="384"/>
                  <a:pt x="1101" y="400"/>
                </a:cubicBezTo>
                <a:cubicBezTo>
                  <a:pt x="1165" y="416"/>
                  <a:pt x="1197" y="208"/>
                  <a:pt x="1245" y="208"/>
                </a:cubicBezTo>
                <a:cubicBezTo>
                  <a:pt x="1293" y="208"/>
                  <a:pt x="1333" y="400"/>
                  <a:pt x="1389" y="400"/>
                </a:cubicBezTo>
                <a:cubicBezTo>
                  <a:pt x="1445" y="400"/>
                  <a:pt x="1516" y="224"/>
                  <a:pt x="1580" y="208"/>
                </a:cubicBezTo>
                <a:cubicBezTo>
                  <a:pt x="1644" y="192"/>
                  <a:pt x="1700" y="280"/>
                  <a:pt x="1772" y="304"/>
                </a:cubicBezTo>
                <a:cubicBezTo>
                  <a:pt x="1844" y="328"/>
                  <a:pt x="1939" y="312"/>
                  <a:pt x="2011" y="352"/>
                </a:cubicBezTo>
                <a:cubicBezTo>
                  <a:pt x="2083" y="392"/>
                  <a:pt x="2150" y="425"/>
                  <a:pt x="2203" y="544"/>
                </a:cubicBezTo>
                <a:cubicBezTo>
                  <a:pt x="2256" y="663"/>
                  <a:pt x="2277" y="846"/>
                  <a:pt x="2327" y="1066"/>
                </a:cubicBezTo>
                <a:cubicBezTo>
                  <a:pt x="2377" y="1286"/>
                  <a:pt x="2437" y="1670"/>
                  <a:pt x="2504" y="1863"/>
                </a:cubicBezTo>
                <a:cubicBezTo>
                  <a:pt x="2571" y="2056"/>
                  <a:pt x="2661" y="2220"/>
                  <a:pt x="2730" y="2224"/>
                </a:cubicBezTo>
                <a:cubicBezTo>
                  <a:pt x="2799" y="2228"/>
                  <a:pt x="2865" y="1912"/>
                  <a:pt x="2921" y="1888"/>
                </a:cubicBezTo>
                <a:cubicBezTo>
                  <a:pt x="2977" y="1864"/>
                  <a:pt x="3025" y="2064"/>
                  <a:pt x="3065" y="2080"/>
                </a:cubicBezTo>
                <a:cubicBezTo>
                  <a:pt x="3105" y="2096"/>
                  <a:pt x="3105" y="1992"/>
                  <a:pt x="3161" y="1984"/>
                </a:cubicBezTo>
                <a:cubicBezTo>
                  <a:pt x="3216" y="1976"/>
                  <a:pt x="3360" y="2024"/>
                  <a:pt x="3400" y="203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2743200" y="4610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3035300" y="3492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3302000" y="248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6083300" y="4635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5842000" y="347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5575300" y="2476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2822575" y="4681538"/>
            <a:ext cx="0" cy="698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3381375" y="2570163"/>
            <a:ext cx="0" cy="2809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5641975" y="2544763"/>
            <a:ext cx="0" cy="2809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72200" y="4710113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3106738" y="3563938"/>
            <a:ext cx="281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1666875" y="2286000"/>
            <a:ext cx="0" cy="273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2841625" y="5237163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5646738" y="5237163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625725" y="5673725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Rise time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5435600" y="5691188"/>
            <a:ext cx="95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Fall time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940050" y="526256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FF00"/>
                </a:solidFill>
              </a:rPr>
              <a:t>t</a:t>
            </a:r>
            <a:r>
              <a:rPr lang="en-US" b="1" i="1" baseline="-250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715000" y="52578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FF00"/>
                </a:solidFill>
              </a:rPr>
              <a:t>t</a:t>
            </a:r>
            <a:r>
              <a:rPr lang="en-US" b="1" i="1" baseline="-25000">
                <a:solidFill>
                  <a:srgbClr val="00FF00"/>
                </a:solidFill>
              </a:rPr>
              <a:t>f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267200" y="312420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FF00"/>
                </a:solidFill>
              </a:rPr>
              <a:t>t</a:t>
            </a:r>
            <a:r>
              <a:rPr lang="en-US" b="1" i="1" baseline="-25000">
                <a:solidFill>
                  <a:srgbClr val="00FF00"/>
                </a:solidFill>
              </a:rPr>
              <a:t>w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886200" y="3581400"/>
            <a:ext cx="1216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Pulse width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765425" y="2362200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90%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460625" y="3367088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50%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2209800" y="4510088"/>
            <a:ext cx="58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10%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57200" y="3429000"/>
            <a:ext cx="1125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Amplitude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Waveform Characteristics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Waveforms = series of pulses (called pulse train)</a:t>
            </a:r>
          </a:p>
          <a:p>
            <a:pPr lvl="1"/>
            <a:r>
              <a:rPr lang="en-US"/>
              <a:t>Periodic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r>
              <a:rPr lang="en-US" sz="2000" b="1"/>
              <a:t>Period</a:t>
            </a:r>
            <a:r>
              <a:rPr lang="en-US" sz="2000"/>
              <a:t> (</a:t>
            </a:r>
            <a:r>
              <a:rPr lang="en-US" sz="2000" i="1"/>
              <a:t>T</a:t>
            </a:r>
            <a:r>
              <a:rPr lang="en-US" sz="2000"/>
              <a:t>) = </a:t>
            </a:r>
            <a:r>
              <a:rPr lang="en-US" sz="2000" i="1"/>
              <a:t>T</a:t>
            </a:r>
            <a:r>
              <a:rPr lang="en-US" sz="2000" i="1" baseline="-25000"/>
              <a:t>1</a:t>
            </a:r>
            <a:r>
              <a:rPr lang="en-US" sz="2000"/>
              <a:t> =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 = </a:t>
            </a:r>
            <a:r>
              <a:rPr lang="en-US" sz="2000" i="1"/>
              <a:t>T</a:t>
            </a:r>
            <a:r>
              <a:rPr lang="en-US" sz="2000" i="1" baseline="-25000"/>
              <a:t>3</a:t>
            </a:r>
            <a:r>
              <a:rPr lang="en-US" sz="2000"/>
              <a:t> = … = </a:t>
            </a:r>
            <a:r>
              <a:rPr lang="en-US" sz="2000" i="1"/>
              <a:t>T</a:t>
            </a:r>
            <a:r>
              <a:rPr lang="en-US" sz="2000" i="1" baseline="-25000"/>
              <a:t>n</a:t>
            </a:r>
          </a:p>
          <a:p>
            <a:pPr lvl="2"/>
            <a:r>
              <a:rPr lang="en-US" sz="2000" b="1"/>
              <a:t>Frequency</a:t>
            </a:r>
            <a:r>
              <a:rPr lang="en-US" sz="2000"/>
              <a:t> (</a:t>
            </a:r>
            <a:r>
              <a:rPr lang="en-US" sz="2000" i="1"/>
              <a:t>f</a:t>
            </a:r>
            <a:r>
              <a:rPr lang="en-US" sz="2000"/>
              <a:t>) = 1/</a:t>
            </a:r>
            <a:r>
              <a:rPr lang="en-US" sz="2000" i="1"/>
              <a:t>T</a:t>
            </a:r>
          </a:p>
          <a:p>
            <a:pPr lvl="1"/>
            <a:r>
              <a:rPr lang="en-US"/>
              <a:t>Nonperiodic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18288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1336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1336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6670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667000" y="3429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2004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2004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7338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733800" y="3429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42672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2672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8006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4800600" y="3429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3340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5867400" y="2819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8674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21336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32004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42672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53340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42672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32004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21336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514600" y="3824288"/>
            <a:ext cx="38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3581400" y="3810000"/>
            <a:ext cx="38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2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648200" y="3810000"/>
            <a:ext cx="38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3</a:t>
            </a: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1828800" y="6324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21336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2133600" y="571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24384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2438400" y="6324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35814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3581400" y="5715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41910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4191000" y="6324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44958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4495800" y="571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>
            <a:off x="48006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4800600" y="6324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51816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5181600" y="57150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64008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6400800" y="632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6553200" y="571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6553200" y="5715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Duty Cycle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Ratio of the pulse width (</a:t>
            </a:r>
            <a:r>
              <a:rPr lang="en-US" i="1"/>
              <a:t>t</a:t>
            </a:r>
            <a:r>
              <a:rPr lang="en-US" i="1" baseline="-25000"/>
              <a:t>w</a:t>
            </a:r>
            <a:r>
              <a:rPr lang="en-US"/>
              <a:t>) to the period (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</a:p>
          <a:p>
            <a:pPr>
              <a:buFont typeface="Wingdings" pitchFamily="2" charset="2"/>
              <a:buNone/>
            </a:pPr>
            <a:r>
              <a:rPr lang="en-US"/>
              <a:t>		Duty cycle = ( </a:t>
            </a:r>
            <a:r>
              <a:rPr lang="en-US" i="1"/>
              <a:t>t</a:t>
            </a:r>
            <a:r>
              <a:rPr lang="en-US" i="1" baseline="-25000"/>
              <a:t>w</a:t>
            </a:r>
            <a:r>
              <a:rPr lang="en-US"/>
              <a:t> / </a:t>
            </a:r>
            <a:r>
              <a:rPr lang="en-US" i="1"/>
              <a:t>T</a:t>
            </a:r>
            <a:r>
              <a:rPr lang="en-US"/>
              <a:t> ) x 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From a portion of a periodic waveform (as shown) determine:</a:t>
            </a:r>
          </a:p>
          <a:p>
            <a:pPr marL="990600" lvl="1" indent="-533400">
              <a:buFont typeface="Wingdings" pitchFamily="2" charset="2"/>
              <a:buAutoNum type="alphaLcParenR"/>
            </a:pPr>
            <a:r>
              <a:rPr lang="en-US"/>
              <a:t>Period</a:t>
            </a:r>
          </a:p>
          <a:p>
            <a:pPr marL="990600" lvl="1" indent="-533400">
              <a:buFont typeface="Wingdings" pitchFamily="2" charset="2"/>
              <a:buAutoNum type="alphaLcParenR"/>
            </a:pPr>
            <a:r>
              <a:rPr lang="en-US"/>
              <a:t>Frequency</a:t>
            </a:r>
          </a:p>
          <a:p>
            <a:pPr marL="990600" lvl="1" indent="-533400">
              <a:buFont typeface="Wingdings" pitchFamily="2" charset="2"/>
              <a:buAutoNum type="alphaLcParenR"/>
            </a:pPr>
            <a:r>
              <a:rPr lang="en-US"/>
              <a:t>Duty cycle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600200" y="5943600"/>
            <a:ext cx="32861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1928813" y="5029200"/>
            <a:ext cx="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928813" y="5029200"/>
            <a:ext cx="2476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V="1">
            <a:off x="2176463" y="5029200"/>
            <a:ext cx="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176463" y="5943600"/>
            <a:ext cx="27130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V="1">
            <a:off x="4889500" y="5029200"/>
            <a:ext cx="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4889500" y="5029200"/>
            <a:ext cx="246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V="1">
            <a:off x="5135563" y="5029200"/>
            <a:ext cx="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5135563" y="5943600"/>
            <a:ext cx="27130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1905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22098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4876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1905000" y="4495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19050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1905000" y="46482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187700" y="41910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1765300" y="6019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2057400" y="6019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4629150" y="60198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5010150" y="60198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7753350" y="6019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 </a:t>
            </a:r>
            <a:r>
              <a:rPr lang="en-US"/>
              <a:t>(ms)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Waveform &amp; Binary Information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38862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1910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38862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35814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44958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48006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4958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41910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1054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51054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48006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57150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60198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57150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54102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63246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66294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3246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60198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72390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69342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66294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75438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78486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75438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72390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81534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84582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81534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78486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14478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17526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14478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11430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>
            <a:off x="20574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>
            <a:off x="23622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20574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>
            <a:off x="17526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26670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>
            <a:off x="29718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2" name="Line 50"/>
          <p:cNvSpPr>
            <a:spLocks noChangeShapeType="1"/>
          </p:cNvSpPr>
          <p:nvPr/>
        </p:nvSpPr>
        <p:spPr bwMode="auto">
          <a:xfrm>
            <a:off x="26670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>
            <a:off x="23622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>
            <a:off x="32766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5" name="Line 53"/>
          <p:cNvSpPr>
            <a:spLocks noChangeShapeType="1"/>
          </p:cNvSpPr>
          <p:nvPr/>
        </p:nvSpPr>
        <p:spPr bwMode="auto">
          <a:xfrm>
            <a:off x="3581400" y="26670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>
            <a:off x="3276600" y="2667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7" name="Line 55"/>
          <p:cNvSpPr>
            <a:spLocks noChangeShapeType="1"/>
          </p:cNvSpPr>
          <p:nvPr/>
        </p:nvSpPr>
        <p:spPr bwMode="auto">
          <a:xfrm>
            <a:off x="29718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8" name="Line 56"/>
          <p:cNvSpPr>
            <a:spLocks noChangeShapeType="1"/>
          </p:cNvSpPr>
          <p:nvPr/>
        </p:nvSpPr>
        <p:spPr bwMode="auto">
          <a:xfrm>
            <a:off x="84582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9701" name="Group 69"/>
          <p:cNvGrpSpPr>
            <a:grpSpLocks/>
          </p:cNvGrpSpPr>
          <p:nvPr/>
        </p:nvGrpSpPr>
        <p:grpSpPr bwMode="auto">
          <a:xfrm>
            <a:off x="1447800" y="3124200"/>
            <a:ext cx="7315200" cy="2133600"/>
            <a:chOff x="768" y="1632"/>
            <a:chExt cx="4608" cy="1344"/>
          </a:xfrm>
        </p:grpSpPr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768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89" name="Line 57"/>
            <p:cNvSpPr>
              <a:spLocks noChangeShapeType="1"/>
            </p:cNvSpPr>
            <p:nvPr/>
          </p:nvSpPr>
          <p:spPr bwMode="auto">
            <a:xfrm>
              <a:off x="1152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0" name="Line 58"/>
            <p:cNvSpPr>
              <a:spLocks noChangeShapeType="1"/>
            </p:cNvSpPr>
            <p:nvPr/>
          </p:nvSpPr>
          <p:spPr bwMode="auto">
            <a:xfrm>
              <a:off x="1536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1" name="Line 59"/>
            <p:cNvSpPr>
              <a:spLocks noChangeShapeType="1"/>
            </p:cNvSpPr>
            <p:nvPr/>
          </p:nvSpPr>
          <p:spPr bwMode="auto">
            <a:xfrm>
              <a:off x="1920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2" name="Line 60"/>
            <p:cNvSpPr>
              <a:spLocks noChangeShapeType="1"/>
            </p:cNvSpPr>
            <p:nvPr/>
          </p:nvSpPr>
          <p:spPr bwMode="auto">
            <a:xfrm>
              <a:off x="2304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>
              <a:off x="2688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4" name="Line 62"/>
            <p:cNvSpPr>
              <a:spLocks noChangeShapeType="1"/>
            </p:cNvSpPr>
            <p:nvPr/>
          </p:nvSpPr>
          <p:spPr bwMode="auto">
            <a:xfrm>
              <a:off x="3072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5" name="Line 63"/>
            <p:cNvSpPr>
              <a:spLocks noChangeShapeType="1"/>
            </p:cNvSpPr>
            <p:nvPr/>
          </p:nvSpPr>
          <p:spPr bwMode="auto">
            <a:xfrm>
              <a:off x="3456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6" name="Line 64"/>
            <p:cNvSpPr>
              <a:spLocks noChangeShapeType="1"/>
            </p:cNvSpPr>
            <p:nvPr/>
          </p:nvSpPr>
          <p:spPr bwMode="auto">
            <a:xfrm>
              <a:off x="3840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7" name="Line 65"/>
            <p:cNvSpPr>
              <a:spLocks noChangeShapeType="1"/>
            </p:cNvSpPr>
            <p:nvPr/>
          </p:nvSpPr>
          <p:spPr bwMode="auto">
            <a:xfrm>
              <a:off x="4224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8" name="Line 66"/>
            <p:cNvSpPr>
              <a:spLocks noChangeShapeType="1"/>
            </p:cNvSpPr>
            <p:nvPr/>
          </p:nvSpPr>
          <p:spPr bwMode="auto">
            <a:xfrm>
              <a:off x="4608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99" name="Line 67"/>
            <p:cNvSpPr>
              <a:spLocks noChangeShapeType="1"/>
            </p:cNvSpPr>
            <p:nvPr/>
          </p:nvSpPr>
          <p:spPr bwMode="auto">
            <a:xfrm>
              <a:off x="4992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700" name="Line 68"/>
            <p:cNvSpPr>
              <a:spLocks noChangeShapeType="1"/>
            </p:cNvSpPr>
            <p:nvPr/>
          </p:nvSpPr>
          <p:spPr bwMode="auto">
            <a:xfrm>
              <a:off x="5376" y="16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702" name="Line 70"/>
          <p:cNvSpPr>
            <a:spLocks noChangeShapeType="1"/>
          </p:cNvSpPr>
          <p:nvPr/>
        </p:nvSpPr>
        <p:spPr bwMode="auto">
          <a:xfrm>
            <a:off x="1143000" y="4648200"/>
            <a:ext cx="304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3" name="Line 71"/>
          <p:cNvSpPr>
            <a:spLocks noChangeShapeType="1"/>
          </p:cNvSpPr>
          <p:nvPr/>
        </p:nvSpPr>
        <p:spPr bwMode="auto">
          <a:xfrm>
            <a:off x="14478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4" name="Line 72"/>
          <p:cNvSpPr>
            <a:spLocks noChangeShapeType="1"/>
          </p:cNvSpPr>
          <p:nvPr/>
        </p:nvSpPr>
        <p:spPr bwMode="auto">
          <a:xfrm>
            <a:off x="1447800" y="41910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5" name="Line 73"/>
          <p:cNvSpPr>
            <a:spLocks noChangeShapeType="1"/>
          </p:cNvSpPr>
          <p:nvPr/>
        </p:nvSpPr>
        <p:spPr bwMode="auto">
          <a:xfrm>
            <a:off x="20574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6" name="Line 74"/>
          <p:cNvSpPr>
            <a:spLocks noChangeShapeType="1"/>
          </p:cNvSpPr>
          <p:nvPr/>
        </p:nvSpPr>
        <p:spPr bwMode="auto">
          <a:xfrm>
            <a:off x="2057400" y="46482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>
            <a:off x="26670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8" name="Line 76"/>
          <p:cNvSpPr>
            <a:spLocks noChangeShapeType="1"/>
          </p:cNvSpPr>
          <p:nvPr/>
        </p:nvSpPr>
        <p:spPr bwMode="auto">
          <a:xfrm>
            <a:off x="2667000" y="41910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09" name="Line 77"/>
          <p:cNvSpPr>
            <a:spLocks noChangeShapeType="1"/>
          </p:cNvSpPr>
          <p:nvPr/>
        </p:nvSpPr>
        <p:spPr bwMode="auto">
          <a:xfrm>
            <a:off x="32766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0" name="Line 78"/>
          <p:cNvSpPr>
            <a:spLocks noChangeShapeType="1"/>
          </p:cNvSpPr>
          <p:nvPr/>
        </p:nvSpPr>
        <p:spPr bwMode="auto">
          <a:xfrm>
            <a:off x="3276600" y="46482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1" name="Line 79"/>
          <p:cNvSpPr>
            <a:spLocks noChangeShapeType="1"/>
          </p:cNvSpPr>
          <p:nvPr/>
        </p:nvSpPr>
        <p:spPr bwMode="auto">
          <a:xfrm>
            <a:off x="3886200" y="46482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2" name="Line 80"/>
          <p:cNvSpPr>
            <a:spLocks noChangeShapeType="1"/>
          </p:cNvSpPr>
          <p:nvPr/>
        </p:nvSpPr>
        <p:spPr bwMode="auto">
          <a:xfrm>
            <a:off x="44958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495800" y="4191000"/>
            <a:ext cx="1219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>
            <a:off x="57150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5" name="Line 83"/>
          <p:cNvSpPr>
            <a:spLocks noChangeShapeType="1"/>
          </p:cNvSpPr>
          <p:nvPr/>
        </p:nvSpPr>
        <p:spPr bwMode="auto">
          <a:xfrm>
            <a:off x="5715000" y="46482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6" name="Line 84"/>
          <p:cNvSpPr>
            <a:spLocks noChangeShapeType="1"/>
          </p:cNvSpPr>
          <p:nvPr/>
        </p:nvSpPr>
        <p:spPr bwMode="auto">
          <a:xfrm>
            <a:off x="6324600" y="46482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7" name="Line 85"/>
          <p:cNvSpPr>
            <a:spLocks noChangeShapeType="1"/>
          </p:cNvSpPr>
          <p:nvPr/>
        </p:nvSpPr>
        <p:spPr bwMode="auto">
          <a:xfrm>
            <a:off x="69342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81534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6934200" y="41910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>
            <a:off x="7543800" y="41910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1" name="Line 89"/>
          <p:cNvSpPr>
            <a:spLocks noChangeShapeType="1"/>
          </p:cNvSpPr>
          <p:nvPr/>
        </p:nvSpPr>
        <p:spPr bwMode="auto">
          <a:xfrm>
            <a:off x="7543800" y="46482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2" name="Line 90"/>
          <p:cNvSpPr>
            <a:spLocks noChangeShapeType="1"/>
          </p:cNvSpPr>
          <p:nvPr/>
        </p:nvSpPr>
        <p:spPr bwMode="auto">
          <a:xfrm>
            <a:off x="8153400" y="4191000"/>
            <a:ext cx="609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1371600" y="1873250"/>
            <a:ext cx="701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Bit time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14478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5" name="Line 93"/>
          <p:cNvSpPr>
            <a:spLocks noChangeShapeType="1"/>
          </p:cNvSpPr>
          <p:nvPr/>
        </p:nvSpPr>
        <p:spPr bwMode="auto">
          <a:xfrm>
            <a:off x="1447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6" name="Line 94"/>
          <p:cNvSpPr>
            <a:spLocks noChangeShapeType="1"/>
          </p:cNvSpPr>
          <p:nvPr/>
        </p:nvSpPr>
        <p:spPr bwMode="auto">
          <a:xfrm>
            <a:off x="20574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850900" y="25146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9728" name="Text Box 96"/>
          <p:cNvSpPr txBox="1">
            <a:spLocks noChangeArrowheads="1"/>
          </p:cNvSpPr>
          <p:nvPr/>
        </p:nvSpPr>
        <p:spPr bwMode="auto">
          <a:xfrm>
            <a:off x="866775" y="29368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9729" name="Text Box 97"/>
          <p:cNvSpPr txBox="1">
            <a:spLocks noChangeArrowheads="1"/>
          </p:cNvSpPr>
          <p:nvPr/>
        </p:nvSpPr>
        <p:spPr bwMode="auto">
          <a:xfrm>
            <a:off x="228600" y="2757488"/>
            <a:ext cx="70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clock</a:t>
            </a:r>
          </a:p>
        </p:txBody>
      </p:sp>
      <p:sp>
        <p:nvSpPr>
          <p:cNvPr id="69730" name="Text Box 98"/>
          <p:cNvSpPr txBox="1">
            <a:spLocks noChangeArrowheads="1"/>
          </p:cNvSpPr>
          <p:nvPr/>
        </p:nvSpPr>
        <p:spPr bwMode="auto">
          <a:xfrm>
            <a:off x="838200" y="40386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854075" y="44608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9732" name="Text Box 100"/>
          <p:cNvSpPr txBox="1">
            <a:spLocks noChangeArrowheads="1"/>
          </p:cNvSpPr>
          <p:nvPr/>
        </p:nvSpPr>
        <p:spPr bwMode="auto">
          <a:xfrm>
            <a:off x="503238" y="4205288"/>
            <a:ext cx="334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69733" name="Text Box 101"/>
          <p:cNvSpPr txBox="1">
            <a:spLocks noChangeArrowheads="1"/>
          </p:cNvSpPr>
          <p:nvPr/>
        </p:nvSpPr>
        <p:spPr bwMode="auto">
          <a:xfrm>
            <a:off x="16002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69734" name="Text Box 102"/>
          <p:cNvSpPr txBox="1">
            <a:spLocks noChangeArrowheads="1"/>
          </p:cNvSpPr>
          <p:nvPr/>
        </p:nvSpPr>
        <p:spPr bwMode="auto">
          <a:xfrm>
            <a:off x="22225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69735" name="Text Box 103"/>
          <p:cNvSpPr txBox="1">
            <a:spLocks noChangeArrowheads="1"/>
          </p:cNvSpPr>
          <p:nvPr/>
        </p:nvSpPr>
        <p:spPr bwMode="auto">
          <a:xfrm>
            <a:off x="28194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69736" name="Text Box 104"/>
          <p:cNvSpPr txBox="1">
            <a:spLocks noChangeArrowheads="1"/>
          </p:cNvSpPr>
          <p:nvPr/>
        </p:nvSpPr>
        <p:spPr bwMode="auto">
          <a:xfrm>
            <a:off x="34417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69737" name="Text Box 105"/>
          <p:cNvSpPr txBox="1">
            <a:spLocks noChangeArrowheads="1"/>
          </p:cNvSpPr>
          <p:nvPr/>
        </p:nvSpPr>
        <p:spPr bwMode="auto">
          <a:xfrm>
            <a:off x="40386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69738" name="Text Box 106"/>
          <p:cNvSpPr txBox="1">
            <a:spLocks noChangeArrowheads="1"/>
          </p:cNvSpPr>
          <p:nvPr/>
        </p:nvSpPr>
        <p:spPr bwMode="auto">
          <a:xfrm>
            <a:off x="46609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69739" name="Text Box 107"/>
          <p:cNvSpPr txBox="1">
            <a:spLocks noChangeArrowheads="1"/>
          </p:cNvSpPr>
          <p:nvPr/>
        </p:nvSpPr>
        <p:spPr bwMode="auto">
          <a:xfrm>
            <a:off x="52578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69740" name="Text Box 108"/>
          <p:cNvSpPr txBox="1">
            <a:spLocks noChangeArrowheads="1"/>
          </p:cNvSpPr>
          <p:nvPr/>
        </p:nvSpPr>
        <p:spPr bwMode="auto">
          <a:xfrm>
            <a:off x="58801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69741" name="Text Box 109"/>
          <p:cNvSpPr txBox="1">
            <a:spLocks noChangeArrowheads="1"/>
          </p:cNvSpPr>
          <p:nvPr/>
        </p:nvSpPr>
        <p:spPr bwMode="auto">
          <a:xfrm>
            <a:off x="64770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69742" name="Text Box 110"/>
          <p:cNvSpPr txBox="1">
            <a:spLocks noChangeArrowheads="1"/>
          </p:cNvSpPr>
          <p:nvPr/>
        </p:nvSpPr>
        <p:spPr bwMode="auto">
          <a:xfrm>
            <a:off x="70993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69743" name="Text Box 111"/>
          <p:cNvSpPr txBox="1">
            <a:spLocks noChangeArrowheads="1"/>
          </p:cNvSpPr>
          <p:nvPr/>
        </p:nvSpPr>
        <p:spPr bwMode="auto">
          <a:xfrm>
            <a:off x="76962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69744" name="Text Box 112"/>
          <p:cNvSpPr txBox="1">
            <a:spLocks noChangeArrowheads="1"/>
          </p:cNvSpPr>
          <p:nvPr/>
        </p:nvSpPr>
        <p:spPr bwMode="auto">
          <a:xfrm>
            <a:off x="8318500" y="48768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228600" y="4800600"/>
            <a:ext cx="1219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00FF00"/>
                </a:solidFill>
              </a:rPr>
              <a:t>Bit sequence represented by waveform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38200" y="2452688"/>
            <a:ext cx="7593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Course Management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Binary data are transferred in two ways:</a:t>
            </a:r>
          </a:p>
          <a:p>
            <a:pPr lvl="1"/>
            <a:r>
              <a:rPr lang="en-US"/>
              <a:t>Serial – bits are sent one bit at a time</a:t>
            </a:r>
          </a:p>
          <a:p>
            <a:pPr lvl="1"/>
            <a:r>
              <a:rPr lang="en-US"/>
              <a:t>Parallel – all the bits in a group are sent out on separate lines at the same time (one line for each bit) </a:t>
            </a:r>
          </a:p>
          <a:p>
            <a:r>
              <a:rPr lang="en-US"/>
              <a:t>Serial over Parallel</a:t>
            </a:r>
          </a:p>
          <a:p>
            <a:pPr lvl="1"/>
            <a:r>
              <a:rPr lang="en-US"/>
              <a:t>Advantage: less transmission line</a:t>
            </a:r>
          </a:p>
          <a:p>
            <a:pPr lvl="1"/>
            <a:r>
              <a:rPr lang="en-US"/>
              <a:t>Disadvantage: takes more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38200" y="2452688"/>
            <a:ext cx="7543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to Digital Systems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Technology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 </a:t>
            </a:r>
            <a:r>
              <a:rPr lang="en-US" i="1"/>
              <a:t>digital</a:t>
            </a:r>
            <a:r>
              <a:rPr lang="en-US"/>
              <a:t> is derived from the way computer perform operations </a:t>
            </a:r>
            <a:r>
              <a:rPr lang="en-US">
                <a:sym typeface="Wingdings" pitchFamily="2" charset="2"/>
              </a:rPr>
              <a:t> by counting digits.</a:t>
            </a:r>
          </a:p>
          <a:p>
            <a:r>
              <a:rPr lang="en-US">
                <a:sym typeface="Wingdings" pitchFamily="2" charset="2"/>
              </a:rPr>
              <a:t>Today, digital tech is applied in a wide range of areas.</a:t>
            </a:r>
          </a:p>
          <a:p>
            <a:r>
              <a:rPr lang="en-US">
                <a:sym typeface="Wingdings" pitchFamily="2" charset="2"/>
              </a:rPr>
              <a:t>The tech has progressed from vacuum-tube to discrete transistors to complex ICs.</a:t>
            </a:r>
            <a:endParaRPr lang="en-US" i="1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and Analog Quantities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categories of electronic circuits:</a:t>
            </a:r>
          </a:p>
          <a:p>
            <a:pPr lvl="1"/>
            <a:r>
              <a:rPr lang="en-US"/>
              <a:t>Analog</a:t>
            </a:r>
          </a:p>
          <a:p>
            <a:pPr lvl="1"/>
            <a:r>
              <a:rPr lang="en-US"/>
              <a:t>Digital</a:t>
            </a:r>
          </a:p>
          <a:p>
            <a:r>
              <a:rPr lang="en-US"/>
              <a:t>Analog quantity = continuous values</a:t>
            </a:r>
          </a:p>
          <a:p>
            <a:r>
              <a:rPr lang="en-US"/>
              <a:t>Digital quantity = a discrete set of values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 Quantity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/>
              <a:t>Most things in nature </a:t>
            </a:r>
            <a:r>
              <a:rPr lang="en-US">
                <a:sym typeface="Wingdings" pitchFamily="2" charset="2"/>
              </a:rPr>
              <a:t> analog form</a:t>
            </a:r>
            <a:endParaRPr lang="en-US"/>
          </a:p>
          <a:p>
            <a:pPr lvl="1"/>
            <a:r>
              <a:rPr lang="en-US"/>
              <a:t>Temperature, pressure, distance, etc</a:t>
            </a:r>
          </a:p>
          <a:p>
            <a:r>
              <a:rPr lang="en-US"/>
              <a:t>Smooth, continuous curve like this: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36869" name="Freeform 5"/>
          <p:cNvSpPr>
            <a:spLocks/>
          </p:cNvSpPr>
          <p:nvPr/>
        </p:nvSpPr>
        <p:spPr bwMode="auto">
          <a:xfrm>
            <a:off x="1784350" y="4025900"/>
            <a:ext cx="5486400" cy="1384300"/>
          </a:xfrm>
          <a:custGeom>
            <a:avLst/>
            <a:gdLst/>
            <a:ahLst/>
            <a:cxnLst>
              <a:cxn ang="0">
                <a:pos x="0" y="808"/>
              </a:cxn>
              <a:cxn ang="0">
                <a:pos x="336" y="712"/>
              </a:cxn>
              <a:cxn ang="0">
                <a:pos x="720" y="856"/>
              </a:cxn>
              <a:cxn ang="0">
                <a:pos x="1008" y="760"/>
              </a:cxn>
              <a:cxn ang="0">
                <a:pos x="1584" y="184"/>
              </a:cxn>
              <a:cxn ang="0">
                <a:pos x="2208" y="88"/>
              </a:cxn>
              <a:cxn ang="0">
                <a:pos x="3072" y="712"/>
              </a:cxn>
              <a:cxn ang="0">
                <a:pos x="3408" y="712"/>
              </a:cxn>
            </a:cxnLst>
            <a:rect l="0" t="0" r="r" b="b"/>
            <a:pathLst>
              <a:path w="3408" h="872">
                <a:moveTo>
                  <a:pt x="0" y="808"/>
                </a:moveTo>
                <a:cubicBezTo>
                  <a:pt x="108" y="756"/>
                  <a:pt x="216" y="704"/>
                  <a:pt x="336" y="712"/>
                </a:cubicBezTo>
                <a:cubicBezTo>
                  <a:pt x="456" y="720"/>
                  <a:pt x="608" y="848"/>
                  <a:pt x="720" y="856"/>
                </a:cubicBezTo>
                <a:cubicBezTo>
                  <a:pt x="832" y="864"/>
                  <a:pt x="864" y="872"/>
                  <a:pt x="1008" y="760"/>
                </a:cubicBezTo>
                <a:cubicBezTo>
                  <a:pt x="1152" y="648"/>
                  <a:pt x="1384" y="296"/>
                  <a:pt x="1584" y="184"/>
                </a:cubicBezTo>
                <a:cubicBezTo>
                  <a:pt x="1784" y="72"/>
                  <a:pt x="1960" y="0"/>
                  <a:pt x="2208" y="88"/>
                </a:cubicBezTo>
                <a:cubicBezTo>
                  <a:pt x="2456" y="176"/>
                  <a:pt x="2872" y="608"/>
                  <a:pt x="3072" y="712"/>
                </a:cubicBezTo>
                <a:cubicBezTo>
                  <a:pt x="3272" y="816"/>
                  <a:pt x="3352" y="712"/>
                  <a:pt x="3408" y="712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784350" y="38862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784350" y="57912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20129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2415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4701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6987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9273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1559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3845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6131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8417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40703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42989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45275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47561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49847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52133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419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6705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58991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61277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63563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65849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68135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70421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727075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1098550" y="3657600"/>
            <a:ext cx="71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7656513" y="557688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Quantity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Sampled-value representation (quantization)</a:t>
            </a:r>
          </a:p>
          <a:p>
            <a:r>
              <a:rPr lang="en-US"/>
              <a:t>Each dot can be </a:t>
            </a:r>
            <a:r>
              <a:rPr lang="en-US" u="sng"/>
              <a:t>digitized</a:t>
            </a:r>
            <a:r>
              <a:rPr lang="en-US"/>
              <a:t> as a digital code (consists of 1s and 0s)</a:t>
            </a:r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1676400" y="4025900"/>
            <a:ext cx="5486400" cy="1384300"/>
          </a:xfrm>
          <a:custGeom>
            <a:avLst/>
            <a:gdLst/>
            <a:ahLst/>
            <a:cxnLst>
              <a:cxn ang="0">
                <a:pos x="0" y="808"/>
              </a:cxn>
              <a:cxn ang="0">
                <a:pos x="336" y="712"/>
              </a:cxn>
              <a:cxn ang="0">
                <a:pos x="720" y="856"/>
              </a:cxn>
              <a:cxn ang="0">
                <a:pos x="1008" y="760"/>
              </a:cxn>
              <a:cxn ang="0">
                <a:pos x="1584" y="184"/>
              </a:cxn>
              <a:cxn ang="0">
                <a:pos x="2208" y="88"/>
              </a:cxn>
              <a:cxn ang="0">
                <a:pos x="3072" y="712"/>
              </a:cxn>
              <a:cxn ang="0">
                <a:pos x="3408" y="712"/>
              </a:cxn>
            </a:cxnLst>
            <a:rect l="0" t="0" r="r" b="b"/>
            <a:pathLst>
              <a:path w="3408" h="872">
                <a:moveTo>
                  <a:pt x="0" y="808"/>
                </a:moveTo>
                <a:cubicBezTo>
                  <a:pt x="108" y="756"/>
                  <a:pt x="216" y="704"/>
                  <a:pt x="336" y="712"/>
                </a:cubicBezTo>
                <a:cubicBezTo>
                  <a:pt x="456" y="720"/>
                  <a:pt x="608" y="848"/>
                  <a:pt x="720" y="856"/>
                </a:cubicBezTo>
                <a:cubicBezTo>
                  <a:pt x="832" y="864"/>
                  <a:pt x="864" y="872"/>
                  <a:pt x="1008" y="760"/>
                </a:cubicBezTo>
                <a:cubicBezTo>
                  <a:pt x="1152" y="648"/>
                  <a:pt x="1384" y="296"/>
                  <a:pt x="1584" y="184"/>
                </a:cubicBezTo>
                <a:cubicBezTo>
                  <a:pt x="1784" y="72"/>
                  <a:pt x="1960" y="0"/>
                  <a:pt x="2208" y="88"/>
                </a:cubicBezTo>
                <a:cubicBezTo>
                  <a:pt x="2456" y="176"/>
                  <a:pt x="2872" y="608"/>
                  <a:pt x="3072" y="712"/>
                </a:cubicBezTo>
                <a:cubicBezTo>
                  <a:pt x="3272" y="816"/>
                  <a:pt x="3352" y="712"/>
                  <a:pt x="3408" y="712"/>
                </a:cubicBezTo>
              </a:path>
            </a:pathLst>
          </a:custGeom>
          <a:noFill/>
          <a:ln w="6350" cap="flat" cmpd="sng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676400" y="3886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676400" y="57912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9050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1336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3622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5908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819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0480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2766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5052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7338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962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41910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4196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46482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48768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105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53340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5626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57912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60198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248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64770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7056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69342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71628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999" name="Group 87"/>
          <p:cNvGrpSpPr>
            <a:grpSpLocks/>
          </p:cNvGrpSpPr>
          <p:nvPr/>
        </p:nvGrpSpPr>
        <p:grpSpPr bwMode="auto">
          <a:xfrm>
            <a:off x="1676400" y="4114800"/>
            <a:ext cx="5486400" cy="1676400"/>
            <a:chOff x="1056" y="2592"/>
            <a:chExt cx="3456" cy="1056"/>
          </a:xfrm>
        </p:grpSpPr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>
              <a:off x="1056" y="3360"/>
              <a:ext cx="0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1200" y="3264"/>
              <a:ext cx="0" cy="3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1488" y="3264"/>
              <a:ext cx="0" cy="3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1632" y="3312"/>
              <a:ext cx="0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1776" y="3408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1920" y="3408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2064" y="3312"/>
              <a:ext cx="0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Line 68"/>
            <p:cNvSpPr>
              <a:spLocks noChangeShapeType="1"/>
            </p:cNvSpPr>
            <p:nvPr/>
          </p:nvSpPr>
          <p:spPr bwMode="auto">
            <a:xfrm>
              <a:off x="2208" y="3168"/>
              <a:ext cx="0" cy="48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Line 69"/>
            <p:cNvSpPr>
              <a:spLocks noChangeShapeType="1"/>
            </p:cNvSpPr>
            <p:nvPr/>
          </p:nvSpPr>
          <p:spPr bwMode="auto">
            <a:xfrm>
              <a:off x="2352" y="3024"/>
              <a:ext cx="0" cy="62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2496" y="2880"/>
              <a:ext cx="0" cy="7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2640" y="2736"/>
              <a:ext cx="0" cy="9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>
              <a:off x="2784" y="2640"/>
              <a:ext cx="0" cy="10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2928" y="2592"/>
              <a:ext cx="0" cy="105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>
              <a:off x="3072" y="2592"/>
              <a:ext cx="0" cy="105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>
              <a:off x="3216" y="2592"/>
              <a:ext cx="0" cy="105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3360" y="2640"/>
              <a:ext cx="0" cy="10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89" name="Line 77"/>
            <p:cNvSpPr>
              <a:spLocks noChangeShapeType="1"/>
            </p:cNvSpPr>
            <p:nvPr/>
          </p:nvSpPr>
          <p:spPr bwMode="auto">
            <a:xfrm>
              <a:off x="3504" y="2736"/>
              <a:ext cx="0" cy="9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0" name="Line 78"/>
            <p:cNvSpPr>
              <a:spLocks noChangeShapeType="1"/>
            </p:cNvSpPr>
            <p:nvPr/>
          </p:nvSpPr>
          <p:spPr bwMode="auto">
            <a:xfrm>
              <a:off x="3648" y="2832"/>
              <a:ext cx="0" cy="81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3792" y="2976"/>
              <a:ext cx="0" cy="67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Line 80"/>
            <p:cNvSpPr>
              <a:spLocks noChangeShapeType="1"/>
            </p:cNvSpPr>
            <p:nvPr/>
          </p:nvSpPr>
          <p:spPr bwMode="auto">
            <a:xfrm>
              <a:off x="3936" y="3072"/>
              <a:ext cx="0" cy="5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Line 81"/>
            <p:cNvSpPr>
              <a:spLocks noChangeShapeType="1"/>
            </p:cNvSpPr>
            <p:nvPr/>
          </p:nvSpPr>
          <p:spPr bwMode="auto">
            <a:xfrm>
              <a:off x="4080" y="3168"/>
              <a:ext cx="0" cy="48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Line 82"/>
            <p:cNvSpPr>
              <a:spLocks noChangeShapeType="1"/>
            </p:cNvSpPr>
            <p:nvPr/>
          </p:nvSpPr>
          <p:spPr bwMode="auto">
            <a:xfrm>
              <a:off x="4224" y="3264"/>
              <a:ext cx="0" cy="3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Line 83"/>
            <p:cNvSpPr>
              <a:spLocks noChangeShapeType="1"/>
            </p:cNvSpPr>
            <p:nvPr/>
          </p:nvSpPr>
          <p:spPr bwMode="auto">
            <a:xfrm>
              <a:off x="4368" y="3312"/>
              <a:ext cx="0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Line 84"/>
            <p:cNvSpPr>
              <a:spLocks noChangeShapeType="1"/>
            </p:cNvSpPr>
            <p:nvPr/>
          </p:nvSpPr>
          <p:spPr bwMode="auto">
            <a:xfrm>
              <a:off x="4512" y="3264"/>
              <a:ext cx="0" cy="3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97" name="Text Box 85"/>
          <p:cNvSpPr txBox="1">
            <a:spLocks noChangeArrowheads="1"/>
          </p:cNvSpPr>
          <p:nvPr/>
        </p:nvSpPr>
        <p:spPr bwMode="auto">
          <a:xfrm>
            <a:off x="1344613" y="3595688"/>
            <a:ext cx="71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7548563" y="557688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Advantages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Digital data can be processed and transmitted more efficiently and reliably than analog data.</a:t>
            </a:r>
          </a:p>
          <a:p>
            <a:r>
              <a:rPr lang="en-US"/>
              <a:t>Digital data has a great advantage when storage is necessary.</a:t>
            </a:r>
          </a:p>
          <a:p>
            <a:r>
              <a:rPr lang="en-US"/>
              <a:t>Let’s talk about digital music…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Music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/>
              <a:t>The media is very compact but higher-density (and counting):</a:t>
            </a:r>
          </a:p>
          <a:p>
            <a:pPr lvl="1"/>
            <a:r>
              <a:rPr lang="en-US"/>
              <a:t>CDs</a:t>
            </a:r>
          </a:p>
          <a:p>
            <a:pPr lvl="1"/>
            <a:r>
              <a:rPr lang="en-US"/>
              <a:t>Memory cards</a:t>
            </a:r>
          </a:p>
          <a:p>
            <a:r>
              <a:rPr lang="en-US"/>
              <a:t>No more bulky and noise-prone media like cassette tape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248400" y="31242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http://</a:t>
            </a:r>
            <a:r>
              <a:rPr lang="en-US" sz="1400"/>
              <a:t>www.dpreview.com/news/0303/sandisk512mb1gbsdcard.jpg</a:t>
            </a:r>
          </a:p>
        </p:txBody>
      </p:sp>
      <p:pic>
        <p:nvPicPr>
          <p:cNvPr id="43013" name="Picture 5" descr="sandisk512mb1gbsdc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066800"/>
            <a:ext cx="2286000" cy="2014538"/>
          </a:xfrm>
          <a:prstGeom prst="rect">
            <a:avLst/>
          </a:prstGeom>
          <a:noFill/>
        </p:spPr>
      </p:pic>
      <p:pic>
        <p:nvPicPr>
          <p:cNvPr id="43014" name="Picture 6" descr="compact-dis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209800"/>
            <a:ext cx="1273175" cy="1752600"/>
          </a:xfrm>
          <a:prstGeom prst="rect">
            <a:avLst/>
          </a:prstGeom>
          <a:noFill/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419600" y="3992563"/>
            <a:ext cx="455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http://www.wwwk.co.uk/images/homepage/compact-disc.jpg</a:t>
            </a:r>
          </a:p>
        </p:txBody>
      </p:sp>
      <p:pic>
        <p:nvPicPr>
          <p:cNvPr id="43016" name="Picture 8" descr="cassette_tap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4800600"/>
            <a:ext cx="2743200" cy="1824038"/>
          </a:xfrm>
          <a:prstGeom prst="rect">
            <a:avLst/>
          </a:prstGeom>
          <a:noFill/>
        </p:spPr>
      </p:pic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038600" y="6537325"/>
            <a:ext cx="4506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http://www.cricketsoda.com/images/music/cassette_tape.jpg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5">
      <a:dk1>
        <a:srgbClr val="5C1F00"/>
      </a:dk1>
      <a:lt1>
        <a:srgbClr val="FFFFFF"/>
      </a:lt1>
      <a:dk2>
        <a:srgbClr val="8C0000"/>
      </a:dk2>
      <a:lt2>
        <a:srgbClr val="DFD293"/>
      </a:lt2>
      <a:accent1>
        <a:srgbClr val="FF6845"/>
      </a:accent1>
      <a:accent2>
        <a:srgbClr val="BE7960"/>
      </a:accent2>
      <a:accent3>
        <a:srgbClr val="C5AAAA"/>
      </a:accent3>
      <a:accent4>
        <a:srgbClr val="DADADA"/>
      </a:accent4>
      <a:accent5>
        <a:srgbClr val="FFB9B0"/>
      </a:accent5>
      <a:accent6>
        <a:srgbClr val="AC6D56"/>
      </a:accent6>
      <a:hlink>
        <a:srgbClr val="FFFFCC"/>
      </a:hlink>
      <a:folHlink>
        <a:srgbClr val="FFCC00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eam 3">
    <a:dk1>
      <a:srgbClr val="2A5400"/>
    </a:dk1>
    <a:lt1>
      <a:srgbClr val="FFFFFF"/>
    </a:lt1>
    <a:dk2>
      <a:srgbClr val="4A9400"/>
    </a:dk2>
    <a:lt2>
      <a:srgbClr val="BAE8BA"/>
    </a:lt2>
    <a:accent1>
      <a:srgbClr val="33CC33"/>
    </a:accent1>
    <a:accent2>
      <a:srgbClr val="99CC00"/>
    </a:accent2>
    <a:accent3>
      <a:srgbClr val="B1C8AA"/>
    </a:accent3>
    <a:accent4>
      <a:srgbClr val="DADADA"/>
    </a:accent4>
    <a:accent5>
      <a:srgbClr val="ADE2AD"/>
    </a:accent5>
    <a:accent6>
      <a:srgbClr val="8AB900"/>
    </a:accent6>
    <a:hlink>
      <a:srgbClr val="99FF33"/>
    </a:hlink>
    <a:folHlink>
      <a:srgbClr val="FFFF99"/>
    </a:folHlink>
  </a:clrScheme>
</a:themeOverride>
</file>

<file path=ppt/theme/themeOverride10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2.xml><?xml version="1.0" encoding="utf-8"?>
<a:themeOverride xmlns:a="http://schemas.openxmlformats.org/drawingml/2006/main">
  <a:clrScheme name="Stream 3">
    <a:dk1>
      <a:srgbClr val="2A5400"/>
    </a:dk1>
    <a:lt1>
      <a:srgbClr val="FFFFFF"/>
    </a:lt1>
    <a:dk2>
      <a:srgbClr val="4A9400"/>
    </a:dk2>
    <a:lt2>
      <a:srgbClr val="BAE8BA"/>
    </a:lt2>
    <a:accent1>
      <a:srgbClr val="33CC33"/>
    </a:accent1>
    <a:accent2>
      <a:srgbClr val="99CC00"/>
    </a:accent2>
    <a:accent3>
      <a:srgbClr val="B1C8AA"/>
    </a:accent3>
    <a:accent4>
      <a:srgbClr val="DADADA"/>
    </a:accent4>
    <a:accent5>
      <a:srgbClr val="ADE2AD"/>
    </a:accent5>
    <a:accent6>
      <a:srgbClr val="8AB900"/>
    </a:accent6>
    <a:hlink>
      <a:srgbClr val="99FF33"/>
    </a:hlink>
    <a:folHlink>
      <a:srgbClr val="FFFF99"/>
    </a:folHlink>
  </a:clrScheme>
</a:themeOverride>
</file>

<file path=ppt/theme/themeOverride3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4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5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6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7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8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9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1084</TotalTime>
  <Words>633</Words>
  <Application>Microsoft Office PowerPoint</Application>
  <PresentationFormat>On-screen Show (4:3)</PresentationFormat>
  <Paragraphs>176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Stream</vt:lpstr>
      <vt:lpstr>What is this course all about?</vt:lpstr>
      <vt:lpstr>Slide 2</vt:lpstr>
      <vt:lpstr>Slide 3</vt:lpstr>
      <vt:lpstr>Digital Technology</vt:lpstr>
      <vt:lpstr>Digital and Analog Quantities</vt:lpstr>
      <vt:lpstr>Analog Quantity</vt:lpstr>
      <vt:lpstr>Digital Quantity</vt:lpstr>
      <vt:lpstr>Digital Advantages</vt:lpstr>
      <vt:lpstr>Digital Music</vt:lpstr>
      <vt:lpstr>Slide 10</vt:lpstr>
      <vt:lpstr>Slide 11</vt:lpstr>
      <vt:lpstr>Binary Digits</vt:lpstr>
      <vt:lpstr>Logic Levels</vt:lpstr>
      <vt:lpstr>Digital Waveforms</vt:lpstr>
      <vt:lpstr>Non-Ideal Pulse</vt:lpstr>
      <vt:lpstr>Waveform Characteristics</vt:lpstr>
      <vt:lpstr>Duty Cycle</vt:lpstr>
      <vt:lpstr>Example</vt:lpstr>
      <vt:lpstr>Waveform &amp; Binary Information</vt:lpstr>
      <vt:lpstr>Data Transfer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105</cp:revision>
  <cp:lastPrinted>1601-01-01T00:00:00Z</cp:lastPrinted>
  <dcterms:created xsi:type="dcterms:W3CDTF">1601-01-01T00:00:00Z</dcterms:created>
  <dcterms:modified xsi:type="dcterms:W3CDTF">2013-09-23T13:00:49Z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