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57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FF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5CFBC65-6D47-45FF-B885-7C89848592C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A2763-B724-42ED-9A62-C192A6A6515E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4C852-B963-47B8-BC5F-D570E2115151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A00F8C-CE16-44AD-B4B2-A111EF53FCBC}" type="slidenum">
              <a:rPr lang="en-US"/>
              <a:pPr/>
              <a:t>11</a:t>
            </a:fld>
            <a:endParaRPr lang="en-US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5A9F2-0F57-4E48-90EA-4E579240C9AC}" type="slidenum">
              <a:rPr lang="en-US"/>
              <a:pPr/>
              <a:t>12</a:t>
            </a:fld>
            <a:endParaRPr lang="en-US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424BC-EB06-4486-AC13-C3FA28FFCBE9}" type="slidenum">
              <a:rPr lang="en-US"/>
              <a:pPr/>
              <a:t>13</a:t>
            </a:fld>
            <a:endParaRPr 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09436-0B49-4E9A-B6BC-AEA8036E981F}" type="slidenum">
              <a:rPr lang="en-US"/>
              <a:pPr/>
              <a:t>14</a:t>
            </a:fld>
            <a:endParaRPr lang="en-US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B47FB-CB35-4C83-81EC-9E407118876D}" type="slidenum">
              <a:rPr lang="en-US"/>
              <a:pPr/>
              <a:t>15</a:t>
            </a:fld>
            <a:endParaRPr lang="en-US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C56E-3340-4AEE-B9CA-33977E1D294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AEBEC-3A59-4A1E-9FD3-8F84A20C756D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7D63E-B31B-4BB3-A4F3-950E7D8C05C6}" type="slidenum">
              <a:rPr lang="en-US"/>
              <a:pPr/>
              <a:t>4</a:t>
            </a:fld>
            <a:endParaRPr 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2EC1A-1C9A-42FD-8839-41BA6EC677DF}" type="slidenum">
              <a:rPr lang="en-US"/>
              <a:pPr/>
              <a:t>5</a:t>
            </a:fld>
            <a:endParaRPr 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1EFB4-2232-4D16-8AF1-554E7F019AF6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14D31-9930-4B65-B279-A8C11E0CA2D8}" type="slidenum">
              <a:rPr lang="en-US"/>
              <a:pPr/>
              <a:t>7</a:t>
            </a:fld>
            <a:endParaRPr 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485DC-5522-494A-8D2E-BDD23BC15086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0E258-22B5-4575-ACCC-826D761D6440}" type="slidenum">
              <a:rPr lang="en-US"/>
              <a:pPr/>
              <a:t>9</a:t>
            </a:fld>
            <a:endParaRPr lang="en-US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24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4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9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6EB0DB-4E87-4A10-8DAC-93724D4D9D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28C2E9-C162-407A-8E8B-412D45EB87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092D3B-C4C0-40E0-AA5A-E33A2D2987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F5AF5C-C3F5-4068-82D7-715341A224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CDB224-728B-433C-830F-30CB8420BB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5132A-206E-44E7-BDA2-2BD6913D6E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DFBB93-21BD-468A-B825-83A5189CFA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7CFA75-FA77-423E-BC13-06778F0285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69C19A-F9FE-4426-965B-6B6441EDFF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FBDBD4-B2E0-4752-91EC-8B5ADC5321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E2BFF7-7D58-4E08-A68C-FD4380125C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417ABC8-ADB7-491D-B122-4378284CFB4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9221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922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Digital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Gray Code - Application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7200" y="4953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http://www.mipraso.de/enzyklopaedie/g/gray-code-scheibe.gif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029200" y="5256213"/>
            <a:ext cx="31527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http://www.engr.colostate.edu/~dga/mechatronics/figures/9-11.gif</a:t>
            </a:r>
          </a:p>
        </p:txBody>
      </p:sp>
      <p:pic>
        <p:nvPicPr>
          <p:cNvPr id="21511" name="Picture 7" descr="gray-code-scheib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3581400" cy="3581400"/>
          </a:xfrm>
          <a:prstGeom prst="rect">
            <a:avLst/>
          </a:prstGeom>
          <a:noFill/>
        </p:spPr>
      </p:pic>
      <p:pic>
        <p:nvPicPr>
          <p:cNvPr id="21512" name="Picture 8" descr="gray-code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1371600"/>
            <a:ext cx="4695825" cy="3713163"/>
          </a:xfrm>
          <a:prstGeom prst="rect">
            <a:avLst/>
          </a:prstGeom>
          <a:noFill/>
        </p:spPr>
      </p:pic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022475" y="1554163"/>
            <a:ext cx="644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Courier" charset="0"/>
              </a:rPr>
              <a:t>Bit 0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022475" y="1828800"/>
            <a:ext cx="644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Courier" charset="0"/>
              </a:rPr>
              <a:t>Bit 1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022475" y="2087563"/>
            <a:ext cx="644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Courier" charset="0"/>
              </a:rPr>
              <a:t>Bit 2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022475" y="2392363"/>
            <a:ext cx="644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Courier" charset="0"/>
              </a:rPr>
              <a:t>Bit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Alphanumeric Codes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Represent numbers and alphabetic characters. </a:t>
            </a:r>
          </a:p>
          <a:p>
            <a:pPr lvl="1"/>
            <a:r>
              <a:rPr lang="en-US"/>
              <a:t>Also represent other characters such as symbols and various instructions necessary for conveying information.</a:t>
            </a:r>
          </a:p>
          <a:p>
            <a:r>
              <a:rPr lang="en-US"/>
              <a:t>The ASCII is the most common alphanumeric code.</a:t>
            </a:r>
          </a:p>
          <a:p>
            <a:pPr lvl="1"/>
            <a:r>
              <a:rPr lang="en-US"/>
              <a:t>ASCII = American Standard Code for Information Interchange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ASCII has 128 characters and symbols represented by a 7-bit binary code.</a:t>
            </a:r>
          </a:p>
          <a:p>
            <a:pPr lvl="1"/>
            <a:r>
              <a:rPr lang="en-US"/>
              <a:t>It can be considered an 8-bit code with the MSB always 0. (00h-7Fh)</a:t>
            </a:r>
          </a:p>
          <a:p>
            <a:pPr lvl="2"/>
            <a:r>
              <a:rPr lang="en-US"/>
              <a:t>00h-1Fh (the first 32) – control characters</a:t>
            </a:r>
          </a:p>
          <a:p>
            <a:pPr lvl="2"/>
            <a:r>
              <a:rPr lang="en-US"/>
              <a:t>20h-7Fh – graphics symbols (can be printed or displayed)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2057400" cy="1143000"/>
          </a:xfrm>
        </p:spPr>
        <p:txBody>
          <a:bodyPr/>
          <a:lstStyle/>
          <a:p>
            <a:r>
              <a:rPr lang="en-US" sz="4000"/>
              <a:t>ASCII Table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600" y="5853113"/>
            <a:ext cx="358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http://ascii-table.com/img/table.gif</a:t>
            </a:r>
          </a:p>
        </p:txBody>
      </p:sp>
      <p:pic>
        <p:nvPicPr>
          <p:cNvPr id="36870" name="Picture 6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52400"/>
            <a:ext cx="5203825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ASCII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an additional 128 characters that were adopted by IBM for use in their PCs. It’s popular and is used in applications other than PCs </a:t>
            </a:r>
            <a:r>
              <a:rPr lang="en-US">
                <a:sym typeface="Wingdings" pitchFamily="2" charset="2"/>
              </a:rPr>
              <a:t> unofficial standard.</a:t>
            </a:r>
          </a:p>
          <a:p>
            <a:pPr lvl="1"/>
            <a:r>
              <a:rPr lang="en-US"/>
              <a:t>The extended ASCII characters are represented by an 8-bit code series from 80h-FFh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3810000" cy="1249362"/>
          </a:xfrm>
        </p:spPr>
        <p:txBody>
          <a:bodyPr/>
          <a:lstStyle/>
          <a:p>
            <a:r>
              <a:rPr lang="en-US" sz="4000"/>
              <a:t>Extended ASCII Table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1000" y="6262688"/>
            <a:ext cx="368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http://ascii-table.com/img/table-pc.gif</a:t>
            </a:r>
          </a:p>
        </p:txBody>
      </p:sp>
      <p:pic>
        <p:nvPicPr>
          <p:cNvPr id="43013" name="Picture 5" descr="table-p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5950" y="838200"/>
            <a:ext cx="433705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Coded Decimal (BCD)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Would it be easy for you if you can replace a decimal number with an individual binary code? </a:t>
            </a:r>
          </a:p>
          <a:p>
            <a:pPr lvl="1">
              <a:lnSpc>
                <a:spcPct val="90000"/>
              </a:lnSpc>
            </a:pPr>
            <a:r>
              <a:rPr lang="en-US"/>
              <a:t>Such as 00011001 = 19</a:t>
            </a:r>
            <a:r>
              <a:rPr lang="en-US" baseline="-25000"/>
              <a:t>10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The 8421 code is a type of BCD to do that.</a:t>
            </a:r>
          </a:p>
          <a:p>
            <a:pPr>
              <a:lnSpc>
                <a:spcPct val="90000"/>
              </a:lnSpc>
            </a:pPr>
            <a:r>
              <a:rPr lang="en-US"/>
              <a:t>BCD code provides an excellent interface to binary systems:</a:t>
            </a:r>
          </a:p>
          <a:p>
            <a:pPr lvl="1">
              <a:lnSpc>
                <a:spcPct val="90000"/>
              </a:lnSpc>
            </a:pPr>
            <a:r>
              <a:rPr lang="en-US"/>
              <a:t>Keypad inputs</a:t>
            </a:r>
          </a:p>
          <a:p>
            <a:pPr lvl="1">
              <a:lnSpc>
                <a:spcPct val="90000"/>
              </a:lnSpc>
            </a:pPr>
            <a:r>
              <a:rPr lang="en-US"/>
              <a:t>Digital readouts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Coded Decimal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076700"/>
            <a:ext cx="4038600" cy="23241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sz="2400">
                <a:solidFill>
                  <a:srgbClr val="FFFF00"/>
                </a:solidFill>
              </a:rPr>
              <a:t>ex1: dec-to-BCD</a:t>
            </a:r>
          </a:p>
          <a:p>
            <a:pPr marL="533400" indent="-533400">
              <a:buFont typeface="Wingdings" pitchFamily="2" charset="2"/>
              <a:buAutoNum type="alphaLcParenBoth"/>
            </a:pPr>
            <a:r>
              <a:rPr lang="en-US" sz="2400">
                <a:solidFill>
                  <a:srgbClr val="FFFF00"/>
                </a:solidFill>
              </a:rPr>
              <a:t>35</a:t>
            </a:r>
          </a:p>
          <a:p>
            <a:pPr marL="533400" indent="-533400">
              <a:buFont typeface="Wingdings" pitchFamily="2" charset="2"/>
              <a:buAutoNum type="alphaLcParenBoth"/>
            </a:pPr>
            <a:r>
              <a:rPr lang="en-US" sz="2400">
                <a:solidFill>
                  <a:srgbClr val="FFFF00"/>
                </a:solidFill>
              </a:rPr>
              <a:t>98</a:t>
            </a:r>
          </a:p>
          <a:p>
            <a:pPr marL="533400" indent="-533400">
              <a:buFont typeface="Wingdings" pitchFamily="2" charset="2"/>
              <a:buAutoNum type="alphaLcParenBoth"/>
            </a:pPr>
            <a:r>
              <a:rPr lang="en-US" sz="2400">
                <a:solidFill>
                  <a:srgbClr val="FFFF00"/>
                </a:solidFill>
              </a:rPr>
              <a:t>170</a:t>
            </a:r>
          </a:p>
          <a:p>
            <a:pPr marL="533400" indent="-533400">
              <a:buFont typeface="Wingdings" pitchFamily="2" charset="2"/>
              <a:buAutoNum type="alphaLcParenBoth"/>
            </a:pPr>
            <a:r>
              <a:rPr lang="en-US" sz="2400">
                <a:solidFill>
                  <a:srgbClr val="FFFF00"/>
                </a:solidFill>
              </a:rPr>
              <a:t>2469 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4076700"/>
            <a:ext cx="4038600" cy="19431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sz="2400">
                <a:solidFill>
                  <a:srgbClr val="FFFF00"/>
                </a:solidFill>
              </a:rPr>
              <a:t>ex2: BCD-to-dec</a:t>
            </a:r>
          </a:p>
          <a:p>
            <a:pPr marL="533400" indent="-533400">
              <a:buFont typeface="Wingdings" pitchFamily="2" charset="2"/>
              <a:buAutoNum type="alphaLcParenBoth"/>
            </a:pPr>
            <a:r>
              <a:rPr lang="en-US" sz="2400">
                <a:solidFill>
                  <a:srgbClr val="FFFF00"/>
                </a:solidFill>
              </a:rPr>
              <a:t>10000110</a:t>
            </a:r>
          </a:p>
          <a:p>
            <a:pPr marL="533400" indent="-533400">
              <a:buFont typeface="Wingdings" pitchFamily="2" charset="2"/>
              <a:buAutoNum type="alphaLcParenBoth"/>
            </a:pPr>
            <a:r>
              <a:rPr lang="en-US" sz="2400">
                <a:solidFill>
                  <a:srgbClr val="FFFF00"/>
                </a:solidFill>
              </a:rPr>
              <a:t>001101010001</a:t>
            </a:r>
          </a:p>
          <a:p>
            <a:pPr marL="533400" indent="-533400">
              <a:buFont typeface="Wingdings" pitchFamily="2" charset="2"/>
              <a:buAutoNum type="alphaLcParenBoth"/>
            </a:pPr>
            <a:r>
              <a:rPr lang="en-US" sz="2400">
                <a:solidFill>
                  <a:srgbClr val="FFFF00"/>
                </a:solidFill>
              </a:rPr>
              <a:t>1001010001110000</a:t>
            </a: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>
            <p:ph idx="4294967295"/>
          </p:nvPr>
        </p:nvGraphicFramePr>
        <p:xfrm>
          <a:off x="381000" y="1600200"/>
          <a:ext cx="8763000" cy="1211580"/>
        </p:xfrm>
        <a:graphic>
          <a:graphicData uri="http://schemas.openxmlformats.org/drawingml/2006/table">
            <a:tbl>
              <a:tblPr/>
              <a:tblGrid>
                <a:gridCol w="1281113"/>
                <a:gridCol w="747712"/>
                <a:gridCol w="747713"/>
                <a:gridCol w="749300"/>
                <a:gridCol w="747712"/>
                <a:gridCol w="749300"/>
                <a:gridCol w="747713"/>
                <a:gridCol w="749300"/>
                <a:gridCol w="747712"/>
                <a:gridCol w="747713"/>
                <a:gridCol w="747712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Decimal Digit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BCD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charset="0"/>
                          <a:cs typeface="Arial" pitchFamily="34" charset="0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46125" y="3673475"/>
            <a:ext cx="244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FF33"/>
                </a:solidFill>
              </a:rPr>
              <a:t>Let’s crack these…</a:t>
            </a: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09600" y="3138488"/>
            <a:ext cx="709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Note: 1010, 1011, 1100, 1101, 1110, and 1111 are </a:t>
            </a:r>
            <a:r>
              <a:rPr lang="en-US" sz="2000" b="1" u="sng">
                <a:solidFill>
                  <a:srgbClr val="FF3300"/>
                </a:solidFill>
              </a:rPr>
              <a:t>INVALID CODE</a:t>
            </a:r>
            <a:r>
              <a:rPr lang="en-US" sz="2000" b="1">
                <a:solidFill>
                  <a:srgbClr val="FF33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sz="2800"/>
              <a:t>BCD is a numerical code and </a:t>
            </a:r>
            <a:r>
              <a:rPr lang="en-US" sz="2800" u="sng"/>
              <a:t>can be used</a:t>
            </a:r>
            <a:r>
              <a:rPr lang="en-US" sz="2800"/>
              <a:t> in arithmetic operations. Here is how to add two BCD numbers:</a:t>
            </a:r>
          </a:p>
          <a:p>
            <a:pPr lvl="1"/>
            <a:r>
              <a:rPr lang="en-US" sz="2400"/>
              <a:t>Add the two BCD numbers, using the rules for basic binary addition.</a:t>
            </a:r>
          </a:p>
          <a:p>
            <a:pPr lvl="1"/>
            <a:r>
              <a:rPr lang="en-US" sz="2400"/>
              <a:t>If a 4-bit sum is equal to or less than 9, it is a valid BCD number.</a:t>
            </a:r>
          </a:p>
          <a:p>
            <a:pPr lvl="1"/>
            <a:r>
              <a:rPr lang="en-US" sz="2400"/>
              <a:t>If a 4-bit sum &gt; 9, or if a carry out of the 4-bit group is generated it is an invalid result. Add 6 (0110) to a 4-bit sum in order to skip the six the invalid states and return the code to 8421. If a carry results when 6 is added, simply add the carry to the next 4-bit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Try these: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FF00"/>
                </a:solidFill>
              </a:rPr>
              <a:t>	ex: Add the following numbers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9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FF00"/>
                </a:solidFill>
              </a:rPr>
              <a:t>		</a:t>
            </a:r>
            <a:r>
              <a:rPr lang="en-US" sz="2800">
                <a:solidFill>
                  <a:srgbClr val="FFFF00"/>
                </a:solidFill>
                <a:latin typeface="Courier" charset="0"/>
              </a:rPr>
              <a:t>(a) 0011+0100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FF00"/>
                </a:solidFill>
                <a:latin typeface="Courier" charset="0"/>
              </a:rPr>
              <a:t>		(b) 00100011 + 00010101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FF00"/>
                </a:solidFill>
                <a:latin typeface="Courier" charset="0"/>
              </a:rPr>
              <a:t>		(c) 10000110 + 00010011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FF00"/>
                </a:solidFill>
                <a:latin typeface="Courier" charset="0"/>
              </a:rPr>
              <a:t>		(d) 010001010000 + 010000010111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FF00"/>
                </a:solidFill>
                <a:latin typeface="Courier" charset="0"/>
              </a:rPr>
              <a:t>		(e) 1001 + 0100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FF00"/>
                </a:solidFill>
                <a:latin typeface="Courier" charset="0"/>
              </a:rPr>
              <a:t>		(f) 1001 + 1001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FF00"/>
                </a:solidFill>
                <a:latin typeface="Courier" charset="0"/>
              </a:rPr>
              <a:t>		(g) 00010110 + 00010101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FF00"/>
                </a:solidFill>
                <a:latin typeface="Courier" charset="0"/>
              </a:rPr>
              <a:t>		(h) 01100111 + 01010011</a:t>
            </a:r>
            <a:endParaRPr lang="en-US" sz="2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Gray Code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Gray code is unweighted and is not an arithmetic code.</a:t>
            </a:r>
          </a:p>
          <a:p>
            <a:pPr lvl="1"/>
            <a:r>
              <a:rPr lang="en-US"/>
              <a:t>There are no specific weights assigned to the bit positions.</a:t>
            </a:r>
          </a:p>
          <a:p>
            <a:r>
              <a:rPr lang="en-US">
                <a:solidFill>
                  <a:srgbClr val="FFFF00"/>
                </a:solidFill>
              </a:rPr>
              <a:t>Important: the Gray code exhibits only a single bit change from one code word to the next </a:t>
            </a:r>
            <a:r>
              <a:rPr lang="en-US" u="sng">
                <a:solidFill>
                  <a:srgbClr val="FFFF00"/>
                </a:solidFill>
              </a:rPr>
              <a:t>in sequence</a:t>
            </a:r>
            <a:r>
              <a:rPr lang="en-US">
                <a:solidFill>
                  <a:srgbClr val="FFFF00"/>
                </a:solidFill>
              </a:rPr>
              <a:t>.</a:t>
            </a:r>
          </a:p>
          <a:p>
            <a:pPr lvl="1"/>
            <a:r>
              <a:rPr lang="en-US">
                <a:solidFill>
                  <a:srgbClr val="66FF33"/>
                </a:solidFill>
              </a:rPr>
              <a:t>This property is important in many applications, such as shaft position encoders.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Gray Code</a:t>
            </a:r>
          </a:p>
        </p:txBody>
      </p:sp>
      <p:graphicFrame>
        <p:nvGraphicFramePr>
          <p:cNvPr id="23655" name="Group 10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114800"/>
        </p:xfrm>
        <a:graphic>
          <a:graphicData uri="http://schemas.openxmlformats.org/drawingml/2006/table">
            <a:tbl>
              <a:tblPr/>
              <a:tblGrid>
                <a:gridCol w="1300163"/>
                <a:gridCol w="1163637"/>
                <a:gridCol w="15748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Gray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53" name="Group 101"/>
          <p:cNvGraphicFramePr>
            <a:graphicFrameLocks noGrp="1"/>
          </p:cNvGraphicFramePr>
          <p:nvPr>
            <p:ph sz="half" idx="2"/>
          </p:nvPr>
        </p:nvGraphicFramePr>
        <p:xfrm>
          <a:off x="4800600" y="1600200"/>
          <a:ext cx="4038600" cy="4114800"/>
        </p:xfrm>
        <a:graphic>
          <a:graphicData uri="http://schemas.openxmlformats.org/drawingml/2006/table">
            <a:tbl>
              <a:tblPr/>
              <a:tblGrid>
                <a:gridCol w="1300163"/>
                <a:gridCol w="1163637"/>
                <a:gridCol w="15748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Gray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Gray Code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ln/>
        </p:spPr>
        <p:txBody>
          <a:bodyPr/>
          <a:lstStyle/>
          <a:p>
            <a:r>
              <a:rPr lang="en-US"/>
              <a:t>Binary-to-Gray code conversion</a:t>
            </a:r>
          </a:p>
          <a:p>
            <a:pPr lvl="1"/>
            <a:r>
              <a:rPr lang="en-US"/>
              <a:t>The MSB in the Gray code is the same as corresponding MSB in the binary number.</a:t>
            </a:r>
          </a:p>
          <a:p>
            <a:pPr lvl="1"/>
            <a:r>
              <a:rPr lang="en-US"/>
              <a:t>Going from left to right, add each adjacent pair of binary code bits to get the next Gray code bit. </a:t>
            </a:r>
            <a:r>
              <a:rPr lang="en-US" u="sng"/>
              <a:t>Discard carries</a:t>
            </a:r>
            <a:r>
              <a:rPr lang="en-US"/>
              <a:t>.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solidFill>
                  <a:srgbClr val="FFFF00"/>
                </a:solidFill>
              </a:rPr>
              <a:t>ex:</a:t>
            </a:r>
            <a:r>
              <a:rPr lang="en-US"/>
              <a:t>    convert </a:t>
            </a:r>
            <a:r>
              <a:rPr lang="en-US" sz="2400">
                <a:latin typeface="Courier" charset="0"/>
              </a:rPr>
              <a:t>10110</a:t>
            </a:r>
            <a:r>
              <a:rPr lang="en-US" sz="2400" baseline="-25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 to Gray code</a:t>
            </a:r>
          </a:p>
          <a:p>
            <a:pPr lvl="1">
              <a:buFont typeface="Wingdings" pitchFamily="2" charset="2"/>
              <a:buNone/>
            </a:pPr>
            <a:r>
              <a:rPr lang="en-US" sz="2400">
                <a:latin typeface="Courier" charset="0"/>
              </a:rPr>
              <a:t>			</a:t>
            </a:r>
            <a:r>
              <a:rPr lang="en-US" sz="2400" b="1">
                <a:latin typeface="Courier" charset="0"/>
              </a:rPr>
              <a:t>1 </a:t>
            </a:r>
            <a:r>
              <a:rPr lang="en-US" sz="2400" b="1">
                <a:solidFill>
                  <a:srgbClr val="FFFF00"/>
                </a:solidFill>
                <a:latin typeface="Courier" charset="0"/>
              </a:rPr>
              <a:t>+</a:t>
            </a:r>
            <a:r>
              <a:rPr lang="en-US" sz="2400" b="1">
                <a:latin typeface="Courier" charset="0"/>
              </a:rPr>
              <a:t> 0 </a:t>
            </a:r>
            <a:r>
              <a:rPr lang="en-US" sz="2400" b="1">
                <a:solidFill>
                  <a:srgbClr val="66FF33"/>
                </a:solidFill>
                <a:latin typeface="Courier" charset="0"/>
              </a:rPr>
              <a:t>+</a:t>
            </a:r>
            <a:r>
              <a:rPr lang="en-US" sz="2400" b="1">
                <a:latin typeface="Courier" charset="0"/>
              </a:rPr>
              <a:t> 1 </a:t>
            </a:r>
            <a:r>
              <a:rPr lang="en-US" sz="2400" b="1">
                <a:solidFill>
                  <a:srgbClr val="FFFF00"/>
                </a:solidFill>
                <a:latin typeface="Courier" charset="0"/>
              </a:rPr>
              <a:t>+</a:t>
            </a:r>
            <a:r>
              <a:rPr lang="en-US" sz="2400" b="1">
                <a:latin typeface="Courier" charset="0"/>
              </a:rPr>
              <a:t> 1 </a:t>
            </a:r>
            <a:r>
              <a:rPr lang="en-US" sz="2400" b="1">
                <a:solidFill>
                  <a:srgbClr val="66FF33"/>
                </a:solidFill>
                <a:latin typeface="Courier" charset="0"/>
              </a:rPr>
              <a:t>+</a:t>
            </a:r>
            <a:r>
              <a:rPr lang="en-US" sz="2400" b="1">
                <a:latin typeface="Courier" charset="0"/>
              </a:rPr>
              <a:t> 0  binary</a:t>
            </a:r>
          </a:p>
          <a:p>
            <a:pPr lvl="1">
              <a:buFont typeface="Wingdings" pitchFamily="2" charset="2"/>
              <a:buNone/>
            </a:pPr>
            <a:endParaRPr lang="en-US" sz="2400" b="1">
              <a:latin typeface="Courier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400" b="1" baseline="-25000"/>
              <a:t>			</a:t>
            </a:r>
            <a:r>
              <a:rPr lang="en-US" sz="2400" b="1">
                <a:latin typeface="Courier" charset="0"/>
              </a:rPr>
              <a:t>1   1   1   0   1  Gray</a:t>
            </a:r>
            <a:r>
              <a:rPr lang="en-US" sz="2400"/>
              <a:t> </a:t>
            </a:r>
            <a:r>
              <a:rPr lang="en-US" sz="2400" baseline="-25000"/>
              <a:t> 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200400" y="5334000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4648200" y="5334000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962400" y="5334000"/>
            <a:ext cx="0" cy="533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5410200" y="5334000"/>
            <a:ext cx="0" cy="533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438400" y="5334000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2514600" y="5410200"/>
            <a:ext cx="5334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96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312" y="16"/>
                  <a:pt x="336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4038600" y="5410200"/>
            <a:ext cx="5334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96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312" y="16"/>
                  <a:pt x="336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3276600" y="5410200"/>
            <a:ext cx="5334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96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312" y="16"/>
                  <a:pt x="336" y="0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4" name="Freeform 12"/>
          <p:cNvSpPr>
            <a:spLocks/>
          </p:cNvSpPr>
          <p:nvPr/>
        </p:nvSpPr>
        <p:spPr bwMode="auto">
          <a:xfrm>
            <a:off x="4800600" y="5410200"/>
            <a:ext cx="5334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96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312" y="16"/>
                  <a:pt x="336" y="0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Gray Code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Gray-to-Binary Conversion</a:t>
            </a:r>
          </a:p>
          <a:p>
            <a:pPr lvl="1"/>
            <a:r>
              <a:rPr lang="en-US"/>
              <a:t>The MSB in the binary code is the same as the corresponding bit in the Gray code.</a:t>
            </a:r>
          </a:p>
          <a:p>
            <a:pPr lvl="1"/>
            <a:r>
              <a:rPr lang="en-US"/>
              <a:t>Add each binary code bit generated to the Gray code bit in the next adjacent position. </a:t>
            </a:r>
            <a:r>
              <a:rPr lang="en-US" u="sng"/>
              <a:t>Discard carries</a:t>
            </a:r>
            <a:r>
              <a:rPr lang="en-US"/>
              <a:t>.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solidFill>
                  <a:srgbClr val="FFFF00"/>
                </a:solidFill>
              </a:rPr>
              <a:t>ex:</a:t>
            </a:r>
            <a:r>
              <a:rPr lang="en-US"/>
              <a:t> convert the Gray code word </a:t>
            </a:r>
            <a:r>
              <a:rPr lang="en-US" sz="2400">
                <a:latin typeface="Courier" charset="0"/>
              </a:rPr>
              <a:t>11011 to binary</a:t>
            </a:r>
          </a:p>
          <a:p>
            <a:pPr lvl="1">
              <a:buFont typeface="Wingdings" pitchFamily="2" charset="2"/>
              <a:buNone/>
            </a:pPr>
            <a:r>
              <a:rPr lang="en-US" sz="2400" b="1">
                <a:latin typeface="Courier" charset="0"/>
              </a:rPr>
              <a:t>			1 </a:t>
            </a:r>
            <a:r>
              <a:rPr lang="en-US" sz="2400" b="1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1 </a:t>
            </a:r>
            <a:r>
              <a:rPr lang="en-US" sz="2400" b="1">
                <a:solidFill>
                  <a:srgbClr val="66FF33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0 </a:t>
            </a:r>
            <a:r>
              <a:rPr lang="en-US" sz="2400" b="1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1 </a:t>
            </a:r>
            <a:r>
              <a:rPr lang="en-US" sz="2400" b="1">
                <a:solidFill>
                  <a:srgbClr val="66FF33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1  Gray</a:t>
            </a:r>
          </a:p>
          <a:p>
            <a:pPr lvl="1">
              <a:buFont typeface="Wingdings" pitchFamily="2" charset="2"/>
              <a:buNone/>
            </a:pPr>
            <a:r>
              <a:rPr lang="en-US" sz="2400">
                <a:latin typeface="Courier" charset="0"/>
              </a:rPr>
              <a:t>			</a:t>
            </a:r>
            <a:r>
              <a:rPr lang="en-US" sz="2400" b="1">
                <a:latin typeface="Courier" charset="0"/>
              </a:rPr>
              <a:t>  + </a:t>
            </a:r>
            <a:r>
              <a:rPr lang="en-US" sz="2400" b="1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+ </a:t>
            </a:r>
            <a:r>
              <a:rPr lang="en-US" sz="2400" b="1">
                <a:solidFill>
                  <a:srgbClr val="66FF33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+ </a:t>
            </a:r>
            <a:r>
              <a:rPr lang="en-US" sz="2400" b="1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+</a:t>
            </a:r>
            <a:endParaRPr lang="en-US" sz="2400">
              <a:latin typeface="Courier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400" b="1">
                <a:latin typeface="Courier" charset="0"/>
              </a:rPr>
              <a:t>			1 </a:t>
            </a:r>
            <a:r>
              <a:rPr lang="en-US" sz="2400" b="1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0 </a:t>
            </a:r>
            <a:r>
              <a:rPr lang="en-US" sz="2400" b="1">
                <a:solidFill>
                  <a:srgbClr val="66FF33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0 </a:t>
            </a:r>
            <a:r>
              <a:rPr lang="en-US" sz="2400" b="1">
                <a:solidFill>
                  <a:srgbClr val="FFFF00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1 </a:t>
            </a:r>
            <a:r>
              <a:rPr lang="en-US" sz="2400" b="1">
                <a:solidFill>
                  <a:srgbClr val="66FF33"/>
                </a:solidFill>
                <a:latin typeface="Courier" charset="0"/>
              </a:rPr>
              <a:t> </a:t>
            </a:r>
            <a:r>
              <a:rPr lang="en-US" sz="2400" b="1">
                <a:latin typeface="Courier" charset="0"/>
              </a:rPr>
              <a:t> 0  Binary</a:t>
            </a:r>
            <a:endParaRPr lang="en-US" sz="2400">
              <a:latin typeface="Courier" charset="0"/>
            </a:endParaRP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200400" y="4876800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648200" y="4876800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962400" y="4876800"/>
            <a:ext cx="0" cy="533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5410200" y="4876800"/>
            <a:ext cx="0" cy="533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2438400" y="4876800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2590800" y="4876800"/>
            <a:ext cx="457200" cy="533400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4038600" y="4876800"/>
            <a:ext cx="457200" cy="533400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3352800" y="4876800"/>
            <a:ext cx="457200" cy="533400"/>
          </a:xfrm>
          <a:prstGeom prst="line">
            <a:avLst/>
          </a:prstGeom>
          <a:noFill/>
          <a:ln w="28575">
            <a:solidFill>
              <a:srgbClr val="66FF33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V="1">
            <a:off x="4800600" y="4876800"/>
            <a:ext cx="457200" cy="533400"/>
          </a:xfrm>
          <a:prstGeom prst="line">
            <a:avLst/>
          </a:prstGeom>
          <a:noFill/>
          <a:ln w="28575">
            <a:solidFill>
              <a:srgbClr val="66FF33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250</TotalTime>
  <Words>661</Words>
  <Application>Microsoft Office PowerPoint</Application>
  <PresentationFormat>On-screen Show (4:3)</PresentationFormat>
  <Paragraphs>174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Garamond</vt:lpstr>
      <vt:lpstr>Times New Roman</vt:lpstr>
      <vt:lpstr>Wingdings</vt:lpstr>
      <vt:lpstr>Courier</vt:lpstr>
      <vt:lpstr>Stream</vt:lpstr>
      <vt:lpstr>The Digital Codes</vt:lpstr>
      <vt:lpstr>Binary Coded Decimal (BCD)</vt:lpstr>
      <vt:lpstr>Binary Coded Decimal</vt:lpstr>
      <vt:lpstr>BCD Addition</vt:lpstr>
      <vt:lpstr>BCD Addition</vt:lpstr>
      <vt:lpstr>The Gray Code</vt:lpstr>
      <vt:lpstr>The Gray Code</vt:lpstr>
      <vt:lpstr>The Gray Code</vt:lpstr>
      <vt:lpstr>The Gray Code</vt:lpstr>
      <vt:lpstr>The Gray Code - Application</vt:lpstr>
      <vt:lpstr>Alphanumeric Codes</vt:lpstr>
      <vt:lpstr>ASCII</vt:lpstr>
      <vt:lpstr>ASCII Table</vt:lpstr>
      <vt:lpstr>Extended ASCII</vt:lpstr>
      <vt:lpstr>Extended ASCII Table</vt:lpstr>
    </vt:vector>
  </TitlesOfParts>
  <Company>Atom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</dc:title>
  <dc:creator>Apisake</dc:creator>
  <cp:lastModifiedBy>Administrator</cp:lastModifiedBy>
  <cp:revision>51</cp:revision>
  <dcterms:created xsi:type="dcterms:W3CDTF">2006-06-19T21:23:42Z</dcterms:created>
  <dcterms:modified xsi:type="dcterms:W3CDTF">2012-11-07T07:57:25Z</dcterms:modified>
</cp:coreProperties>
</file>