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Comfortaa" charset="0"/>
      <p:regular r:id="rId25"/>
      <p:bold r:id="rId26"/>
    </p:embeddedFont>
    <p:embeddedFont>
      <p:font typeface="Roboto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1998/WD-DOM-19980720/introduction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cfa66a1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cfa66a1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02cf4d64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02cf4d64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cfa66a1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cfa66a1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Document Object Model (DOM) is a programming API for HTML and XML documents. It defines the logical structure of documents and the way a document is accessed and manipulated.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https://www.w3.org/TR/1998/WD-DOM-19980720/introduction.html</a:t>
            </a:r>
            <a:r>
              <a:rPr lang="en">
                <a:highlight>
                  <a:srgbClr val="FFFFFF"/>
                </a:highlight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cfa66a1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cfa66a1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02cf4d64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02cf4d64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cfa66a1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cfa66a1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cfa66a1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cfa66a1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cfa66a1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cfa66a1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cfa66a1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3cfa66a1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cfa66a1c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cfa66a1c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974dc86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974dc86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02cf4d64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02cf4d64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cfa66a1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cfa66a1c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six data types are primitives.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0974dc86f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0974dc86f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0974dc86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0974dc86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cfa66a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cfa66a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cfa66a1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cfa66a1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cfa66a1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3cfa66a1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cfa66a1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cfa66a1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02cf4d6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02cf4d6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cfa66a1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cfa66a1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541767" y="497442"/>
            <a:ext cx="1290525" cy="4678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Guide/Expressions_and_Operator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Guide/Grammar_and_Type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tify/You-Dont-Know-JS/blob/master/up%20&amp;%20going/ch1.md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900" y="1721650"/>
            <a:ext cx="1700201" cy="170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For the computer to understand your code (group of statements), they have to be translated either by an interpreter or a compiler.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Interpreter translates the code from top to bottom, line by line, each time the program is executed.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Compiler translates the code ahead of time before the program is executed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JS engine compiles a program on the fly and then immediately runs the compiled code.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/>
              <a:t>TIP</a:t>
            </a:r>
            <a:r>
              <a:rPr lang="en"/>
              <a:t>: On developer console, to type multiple lines press shift + enter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The DOM console has a </a:t>
            </a:r>
            <a:r>
              <a:rPr lang="en">
                <a:solidFill>
                  <a:srgbClr val="FF9900"/>
                </a:solidFill>
              </a:rPr>
              <a:t>console</a:t>
            </a:r>
            <a:r>
              <a:rPr lang="en"/>
              <a:t> object that provides access to the browser's developer console.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To print text or output to the user in the developer console, we use the command </a:t>
            </a:r>
            <a:r>
              <a:rPr lang="en">
                <a:solidFill>
                  <a:srgbClr val="FF9900"/>
                </a:solidFill>
              </a:rPr>
              <a:t>console.log()</a:t>
            </a:r>
            <a:endParaRPr>
              <a:solidFill>
                <a:srgbClr val="FF99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welcome = 'hello world';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console.log(</a:t>
            </a:r>
            <a:r>
              <a:rPr lang="en"/>
              <a:t>welcome</a:t>
            </a:r>
            <a:r>
              <a:rPr lang="en">
                <a:solidFill>
                  <a:srgbClr val="FF9900"/>
                </a:solidFill>
              </a:rPr>
              <a:t>);</a:t>
            </a:r>
            <a:endParaRPr>
              <a:solidFill>
                <a:srgbClr val="FF99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log()</a:t>
            </a:r>
            <a:r>
              <a:rPr lang="en"/>
              <a:t> is a function call expression that handles the </a:t>
            </a:r>
            <a:r>
              <a:rPr lang="en" i="1"/>
              <a:t>welcome</a:t>
            </a:r>
            <a:r>
              <a:rPr lang="en"/>
              <a:t> variable and prints it to the console.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Other </a:t>
            </a:r>
            <a:r>
              <a:rPr lang="en">
                <a:solidFill>
                  <a:srgbClr val="FF9900"/>
                </a:solidFill>
              </a:rPr>
              <a:t>console</a:t>
            </a:r>
            <a:r>
              <a:rPr lang="en"/>
              <a:t> object methods include: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clear()</a:t>
            </a:r>
            <a:r>
              <a:rPr lang="en"/>
              <a:t> - clears the console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error()</a:t>
            </a:r>
            <a:r>
              <a:rPr lang="en"/>
              <a:t> - outputs an error message to the console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info()</a:t>
            </a:r>
            <a:r>
              <a:rPr lang="en"/>
              <a:t> - outputs an informational message to the console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warn()</a:t>
            </a:r>
            <a:r>
              <a:rPr lang="en"/>
              <a:t> - outputs a warning message to the console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table()</a:t>
            </a:r>
            <a:r>
              <a:rPr lang="en"/>
              <a:t> - displays tabular data as a table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Other ways, you can output is through DOM window methods such as: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alert()</a:t>
            </a:r>
            <a:r>
              <a:rPr lang="en"/>
              <a:t> - displays an alert box with a message and an OK button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confirm()</a:t>
            </a:r>
            <a:r>
              <a:rPr lang="en"/>
              <a:t> - displays a dialog box with a message and an OK and a Cancel button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To receive information from the user, we use DOM window object method </a:t>
            </a:r>
            <a:r>
              <a:rPr lang="en">
                <a:solidFill>
                  <a:srgbClr val="FF9900"/>
                </a:solidFill>
              </a:rPr>
              <a:t>prompt()</a:t>
            </a:r>
            <a:endParaRPr>
              <a:solidFill>
                <a:srgbClr val="FF99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name = </a:t>
            </a:r>
            <a:r>
              <a:rPr lang="en">
                <a:solidFill>
                  <a:srgbClr val="FF9900"/>
                </a:solidFill>
              </a:rPr>
              <a:t>prompt(</a:t>
            </a:r>
            <a:r>
              <a:rPr lang="en"/>
              <a:t>"What is your name?"</a:t>
            </a:r>
            <a:r>
              <a:rPr lang="en">
                <a:solidFill>
                  <a:srgbClr val="FF9900"/>
                </a:solidFill>
              </a:rPr>
              <a:t>);</a:t>
            </a:r>
            <a:endParaRPr>
              <a:solidFill>
                <a:srgbClr val="FF99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console.log(</a:t>
            </a:r>
            <a:r>
              <a:rPr lang="en"/>
              <a:t>name</a:t>
            </a:r>
            <a:r>
              <a:rPr lang="en">
                <a:solidFill>
                  <a:srgbClr val="FF9900"/>
                </a:solidFill>
              </a:rPr>
              <a:t>);</a:t>
            </a:r>
            <a:endParaRPr>
              <a:solidFill>
                <a:srgbClr val="FF99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Alternatively, you could create HTML input elements and use JS to read those values into your program variables.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Assignment</a:t>
            </a:r>
            <a:r>
              <a:rPr lang="en"/>
              <a:t>: = as in `var a = 5`;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Arithmetic</a:t>
            </a:r>
            <a:r>
              <a:rPr lang="en"/>
              <a:t>: + (addition), - (subtraction), * (multiplication), and / (division), as in `a * 3`.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Compound Assignment</a:t>
            </a:r>
            <a:r>
              <a:rPr lang="en"/>
              <a:t>: +=, -=, *=, and /= are compound operators that combine a math operation with assignment, as in a += 2 (same as a = a + 2).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Increment/Decrement</a:t>
            </a:r>
            <a:r>
              <a:rPr lang="en"/>
              <a:t>: ++ (increment), -- (decrement), as in a++ (similar to a = a + 1).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Object Property Access</a:t>
            </a:r>
            <a:r>
              <a:rPr lang="en"/>
              <a:t>: . as in console.log().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Equality</a:t>
            </a:r>
            <a:r>
              <a:rPr lang="en"/>
              <a:t>: == (loose-equals), === (strict-equals), != (loose not-equals), !== (strict not-equals), as in a == b.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Comparison</a:t>
            </a:r>
            <a:r>
              <a:rPr lang="en"/>
              <a:t>: &lt; (less than), &gt; (greater than), &lt;= (less than or loose-equals), &gt;= (greater than or loose-equals), as in a &lt;= b.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Logical</a:t>
            </a:r>
            <a:r>
              <a:rPr lang="en"/>
              <a:t>: &amp;&amp; (AND), || (OR), ! (NOT) as in a || b that selects either a or b.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Conditional (ternary)</a:t>
            </a:r>
            <a:r>
              <a:rPr lang="en"/>
              <a:t>: condition ? val1 : val2 as in js_marks &gt;= 80 ? 'pass' : 'fail';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Unary</a:t>
            </a:r>
            <a:r>
              <a:rPr lang="en"/>
              <a:t>: delete e.g. var b = 3; delete b; typeof e.g. typeof b; 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9900"/>
                </a:solidFill>
              </a:rPr>
              <a:t>Relational</a:t>
            </a:r>
            <a:r>
              <a:rPr lang="en"/>
              <a:t>: in e.g. propNameOrNumber in objectName , instanceof e.g. objectName instanceof objectType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Precedence</a:t>
            </a:r>
            <a:endParaRPr/>
          </a:p>
        </p:txBody>
      </p:sp>
      <p:sp>
        <p:nvSpPr>
          <p:cNvPr id="158" name="Google Shape;158;p31"/>
          <p:cNvSpPr txBox="1">
            <a:spLocks noGrp="1"/>
          </p:cNvSpPr>
          <p:nvPr>
            <p:ph type="body" idx="1"/>
          </p:nvPr>
        </p:nvSpPr>
        <p:spPr>
          <a:xfrm>
            <a:off x="6322075" y="1152475"/>
            <a:ext cx="2510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Source: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https://developer.mozilla.org/en-US/docs/Web/JavaScript/Guide/Expressions_and_Operators#Operator_precedence</a:t>
            </a:r>
            <a:r>
              <a:rPr lang="en" sz="1400"/>
              <a:t> </a:t>
            </a:r>
            <a:endParaRPr sz="1400"/>
          </a:p>
        </p:txBody>
      </p:sp>
      <p:pic>
        <p:nvPicPr>
          <p:cNvPr id="159" name="Google Shape;15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500" y="1017725"/>
            <a:ext cx="575906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Introduction to Programming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Values &amp; Types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 and Types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ES6 defines the following seven data types: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FF9900"/>
                </a:solidFill>
              </a:rPr>
              <a:t>Boolean</a:t>
            </a:r>
            <a:r>
              <a:rPr lang="en"/>
              <a:t>. true and false.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FF9900"/>
                </a:solidFill>
              </a:rPr>
              <a:t>null</a:t>
            </a:r>
            <a:r>
              <a:rPr lang="en"/>
              <a:t>. A special keyword denoting a null value. Because JS is case-sensitive, null is not the same as Null, NULL, or any other variant.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FF9900"/>
                </a:solidFill>
              </a:rPr>
              <a:t>undefined</a:t>
            </a:r>
            <a:r>
              <a:rPr lang="en"/>
              <a:t>. A top-level property whose value is not defined.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FF9900"/>
                </a:solidFill>
              </a:rPr>
              <a:t>Number</a:t>
            </a:r>
            <a:r>
              <a:rPr lang="en"/>
              <a:t>. An integer or floating point number e.g. 99,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FF9900"/>
                </a:solidFill>
              </a:rPr>
              <a:t>String</a:t>
            </a:r>
            <a:r>
              <a:rPr lang="en"/>
              <a:t>. A sequence of characters that represent a text value e.g. "Hello"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FF9900"/>
                </a:solidFill>
              </a:rPr>
              <a:t>Symbol</a:t>
            </a:r>
            <a:r>
              <a:rPr lang="en"/>
              <a:t> (new in ES6). A data type whose instances are unique and immutable.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FF9900"/>
                </a:solidFill>
              </a:rPr>
              <a:t>Object</a:t>
            </a:r>
            <a:r>
              <a:rPr lang="en"/>
              <a:t> named containers for values.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Source</a:t>
            </a:r>
            <a:r>
              <a:rPr lang="en"/>
              <a:t>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https://developer.mozilla.org/en-US/docs/Web/JavaScript/Guide/Grammar_and_Types#Data_types</a:t>
            </a:r>
            <a:r>
              <a:rPr lang="en" sz="1400"/>
              <a:t>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class</a:t>
            </a:r>
            <a:endParaRPr/>
          </a:p>
        </p:txBody>
      </p:sp>
      <p:sp>
        <p:nvSpPr>
          <p:cNvPr id="176" name="Google Shape;176;p34"/>
          <p:cNvSpPr txBox="1">
            <a:spLocks noGrp="1"/>
          </p:cNvSpPr>
          <p:nvPr>
            <p:ph type="body" idx="1"/>
          </p:nvPr>
        </p:nvSpPr>
        <p:spPr>
          <a:xfrm>
            <a:off x="1310182" y="921247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Introduction to Programming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Converting Between Types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Code Comments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Variables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Blocks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Conditionals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Loops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Scope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/>
              <a:t>Course material: </a:t>
            </a:r>
            <a:r>
              <a:rPr lang="en" sz="1400" u="sng" dirty="0">
                <a:solidFill>
                  <a:schemeClr val="hlink"/>
                </a:solidFill>
                <a:hlinkClick r:id="rId3"/>
              </a:rPr>
              <a:t>https://github.com/getify/You-Dont-Know-JS/blob/master/up%20%26%20going/ch1.md</a:t>
            </a:r>
            <a:r>
              <a:rPr lang="en" sz="1400" dirty="0"/>
              <a:t> 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Variables are symbolic placeholders for values.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There are three kind of declarations in JS (ES6):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FF00FF"/>
                </a:solidFill>
              </a:rPr>
              <a:t>var</a:t>
            </a:r>
            <a:r>
              <a:rPr lang="en"/>
              <a:t> - declares a variable, optionally initializing it to a value.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FF00FF"/>
                </a:solidFill>
              </a:rPr>
              <a:t>let</a:t>
            </a:r>
            <a:r>
              <a:rPr lang="en"/>
              <a:t> - declares a block-scoped, local variable, optionally initializing it to a value.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FF00FF"/>
                </a:solidFill>
              </a:rPr>
              <a:t>const</a:t>
            </a:r>
            <a:r>
              <a:rPr lang="en"/>
              <a:t> - declares a block-scoped, read-only named constant.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JS identifier must start with a letter, underscore (_), or dollar sign ($); subsequent characters can also be digits (0-9) e.g.  </a:t>
            </a: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fooBar, </a:t>
            </a: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_fruits, </a:t>
            </a: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$dollar100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JS is case sensitive, letters include the characters "A" through "Z" (uppercase) and the characters "a" through "z" (lowercase).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 variable declared using the var or let statement with no assigned value specified has the value of undefined.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is a group of words, numbers, and operators that perform a specific task.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 JS, statements conclude with a semicolon </a:t>
            </a:r>
            <a:r>
              <a:rPr lang="en" b="1">
                <a:solidFill>
                  <a:srgbClr val="FF00FF"/>
                </a:solidFill>
              </a:rPr>
              <a:t>;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group of statements is a program.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foo;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let</a:t>
            </a:r>
            <a:r>
              <a:rPr lang="en"/>
              <a:t> fruits = [ ];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const</a:t>
            </a:r>
            <a:r>
              <a:rPr lang="en"/>
              <a:t> b = 3;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a = b * 2;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 and b are </a:t>
            </a:r>
            <a:r>
              <a:rPr lang="en">
                <a:solidFill>
                  <a:srgbClr val="FF9900"/>
                </a:solidFill>
              </a:rPr>
              <a:t>variables</a:t>
            </a:r>
            <a:endParaRPr>
              <a:solidFill>
                <a:srgbClr val="FF99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2 is a </a:t>
            </a:r>
            <a:r>
              <a:rPr lang="en">
                <a:solidFill>
                  <a:srgbClr val="FF9900"/>
                </a:solidFill>
              </a:rPr>
              <a:t>literal value</a:t>
            </a:r>
            <a:endParaRPr>
              <a:solidFill>
                <a:srgbClr val="FF99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= and * are </a:t>
            </a:r>
            <a:r>
              <a:rPr lang="en">
                <a:solidFill>
                  <a:srgbClr val="FF9900"/>
                </a:solidFill>
              </a:rPr>
              <a:t>operators</a:t>
            </a:r>
            <a:endParaRPr>
              <a:solidFill>
                <a:srgbClr val="FF99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expression is a reference to a variable or value within statement that contains an operator. For example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a </a:t>
            </a:r>
            <a:r>
              <a:rPr lang="en">
                <a:solidFill>
                  <a:srgbClr val="FF9900"/>
                </a:solidFill>
              </a:rPr>
              <a:t>=</a:t>
            </a:r>
            <a:r>
              <a:rPr lang="en"/>
              <a:t> b </a:t>
            </a:r>
            <a:r>
              <a:rPr lang="en">
                <a:solidFill>
                  <a:srgbClr val="FF9900"/>
                </a:solidFill>
              </a:rPr>
              <a:t>*</a:t>
            </a:r>
            <a:r>
              <a:rPr lang="en"/>
              <a:t>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alert</a:t>
            </a:r>
            <a:r>
              <a:rPr lang="en"/>
              <a:t>(a);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2 is a </a:t>
            </a:r>
            <a:r>
              <a:rPr lang="en">
                <a:solidFill>
                  <a:srgbClr val="FF9900"/>
                </a:solidFill>
              </a:rPr>
              <a:t>literal value expression</a:t>
            </a:r>
            <a:endParaRPr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is a </a:t>
            </a:r>
            <a:r>
              <a:rPr lang="en">
                <a:solidFill>
                  <a:srgbClr val="FF9900"/>
                </a:solidFill>
              </a:rPr>
              <a:t>variable expression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* 2 is an </a:t>
            </a:r>
            <a:r>
              <a:rPr lang="en">
                <a:solidFill>
                  <a:srgbClr val="FF9900"/>
                </a:solidFill>
              </a:rPr>
              <a:t>arithmetic expression</a:t>
            </a:r>
            <a:r>
              <a:rPr lang="en"/>
              <a:t>, which means to the multiplication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= b * 2 is an </a:t>
            </a:r>
            <a:r>
              <a:rPr lang="en">
                <a:solidFill>
                  <a:srgbClr val="FF9900"/>
                </a:solidFill>
              </a:rPr>
              <a:t>assignment expression</a:t>
            </a:r>
            <a:r>
              <a:rPr lang="en"/>
              <a:t>, which means to assign the result of the b * 2 expression to the variable 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alert() is a </a:t>
            </a:r>
            <a:r>
              <a:rPr lang="en">
                <a:solidFill>
                  <a:srgbClr val="FF9900"/>
                </a:solidFill>
              </a:rPr>
              <a:t>function call expression</a:t>
            </a:r>
            <a:r>
              <a:rPr lang="en"/>
              <a:t> statement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1031</Words>
  <PresentationFormat>On-screen Show (16:9)</PresentationFormat>
  <Paragraphs>105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Comfortaa</vt:lpstr>
      <vt:lpstr>Roboto</vt:lpstr>
      <vt:lpstr>Simple Dark</vt:lpstr>
      <vt:lpstr>Slide 1</vt:lpstr>
      <vt:lpstr>Outline</vt:lpstr>
      <vt:lpstr>Statements</vt:lpstr>
      <vt:lpstr>Slide 4</vt:lpstr>
      <vt:lpstr>Slide 5</vt:lpstr>
      <vt:lpstr>Slide 6</vt:lpstr>
      <vt:lpstr>Slide 7</vt:lpstr>
      <vt:lpstr>Expressions</vt:lpstr>
      <vt:lpstr>Slide 9</vt:lpstr>
      <vt:lpstr>Slide 10</vt:lpstr>
      <vt:lpstr>Output</vt:lpstr>
      <vt:lpstr>Slide 12</vt:lpstr>
      <vt:lpstr>Slide 13</vt:lpstr>
      <vt:lpstr>Input</vt:lpstr>
      <vt:lpstr>Slide 15</vt:lpstr>
      <vt:lpstr>Operators</vt:lpstr>
      <vt:lpstr>Slide 17</vt:lpstr>
      <vt:lpstr>Slide 18</vt:lpstr>
      <vt:lpstr>Operator Precedence</vt:lpstr>
      <vt:lpstr>Values and Types</vt:lpstr>
      <vt:lpstr>Slide 21</vt:lpstr>
      <vt:lpstr>Next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Student</cp:lastModifiedBy>
  <cp:revision>3</cp:revision>
  <dcterms:modified xsi:type="dcterms:W3CDTF">2019-03-26T08:31:52Z</dcterms:modified>
</cp:coreProperties>
</file>